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6" Type="http://schemas.openxmlformats.org/officeDocument/2006/relationships/slide" Target="slides/slide111.xml"/><Relationship Id="rId115" Type="http://schemas.openxmlformats.org/officeDocument/2006/relationships/slide" Target="slides/slide110.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3" name="Google Shape;643;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9" name="Google Shape;649;p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5" name="Google Shape;655;p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0" name="Google Shape;660;p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7" name="Google Shape;667;p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p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p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3" name="Google Shape;683;p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9" name="Google Shape;689;p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5" name="Google Shape;695;p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0" name="Google Shape;700;p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6" name="Google Shape;706;p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1" name="Google Shape;531;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0" name="Google Shape;590;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6" name="Google Shape;596;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2" name="Google Shape;602;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4" name="Google Shape;614;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0" name="Google Shape;620;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 name="Shape 20"/>
        <p:cNvGrpSpPr/>
        <p:nvPr/>
      </p:nvGrpSpPr>
      <p:grpSpPr>
        <a:xfrm>
          <a:off x="0" y="0"/>
          <a:ext cx="0" cy="0"/>
          <a:chOff x="0" y="0"/>
          <a:chExt cx="0" cy="0"/>
        </a:xfrm>
      </p:grpSpPr>
      <p:sp>
        <p:nvSpPr>
          <p:cNvPr id="21" name="Google Shape;21;p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8" name="Google Shape;28;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 name="Shape 35"/>
        <p:cNvGrpSpPr/>
        <p:nvPr/>
      </p:nvGrpSpPr>
      <p:grpSpPr>
        <a:xfrm>
          <a:off x="0" y="0"/>
          <a:ext cx="0" cy="0"/>
          <a:chOff x="0" y="0"/>
          <a:chExt cx="0" cy="0"/>
        </a:xfrm>
      </p:grpSpPr>
      <p:sp>
        <p:nvSpPr>
          <p:cNvPr id="36" name="Google Shape;36;p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38" name="Google Shape;3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faraway6834.github.io/unbeauty/privateNote/PersonalPersoanlVeryPersonal/FuckingPerson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ko"/>
              <a:t>Mathematical language and the human mind and a proposal for a new mathematical framework</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ko"/>
              <a:t>20715 In-Hwan Lee (talk on sequences)</a:t>
            </a:r>
            <a:endParaRPr/>
          </a:p>
        </p:txBody>
      </p:sp>
      <p:sp>
        <p:nvSpPr>
          <p:cNvPr id="56" name="Google Shape;56;p13"/>
          <p:cNvSpPr txBox="1"/>
          <p:nvPr/>
        </p:nvSpPr>
        <p:spPr>
          <a:xfrm>
            <a:off x="5257225" y="3879750"/>
            <a:ext cx="3222600" cy="543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ko" sz="1800" u="sng" cap="none" strike="noStrike">
                <a:solidFill>
                  <a:schemeClr val="hlink"/>
                </a:solidFill>
                <a:latin typeface="Arial"/>
                <a:ea typeface="Arial"/>
                <a:cs typeface="Arial"/>
                <a:sym typeface="Arial"/>
                <a:hlinkClick r:id="rId3"/>
              </a:rPr>
              <a:t>https://faraway6834.github.io/unbeauty/privateNote/PersonalPersoanlVeryPersonal/FuckingPersonal</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500">
                <a:solidFill>
                  <a:srgbClr val="24292E"/>
                </a:solidFill>
                <a:highlight>
                  <a:srgbClr val="F6F8FA"/>
                </a:highlight>
                <a:latin typeface="Courier New"/>
                <a:ea typeface="Courier New"/>
                <a:cs typeface="Courier New"/>
                <a:sym typeface="Courier New"/>
              </a:rPr>
              <a:t>Definition of Unary</a:t>
            </a:r>
            <a:endParaRPr sz="3300"/>
          </a:p>
        </p:txBody>
      </p:sp>
      <p:sp>
        <p:nvSpPr>
          <p:cNvPr id="109" name="Google Shape;109;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ko" sz="1500">
                <a:solidFill>
                  <a:srgbClr val="24292E"/>
                </a:solidFill>
                <a:highlight>
                  <a:srgbClr val="F6F8FA"/>
                </a:highlight>
                <a:latin typeface="Courier New"/>
                <a:ea typeface="Courier New"/>
                <a:cs typeface="Courier New"/>
                <a:sym typeface="Courier New"/>
              </a:rPr>
              <a:t>Notation Unary ≡ [UnarySystem := λF. [Char := λx. "x is charactor"][ String := λx. x ∈ {c | Char(c)}ᵗ [t := |x|] ][ F := λn:ℕ₀.λx:Char. ∀y (except. y ∈ {S}ⁿ) ][x ← y := z (but. z → y = x) ][x↓ᵏ y := z (but. z ↑ᵏ y = x) ][ℙ₁ := ︷ ∀String(x), "x is string" Fₙ ≡ F(n) x▪︎y ≡ \stackrel{x}{y} "「x」≡▪︎x 『x』₁ ≡ x 『x』₍ₙ₊₁₎ ≡ x『x』ₙ ▴「Fₙ(x)」 ≡ F(n⁺)(x) ▾「Fₙ(x))」≡ F(n-)(x) Fₘ(x)『「▴」』₁「Fₙ(x) ≡ F₍ₙ₊ₘ₎(x) Fₘ(x)『「▾」』₁「Fₙ(x) ≡ F₍ₙ₋ₘ₎(x) Fₘ(x)『「▴」』₂「Fₙ(x) ≡ F₍ₙₘ₎(x) Fₘ(x)『「▾」』₂「Fₙ(x)」 ≡ F(n÷m)(x) Fₘ(x)『「▴」』₃「Fₙ(x)」 ≡ F(nᵐ)(x) Fₘ(x)『「▾」』₃「Fₙ(x)」 ≡ F(ᵐ√n)(x) Fₘ(x)『「▴」』₄「Fₙ(x)」 ≡ F(ᵐn)(x) Fₘ(x)『「▾」』₄「Fₙ(x)」 ≡ F(super-rootₘ(n))(x) Fₘ(x)『「▴」』₍₂₊ₖ₎「Fₙ(x)」 ≡ F(n ↑ᵏ m)(x) Fₘ(x)『「▾」』₍₂₊ₖ₎「Fₙ(x)」 ≡ F(n ↓ᵏ m)(x) x ▲ y ≡ y『「▴」』₁「x」 x ▼ y ≡ y『「▾」』₁「x」 x ▶ y ≡ y『「▴」』₂「x」 x ◀ y ≡ y『「▾」』₂「x」 Fₘ(x) ↑ᵏ Fₙ(x) ≡ Fₘ(x)『「▴」』₍₂₊ₖ₎「Fₙ(x)」 Fₘ(x) ↓ᵏ Fₙ(x) ≡ Fₘ(x)『「▾」』₍₂₊ₖ₎「Fₙ(x)」 Fₘ(x) → Fₙ(x) ≡ F(n → m)(x) Fₘ(x) ← Fₙ(x) ≡ F(n ← m)(x) ︸]]</a:t>
            </a:r>
            <a:endParaRPr sz="1500">
              <a:solidFill>
                <a:srgbClr val="24292E"/>
              </a:solidFill>
              <a:highlight>
                <a:srgbClr val="F6F8FA"/>
              </a:highlight>
              <a:latin typeface="Courier New"/>
              <a:ea typeface="Courier New"/>
              <a:cs typeface="Courier New"/>
              <a:sym typeface="Courier New"/>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1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400"/>
              <a:buNone/>
            </a:pPr>
            <a:r>
              <a:rPr lang="ko" sz="3700">
                <a:solidFill>
                  <a:srgbClr val="24292E"/>
                </a:solidFill>
                <a:highlight>
                  <a:srgbClr val="FFFFFF"/>
                </a:highlight>
              </a:rPr>
              <a:t>Goal</a:t>
            </a:r>
            <a:endParaRPr sz="4900"/>
          </a:p>
        </p:txBody>
      </p:sp>
      <p:sp>
        <p:nvSpPr>
          <p:cNvPr id="646" name="Google Shape;646;p11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Clr>
                <a:srgbClr val="24292E"/>
              </a:buClr>
              <a:buSzPts val="1200"/>
              <a:buChar char="●"/>
            </a:pPr>
            <a:r>
              <a:rPr lang="ko">
                <a:solidFill>
                  <a:srgbClr val="24292E"/>
                </a:solidFill>
                <a:highlight>
                  <a:srgbClr val="FFFFFF"/>
                </a:highlight>
              </a:rPr>
              <a:t>To someday write a book called "Alkalic Geogebra Science and Formal Explanation of IT", in which math, science, formal science, natural science, and social science are all described in alkaline terms, and then the math is explained in formal text again.</a:t>
            </a:r>
            <a:endParaRPr>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ko">
                <a:solidFill>
                  <a:srgbClr val="24292E"/>
                </a:solidFill>
                <a:highlight>
                  <a:srgbClr val="FFFFFF"/>
                </a:highlight>
              </a:rPr>
              <a:t>To break down the rationalization of arrogant self-explanation of concepts like size, and to make the concepts more humble and say, "I think this is how it is."</a:t>
            </a:r>
            <a:endParaRPr>
              <a:solidFill>
                <a:srgbClr val="24292E"/>
              </a:solidFill>
              <a:highlight>
                <a:srgbClr val="FFFFFF"/>
              </a:highlight>
            </a:endParaRPr>
          </a:p>
          <a:p>
            <a:pPr indent="0" lvl="0" marL="0" rtl="0" algn="l">
              <a:lnSpc>
                <a:spcPct val="115000"/>
              </a:lnSpc>
              <a:spcBef>
                <a:spcPts val="1200"/>
              </a:spcBef>
              <a:spcAft>
                <a:spcPts val="1200"/>
              </a:spcAft>
              <a:buSzPts val="1200"/>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ko" sz="2100">
                <a:solidFill>
                  <a:srgbClr val="24292E"/>
                </a:solidFill>
                <a:highlight>
                  <a:srgbClr val="FFFFFF"/>
                </a:highlight>
              </a:rPr>
              <a:t>The end goal</a:t>
            </a:r>
            <a:endParaRPr sz="3700"/>
          </a:p>
        </p:txBody>
      </p:sp>
      <p:sp>
        <p:nvSpPr>
          <p:cNvPr id="652" name="Google Shape;652;p1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61950" lvl="0" marL="457200" rtl="0" algn="l">
              <a:lnSpc>
                <a:spcPct val="115000"/>
              </a:lnSpc>
              <a:spcBef>
                <a:spcPts val="0"/>
              </a:spcBef>
              <a:spcAft>
                <a:spcPts val="0"/>
              </a:spcAft>
              <a:buClr>
                <a:srgbClr val="24292E"/>
              </a:buClr>
              <a:buSzPts val="2100"/>
              <a:buChar char="●"/>
            </a:pPr>
            <a:r>
              <a:rPr lang="ko" sz="2100">
                <a:solidFill>
                  <a:srgbClr val="24292E"/>
                </a:solidFill>
                <a:highlight>
                  <a:srgbClr val="FFFFFF"/>
                </a:highlight>
              </a:rPr>
              <a:t>To make linguistic ideas comprehensible to people who are not linguistically gifted or have poor interpretation skills.</a:t>
            </a:r>
            <a:endParaRPr sz="2100">
              <a:solidFill>
                <a:srgbClr val="24292E"/>
              </a:solidFill>
              <a:highlight>
                <a:srgbClr val="FFFFFF"/>
              </a:highlight>
            </a:endParaRPr>
          </a:p>
          <a:p>
            <a:pPr indent="-361950" lvl="0" marL="457200" rtl="0" algn="l">
              <a:lnSpc>
                <a:spcPct val="115000"/>
              </a:lnSpc>
              <a:spcBef>
                <a:spcPts val="0"/>
              </a:spcBef>
              <a:spcAft>
                <a:spcPts val="0"/>
              </a:spcAft>
              <a:buClr>
                <a:srgbClr val="24292E"/>
              </a:buClr>
              <a:buSzPts val="2100"/>
              <a:buChar char="●"/>
            </a:pPr>
            <a:r>
              <a:rPr lang="ko" sz="2100">
                <a:solidFill>
                  <a:srgbClr val="24292E"/>
                </a:solidFill>
                <a:highlight>
                  <a:srgbClr val="FFFFFF"/>
                </a:highlight>
              </a:rPr>
              <a:t>Use methods that can be learned by humans with less basic thinking talent rather than the traditional methods that take talent for granted.</a:t>
            </a:r>
            <a:endParaRPr sz="2100">
              <a:solidFill>
                <a:srgbClr val="24292E"/>
              </a:solidFill>
              <a:highlight>
                <a:srgbClr val="FFFFFF"/>
              </a:highlight>
            </a:endParaRPr>
          </a:p>
          <a:p>
            <a:pPr indent="-361950" lvl="0" marL="457200" rtl="0" algn="l">
              <a:lnSpc>
                <a:spcPct val="115000"/>
              </a:lnSpc>
              <a:spcBef>
                <a:spcPts val="0"/>
              </a:spcBef>
              <a:spcAft>
                <a:spcPts val="0"/>
              </a:spcAft>
              <a:buClr>
                <a:srgbClr val="24292E"/>
              </a:buClr>
              <a:buSzPts val="2100"/>
              <a:buChar char="●"/>
            </a:pPr>
            <a:r>
              <a:rPr lang="ko" sz="2100">
                <a:solidFill>
                  <a:srgbClr val="24292E"/>
                </a:solidFill>
                <a:highlight>
                  <a:srgbClr val="FFFFFF"/>
                </a:highlight>
              </a:rPr>
              <a:t>Avoid unfounded disdain; disdain for the untalented; and unfounded and irrational exclusion of the bi-literate.</a:t>
            </a:r>
            <a:endParaRPr sz="270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ko"/>
              <a:t>PART 6. Plausibility</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Structure and clarity</a:t>
            </a:r>
            <a:endParaRPr/>
          </a:p>
        </p:txBody>
      </p:sp>
      <p:sp>
        <p:nvSpPr>
          <p:cNvPr id="663" name="Google Shape;663;p11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ko"/>
              <a:t>PART1. Reflections on numbers</a:t>
            </a:r>
            <a:endParaRPr/>
          </a:p>
          <a:p>
            <a:pPr indent="0" lvl="0" marL="0" rtl="0" algn="l">
              <a:lnSpc>
                <a:spcPct val="115000"/>
              </a:lnSpc>
              <a:spcBef>
                <a:spcPts val="1200"/>
              </a:spcBef>
              <a:spcAft>
                <a:spcPts val="0"/>
              </a:spcAft>
              <a:buSzPts val="1400"/>
              <a:buNone/>
            </a:pPr>
            <a:r>
              <a:rPr lang="ko"/>
              <a:t>Part 2. Proposing a math system that utilizes underlying function argument-based operations (equation-like; minds are descriptions of operations)</a:t>
            </a:r>
            <a:endParaRPr/>
          </a:p>
          <a:p>
            <a:pPr indent="0" lvl="0" marL="0" rtl="0" algn="l">
              <a:lnSpc>
                <a:spcPct val="115000"/>
              </a:lnSpc>
              <a:spcBef>
                <a:spcPts val="1200"/>
              </a:spcBef>
              <a:spcAft>
                <a:spcPts val="0"/>
              </a:spcAft>
              <a:buSzPts val="1400"/>
              <a:buNone/>
            </a:pPr>
            <a:r>
              <a:rPr lang="ko"/>
              <a:t>part 3. the rationale that equations are easy</a:t>
            </a:r>
            <a:endParaRPr/>
          </a:p>
          <a:p>
            <a:pPr indent="0" lvl="0" marL="0" rtl="0" algn="l">
              <a:lnSpc>
                <a:spcPct val="115000"/>
              </a:lnSpc>
              <a:spcBef>
                <a:spcPts val="1200"/>
              </a:spcBef>
              <a:spcAft>
                <a:spcPts val="0"/>
              </a:spcAft>
              <a:buSzPts val="1400"/>
              <a:buNone/>
            </a:pPr>
            <a:r>
              <a:rPr lang="ko"/>
              <a:t>part 4. programming fw</a:t>
            </a:r>
            <a:endParaRPr/>
          </a:p>
          <a:p>
            <a:pPr indent="0" lvl="0" marL="0" rtl="0" algn="l">
              <a:lnSpc>
                <a:spcPct val="115000"/>
              </a:lnSpc>
              <a:spcBef>
                <a:spcPts val="1200"/>
              </a:spcBef>
              <a:spcAft>
                <a:spcPts val="0"/>
              </a:spcAft>
              <a:buSzPts val="1400"/>
              <a:buNone/>
            </a:pPr>
            <a:r>
              <a:rPr lang="ko"/>
              <a:t>part 5. so what</a:t>
            </a:r>
            <a:endParaRPr/>
          </a:p>
          <a:p>
            <a:pPr indent="0" lvl="0" marL="0" rtl="0" algn="l">
              <a:lnSpc>
                <a:spcPct val="115000"/>
              </a:lnSpc>
              <a:spcBef>
                <a:spcPts val="1200"/>
              </a:spcBef>
              <a:spcAft>
                <a:spcPts val="1200"/>
              </a:spcAft>
              <a:buSzPts val="1400"/>
              <a:buNone/>
            </a:pPr>
            <a:r>
              <a:t/>
            </a:r>
            <a:endParaRPr/>
          </a:p>
        </p:txBody>
      </p:sp>
      <p:sp>
        <p:nvSpPr>
          <p:cNvPr id="664" name="Google Shape;664;p11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400"/>
              <a:buNone/>
            </a:pPr>
            <a:r>
              <a:rPr lang="ko" sz="1300"/>
              <a:t>The attitudes are practically all summarized in part 5.</a:t>
            </a:r>
            <a:endParaRPr sz="1300"/>
          </a:p>
          <a:p>
            <a:pPr indent="0" lvl="0" marL="0" rtl="0" algn="l">
              <a:lnSpc>
                <a:spcPct val="95000"/>
              </a:lnSpc>
              <a:spcBef>
                <a:spcPts val="1200"/>
              </a:spcBef>
              <a:spcAft>
                <a:spcPts val="0"/>
              </a:spcAft>
              <a:buSzPts val="1400"/>
              <a:buNone/>
            </a:pPr>
            <a:r>
              <a:rPr lang="ko" sz="1300"/>
              <a:t>Number 3 is Sam, a rebuttal to the silly question of whether number 2 is more difficult than traditional math.</a:t>
            </a:r>
            <a:endParaRPr sz="1300"/>
          </a:p>
          <a:p>
            <a:pPr indent="0" lvl="0" marL="0" rtl="0" algn="l">
              <a:lnSpc>
                <a:spcPct val="95000"/>
              </a:lnSpc>
              <a:spcBef>
                <a:spcPts val="1200"/>
              </a:spcBef>
              <a:spcAft>
                <a:spcPts val="0"/>
              </a:spcAft>
              <a:buSzPts val="1400"/>
              <a:buNone/>
            </a:pPr>
            <a:r>
              <a:rPr lang="ko" sz="1300"/>
              <a:t>He reflects on numbers, breaking down the authority of language and numbers.</a:t>
            </a:r>
            <a:endParaRPr sz="1300"/>
          </a:p>
          <a:p>
            <a:pPr indent="0" lvl="0" marL="0" rtl="0" algn="l">
              <a:lnSpc>
                <a:spcPct val="95000"/>
              </a:lnSpc>
              <a:spcBef>
                <a:spcPts val="1200"/>
              </a:spcBef>
              <a:spcAft>
                <a:spcPts val="0"/>
              </a:spcAft>
              <a:buSzPts val="1400"/>
              <a:buNone/>
            </a:pPr>
            <a:r>
              <a:rPr lang="ko" sz="1300"/>
              <a:t>Then, he proposes a more acceptable and understandable math, a humble, reformulated math that makes sense to the learner, that makes sense to the discipline, that makes sense to the instrumental, linguistic math. (Kantor is not humble.)</a:t>
            </a:r>
            <a:endParaRPr sz="1300"/>
          </a:p>
          <a:p>
            <a:pPr indent="0" lvl="0" marL="0" rtl="0" algn="l">
              <a:lnSpc>
                <a:spcPct val="95000"/>
              </a:lnSpc>
              <a:spcBef>
                <a:spcPts val="1200"/>
              </a:spcBef>
              <a:spcAft>
                <a:spcPts val="1200"/>
              </a:spcAft>
              <a:buSzPts val="1400"/>
              <a:buNone/>
            </a:pPr>
            <a:r>
              <a:rPr lang="ko" sz="1300"/>
              <a:t>And finally, I propose a mathematical programming language and a way to learn it, and conclude by saying that UnBeauty, which is actually called Edgar, is also a tool language, and Edgar is even block coding.</a:t>
            </a:r>
            <a:endParaRPr sz="130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ko"/>
              <a:t>PART 7. Why You're Not Leftist feat. Righty Lefty</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ko">
                <a:solidFill>
                  <a:srgbClr val="FF0000"/>
                </a:solidFill>
              </a:rPr>
              <a:t>The Right Aspirations Left manifesto is a bit political, so filter it out, and there's an open call for moderate right-leaning submissions.</a:t>
            </a:r>
            <a:endParaRPr>
              <a:solidFill>
                <a:srgbClr val="FF0000"/>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Right-Longing Leftism</a:t>
            </a:r>
            <a:endParaRPr/>
          </a:p>
        </p:txBody>
      </p:sp>
      <p:sp>
        <p:nvSpPr>
          <p:cNvPr id="680" name="Google Shape;680;p1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ct val="61110"/>
              <a:buFont typeface="Arial"/>
              <a:buNone/>
            </a:pPr>
            <a:r>
              <a:rPr lang="ko"/>
              <a:t>Introduction.</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0"/>
              </a:spcAft>
              <a:buClr>
                <a:schemeClr val="dk1"/>
              </a:buClr>
              <a:buSzPct val="61110"/>
              <a:buFont typeface="Arial"/>
              <a:buNone/>
            </a:pPr>
            <a:r>
              <a:rPr lang="ko"/>
              <a:t>I think it is somewhat extreme for the right to resort to somewhat leftist means when they cannot achieve rightist goals by rightist means.</a:t>
            </a:r>
            <a:endParaRPr/>
          </a:p>
          <a:p>
            <a:pPr indent="0" lvl="0" marL="0" rtl="0" algn="l">
              <a:lnSpc>
                <a:spcPct val="115000"/>
              </a:lnSpc>
              <a:spcBef>
                <a:spcPts val="1200"/>
              </a:spcBef>
              <a:spcAft>
                <a:spcPts val="0"/>
              </a:spcAft>
              <a:buClr>
                <a:schemeClr val="dk1"/>
              </a:buClr>
              <a:buSzPct val="61110"/>
              <a:buFont typeface="Arial"/>
              <a:buNone/>
            </a:pPr>
            <a:r>
              <a:rPr lang="ko"/>
              <a:t>However, even if extreme, the end goal of the right is a rightist goal.</a:t>
            </a:r>
            <a:endParaRPr/>
          </a:p>
          <a:p>
            <a:pPr indent="0" lvl="0" marL="0" rtl="0" algn="l">
              <a:lnSpc>
                <a:spcPct val="115000"/>
              </a:lnSpc>
              <a:spcBef>
                <a:spcPts val="1200"/>
              </a:spcBef>
              <a:spcAft>
                <a:spcPts val="0"/>
              </a:spcAft>
              <a:buClr>
                <a:schemeClr val="dk1"/>
              </a:buClr>
              <a:buSzPct val="61110"/>
              <a:buFont typeface="Arial"/>
              <a:buNone/>
            </a:pPr>
            <a:r>
              <a:rPr lang="ko"/>
              <a:t>Therefore, achieving rightist goals is what rightist behavior should be about.</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0"/>
              </a:spcAft>
              <a:buClr>
                <a:schemeClr val="dk1"/>
              </a:buClr>
              <a:buSzPct val="61110"/>
              <a:buFont typeface="Arial"/>
              <a:buNone/>
            </a:pPr>
            <a:r>
              <a:rPr lang="ko"/>
              <a:t>## The main points</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0"/>
              </a:spcAft>
              <a:buClr>
                <a:schemeClr val="dk1"/>
              </a:buClr>
              <a:buSzPct val="61110"/>
              <a:buFont typeface="Arial"/>
              <a:buNone/>
            </a:pPr>
            <a:r>
              <a:rPr lang="ko"/>
              <a:t>1. What is the right-wing goal? The right-wing goal is a conservative steady state.</a:t>
            </a:r>
            <a:endParaRPr/>
          </a:p>
          <a:p>
            <a:pPr indent="0" lvl="0" marL="0" rtl="0" algn="l">
              <a:lnSpc>
                <a:spcPct val="115000"/>
              </a:lnSpc>
              <a:spcBef>
                <a:spcPts val="1200"/>
              </a:spcBef>
              <a:spcAft>
                <a:spcPts val="0"/>
              </a:spcAft>
              <a:buClr>
                <a:schemeClr val="dk1"/>
              </a:buClr>
              <a:buSzPct val="61110"/>
              <a:buFont typeface="Arial"/>
              <a:buNone/>
            </a:pPr>
            <a:r>
              <a:rPr lang="ko"/>
              <a:t>We want a conservatively normalized society because that is our ideal.</a:t>
            </a:r>
            <a:endParaRPr/>
          </a:p>
          <a:p>
            <a:pPr indent="0" lvl="0" marL="0" rtl="0" algn="l">
              <a:lnSpc>
                <a:spcPct val="115000"/>
              </a:lnSpc>
              <a:spcBef>
                <a:spcPts val="1200"/>
              </a:spcBef>
              <a:spcAft>
                <a:spcPts val="0"/>
              </a:spcAft>
              <a:buClr>
                <a:schemeClr val="dk1"/>
              </a:buClr>
              <a:buSzPct val="61110"/>
              <a:buFont typeface="Arial"/>
              <a:buNone/>
            </a:pPr>
            <a:r>
              <a:rPr lang="ko"/>
              <a:t>However, the conservative steady state will inevitably be broken at some point because the new image is absurd.</a:t>
            </a:r>
            <a:endParaRPr/>
          </a:p>
          <a:p>
            <a:pPr indent="0" lvl="0" marL="0" rtl="0" algn="l">
              <a:lnSpc>
                <a:spcPct val="115000"/>
              </a:lnSpc>
              <a:spcBef>
                <a:spcPts val="1200"/>
              </a:spcBef>
              <a:spcAft>
                <a:spcPts val="0"/>
              </a:spcAft>
              <a:buClr>
                <a:schemeClr val="dk1"/>
              </a:buClr>
              <a:buSzPct val="61110"/>
              <a:buFont typeface="Arial"/>
              <a:buNone/>
            </a:pPr>
            <a:r>
              <a:rPr lang="ko"/>
              <a:t>When the inevitable de-normalizing conservative cataclysm comes, we, as conservatives, will have to stop it.</a:t>
            </a:r>
            <a:endParaRPr/>
          </a:p>
          <a:p>
            <a:pPr indent="0" lvl="0" marL="0" rtl="0" algn="l">
              <a:lnSpc>
                <a:spcPct val="115000"/>
              </a:lnSpc>
              <a:spcBef>
                <a:spcPts val="1200"/>
              </a:spcBef>
              <a:spcAft>
                <a:spcPts val="0"/>
              </a:spcAft>
              <a:buClr>
                <a:schemeClr val="dk1"/>
              </a:buClr>
              <a:buSzPct val="61110"/>
              <a:buFont typeface="Arial"/>
              <a:buNone/>
            </a:pPr>
            <a:r>
              <a:rPr lang="ko"/>
              <a:t>This is the state of the Great Catastrophe.</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0"/>
              </a:spcAft>
              <a:buClr>
                <a:schemeClr val="dk1"/>
              </a:buClr>
              <a:buSzPct val="61110"/>
              <a:buFont typeface="Arial"/>
              <a:buNone/>
            </a:pPr>
            <a:r>
              <a:rPr lang="ko"/>
              <a:t>However, if, in order to prevent the Great Catastrophe in the first place, we aim for peace at all times, and, as a practical defense, try to prevent the Great Catastrophe and the breakdown of peace, I see it as an ideal society.</a:t>
            </a:r>
            <a:endParaRPr/>
          </a:p>
          <a:p>
            <a:pPr indent="0" lvl="0" marL="0" rtl="0" algn="l">
              <a:lnSpc>
                <a:spcPct val="115000"/>
              </a:lnSpc>
              <a:spcBef>
                <a:spcPts val="1200"/>
              </a:spcBef>
              <a:spcAft>
                <a:spcPts val="0"/>
              </a:spcAft>
              <a:buClr>
                <a:schemeClr val="dk1"/>
              </a:buClr>
              <a:buSzPct val="61110"/>
              <a:buFont typeface="Arial"/>
              <a:buNone/>
            </a:pPr>
            <a:r>
              <a:rPr lang="ko"/>
              <a:t>In this ideal, we need to **normalize peacetime**.</a:t>
            </a:r>
            <a:endParaRPr/>
          </a:p>
          <a:p>
            <a:pPr indent="0" lvl="0" marL="0" rtl="0" algn="l">
              <a:lnSpc>
                <a:spcPct val="115000"/>
              </a:lnSpc>
              <a:spcBef>
                <a:spcPts val="1200"/>
              </a:spcBef>
              <a:spcAft>
                <a:spcPts val="1200"/>
              </a:spcAft>
              <a:buSzPts val="1800"/>
              <a:buNone/>
            </a:pPr>
            <a:r>
              <a:rPr lang="ko"/>
              <a:t>**Peacetime normalization is the answer.</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1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-Conservatives</a:t>
            </a:r>
            <a:endParaRPr/>
          </a:p>
        </p:txBody>
      </p:sp>
      <p:sp>
        <p:nvSpPr>
          <p:cNvPr id="686" name="Google Shape;686;p1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40000" lnSpcReduction="10000"/>
          </a:bodyPr>
          <a:lstStyle/>
          <a:p>
            <a:pPr indent="0" lvl="0" marL="0" rtl="0" algn="l">
              <a:lnSpc>
                <a:spcPct val="115000"/>
              </a:lnSpc>
              <a:spcBef>
                <a:spcPts val="0"/>
              </a:spcBef>
              <a:spcAft>
                <a:spcPts val="0"/>
              </a:spcAft>
              <a:buClr>
                <a:schemeClr val="dk1"/>
              </a:buClr>
              <a:buSzPct val="61110"/>
              <a:buFont typeface="Arial"/>
              <a:buNone/>
            </a:pPr>
            <a:r>
              <a:rPr lang="ko"/>
              <a:t>2. to achieve peacetime normalization, conservative and reform conservatives must coexist. Normalization should not be moderate, or normalization should not be only reforms, and not coexistence creates a breakdown of peace. But what is wrong with reforming in a way that is moderate and achieves peacetime normalization, so that reform becomes a reason to do it even if it risks breaking peacetime normalization?</a:t>
            </a:r>
            <a:endParaRPr/>
          </a:p>
          <a:p>
            <a:pPr indent="0" lvl="0" marL="0" rtl="0" algn="l">
              <a:lnSpc>
                <a:spcPct val="115000"/>
              </a:lnSpc>
              <a:spcBef>
                <a:spcPts val="1200"/>
              </a:spcBef>
              <a:spcAft>
                <a:spcPts val="0"/>
              </a:spcAft>
              <a:buClr>
                <a:schemeClr val="dk1"/>
              </a:buClr>
              <a:buSzPct val="61110"/>
              <a:buFont typeface="Arial"/>
              <a:buNone/>
            </a:pPr>
            <a:r>
              <a:rPr lang="ko"/>
              <a:t>When the purpose is to repeat reforms or extreme right-wing actions, it takes away from the conservative color of peace. How left-wing is that, yes, that's too much, when the goal is to repeat reforms or far-right behavior, it's not conservative, it's left-wing, it's catastrophic, and we have to prevent catastrophe!!!</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0"/>
              </a:spcAft>
              <a:buClr>
                <a:schemeClr val="dk1"/>
              </a:buClr>
              <a:buSzPct val="61110"/>
              <a:buFont typeface="Arial"/>
              <a:buNone/>
            </a:pPr>
            <a:r>
              <a:rPr lang="ko"/>
              <a:t>3. The insidious far left must always be watched. They seek the ideal steady state, the leftist rationale. Their killing and actions in pursuit of the ideal steady state, their right-wing means for pragmatic practice, and their aggressive movements must be watched closely, and their actions must be prevented/responded to at all times to prevent the cataclysm they are trying to create. The way to counter is to build a dirty plague, like a vaccine after identifying it. The first step is to read the book. The next step is to read their ideas, first believe as a lamb, then be a lion, then rebel, then be a child, then find a compromise. Fourth, examine what you read to see if it suits your conservative purposes, and fifth, refute them, anticipate them, prevent them, and preserve the peace. That's the basic idea that allows anyone to predict the insidious leftists.</a:t>
            </a:r>
            <a:endParaRPr/>
          </a:p>
          <a:p>
            <a:pPr indent="0" lvl="0" marL="0" rtl="0" algn="l">
              <a:lnSpc>
                <a:spcPct val="115000"/>
              </a:lnSpc>
              <a:spcBef>
                <a:spcPts val="1200"/>
              </a:spcBef>
              <a:spcAft>
                <a:spcPts val="0"/>
              </a:spcAft>
              <a:buClr>
                <a:schemeClr val="dk1"/>
              </a:buClr>
              <a:buSzPct val="61110"/>
              <a:buFont typeface="Arial"/>
              <a:buNone/>
            </a:pPr>
            <a:r>
              <a:rPr lang="ko"/>
              <a:t>If that doesn't work, you have to find another way, but I don't know if they're that insidious yet, so I'll give them the benefit of the doubt. (For example, studying and dealing with communist books to build and destroy their dirty ideas from scratch. This is the role of the conservative intellectual elite, the human intellect.)</a:t>
            </a:r>
            <a:endParaRPr/>
          </a:p>
          <a:p>
            <a:pPr indent="0" lvl="0" marL="0" rtl="0" algn="l">
              <a:lnSpc>
                <a:spcPct val="115000"/>
              </a:lnSpc>
              <a:spcBef>
                <a:spcPts val="1200"/>
              </a:spcBef>
              <a:spcAft>
                <a:spcPts val="0"/>
              </a:spcAft>
              <a:buClr>
                <a:schemeClr val="dk1"/>
              </a:buClr>
              <a:buSzPct val="61110"/>
              <a:buFont typeface="Arial"/>
              <a:buNone/>
            </a:pPr>
            <a:r>
              <a:rPr lang="ko"/>
              <a:t>Peace is best, no matter the means.</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0"/>
              </a:spcAft>
              <a:buClr>
                <a:schemeClr val="dk1"/>
              </a:buClr>
              <a:buSzPct val="61110"/>
              <a:buFont typeface="Arial"/>
              <a:buNone/>
            </a:pPr>
            <a:r>
              <a:rPr lang="ko"/>
              <a:t>"Therefore".</a:t>
            </a:r>
            <a:endParaRPr/>
          </a:p>
          <a:p>
            <a:pPr indent="0" lvl="0" marL="0" rtl="0" algn="l">
              <a:lnSpc>
                <a:spcPct val="115000"/>
              </a:lnSpc>
              <a:spcBef>
                <a:spcPts val="1200"/>
              </a:spcBef>
              <a:spcAft>
                <a:spcPts val="0"/>
              </a:spcAft>
              <a:buClr>
                <a:schemeClr val="dk1"/>
              </a:buClr>
              <a:buSzPct val="61110"/>
              <a:buFont typeface="Arial"/>
              <a:buNone/>
            </a:pPr>
            <a:r>
              <a:rPr lang="ko"/>
              <a:t>Consider the left wing, where the ideal new world is a conservative steady state,</a:t>
            </a:r>
            <a:endParaRPr/>
          </a:p>
          <a:p>
            <a:pPr indent="0" lvl="0" marL="0" rtl="0" algn="l">
              <a:lnSpc>
                <a:spcPct val="115000"/>
              </a:lnSpc>
              <a:spcBef>
                <a:spcPts val="1200"/>
              </a:spcBef>
              <a:spcAft>
                <a:spcPts val="1200"/>
              </a:spcAft>
              <a:buSzPct val="250000"/>
              <a:buNone/>
            </a:pPr>
            <a:r>
              <a:rPr lang="ko"/>
              <a:t>This is the Right-Desire Left.</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It's dangerous;;</a:t>
            </a:r>
            <a:endParaRPr/>
          </a:p>
        </p:txBody>
      </p:sp>
      <p:sp>
        <p:nvSpPr>
          <p:cNvPr id="692" name="Google Shape;692;p1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ko"/>
              <a:t>The right-craving leftist color scheme is a leftist whose goal is to defend the conservative norm, to hold the conservative norm and its radical variant, the reformless peacetime normalcy, as the ideal new world, to hold the reformless peacetime normalcy, as the ideal new world, and to act out of a longing for the right "right."</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ko"/>
              <a:t>The Alternative Right is not enough!!!</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ko"/>
              <a:t>We must call out for the right longing!!!!!</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ko">
                <a:solidFill>
                  <a:srgbClr val="FF0000"/>
                </a:solidFill>
              </a:rPr>
              <a:t>Let's filter what my crazy far-right friend says.</a:t>
            </a:r>
            <a:endParaRPr>
              <a:solidFill>
                <a:srgbClr val="FF0000"/>
              </a:solidFill>
            </a:endParaRPr>
          </a:p>
          <a:p>
            <a:pPr indent="0" lvl="0" marL="0" rtl="0" algn="ctr">
              <a:lnSpc>
                <a:spcPct val="100000"/>
              </a:lnSpc>
              <a:spcBef>
                <a:spcPts val="0"/>
              </a:spcBef>
              <a:spcAft>
                <a:spcPts val="0"/>
              </a:spcAft>
              <a:buSzPct val="111111"/>
              <a:buNone/>
            </a:pPr>
            <a:r>
              <a:rPr lang="ko">
                <a:solidFill>
                  <a:srgbClr val="FF0000"/>
                </a:solidFill>
              </a:rPr>
              <a:t>He hates politics.</a:t>
            </a:r>
            <a:endParaRPr>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Usage.</a:t>
            </a:r>
            <a:endParaRPr/>
          </a:p>
        </p:txBody>
      </p:sp>
      <p:sp>
        <p:nvSpPr>
          <p:cNvPr id="115" name="Google Shape;115;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ko" sz="1600">
                <a:solidFill>
                  <a:srgbClr val="24292E"/>
                </a:solidFill>
                <a:highlight>
                  <a:srgbClr val="F6F8FA"/>
                </a:highlight>
                <a:latin typeface="Courier New"/>
                <a:ea typeface="Courier New"/>
                <a:cs typeface="Courier New"/>
                <a:sym typeface="Courier New"/>
              </a:rPr>
              <a:t>&gt; `(∃UnarySystem(F) s.t. ⊢ ℙ₁)( ⊢ T)`</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600">
                <a:solidFill>
                  <a:srgbClr val="24292E"/>
                </a:solidFill>
                <a:highlight>
                  <a:srgbClr val="F6F8FA"/>
                </a:highlight>
                <a:latin typeface="Courier New"/>
                <a:ea typeface="Courier New"/>
                <a:cs typeface="Courier New"/>
                <a:sym typeface="Courier New"/>
              </a:rPr>
              <a:t>Since ℙ₁ means "†the string is a tuple of characters and ‡the following syntactic equality holds", when ℙ₁ is true, †the string is defined as a tuple of characters and ‡the syntactic equality is accepted, and when ℙ₁ is false, †the string is not defined as a tuple of characters and ‡the syntactic equality is not accepted.</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1200"/>
              </a:spcAft>
              <a:buSzPts val="1800"/>
              <a:buNone/>
            </a:pPr>
            <a:r>
              <a:rPr lang="ko" sz="1600">
                <a:solidFill>
                  <a:srgbClr val="24292E"/>
                </a:solidFill>
                <a:highlight>
                  <a:srgbClr val="F6F8FA"/>
                </a:highlight>
                <a:latin typeface="Courier New"/>
                <a:ea typeface="Courier New"/>
                <a:cs typeface="Courier New"/>
                <a:sym typeface="Courier New"/>
              </a:rPr>
              <a:t>Thus, `s.t. ⊢ ℙ₁` means that for F, we enforce that ℙ₁ is true if we allow the definition and notation of the string, and false otherwise.</a:t>
            </a:r>
            <a:endParaRPr sz="2400"/>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122"/>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ko"/>
              <a:t>Steady-state orientation</a:t>
            </a:r>
            <a:endParaRPr/>
          </a:p>
        </p:txBody>
      </p:sp>
      <p:sp>
        <p:nvSpPr>
          <p:cNvPr id="703" name="Google Shape;703;p1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800"/>
              <a:buNone/>
            </a:pPr>
            <a:r>
              <a:rPr lang="ko"/>
              <a:t>This is what this training scheme strives for</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12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ko"/>
              <a:t>It's steady-state oriented and value-neutral, so it's not about liberals or conservatives.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152400" marR="152400" rtl="0" algn="l">
              <a:lnSpc>
                <a:spcPct val="145000"/>
              </a:lnSpc>
              <a:spcBef>
                <a:spcPts val="0"/>
              </a:spcBef>
              <a:spcAft>
                <a:spcPts val="0"/>
              </a:spcAft>
              <a:buSzPct val="172839"/>
              <a:buNone/>
            </a:pPr>
            <a:r>
              <a:rPr lang="ko" sz="1800">
                <a:solidFill>
                  <a:srgbClr val="24292E"/>
                </a:solidFill>
                <a:highlight>
                  <a:srgbClr val="F6F8FA"/>
                </a:highlight>
                <a:latin typeface="Courier New"/>
                <a:ea typeface="Courier New"/>
                <a:cs typeface="Courier New"/>
                <a:sym typeface="Courier New"/>
              </a:rPr>
              <a:t>Define the constant "PlasticArrow": </a:t>
            </a:r>
            <a:r>
              <a:rPr lang="ko" sz="1000">
                <a:solidFill>
                  <a:srgbClr val="24292E"/>
                </a:solidFill>
                <a:highlight>
                  <a:srgbClr val="F6F8FA"/>
                </a:highlight>
                <a:latin typeface="Courier New"/>
                <a:ea typeface="Courier New"/>
                <a:cs typeface="Courier New"/>
                <a:sym typeface="Courier New"/>
              </a:rPr>
              <a:t>in the range ℝ² or ℝ³, define the following</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SzPct val="311111"/>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0"/>
              </a:spcBef>
              <a:spcAft>
                <a:spcPts val="0"/>
              </a:spcAft>
              <a:buSzPct val="282828"/>
              <a:buNone/>
            </a:pPr>
            <a:r>
              <a:t/>
            </a:r>
            <a:endParaRPr sz="1100">
              <a:solidFill>
                <a:srgbClr val="188038"/>
              </a:solidFill>
              <a:latin typeface="Courier New"/>
              <a:ea typeface="Courier New"/>
              <a:cs typeface="Courier New"/>
              <a:sym typeface="Courier New"/>
            </a:endParaRPr>
          </a:p>
          <a:p>
            <a:pPr indent="0" lvl="0" marL="0" marR="152400" rtl="0" algn="l">
              <a:lnSpc>
                <a:spcPct val="145000"/>
              </a:lnSpc>
              <a:spcBef>
                <a:spcPts val="0"/>
              </a:spcBef>
              <a:spcAft>
                <a:spcPts val="0"/>
              </a:spcAft>
              <a:buSzPct val="172839"/>
              <a:buNone/>
            </a:pPr>
            <a:r>
              <a:t/>
            </a:r>
            <a:endParaRPr sz="1800">
              <a:solidFill>
                <a:srgbClr val="24292E"/>
              </a:solidFill>
              <a:highlight>
                <a:srgbClr val="F6F8FA"/>
              </a:highlight>
              <a:latin typeface="Courier New"/>
              <a:ea typeface="Courier New"/>
              <a:cs typeface="Courier New"/>
              <a:sym typeface="Courier New"/>
            </a:endParaRPr>
          </a:p>
        </p:txBody>
      </p:sp>
      <p:sp>
        <p:nvSpPr>
          <p:cNvPr id="121" name="Google Shape;12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**Plastic Arrow**.</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 - Let `⮕` be the "basis vector" of the vector space `𝕍 = ℕ₀¹`.</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Note that the number representation in Unary is a scalar in the vector space where `⮕` is linearly generated.</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**Padic Plastic Arrow</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 - Let `⇨` be the "basis vector" of the hyper-real vector space `𝕍 = ℚ¹`.</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**Standard Plastic Arrow</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1200"/>
              </a:spcAft>
              <a:buSzPts val="1800"/>
              <a:buNone/>
            </a:pPr>
            <a:r>
              <a:rPr lang="ko" sz="1000">
                <a:solidFill>
                  <a:srgbClr val="24292E"/>
                </a:solidFill>
                <a:highlight>
                  <a:srgbClr val="F6F8FA"/>
                </a:highlight>
                <a:latin typeface="Courier New"/>
                <a:ea typeface="Courier New"/>
                <a:cs typeface="Courier New"/>
                <a:sym typeface="Courier New"/>
              </a:rPr>
              <a:t> - Let `➡️` be the "basis vector" of the vector space `𝕍 = ℝ¹`.</a:t>
            </a:r>
            <a:endParaRPr sz="1000">
              <a:solidFill>
                <a:srgbClr val="24292E"/>
              </a:solidFill>
              <a:highlight>
                <a:srgbClr val="F6F8FA"/>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800"/>
              <a:buNone/>
            </a:pPr>
            <a:r>
              <a:rPr lang="ko" sz="1900">
                <a:solidFill>
                  <a:srgbClr val="24292E"/>
                </a:solidFill>
                <a:highlight>
                  <a:srgbClr val="F6F8FA"/>
                </a:highlight>
                <a:latin typeface="Courier New"/>
                <a:ea typeface="Courier New"/>
                <a:cs typeface="Courier New"/>
                <a:sym typeface="Courier New"/>
              </a:rPr>
              <a:t>Extra: realization?</a:t>
            </a:r>
            <a:endParaRPr sz="3700"/>
          </a:p>
        </p:txBody>
      </p:sp>
      <p:sp>
        <p:nvSpPr>
          <p:cNvPr id="127" name="Google Shape;12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ko" sz="1500">
                <a:solidFill>
                  <a:srgbClr val="24292E"/>
                </a:solidFill>
                <a:highlight>
                  <a:srgbClr val="F6F8FA"/>
                </a:highlight>
                <a:latin typeface="Courier New"/>
                <a:ea typeface="Courier New"/>
                <a:cs typeface="Courier New"/>
                <a:sym typeface="Courier New"/>
              </a:rPr>
              <a:t>The trap, of course, is that the "cross-section" of the "plastic-arrow parabola" must exist in order to create such a thing in reality.</a:t>
            </a:r>
            <a:endParaRPr sz="15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500">
                <a:solidFill>
                  <a:srgbClr val="24292E"/>
                </a:solidFill>
                <a:highlight>
                  <a:srgbClr val="F6F8FA"/>
                </a:highlight>
                <a:latin typeface="Courier New"/>
                <a:ea typeface="Courier New"/>
                <a:cs typeface="Courier New"/>
                <a:sym typeface="Courier New"/>
              </a:rPr>
              <a:t> </a:t>
            </a:r>
            <a:endParaRPr sz="15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500">
                <a:solidFill>
                  <a:srgbClr val="24292E"/>
                </a:solidFill>
                <a:highlight>
                  <a:srgbClr val="F6F8FA"/>
                </a:highlight>
                <a:latin typeface="Courier New"/>
                <a:ea typeface="Courier New"/>
                <a:cs typeface="Courier New"/>
                <a:sym typeface="Courier New"/>
              </a:rPr>
              <a:t>However, the "cross section of a plastic arrow parish" can be expressed as the "equation of closed curves" `F(x, y) = 0`. (Hence, there exists a "negative representation F of the equation of the closed curve of the cross section of the plastic arrow parish"). </a:t>
            </a:r>
            <a:endParaRPr sz="15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1200"/>
              </a:spcBef>
              <a:spcAft>
                <a:spcPts val="0"/>
              </a:spcAft>
              <a:buSzPts val="1800"/>
              <a:buNone/>
            </a:pPr>
            <a:r>
              <a:t/>
            </a:r>
            <a:endParaRPr sz="1500">
              <a:solidFill>
                <a:srgbClr val="24292E"/>
              </a:solidFill>
              <a:highlight>
                <a:srgbClr val="F6F8FA"/>
              </a:highlight>
              <a:latin typeface="Courier New"/>
              <a:ea typeface="Courier New"/>
              <a:cs typeface="Courier New"/>
              <a:sym typeface="Courier New"/>
            </a:endParaRPr>
          </a:p>
          <a:p>
            <a:pPr indent="0" lvl="0" marL="0" marR="152400" rtl="0" algn="l">
              <a:lnSpc>
                <a:spcPct val="145000"/>
              </a:lnSpc>
              <a:spcBef>
                <a:spcPts val="0"/>
              </a:spcBef>
              <a:spcAft>
                <a:spcPts val="0"/>
              </a:spcAft>
              <a:buClr>
                <a:schemeClr val="dk1"/>
              </a:buClr>
              <a:buSzPts val="1100"/>
              <a:buFont typeface="Arial"/>
              <a:buNone/>
            </a:pPr>
            <a:r>
              <a:rPr lang="ko" sz="1500">
                <a:solidFill>
                  <a:srgbClr val="24292E"/>
                </a:solidFill>
                <a:highlight>
                  <a:srgbClr val="F6F8FA"/>
                </a:highlight>
                <a:latin typeface="Courier New"/>
                <a:ea typeface="Courier New"/>
                <a:cs typeface="Courier New"/>
                <a:sym typeface="Courier New"/>
              </a:rPr>
              <a:t>"Realization" lol... Not even close, but hilarious. Lol.</a:t>
            </a:r>
            <a:endParaRPr sz="15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t/>
            </a:r>
            <a:endParaRPr sz="2300"/>
          </a:p>
          <a:p>
            <a:pPr indent="0" lvl="0" marL="0" rtl="0" algn="l">
              <a:lnSpc>
                <a:spcPct val="115000"/>
              </a:lnSpc>
              <a:spcBef>
                <a:spcPts val="1200"/>
              </a:spcBef>
              <a:spcAft>
                <a:spcPts val="1200"/>
              </a:spcAft>
              <a:buSzPts val="1800"/>
              <a:buNone/>
            </a:pPr>
            <a:r>
              <a:rPr lang="ko" sz="2300"/>
              <a:t>The world is cold.</a:t>
            </a: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p>
            <a:pPr indent="0" lvl="0" marL="152400" marR="152400" rtl="0" algn="l">
              <a:lnSpc>
                <a:spcPct val="145000"/>
              </a:lnSpc>
              <a:spcBef>
                <a:spcPts val="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Consider the visual sensory language `L`.</a:t>
            </a:r>
            <a:endParaRPr sz="1000">
              <a:solidFill>
                <a:srgbClr val="24292E"/>
              </a:solidFill>
              <a:highlight>
                <a:srgbClr val="F6F8FA"/>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Definition</a:t>
            </a:r>
            <a:endParaRPr/>
          </a:p>
        </p:txBody>
      </p:sp>
      <p:sp>
        <p:nvSpPr>
          <p:cNvPr id="138" name="Google Shape;138;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L is a pictogram language.</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It simply lists pictograms.</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500">
                <a:solidFill>
                  <a:srgbClr val="24292E"/>
                </a:solidFill>
                <a:highlight>
                  <a:srgbClr val="F6F8FA"/>
                </a:highlight>
                <a:latin typeface="Courier New"/>
                <a:ea typeface="Courier New"/>
                <a:cs typeface="Courier New"/>
                <a:sym typeface="Courier New"/>
              </a:rPr>
              <a:t>Counting is defined as counting a pictogram.</a:t>
            </a:r>
            <a:endParaRPr sz="3300"/>
          </a:p>
        </p:txBody>
      </p:sp>
      <p:sp>
        <p:nvSpPr>
          <p:cNvPr id="144" name="Google Shape;144;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l">
              <a:lnSpc>
                <a:spcPct val="115000"/>
              </a:lnSpc>
              <a:spcBef>
                <a:spcPts val="0"/>
              </a:spcBef>
              <a:spcAft>
                <a:spcPts val="0"/>
              </a:spcAft>
              <a:buClr>
                <a:schemeClr val="dk1"/>
              </a:buClr>
              <a:buSzPct val="39285"/>
              <a:buFont typeface="Arial"/>
              <a:buNone/>
            </a:pPr>
            <a:r>
              <a:rPr lang="ko" sz="2800">
                <a:solidFill>
                  <a:schemeClr val="dk1"/>
                </a:solidFill>
              </a:rPr>
              <a:t>Let's define a counting function "arithmetic system".</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&gt; `算子システム ≡ [算 := λx. RF(x)-¹ [R := λf.λx.λy.fyx]] (But. (∃UnarySystem(F) s.t. ⊢ ℙ₁)( ⊢ T))`</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Then,</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Calculate(□) (算子システム)` is a function that inscribes a pictogram to go into the variable □.</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&gt; ex) `算("⮕")("⮕⮕⮕⮕⮕") = 5 (算子システム)`</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In this case, the pictogram sentence is just a string interpretation, since it is approached from a math language.</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As in the grammar translation method, the pictogram is interpreted as a string, not a pictogram,</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This is the same as treating the letters of the ancient Mesopotamian civilization's language, written in wedges, as numbers.</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Thus, the math gave it meaning, independent of the pictograms.</a:t>
            </a:r>
            <a:endParaRPr sz="2800">
              <a:solidFill>
                <a:schemeClr val="dk1"/>
              </a:solidFill>
            </a:endParaRPr>
          </a:p>
          <a:p>
            <a:pPr indent="0" lvl="0" marL="0" rtl="0" algn="l">
              <a:lnSpc>
                <a:spcPct val="115000"/>
              </a:lnSpc>
              <a:spcBef>
                <a:spcPts val="1200"/>
              </a:spcBef>
              <a:spcAft>
                <a:spcPts val="1200"/>
              </a:spcAft>
              <a:buSzPct val="160714"/>
              <a:buNone/>
            </a:pPr>
            <a:r>
              <a:rPr lang="ko" sz="2800">
                <a:solidFill>
                  <a:schemeClr val="dk1"/>
                </a:solidFill>
              </a:rPr>
              <a:t>In fact, besides the pictogram, any string of characters is the definition of the counting function, so counting allows us to make an argument based solely on inductive reasoning that birds can be interpreted as numbers.</a:t>
            </a:r>
            <a:endParaRPr sz="1000">
              <a:solidFill>
                <a:srgbClr val="24292E"/>
              </a:solidFill>
              <a:highlight>
                <a:srgbClr val="F6F8FA"/>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311111"/>
              <a:buNone/>
            </a:pPr>
            <a:r>
              <a:rPr lang="ko" sz="1000">
                <a:solidFill>
                  <a:srgbClr val="24292E"/>
                </a:solidFill>
                <a:highlight>
                  <a:srgbClr val="F6F8FA"/>
                </a:highlight>
                <a:latin typeface="Courier New"/>
                <a:ea typeface="Courier New"/>
                <a:cs typeface="Courier New"/>
                <a:sym typeface="Courier New"/>
              </a:rPr>
              <a:t>The concept of conservation is proved inductively, but deductively, assuming itself, requires formal logic, mathematics, and is therefore "unproven" (unspeakable), and is a universal concept that is acquired after the precursor manipulator has passed and the concrete manipulator has entered.</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Clr>
                <a:schemeClr val="dk1"/>
              </a:buClr>
              <a:buSzPct val="110000"/>
              <a:buFont typeface="Arial"/>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ct val="39285"/>
              <a:buFont typeface="Arial"/>
              <a:buNone/>
            </a:pPr>
            <a:r>
              <a:t/>
            </a:r>
            <a:endParaRPr>
              <a:solidFill>
                <a:srgbClr val="188038"/>
              </a:solidFill>
              <a:latin typeface="Courier New"/>
              <a:ea typeface="Courier New"/>
              <a:cs typeface="Courier New"/>
              <a:sym typeface="Courier New"/>
            </a:endParaRPr>
          </a:p>
          <a:p>
            <a:pPr indent="0" lvl="0" marL="0" rtl="0" algn="l">
              <a:lnSpc>
                <a:spcPct val="100000"/>
              </a:lnSpc>
              <a:spcBef>
                <a:spcPts val="0"/>
              </a:spcBef>
              <a:spcAft>
                <a:spcPts val="0"/>
              </a:spcAft>
              <a:buSzPct val="111111"/>
              <a:buNone/>
            </a:pPr>
            <a:r>
              <a:t/>
            </a:r>
            <a:endParaRPr/>
          </a:p>
        </p:txBody>
      </p:sp>
      <p:sp>
        <p:nvSpPr>
          <p:cNvPr id="150" name="Google Shape;150;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Clr>
                <a:schemeClr val="dk1"/>
              </a:buClr>
              <a:buSzPct val="39285"/>
              <a:buFont typeface="Arial"/>
              <a:buNone/>
            </a:pPr>
            <a:r>
              <a:rPr lang="ko" sz="2800">
                <a:solidFill>
                  <a:schemeClr val="dk1"/>
                </a:solidFill>
              </a:rPr>
              <a:t>Consider conservation. </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&gt; We have a pictogram called `🍑🍍🍍🍍🍊🍓`.</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If that pictogram is</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&gt; `🍑🍍🍍🍊🍓`.</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to `🍑🍍🍊🍓`.</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Therefore, the pictogram does not require conservation.</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Therefore, there is no way to rationalize conservation in a pictogram bird image.</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Therefore, even if the external bird image is recognized as a pictogram, there is no way to rationalize conservation.</a:t>
            </a:r>
            <a:endParaRPr sz="2800">
              <a:solidFill>
                <a:schemeClr val="dk1"/>
              </a:solidFill>
            </a:endParaRPr>
          </a:p>
          <a:p>
            <a:pPr indent="0" lvl="0" marL="0" rtl="0" algn="l">
              <a:lnSpc>
                <a:spcPct val="115000"/>
              </a:lnSpc>
              <a:spcBef>
                <a:spcPts val="1200"/>
              </a:spcBef>
              <a:spcAft>
                <a:spcPts val="1200"/>
              </a:spcAft>
              <a:buSzPct val="327272"/>
              <a:buNone/>
            </a:pPr>
            <a:r>
              <a:t/>
            </a:r>
            <a:endParaRPr sz="1000">
              <a:solidFill>
                <a:srgbClr val="24292E"/>
              </a:solidFill>
              <a:highlight>
                <a:srgbClr val="F6F8FA"/>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500">
                <a:solidFill>
                  <a:srgbClr val="24292E"/>
                </a:solidFill>
                <a:highlight>
                  <a:srgbClr val="F6F8FA"/>
                </a:highlight>
                <a:latin typeface="Courier New"/>
                <a:ea typeface="Courier New"/>
                <a:cs typeface="Courier New"/>
                <a:sym typeface="Courier New"/>
              </a:rPr>
              <a:t>How the universal concept of number is a universal intellectual concept</a:t>
            </a:r>
            <a:endParaRPr sz="3300"/>
          </a:p>
        </p:txBody>
      </p:sp>
      <p:sp>
        <p:nvSpPr>
          <p:cNvPr id="156" name="Google Shape;156;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In terms of our understanding of number ("In mathematical terms, the amount of an object in the external world is interpreted as counting, and counting is an enlargement and rationalization of the result that "counting is fundamental"), number is a linguistically constructed element that we may not understand.</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In this sense, dyscalculia can be seen as a disorder that fails to understand an incredibly common linguistic assumption: number.</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Charactor/Text(String) is a Symbolization of Language,</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Symbol is a shape that is promised to have a specific meaning.</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And this is an incredibly universal concept,</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1200"/>
              </a:spcAft>
              <a:buSzPts val="1800"/>
              <a:buNone/>
            </a:pPr>
            <a:r>
              <a:rPr lang="ko" sz="1000">
                <a:solidFill>
                  <a:srgbClr val="24292E"/>
                </a:solidFill>
                <a:highlight>
                  <a:srgbClr val="F6F8FA"/>
                </a:highlight>
                <a:latin typeface="Courier New"/>
                <a:ea typeface="Courier New"/>
                <a:cs typeface="Courier New"/>
                <a:sym typeface="Courier New"/>
              </a:rPr>
              <a:t>In this sense, dyslexia can be seen as a disorder in which a person is unable to understand an incredibly universal human-created concept: the written word.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Next,</a:t>
            </a:r>
            <a:endParaRPr/>
          </a:p>
        </p:txBody>
      </p:sp>
      <p:sp>
        <p:nvSpPr>
          <p:cNvPr id="162" name="Google Shape;162;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ko" sz="1300">
                <a:solidFill>
                  <a:srgbClr val="24292E"/>
                </a:solidFill>
                <a:highlight>
                  <a:srgbClr val="F6F8FA"/>
                </a:highlight>
                <a:latin typeface="Courier New"/>
                <a:ea typeface="Courier New"/>
                <a:cs typeface="Courier New"/>
                <a:sym typeface="Courier New"/>
              </a:rPr>
              <a:t>Finally, in the case of autism, as Temple Grandin says, the language within autism can be a picture.</a:t>
            </a:r>
            <a:endParaRPr sz="13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3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300">
                <a:solidFill>
                  <a:srgbClr val="24292E"/>
                </a:solidFill>
                <a:highlight>
                  <a:srgbClr val="F6F8FA"/>
                </a:highlight>
                <a:latin typeface="Courier New"/>
                <a:ea typeface="Courier New"/>
                <a:cs typeface="Courier New"/>
                <a:sym typeface="Courier New"/>
              </a:rPr>
              <a:t>The author is autistic (I'm not defending autism because I'm autistic and I hate autism), but in autism, some people (like me) tend to interpret language in their own way.</a:t>
            </a:r>
            <a:endParaRPr sz="13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3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300">
                <a:solidFill>
                  <a:srgbClr val="24292E"/>
                </a:solidFill>
                <a:highlight>
                  <a:srgbClr val="F6F8FA"/>
                </a:highlight>
                <a:latin typeface="Courier New"/>
                <a:ea typeface="Courier New"/>
                <a:cs typeface="Courier New"/>
                <a:sym typeface="Courier New"/>
              </a:rPr>
              <a:t>The nature of language is not determined by conventional meanings, but inevitably involves unexpectedness.</a:t>
            </a:r>
            <a:endParaRPr sz="13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3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1200"/>
              </a:spcAft>
              <a:buSzPts val="1800"/>
              <a:buNone/>
            </a:pPr>
            <a:r>
              <a:rPr lang="ko" sz="1300">
                <a:solidFill>
                  <a:srgbClr val="24292E"/>
                </a:solidFill>
                <a:highlight>
                  <a:srgbClr val="F6F8FA"/>
                </a:highlight>
                <a:latin typeface="Courier New"/>
                <a:ea typeface="Courier New"/>
                <a:cs typeface="Courier New"/>
                <a:sym typeface="Courier New"/>
              </a:rPr>
              <a:t>In other words, the essence of everyday language lies in the unexpectedness and conventions (more like concepts, e.g., a person who frowns is angry) that underlie human thought.</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ko"/>
              <a:t>PART1. Reflections on numbers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800">
                <a:solidFill>
                  <a:srgbClr val="24292E"/>
                </a:solidFill>
                <a:highlight>
                  <a:srgbClr val="F6F8FA"/>
                </a:highlight>
                <a:latin typeface="Courier New"/>
                <a:ea typeface="Courier New"/>
                <a:cs typeface="Courier New"/>
                <a:sym typeface="Courier New"/>
              </a:rPr>
              <a:t>These unexpectednesses are,</a:t>
            </a:r>
            <a:endParaRPr sz="3600"/>
          </a:p>
        </p:txBody>
      </p:sp>
      <p:sp>
        <p:nvSpPr>
          <p:cNvPr id="168" name="Google Shape;168;p3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1600">
                <a:solidFill>
                  <a:srgbClr val="24292E"/>
                </a:solidFill>
                <a:highlight>
                  <a:srgbClr val="F6F8FA"/>
                </a:highlight>
                <a:latin typeface="Courier New"/>
                <a:ea typeface="Courier New"/>
                <a:cs typeface="Courier New"/>
                <a:sym typeface="Courier New"/>
              </a:rPr>
              <a:t>&gt; the intelligent surprise of language, which is due to the innate intelligence that humans universally possess.</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600">
                <a:solidFill>
                  <a:srgbClr val="24292E"/>
                </a:solidFill>
                <a:highlight>
                  <a:srgbClr val="F6F8FA"/>
                </a:highlight>
                <a:latin typeface="Courier New"/>
                <a:ea typeface="Courier New"/>
                <a:cs typeface="Courier New"/>
                <a:sym typeface="Courier New"/>
              </a:rPr>
              <a:t>&gt; There would be a semantic surprise of language, based on our basic human concepts (e.g., that "you reap what you sow" means you get what you put in, which is the core of the surprise).</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1200"/>
              </a:spcAft>
              <a:buSzPts val="1800"/>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Thus, there are some individuals with ASD (such as myself in elementary school) who have a profoundly deficient understanding of the fundamental part of human thought, language.</a:t>
            </a:r>
            <a:endParaRPr/>
          </a:p>
        </p:txBody>
      </p:sp>
      <p:sp>
        <p:nvSpPr>
          <p:cNvPr id="174" name="Google Shape;174;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ko" sz="1200">
                <a:solidFill>
                  <a:srgbClr val="24292E"/>
                </a:solidFill>
                <a:highlight>
                  <a:srgbClr val="F6F8FA"/>
                </a:highlight>
                <a:latin typeface="Courier New"/>
                <a:ea typeface="Courier New"/>
                <a:cs typeface="Courier New"/>
                <a:sym typeface="Courier New"/>
              </a:rPr>
              <a:t>From this perspective, the ability that is deficient in dyscalculia can be seen as a universal concept of number.</a:t>
            </a:r>
            <a:endParaRPr sz="12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2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200">
                <a:solidFill>
                  <a:srgbClr val="24292E"/>
                </a:solidFill>
                <a:highlight>
                  <a:srgbClr val="F6F8FA"/>
                </a:highlight>
                <a:latin typeface="Courier New"/>
                <a:ea typeface="Courier New"/>
                <a:cs typeface="Courier New"/>
                <a:sym typeface="Courier New"/>
              </a:rPr>
              <a:t>This concept of number requires some understanding of number,</a:t>
            </a:r>
            <a:endParaRPr sz="12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2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200">
                <a:solidFill>
                  <a:srgbClr val="24292E"/>
                </a:solidFill>
                <a:highlight>
                  <a:srgbClr val="F6F8FA"/>
                </a:highlight>
                <a:latin typeface="Courier New"/>
                <a:ea typeface="Courier New"/>
                <a:cs typeface="Courier New"/>
                <a:sym typeface="Courier New"/>
              </a:rPr>
              <a:t>A universal intelligence and understanding of numbers is only highly developed in humans, except for dyscalculia, and is not intrinsic.</a:t>
            </a:r>
            <a:endParaRPr sz="12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2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200">
                <a:solidFill>
                  <a:srgbClr val="24292E"/>
                </a:solidFill>
                <a:highlight>
                  <a:srgbClr val="F6F8FA"/>
                </a:highlight>
                <a:latin typeface="Courier New"/>
                <a:ea typeface="Courier New"/>
                <a:cs typeface="Courier New"/>
                <a:sym typeface="Courier New"/>
              </a:rPr>
              <a:t>Normal people have innate intelligence in many areas.</a:t>
            </a:r>
            <a:endParaRPr sz="12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2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SzPts val="1800"/>
              <a:buNone/>
            </a:pPr>
            <a:r>
              <a:rPr lang="ko" sz="1200">
                <a:solidFill>
                  <a:srgbClr val="24292E"/>
                </a:solidFill>
                <a:highlight>
                  <a:srgbClr val="F6F8FA"/>
                </a:highlight>
                <a:latin typeface="Courier New"/>
                <a:ea typeface="Courier New"/>
                <a:cs typeface="Courier New"/>
                <a:sym typeface="Courier New"/>
              </a:rPr>
              <a:t>Not having it is called a disability, and frankly, I feel a little disgusted because I don't know such an obvious thing.</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600">
                <a:solidFill>
                  <a:srgbClr val="24292E"/>
                </a:solidFill>
                <a:highlight>
                  <a:srgbClr val="F6F8FA"/>
                </a:highlight>
                <a:latin typeface="Courier New"/>
                <a:ea typeface="Courier New"/>
                <a:cs typeface="Courier New"/>
                <a:sym typeface="Courier New"/>
              </a:rPr>
              <a:t>Objections to bringing in science</a:t>
            </a:r>
            <a:endParaRPr sz="3400"/>
          </a:p>
        </p:txBody>
      </p:sp>
      <p:sp>
        <p:nvSpPr>
          <p:cNvPr id="180" name="Google Shape;180;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0"/>
              </a:spcAft>
              <a:buClr>
                <a:schemeClr val="dk1"/>
              </a:buClr>
              <a:buSzPct val="61110"/>
              <a:buFont typeface="Arial"/>
              <a:buNone/>
            </a:pPr>
            <a:r>
              <a:rPr lang="ko"/>
              <a:t>You should not use science as an example to refute inductively proven things, such as the sciences (natural, social, formal, etc.), because in this deductive discussion, it is argued that they are inductive but not deductive.</a:t>
            </a:r>
            <a:endParaRPr/>
          </a:p>
          <a:p>
            <a:pPr indent="0" lvl="0" marL="0" rtl="0" algn="l">
              <a:lnSpc>
                <a:spcPct val="115000"/>
              </a:lnSpc>
              <a:spcBef>
                <a:spcPts val="1200"/>
              </a:spcBef>
              <a:spcAft>
                <a:spcPts val="0"/>
              </a:spcAft>
              <a:buClr>
                <a:schemeClr val="dk1"/>
              </a:buClr>
              <a:buSzPct val="61110"/>
              <a:buFont typeface="Arial"/>
              <a:buNone/>
            </a:pPr>
            <a:r>
              <a:rPr lang="ko"/>
              <a:t>In this way, as soon as you rationalize a scientific method of inquiry or mathematics on the premise that it is done scientifically, you are committing self-reference, which is forbidden in mathematics (thus, a process such as bootstrapping is a rationalization that commits self-reference, and is therefore far from deductive argumentation (it does not make sense to call it inference to the best explanation)).</a:t>
            </a:r>
            <a:endParaRPr/>
          </a:p>
          <a:p>
            <a:pPr indent="0" lvl="0" marL="0" rtl="0" algn="l">
              <a:lnSpc>
                <a:spcPct val="115000"/>
              </a:lnSpc>
              <a:spcBef>
                <a:spcPts val="1200"/>
              </a:spcBef>
              <a:spcAft>
                <a:spcPts val="0"/>
              </a:spcAft>
              <a:buClr>
                <a:schemeClr val="dk1"/>
              </a:buClr>
              <a:buSzPct val="61110"/>
              <a:buFont typeface="Arial"/>
              <a:buNone/>
            </a:pPr>
            <a:r>
              <a:rPr lang="ko"/>
              <a:t>Also, science may not need to involve math. Suppose it is proven that math cannot be used in science, then the assumption that science must use math is broken, and a paradigm shift would occur.</a:t>
            </a:r>
            <a:endParaRPr/>
          </a:p>
          <a:p>
            <a:pPr indent="0" lvl="0" marL="0" rtl="0" algn="l">
              <a:lnSpc>
                <a:spcPct val="115000"/>
              </a:lnSpc>
              <a:spcBef>
                <a:spcPts val="1200"/>
              </a:spcBef>
              <a:spcAft>
                <a:spcPts val="0"/>
              </a:spcAft>
              <a:buClr>
                <a:schemeClr val="dk1"/>
              </a:buClr>
              <a:buSzPct val="61110"/>
              <a:buFont typeface="Arial"/>
              <a:buNone/>
            </a:pPr>
            <a:r>
              <a:rPr lang="ko"/>
              <a:t>The assumption that science must use math is equivalent to the assumption that science must use formal logic.</a:t>
            </a:r>
            <a:endParaRPr/>
          </a:p>
          <a:p>
            <a:pPr indent="0" lvl="0" marL="0" rtl="0" algn="l">
              <a:lnSpc>
                <a:spcPct val="115000"/>
              </a:lnSpc>
              <a:spcBef>
                <a:spcPts val="1200"/>
              </a:spcBef>
              <a:spcAft>
                <a:spcPts val="1200"/>
              </a:spcAft>
              <a:buSzPct val="142857"/>
              <a:buNone/>
            </a:pPr>
            <a:r>
              <a:rPr lang="ko"/>
              <a:t>However, the assumption that science should use formal logic is the assumption that the science can be described in a consistent formal logic, so for this assumption to be true, we need to have rules for using logic (axiomatization, language, notation, etc.) and the assumption that science should investigate consistent objects, so it can only be supported deductively by evidence that axiomatization is available and evidence that the objects being investigated are scientific.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ko" sz="1400">
                <a:solidFill>
                  <a:srgbClr val="24292E"/>
                </a:solidFill>
                <a:highlight>
                  <a:srgbClr val="F6F8FA"/>
                </a:highlight>
                <a:latin typeface="Courier New"/>
                <a:ea typeface="Courier New"/>
                <a:cs typeface="Courier New"/>
                <a:sym typeface="Courier New"/>
              </a:rPr>
              <a:t>2. why a key part of the abstract concept of conservation in mathematics, called number, must be written in mathematics, which is formal logic: </a:t>
            </a:r>
            <a:r>
              <a:rPr lang="ko" sz="1000">
                <a:solidFill>
                  <a:srgbClr val="24292E"/>
                </a:solidFill>
                <a:highlight>
                  <a:srgbClr val="F6F8FA"/>
                </a:highlight>
                <a:latin typeface="Courier New"/>
                <a:ea typeface="Courier New"/>
                <a:cs typeface="Courier New"/>
                <a:sym typeface="Courier New"/>
              </a:rPr>
              <a:t>Part 2: Logical treatment In reprinting, algebraic expressions are logically interpreted and computed.</a:t>
            </a:r>
            <a:endParaRPr sz="1000">
              <a:solidFill>
                <a:srgbClr val="24292E"/>
              </a:solidFill>
              <a:highlight>
                <a:srgbClr val="F6F8FA"/>
              </a:highlight>
              <a:latin typeface="Courier New"/>
              <a:ea typeface="Courier New"/>
              <a:cs typeface="Courier New"/>
              <a:sym typeface="Courier New"/>
            </a:endParaRPr>
          </a:p>
          <a:p>
            <a:pPr indent="0" lvl="0" marL="0" rtl="0" algn="l">
              <a:lnSpc>
                <a:spcPct val="100000"/>
              </a:lnSpc>
              <a:spcBef>
                <a:spcPts val="0"/>
              </a:spcBef>
              <a:spcAft>
                <a:spcPts val="0"/>
              </a:spcAft>
              <a:buSzPts val="2800"/>
              <a:buNone/>
            </a:pPr>
            <a:r>
              <a:t/>
            </a:r>
            <a:endParaRPr sz="1400">
              <a:solidFill>
                <a:srgbClr val="24292E"/>
              </a:solidFill>
              <a:highlight>
                <a:srgbClr val="F6F8FA"/>
              </a:highlight>
              <a:latin typeface="Courier New"/>
              <a:ea typeface="Courier New"/>
              <a:cs typeface="Courier New"/>
              <a:sym typeface="Courier New"/>
            </a:endParaRPr>
          </a:p>
        </p:txBody>
      </p:sp>
      <p:sp>
        <p:nvSpPr>
          <p:cNvPr id="186" name="Google Shape;186;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ko"/>
              <a:t>This is covered later in the PPT on slide 63.</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ko"/>
              <a:t>In conclusion, </a:t>
            </a:r>
            <a:r>
              <a:rPr lang="ko" sz="1000">
                <a:solidFill>
                  <a:srgbClr val="24292E"/>
                </a:solidFill>
                <a:highlight>
                  <a:srgbClr val="F6F8FA"/>
                </a:highlight>
                <a:latin typeface="Courier New"/>
                <a:ea typeface="Courier New"/>
                <a:cs typeface="Courier New"/>
                <a:sym typeface="Courier New"/>
              </a:rPr>
              <a:t>the "number as the core of the abstract concept of conservation" in mathematics cannot be established independently without mathematics. (However. I do not treat rhetoric and numbers in language as numbers because they are not mathematical interpretations. In language, numbers can be interpreted in unexpected ways, so they are **not really consistent**; in poetry, one can suddenly become two.)</a:t>
            </a:r>
            <a:endParaRPr sz="1100">
              <a:solidFill>
                <a:srgbClr val="188038"/>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Conclusion</a:t>
            </a:r>
            <a:endParaRPr/>
          </a:p>
        </p:txBody>
      </p:sp>
      <p:sp>
        <p:nvSpPr>
          <p:cNvPr id="192" name="Google Shape;192;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ko" sz="1000">
                <a:solidFill>
                  <a:srgbClr val="24292E"/>
                </a:solidFill>
                <a:highlight>
                  <a:srgbClr val="F6F8FA"/>
                </a:highlight>
                <a:latin typeface="Courier New"/>
                <a:ea typeface="Courier New"/>
                <a:cs typeface="Courier New"/>
                <a:sym typeface="Courier New"/>
              </a:rPr>
              <a:t>Thus, even if we accept the bird image as a pictogram, the pictogram bird image does not require the concepts of number, math, or conservation; they are only additional concepts in language, not immaterial entities.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solidFill>
                  <a:srgbClr val="FF0000"/>
                </a:solidFill>
              </a:rPr>
              <a:t>This article is incorrect</a:t>
            </a:r>
            <a:endParaRPr>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a:t>
            </a:r>
            <a:endParaRPr/>
          </a:p>
        </p:txBody>
      </p:sp>
      <p:sp>
        <p:nvSpPr>
          <p:cNvPr id="203" name="Google Shape;203;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In interpreting the pictogram, we can use our underlying knowledge to know the number.</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I don't think I've refuted the question of a priori, empirical, linguistic, or instinctive.</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Clr>
                <a:schemeClr val="dk1"/>
              </a:buClr>
              <a:buSzPts val="1100"/>
              <a:buFont typeface="Arial"/>
              <a:buNone/>
            </a:pPr>
            <a:r>
              <a:rPr lang="ko" sz="1700">
                <a:solidFill>
                  <a:srgbClr val="AAAAAA"/>
                </a:solidFill>
                <a:highlight>
                  <a:srgbClr val="F6F8FA"/>
                </a:highlight>
                <a:latin typeface="Courier New"/>
                <a:ea typeface="Courier New"/>
                <a:cs typeface="Courier New"/>
                <a:sym typeface="Courier New"/>
              </a:rPr>
              <a:t>Step 1. Antecedents of thoughts</a:t>
            </a:r>
            <a:endParaRPr sz="1700">
              <a:solidFill>
                <a:srgbClr val="AAAAAA"/>
              </a:solidFill>
              <a:highlight>
                <a:srgbClr val="F6F8FA"/>
              </a:highlight>
              <a:latin typeface="Courier New"/>
              <a:ea typeface="Courier New"/>
              <a:cs typeface="Courier New"/>
              <a:sym typeface="Courier New"/>
            </a:endParaRPr>
          </a:p>
        </p:txBody>
      </p:sp>
      <p:sp>
        <p:nvSpPr>
          <p:cNvPr id="209" name="Google Shape;209;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ko"/>
              <a:t>A thought has a content, where the thought is just a straightforward thought, and the content is like the contents of a box, but abstract and indescribable. I never said that the content is a text. It's content, and we can't say what that content is.</a:t>
            </a:r>
            <a:endParaRPr/>
          </a:p>
          <a:p>
            <a:pPr indent="0" lvl="0" marL="0" rtl="0" algn="l">
              <a:lnSpc>
                <a:spcPct val="115000"/>
              </a:lnSpc>
              <a:spcBef>
                <a:spcPts val="1200"/>
              </a:spcBef>
              <a:spcAft>
                <a:spcPts val="0"/>
              </a:spcAft>
              <a:buClr>
                <a:schemeClr val="dk1"/>
              </a:buClr>
              <a:buSzPts val="1100"/>
              <a:buFont typeface="Arial"/>
              <a:buNone/>
            </a:pPr>
            <a:r>
              <a:rPr lang="ko"/>
              <a:t>We can't say what the next thought is either. We don't know what happens to the next thought.</a:t>
            </a:r>
            <a:endParaRPr/>
          </a:p>
          <a:p>
            <a:pPr indent="0" lvl="0" marL="0" rtl="0" algn="l">
              <a:lnSpc>
                <a:spcPct val="115000"/>
              </a:lnSpc>
              <a:spcBef>
                <a:spcPts val="1200"/>
              </a:spcBef>
              <a:spcAft>
                <a:spcPts val="0"/>
              </a:spcAft>
              <a:buClr>
                <a:schemeClr val="dk1"/>
              </a:buClr>
              <a:buSzPts val="1100"/>
              <a:buFont typeface="Arial"/>
              <a:buNone/>
            </a:pPr>
            <a:r>
              <a:rPr lang="ko"/>
              <a:t>But we try to think, we don't try to become vegetative in a mental way, unless of course we consciously think, "I'm going to become vegetative in a mental way," then it's a thought.</a:t>
            </a:r>
            <a:endParaRPr/>
          </a:p>
          <a:p>
            <a:pPr indent="0" lvl="0" marL="0" rtl="0" algn="l">
              <a:lnSpc>
                <a:spcPct val="115000"/>
              </a:lnSpc>
              <a:spcBef>
                <a:spcPts val="1200"/>
              </a:spcBef>
              <a:spcAft>
                <a:spcPts val="0"/>
              </a:spcAft>
              <a:buClr>
                <a:schemeClr val="dk1"/>
              </a:buClr>
              <a:buSzPts val="1100"/>
              <a:buFont typeface="Arial"/>
              <a:buNone/>
            </a:pPr>
            <a:r>
              <a:rPr lang="ko"/>
              <a:t>When we say that human beings are higher, let's discard that idea.</a:t>
            </a:r>
            <a:endParaRPr/>
          </a:p>
          <a:p>
            <a:pPr indent="0" lvl="0" marL="0" rtl="0" algn="l">
              <a:lnSpc>
                <a:spcPct val="115000"/>
              </a:lnSpc>
              <a:spcBef>
                <a:spcPts val="1200"/>
              </a:spcBef>
              <a:spcAft>
                <a:spcPts val="1200"/>
              </a:spcAft>
              <a:buSzPts val="1800"/>
              <a:buNone/>
            </a:pPr>
            <a:r>
              <a:rPr lang="ko"/>
              <a:t>If you have any doubts about the meaning of the words, discard them and listen.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Definitions</a:t>
            </a:r>
            <a:endParaRPr/>
          </a:p>
        </p:txBody>
      </p:sp>
      <p:sp>
        <p:nvSpPr>
          <p:cNvPr id="215" name="Google Shape;215;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ko" sz="1500">
                <a:solidFill>
                  <a:srgbClr val="24292E"/>
                </a:solidFill>
                <a:highlight>
                  <a:srgbClr val="F6F8FA"/>
                </a:highlight>
                <a:latin typeface="Courier New"/>
                <a:ea typeface="Courier New"/>
                <a:cs typeface="Courier New"/>
                <a:sym typeface="Courier New"/>
              </a:rPr>
              <a:t>To formulate a thought, to propagate a thought, to understand a thought in a way that is natural to me, in a way that is my basic ability, and to add to a thought by something that comes from outside of me. These are called "pioneering"/"propagating"/"utilizing"/"adding", and it is axiomatic that our thoughts have these characteristics.</a:t>
            </a:r>
            <a:endParaRPr sz="15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500">
                <a:solidFill>
                  <a:srgbClr val="24292E"/>
                </a:solidFill>
                <a:highlight>
                  <a:srgbClr val="F6F8FA"/>
                </a:highlight>
                <a:latin typeface="Courier New"/>
                <a:ea typeface="Courier New"/>
                <a:cs typeface="Courier New"/>
                <a:sym typeface="Courier New"/>
              </a:rPr>
              <a:t>Addition is the only one here that cannot be done actively. (Asking for something is also passively accepting it).</a:t>
            </a:r>
            <a:endParaRPr sz="15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500">
                <a:solidFill>
                  <a:srgbClr val="24292E"/>
                </a:solidFill>
                <a:highlight>
                  <a:srgbClr val="F6F8FA"/>
                </a:highlight>
                <a:latin typeface="Courier New"/>
                <a:ea typeface="Courier New"/>
                <a:cs typeface="Courier New"/>
                <a:sym typeface="Courier New"/>
              </a:rPr>
              <a:t>And propagation is the sharing of thoughts. You don't know what you're getting.</a:t>
            </a:r>
            <a:endParaRPr sz="15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1200"/>
              </a:spcAft>
              <a:buSzPts val="1800"/>
              <a:buNone/>
            </a:pPr>
            <a:r>
              <a:rPr lang="ko" sz="1500">
                <a:solidFill>
                  <a:srgbClr val="24292E"/>
                </a:solidFill>
                <a:highlight>
                  <a:srgbClr val="F6F8FA"/>
                </a:highlight>
                <a:latin typeface="Courier New"/>
                <a:ea typeface="Courier New"/>
                <a:cs typeface="Courier New"/>
                <a:sym typeface="Courier New"/>
              </a:rPr>
              <a:t>But to use it, you use the next natural thought. The ability to use these natural thoughts is called latent ability and is called talent.</a:t>
            </a:r>
            <a:endParaRPr sz="2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Language and Size</a:t>
            </a:r>
            <a:endParaRPr/>
          </a:p>
        </p:txBody>
      </p:sp>
      <p:sp>
        <p:nvSpPr>
          <p:cNvPr id="221" name="Google Shape;221;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2100">
                <a:solidFill>
                  <a:srgbClr val="24292E"/>
                </a:solidFill>
                <a:highlight>
                  <a:srgbClr val="F6F8FA"/>
                </a:highlight>
                <a:latin typeface="Courier New"/>
                <a:ea typeface="Courier New"/>
                <a:cs typeface="Courier New"/>
                <a:sym typeface="Courier New"/>
              </a:rPr>
              <a:t>Most of us have the ability to acquire language as a talent, and we have the ability to acquire size as a talent.</a:t>
            </a:r>
            <a:endParaRPr sz="21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2100">
                <a:solidFill>
                  <a:srgbClr val="24292E"/>
                </a:solidFill>
                <a:highlight>
                  <a:srgbClr val="F6F8FA"/>
                </a:highlight>
                <a:latin typeface="Courier New"/>
                <a:ea typeface="Courier New"/>
                <a:cs typeface="Courier New"/>
                <a:sym typeface="Courier New"/>
              </a:rPr>
              <a:t>These are often talents, but not in special cases.</a:t>
            </a:r>
            <a:endParaRPr sz="21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2100">
                <a:solidFill>
                  <a:srgbClr val="24292E"/>
                </a:solidFill>
                <a:highlight>
                  <a:srgbClr val="F6F8FA"/>
                </a:highlight>
                <a:latin typeface="Courier New"/>
                <a:ea typeface="Courier New"/>
                <a:cs typeface="Courier New"/>
                <a:sym typeface="Courier New"/>
              </a:rPr>
              <a:t>Language and size are learned, I think.</a:t>
            </a:r>
            <a:endParaRPr sz="21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SzPts val="1800"/>
              <a:buNone/>
            </a:pPr>
            <a:r>
              <a:rPr lang="ko" sz="2100">
                <a:solidFill>
                  <a:srgbClr val="24292E"/>
                </a:solidFill>
                <a:highlight>
                  <a:srgbClr val="F6F8FA"/>
                </a:highlight>
                <a:latin typeface="Courier New"/>
                <a:ea typeface="Courier New"/>
                <a:cs typeface="Courier New"/>
                <a:sym typeface="Courier New"/>
              </a:rPr>
              <a:t>Language and size have spread.</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900">
                <a:solidFill>
                  <a:srgbClr val="AAAAAA"/>
                </a:solidFill>
                <a:highlight>
                  <a:srgbClr val="F6F8FA"/>
                </a:highlight>
                <a:latin typeface="Courier New"/>
                <a:ea typeface="Courier New"/>
                <a:cs typeface="Courier New"/>
                <a:sym typeface="Courier New"/>
              </a:rPr>
              <a:t>Math and language</a:t>
            </a:r>
            <a:endParaRPr sz="3700"/>
          </a:p>
        </p:txBody>
      </p:sp>
      <p:sp>
        <p:nvSpPr>
          <p:cNvPr id="67" name="Google Shape;6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a:solidFill>
                  <a:srgbClr val="24292E"/>
                </a:solidFill>
                <a:highlight>
                  <a:srgbClr val="F6F8FA"/>
                </a:highlight>
                <a:latin typeface="Courier New"/>
                <a:ea typeface="Courier New"/>
                <a:cs typeface="Courier New"/>
                <a:sym typeface="Courier New"/>
              </a:rPr>
              <a:t>Numbers, rhetoric, etc. are concepts of magnitude. These notions of size are just a way of thinking, as we will see, and the formal dialect of the description of these numbers is math.</a:t>
            </a:r>
            <a:endParaRPr>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a:solidFill>
                  <a:srgbClr val="24292E"/>
                </a:solidFill>
                <a:highlight>
                  <a:srgbClr val="F6F8FA"/>
                </a:highlight>
                <a:latin typeface="Courier New"/>
                <a:ea typeface="Courier New"/>
                <a:cs typeface="Courier New"/>
                <a:sym typeface="Courier New"/>
              </a:rPr>
              <a:t>But language is not fundamental.</a:t>
            </a:r>
            <a:endParaRPr>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a:solidFill>
                  <a:srgbClr val="24292E"/>
                </a:solidFill>
                <a:highlight>
                  <a:srgbClr val="F6F8FA"/>
                </a:highlight>
                <a:latin typeface="Courier New"/>
                <a:ea typeface="Courier New"/>
                <a:cs typeface="Courier New"/>
                <a:sym typeface="Courier New"/>
              </a:rPr>
              <a:t>Let's begin.</a:t>
            </a:r>
            <a:endParaRPr>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SzPts val="1800"/>
              <a:buNone/>
            </a:pPr>
            <a:r>
              <a:rPr lang="ko">
                <a:solidFill>
                  <a:srgbClr val="24292E"/>
                </a:solidFill>
                <a:highlight>
                  <a:srgbClr val="F6F8FA"/>
                </a:highlight>
                <a:latin typeface="Courier New"/>
                <a:ea typeface="Courier New"/>
                <a:cs typeface="Courier New"/>
                <a:sym typeface="Courier New"/>
              </a:rPr>
              <a:t>A dissection of language.</a:t>
            </a:r>
            <a:endParaRPr sz="2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Sense of size</a:t>
            </a:r>
            <a:endParaRPr/>
          </a:p>
        </p:txBody>
      </p:sp>
      <p:sp>
        <p:nvSpPr>
          <p:cNvPr id="227" name="Google Shape;22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2000">
                <a:solidFill>
                  <a:srgbClr val="24292E"/>
                </a:solidFill>
                <a:highlight>
                  <a:srgbClr val="F6F8FA"/>
                </a:highlight>
                <a:latin typeface="Courier New"/>
                <a:ea typeface="Courier New"/>
                <a:cs typeface="Courier New"/>
                <a:sym typeface="Courier New"/>
              </a:rPr>
              <a:t>In fact, some things, like size, come from things without anyone propagating them.</a:t>
            </a:r>
            <a:endParaRPr sz="2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2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2000">
                <a:solidFill>
                  <a:srgbClr val="24292E"/>
                </a:solidFill>
                <a:highlight>
                  <a:srgbClr val="F6F8FA"/>
                </a:highlight>
                <a:latin typeface="Courier New"/>
                <a:ea typeface="Courier New"/>
                <a:cs typeface="Courier New"/>
                <a:sym typeface="Courier New"/>
              </a:rPr>
              <a:t>Somehow, it's already there, we think of it as such, and there's a part of us that can't get out of our perspective on it.</a:t>
            </a:r>
            <a:endParaRPr sz="2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2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There is a "hard mold" that cannot be removed. (Example: When I think of Yun Seok-yeol, I think of martial law... just kidding, this is not a good example lol)</a:t>
            </a:r>
            <a:endParaRPr sz="2000">
              <a:solidFill>
                <a:srgbClr val="24292E"/>
              </a:solidFill>
              <a:highlight>
                <a:srgbClr val="F6F8FA"/>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Thought precedes action.</a:t>
            </a:r>
            <a:endParaRPr/>
          </a:p>
        </p:txBody>
      </p:sp>
      <p:sp>
        <p:nvSpPr>
          <p:cNvPr id="233" name="Google Shape;233;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55000"/>
          </a:bodyPr>
          <a:lstStyle/>
          <a:p>
            <a:pPr indent="0" lvl="0" marL="0" rtl="0" algn="l">
              <a:lnSpc>
                <a:spcPct val="115000"/>
              </a:lnSpc>
              <a:spcBef>
                <a:spcPts val="0"/>
              </a:spcBef>
              <a:spcAft>
                <a:spcPts val="0"/>
              </a:spcAft>
              <a:buClr>
                <a:schemeClr val="dk1"/>
              </a:buClr>
              <a:buSzPct val="39285"/>
              <a:buFont typeface="Arial"/>
              <a:buNone/>
            </a:pPr>
            <a:r>
              <a:rPr lang="ko" sz="2800">
                <a:solidFill>
                  <a:schemeClr val="dk1"/>
                </a:solidFill>
              </a:rPr>
              <a:t>Very often, these concepts are added through utilization.</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Especially if we need them to survive.</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We have the will to think, and language and size are manifestations of that.</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The reason these abilities are not innate, essential roots is that there are exceptions to the rule.</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Most of the people I've seen have the ability to learn language or size as a natural talent.</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However, these are often things that can or do change the flow of thought,</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These "underlying" thoughts are thoughts, not essential human abilities.</a:t>
            </a:r>
            <a:endParaRPr sz="2800">
              <a:solidFill>
                <a:schemeClr val="dk1"/>
              </a:solidFill>
            </a:endParaRPr>
          </a:p>
          <a:p>
            <a:pPr indent="0" lvl="0" marL="0" rtl="0" algn="l">
              <a:lnSpc>
                <a:spcPct val="115000"/>
              </a:lnSpc>
              <a:spcBef>
                <a:spcPts val="1200"/>
              </a:spcBef>
              <a:spcAft>
                <a:spcPts val="1200"/>
              </a:spcAft>
              <a:buSzPct val="116883"/>
              <a:buNone/>
            </a:pPr>
            <a:r>
              <a:rPr lang="ko" sz="2800">
                <a:solidFill>
                  <a:schemeClr val="dk1"/>
                </a:solidFill>
              </a:rPr>
              <a:t>Thought precedes action.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ko" sz="1800">
                <a:solidFill>
                  <a:srgbClr val="AAAAAA"/>
                </a:solidFill>
                <a:highlight>
                  <a:srgbClr val="F6F8FA"/>
                </a:highlight>
                <a:latin typeface="Courier New"/>
                <a:ea typeface="Courier New"/>
                <a:cs typeface="Courier New"/>
                <a:sym typeface="Courier New"/>
              </a:rPr>
              <a:t>Step 2. Size Concepts</a:t>
            </a:r>
            <a:endParaRPr sz="3600"/>
          </a:p>
        </p:txBody>
      </p:sp>
      <p:sp>
        <p:nvSpPr>
          <p:cNvPr id="239" name="Google Shape;239;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lnSpc>
                <a:spcPct val="115000"/>
              </a:lnSpc>
              <a:spcBef>
                <a:spcPts val="0"/>
              </a:spcBef>
              <a:spcAft>
                <a:spcPts val="0"/>
              </a:spcAft>
              <a:buClr>
                <a:schemeClr val="dk1"/>
              </a:buClr>
              <a:buSzPct val="61110"/>
              <a:buFont typeface="Arial"/>
              <a:buNone/>
            </a:pPr>
            <a:r>
              <a:rPr lang="ko"/>
              <a:t>The concept of size is something that most people think about.</a:t>
            </a:r>
            <a:endParaRPr/>
          </a:p>
          <a:p>
            <a:pPr indent="0" lvl="0" marL="0" rtl="0" algn="l">
              <a:lnSpc>
                <a:spcPct val="115000"/>
              </a:lnSpc>
              <a:spcBef>
                <a:spcPts val="1200"/>
              </a:spcBef>
              <a:spcAft>
                <a:spcPts val="0"/>
              </a:spcAft>
              <a:buClr>
                <a:schemeClr val="dk1"/>
              </a:buClr>
              <a:buSzPct val="61110"/>
              <a:buFont typeface="Arial"/>
              <a:buNone/>
            </a:pPr>
            <a:r>
              <a:rPr lang="ko"/>
              <a:t>It stands to reason that not thinking about it is not a basis for discrimination against dyscalculia.</a:t>
            </a:r>
            <a:endParaRPr/>
          </a:p>
          <a:p>
            <a:pPr indent="0" lvl="0" marL="0" rtl="0" algn="l">
              <a:lnSpc>
                <a:spcPct val="115000"/>
              </a:lnSpc>
              <a:spcBef>
                <a:spcPts val="1200"/>
              </a:spcBef>
              <a:spcAft>
                <a:spcPts val="0"/>
              </a:spcAft>
              <a:buClr>
                <a:schemeClr val="dk1"/>
              </a:buClr>
              <a:buSzPct val="61110"/>
              <a:buFont typeface="Arial"/>
              <a:buNone/>
            </a:pPr>
            <a:r>
              <a:rPr lang="ko"/>
              <a:t>The quantified concept of size is number, and mathematical languages are languages that deal with numbers.</a:t>
            </a:r>
            <a:endParaRPr/>
          </a:p>
          <a:p>
            <a:pPr indent="0" lvl="0" marL="0" rtl="0" algn="l">
              <a:lnSpc>
                <a:spcPct val="115000"/>
              </a:lnSpc>
              <a:spcBef>
                <a:spcPts val="1200"/>
              </a:spcBef>
              <a:spcAft>
                <a:spcPts val="0"/>
              </a:spcAft>
              <a:buClr>
                <a:schemeClr val="dk1"/>
              </a:buClr>
              <a:buSzPct val="61110"/>
              <a:buFont typeface="Arial"/>
              <a:buNone/>
            </a:pPr>
            <a:r>
              <a:rPr lang="ko"/>
              <a:t>However, mathematical languages are described as formal languages.</a:t>
            </a:r>
            <a:endParaRPr/>
          </a:p>
          <a:p>
            <a:pPr indent="0" lvl="0" marL="0" rtl="0" algn="l">
              <a:lnSpc>
                <a:spcPct val="115000"/>
              </a:lnSpc>
              <a:spcBef>
                <a:spcPts val="1200"/>
              </a:spcBef>
              <a:spcAft>
                <a:spcPts val="0"/>
              </a:spcAft>
              <a:buClr>
                <a:schemeClr val="dk1"/>
              </a:buClr>
              <a:buSzPct val="61110"/>
              <a:buFont typeface="Arial"/>
              <a:buNone/>
            </a:pPr>
            <a:r>
              <a:rPr lang="ko"/>
              <a:t>Therefore, it is quite natural that some people may not have access to narratives based on size or math that deal with size concepts or math.</a:t>
            </a:r>
            <a:endParaRPr/>
          </a:p>
          <a:p>
            <a:pPr indent="0" lvl="0" marL="0" rtl="0" algn="l">
              <a:lnSpc>
                <a:spcPct val="115000"/>
              </a:lnSpc>
              <a:spcBef>
                <a:spcPts val="1200"/>
              </a:spcBef>
              <a:spcAft>
                <a:spcPts val="0"/>
              </a:spcAft>
              <a:buClr>
                <a:schemeClr val="dk1"/>
              </a:buClr>
              <a:buSzPct val="61110"/>
              <a:buFont typeface="Arial"/>
              <a:buNone/>
            </a:pPr>
            <a:r>
              <a:rPr lang="ko"/>
              <a:t>Language, number or mathematical descriptions, and the concept of size are only available to us when we are trained to think in them, not when they are natural to us.</a:t>
            </a:r>
            <a:endParaRPr/>
          </a:p>
          <a:p>
            <a:pPr indent="0" lvl="0" marL="0" rtl="0" algn="l">
              <a:lnSpc>
                <a:spcPct val="115000"/>
              </a:lnSpc>
              <a:spcBef>
                <a:spcPts val="1200"/>
              </a:spcBef>
              <a:spcAft>
                <a:spcPts val="0"/>
              </a:spcAft>
              <a:buClr>
                <a:schemeClr val="dk1"/>
              </a:buClr>
              <a:buSzPct val="61110"/>
              <a:buFont typeface="Arial"/>
              <a:buNone/>
            </a:pPr>
            <a:r>
              <a:rPr lang="ko"/>
              <a:t>Let me summarize in one sentence.</a:t>
            </a:r>
            <a:endParaRPr/>
          </a:p>
          <a:p>
            <a:pPr indent="0" lvl="0" marL="0" rtl="0" algn="l">
              <a:lnSpc>
                <a:spcPct val="115000"/>
              </a:lnSpc>
              <a:spcBef>
                <a:spcPts val="1200"/>
              </a:spcBef>
              <a:spcAft>
                <a:spcPts val="0"/>
              </a:spcAft>
              <a:buClr>
                <a:schemeClr val="dk1"/>
              </a:buClr>
              <a:buSzPct val="61110"/>
              <a:buFont typeface="Arial"/>
              <a:buNone/>
            </a:pPr>
            <a:r>
              <a:rPr lang="ko"/>
              <a:t>In terms of thinking, not in terms of other things,</a:t>
            </a:r>
            <a:endParaRPr/>
          </a:p>
          <a:p>
            <a:pPr indent="0" lvl="0" marL="0" rtl="0" algn="l">
              <a:lnSpc>
                <a:spcPct val="115000"/>
              </a:lnSpc>
              <a:spcBef>
                <a:spcPts val="1200"/>
              </a:spcBef>
              <a:spcAft>
                <a:spcPts val="0"/>
              </a:spcAft>
              <a:buClr>
                <a:schemeClr val="dk1"/>
              </a:buClr>
              <a:buSzPct val="61110"/>
              <a:buFont typeface="Arial"/>
              <a:buNone/>
            </a:pPr>
            <a:r>
              <a:rPr lang="ko"/>
              <a:t>Language, numbers, mathematical descriptions, and magnitudes, in terms of what we think about, are thoughts, not instincts unless we are born with a talent for them.</a:t>
            </a:r>
            <a:endParaRPr/>
          </a:p>
          <a:p>
            <a:pPr indent="0" lvl="0" marL="0" rtl="0" algn="l">
              <a:lnSpc>
                <a:spcPct val="115000"/>
              </a:lnSpc>
              <a:spcBef>
                <a:spcPts val="1200"/>
              </a:spcBef>
              <a:spcAft>
                <a:spcPts val="0"/>
              </a:spcAft>
              <a:buClr>
                <a:schemeClr val="dk1"/>
              </a:buClr>
              <a:buSzPct val="61110"/>
              <a:buFont typeface="Arial"/>
              <a:buNone/>
            </a:pPr>
            <a:r>
              <a:rPr lang="ko"/>
              <a:t>I don't know how much easier it is to explain this.</a:t>
            </a:r>
            <a:endParaRPr/>
          </a:p>
          <a:p>
            <a:pPr indent="0" lvl="0" marL="0" rtl="0" algn="l">
              <a:lnSpc>
                <a:spcPct val="115000"/>
              </a:lnSpc>
              <a:spcBef>
                <a:spcPts val="1200"/>
              </a:spcBef>
              <a:spcAft>
                <a:spcPts val="0"/>
              </a:spcAft>
              <a:buClr>
                <a:schemeClr val="dk1"/>
              </a:buClr>
              <a:buSzPct val="61110"/>
              <a:buFont typeface="Arial"/>
              <a:buNone/>
            </a:pPr>
            <a:r>
              <a:rPr lang="ko"/>
              <a:t>It's not a talent or anything like that, it's just a thought, an idea, a way to survive (even lions have a size concept).</a:t>
            </a:r>
            <a:endParaRPr/>
          </a:p>
          <a:p>
            <a:pPr indent="0" lvl="0" marL="0" rtl="0" algn="l">
              <a:lnSpc>
                <a:spcPct val="115000"/>
              </a:lnSpc>
              <a:spcBef>
                <a:spcPts val="1200"/>
              </a:spcBef>
              <a:spcAft>
                <a:spcPts val="1200"/>
              </a:spcAft>
              <a:buSzPct val="210526"/>
              <a:buNone/>
            </a:pPr>
            <a:r>
              <a:rPr lang="ko"/>
              <a:t>Above.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152400" marR="152400" rtl="0" algn="ctr">
              <a:lnSpc>
                <a:spcPct val="145000"/>
              </a:lnSpc>
              <a:spcBef>
                <a:spcPts val="0"/>
              </a:spcBef>
              <a:spcAft>
                <a:spcPts val="0"/>
              </a:spcAft>
              <a:buSzPts val="3600"/>
              <a:buNone/>
            </a:pPr>
            <a:r>
              <a:rPr lang="ko" sz="2200">
                <a:solidFill>
                  <a:srgbClr val="999999"/>
                </a:solidFill>
                <a:highlight>
                  <a:srgbClr val="F6F8FA"/>
                </a:highlight>
                <a:latin typeface="Courier New"/>
                <a:ea typeface="Courier New"/>
                <a:cs typeface="Courier New"/>
                <a:sym typeface="Courier New"/>
              </a:rPr>
              <a:t>Unexpectedness theorem</a:t>
            </a:r>
            <a:endParaRPr sz="4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2200">
                <a:solidFill>
                  <a:srgbClr val="AAAAAA"/>
                </a:solidFill>
                <a:highlight>
                  <a:srgbClr val="F6F8FA"/>
                </a:highlight>
                <a:latin typeface="Courier New"/>
                <a:ea typeface="Courier New"/>
                <a:cs typeface="Courier New"/>
                <a:sym typeface="Courier New"/>
              </a:rPr>
              <a:t>True Mean Term Definition</a:t>
            </a:r>
            <a:endParaRPr sz="4000"/>
          </a:p>
        </p:txBody>
      </p:sp>
      <p:sp>
        <p:nvSpPr>
          <p:cNvPr id="250" name="Google Shape;250;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1600">
                <a:solidFill>
                  <a:srgbClr val="24292E"/>
                </a:solidFill>
                <a:highlight>
                  <a:srgbClr val="F6F8FA"/>
                </a:highlight>
                <a:latin typeface="Courier New"/>
                <a:ea typeface="Courier New"/>
                <a:cs typeface="Courier New"/>
                <a:sym typeface="Courier New"/>
              </a:rPr>
              <a:t>- True Mean: Unexpectedness (inner meaning)</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600">
                <a:solidFill>
                  <a:srgbClr val="24292E"/>
                </a:solidFill>
                <a:highlight>
                  <a:srgbClr val="F6F8FA"/>
                </a:highlight>
                <a:latin typeface="Courier New"/>
                <a:ea typeface="Courier New"/>
                <a:cs typeface="Courier New"/>
                <a:sym typeface="Courier New"/>
              </a:rPr>
              <a:t> - Shell Mean (껍대기 뜻; 쉘 민) : 겉뜻</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600">
                <a:solidFill>
                  <a:srgbClr val="24292E"/>
                </a:solidFill>
                <a:highlight>
                  <a:srgbClr val="F6F8FA"/>
                </a:highlight>
                <a:latin typeface="Courier New"/>
                <a:ea typeface="Courier New"/>
                <a:cs typeface="Courier New"/>
                <a:sym typeface="Courier New"/>
              </a:rPr>
              <a:t> - Exceptless (Exceptless) : Shell Mean = True Mean</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600">
                <a:solidFill>
                  <a:srgbClr val="24292E"/>
                </a:solidFill>
                <a:highlight>
                  <a:srgbClr val="F6F8FA"/>
                </a:highlight>
                <a:latin typeface="Courier New"/>
                <a:ea typeface="Courier New"/>
                <a:cs typeface="Courier New"/>
                <a:sym typeface="Courier New"/>
              </a:rPr>
              <a:t> - Hyper-Completeness: Allowing "This sentence is False".</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600">
                <a:solidFill>
                  <a:srgbClr val="24292E"/>
                </a:solidFill>
                <a:highlight>
                  <a:srgbClr val="F6F8FA"/>
                </a:highlight>
                <a:latin typeface="Courier New"/>
                <a:ea typeface="Courier New"/>
                <a:cs typeface="Courier New"/>
                <a:sym typeface="Courier New"/>
              </a:rPr>
              <a:t> - Black and White Proposol : ⊢ (¬Hyper-Completeness)</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600">
                <a:solidFill>
                  <a:srgbClr val="24292E"/>
                </a:solidFill>
                <a:highlight>
                  <a:srgbClr val="F6F8FA"/>
                </a:highlight>
                <a:latin typeface="Courier New"/>
                <a:ea typeface="Courier New"/>
                <a:cs typeface="Courier New"/>
                <a:sym typeface="Courier New"/>
              </a:rPr>
              <a:t> - Simply Mean Proposol : ⊢ Exceptless</a:t>
            </a:r>
            <a:endParaRPr sz="16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SzPts val="1800"/>
              <a:buNone/>
            </a:pPr>
            <a:r>
              <a:rPr lang="ko" sz="1600">
                <a:solidFill>
                  <a:srgbClr val="24292E"/>
                </a:solidFill>
                <a:highlight>
                  <a:srgbClr val="F6F8FA"/>
                </a:highlight>
                <a:latin typeface="Courier New"/>
                <a:ea typeface="Courier New"/>
                <a:cs typeface="Courier New"/>
                <a:sym typeface="Courier New"/>
              </a:rPr>
              <a:t> - Simple languages: languages for which Simply Mean Proposol is antisynthetic</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ko" sz="1800">
                <a:solidFill>
                  <a:srgbClr val="AAAAAA"/>
                </a:solidFill>
                <a:highlight>
                  <a:srgbClr val="F6F8FA"/>
                </a:highlight>
                <a:latin typeface="Courier New"/>
                <a:ea typeface="Courier New"/>
                <a:cs typeface="Courier New"/>
                <a:sym typeface="Courier New"/>
              </a:rPr>
              <a:t>Reflections on black and white logic and the identity of formal languages</a:t>
            </a:r>
            <a:endParaRPr sz="1900">
              <a:solidFill>
                <a:srgbClr val="AAAAAA"/>
              </a:solidFill>
              <a:latin typeface="Courier New"/>
              <a:ea typeface="Courier New"/>
              <a:cs typeface="Courier New"/>
              <a:sym typeface="Courier New"/>
            </a:endParaRPr>
          </a:p>
        </p:txBody>
      </p:sp>
      <p:sp>
        <p:nvSpPr>
          <p:cNvPr id="256" name="Google Shape;256;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2100">
                <a:solidFill>
                  <a:srgbClr val="24292E"/>
                </a:solidFill>
                <a:highlight>
                  <a:srgbClr val="F6F8FA"/>
                </a:highlight>
                <a:latin typeface="Courier New"/>
                <a:ea typeface="Courier New"/>
                <a:cs typeface="Courier New"/>
                <a:sym typeface="Courier New"/>
              </a:rPr>
              <a:t>It is natural that a logic whose axioms are black and white propositions can be called black and white logic.</a:t>
            </a:r>
            <a:endParaRPr sz="21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SzPts val="1800"/>
              <a:buNone/>
            </a:pPr>
            <a:r>
              <a:rPr lang="ko" sz="2100">
                <a:solidFill>
                  <a:srgbClr val="24292E"/>
                </a:solidFill>
                <a:highlight>
                  <a:srgbClr val="F6F8FA"/>
                </a:highlight>
                <a:latin typeface="Courier New"/>
                <a:ea typeface="Courier New"/>
                <a:cs typeface="Courier New"/>
                <a:sym typeface="Courier New"/>
              </a:rPr>
              <a:t>We can also see that the simple language of black and white logic is a formal language.</a:t>
            </a:r>
            <a:endParaRPr sz="2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900">
                <a:solidFill>
                  <a:srgbClr val="AAAAAA"/>
                </a:solidFill>
                <a:highlight>
                  <a:srgbClr val="F6F8FA"/>
                </a:highlight>
                <a:latin typeface="Courier New"/>
                <a:ea typeface="Courier New"/>
                <a:cs typeface="Courier New"/>
                <a:sym typeface="Courier New"/>
              </a:rPr>
              <a:t>Supporting explanations for organizing paragraphs</a:t>
            </a:r>
            <a:endParaRPr sz="3700"/>
          </a:p>
        </p:txBody>
      </p:sp>
      <p:sp>
        <p:nvSpPr>
          <p:cNvPr id="262" name="Google Shape;262;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ko" sz="1300">
                <a:solidFill>
                  <a:srgbClr val="24292E"/>
                </a:solidFill>
                <a:highlight>
                  <a:srgbClr val="F6F8FA"/>
                </a:highlight>
                <a:latin typeface="Courier New"/>
                <a:ea typeface="Courier New"/>
                <a:cs typeface="Courier New"/>
                <a:sym typeface="Courier New"/>
              </a:rPr>
              <a:t>There are some things in our language that should be interpreted as they appear and some that should not,</a:t>
            </a:r>
            <a:endParaRPr sz="13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300">
                <a:solidFill>
                  <a:srgbClr val="24292E"/>
                </a:solidFill>
                <a:highlight>
                  <a:srgbClr val="F6F8FA"/>
                </a:highlight>
                <a:latin typeface="Courier New"/>
                <a:ea typeface="Courier New"/>
                <a:cs typeface="Courier New"/>
                <a:sym typeface="Courier New"/>
              </a:rPr>
              <a:t>What should be interpreted as it seems is called simple language (in this case, there is no exception to language interpretation, shut up and mean what it seems).</a:t>
            </a:r>
            <a:endParaRPr sz="13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300">
                <a:solidFill>
                  <a:srgbClr val="24292E"/>
                </a:solidFill>
                <a:highlight>
                  <a:srgbClr val="F6F8FA"/>
                </a:highlight>
                <a:latin typeface="Courier New"/>
                <a:ea typeface="Courier New"/>
                <a:cs typeface="Courier New"/>
                <a:sym typeface="Courier New"/>
              </a:rPr>
              <a:t>And there is a language that is not a simple language (in this case, various unexpectednesses are involved in the interpretation of the language, so we cannot simply assume that the meaning is what it seems).</a:t>
            </a:r>
            <a:endParaRPr sz="13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300">
                <a:solidFill>
                  <a:srgbClr val="24292E"/>
                </a:solidFill>
                <a:highlight>
                  <a:srgbClr val="F6F8FA"/>
                </a:highlight>
                <a:latin typeface="Courier New"/>
                <a:ea typeface="Courier New"/>
                <a:cs typeface="Courier New"/>
                <a:sym typeface="Courier New"/>
              </a:rPr>
              <a:t>Also, logic can be like the philosophy of Chuang Tzu: "No one has ever lived longer than a newborn baby, so Pang Chao (a legendary god who lived for over 760 years) must have died early",</a:t>
            </a:r>
            <a:endParaRPr sz="13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1200"/>
              </a:spcAft>
              <a:buSzPts val="1800"/>
              <a:buNone/>
            </a:pPr>
            <a:r>
              <a:rPr lang="ko" sz="1300">
                <a:solidFill>
                  <a:srgbClr val="24292E"/>
                </a:solidFill>
                <a:highlight>
                  <a:srgbClr val="F6F8FA"/>
                </a:highlight>
                <a:latin typeface="Courier New"/>
                <a:ea typeface="Courier New"/>
                <a:cs typeface="Courier New"/>
                <a:sym typeface="Courier New"/>
              </a:rPr>
              <a:t>In black and white logic, it is impossible to be x and not be x at the same time, making the Black and White Proposition true. (Fun Fact: Simple language is a logical corollary of black and white logic)</a:t>
            </a:r>
            <a:endParaRPr sz="21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marR="152400" rtl="0" algn="l">
              <a:lnSpc>
                <a:spcPct val="145000"/>
              </a:lnSpc>
              <a:spcBef>
                <a:spcPts val="0"/>
              </a:spcBef>
              <a:spcAft>
                <a:spcPts val="0"/>
              </a:spcAft>
              <a:buSzPts val="2800"/>
              <a:buNone/>
            </a:pPr>
            <a:r>
              <a:rPr lang="ko" sz="2000">
                <a:solidFill>
                  <a:srgbClr val="AAAAAA"/>
                </a:solidFill>
                <a:highlight>
                  <a:srgbClr val="F6F8FA"/>
                </a:highlight>
                <a:latin typeface="Courier New"/>
                <a:ea typeface="Courier New"/>
                <a:cs typeface="Courier New"/>
                <a:sym typeface="Courier New"/>
              </a:rPr>
              <a:t>Axioms</a:t>
            </a:r>
            <a:endParaRPr sz="3800"/>
          </a:p>
        </p:txBody>
      </p:sp>
      <p:sp>
        <p:nvSpPr>
          <p:cNvPr id="268" name="Google Shape;268;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1800"/>
              <a:buNone/>
            </a:pPr>
            <a:r>
              <a:rPr lang="ko" sz="2700">
                <a:solidFill>
                  <a:srgbClr val="24292E"/>
                </a:solidFill>
                <a:highlight>
                  <a:srgbClr val="F6F8FA"/>
                </a:highlight>
                <a:latin typeface="Courier New"/>
                <a:ea typeface="Courier New"/>
                <a:cs typeface="Courier New"/>
                <a:sym typeface="Courier New"/>
              </a:rPr>
              <a:t>1. words have a True Mean and a Shell Mean</a:t>
            </a:r>
            <a:endParaRPr sz="2700">
              <a:solidFill>
                <a:srgbClr val="AAAAAA"/>
              </a:solidFill>
              <a:highlight>
                <a:srgbClr val="F6F8FA"/>
              </a:highlight>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ko" sz="2000">
                <a:solidFill>
                  <a:srgbClr val="AAAAAA"/>
                </a:solidFill>
                <a:highlight>
                  <a:srgbClr val="F6F8FA"/>
                </a:highlight>
                <a:latin typeface="Courier New"/>
                <a:ea typeface="Courier New"/>
                <a:cs typeface="Courier New"/>
                <a:sym typeface="Courier New"/>
              </a:rPr>
              <a:t>TrueMean Theroem</a:t>
            </a:r>
            <a:endParaRPr sz="3800"/>
          </a:p>
        </p:txBody>
      </p:sp>
      <p:sp>
        <p:nvSpPr>
          <p:cNvPr id="274" name="Google Shape;274;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0"/>
              </a:spcBef>
              <a:spcAft>
                <a:spcPts val="0"/>
              </a:spcAft>
              <a:buClr>
                <a:schemeClr val="dk1"/>
              </a:buClr>
              <a:buSzPct val="61110"/>
              <a:buFont typeface="Arial"/>
              <a:buNone/>
            </a:pPr>
            <a:r>
              <a:rPr lang="ko"/>
              <a:t>Even when Hyper-Completeness is true, "Meaning of words ≠ True Mean" is also true as True Mean (after all, "Meaning of words = True Mean" by deduction from a sentence that is true as a premise, which is possible by hyper-completeness), and (Hyper-TrueMean Lemma)</a:t>
            </a:r>
            <a:endParaRPr/>
          </a:p>
          <a:p>
            <a:pPr indent="0" lvl="0" marL="0" rtl="0" algn="l">
              <a:lnSpc>
                <a:spcPct val="115000"/>
              </a:lnSpc>
              <a:spcBef>
                <a:spcPts val="1200"/>
              </a:spcBef>
              <a:spcAft>
                <a:spcPts val="0"/>
              </a:spcAft>
              <a:buClr>
                <a:schemeClr val="dk1"/>
              </a:buClr>
              <a:buSzPct val="61110"/>
              <a:buFont typeface="Arial"/>
              <a:buNone/>
            </a:pPr>
            <a:r>
              <a:rPr lang="ko"/>
              <a:t>Even when it is not Hyper-Completeness, "Meaning of words = True Mean", so meaning of words = True Meaning (Formal-TrueMean Lemma)</a:t>
            </a:r>
            <a:endParaRPr/>
          </a:p>
          <a:p>
            <a:pPr indent="0" lvl="0" marL="0" rtl="0" algn="l">
              <a:lnSpc>
                <a:spcPct val="115000"/>
              </a:lnSpc>
              <a:spcBef>
                <a:spcPts val="1200"/>
              </a:spcBef>
              <a:spcAft>
                <a:spcPts val="0"/>
              </a:spcAft>
              <a:buClr>
                <a:schemeClr val="dk1"/>
              </a:buClr>
              <a:buSzPct val="61110"/>
              <a:buFont typeface="Arial"/>
              <a:buNone/>
            </a:pPr>
            <a:r>
              <a:rPr lang="ko"/>
              <a:t>The meaning of a word is the True Mean. (TrueMean Theroem)</a:t>
            </a:r>
            <a:endParaRPr/>
          </a:p>
          <a:p>
            <a:pPr indent="0" lvl="0" marL="0" rtl="0" algn="l">
              <a:lnSpc>
                <a:spcPct val="115000"/>
              </a:lnSpc>
              <a:spcBef>
                <a:spcPts val="1200"/>
              </a:spcBef>
              <a:spcAft>
                <a:spcPts val="0"/>
              </a:spcAft>
              <a:buClr>
                <a:schemeClr val="dk1"/>
              </a:buClr>
              <a:buSzPct val="61110"/>
              <a:buFont typeface="Arial"/>
              <a:buNone/>
            </a:pPr>
            <a:r>
              <a:rPr lang="ko"/>
              <a:t>A. Formal-TrueMean Lemma</a:t>
            </a:r>
            <a:endParaRPr/>
          </a:p>
          <a:p>
            <a:pPr indent="0" lvl="0" marL="0" rtl="0" algn="l">
              <a:lnSpc>
                <a:spcPct val="115000"/>
              </a:lnSpc>
              <a:spcBef>
                <a:spcPts val="1200"/>
              </a:spcBef>
              <a:spcAft>
                <a:spcPts val="0"/>
              </a:spcAft>
              <a:buClr>
                <a:schemeClr val="dk1"/>
              </a:buClr>
              <a:buSzPct val="61110"/>
              <a:buFont typeface="Arial"/>
              <a:buNone/>
            </a:pPr>
            <a:r>
              <a:rPr lang="ko"/>
              <a:t> - ¬Hyper-Completeness, ⊭ Meaning ≠ True Mean ⊢ Meaning = True Mean</a:t>
            </a:r>
            <a:endParaRPr/>
          </a:p>
          <a:p>
            <a:pPr indent="0" lvl="0" marL="0" rtl="0" algn="l">
              <a:lnSpc>
                <a:spcPct val="115000"/>
              </a:lnSpc>
              <a:spcBef>
                <a:spcPts val="1200"/>
              </a:spcBef>
              <a:spcAft>
                <a:spcPts val="0"/>
              </a:spcAft>
              <a:buClr>
                <a:schemeClr val="dk1"/>
              </a:buClr>
              <a:buSzPct val="61110"/>
              <a:buFont typeface="Arial"/>
              <a:buNone/>
            </a:pPr>
            <a:r>
              <a:rPr lang="ko"/>
              <a:t>B. Hyper-TrueMean Lemma</a:t>
            </a:r>
            <a:endParaRPr/>
          </a:p>
          <a:p>
            <a:pPr indent="0" lvl="0" marL="0" rtl="0" algn="l">
              <a:lnSpc>
                <a:spcPct val="115000"/>
              </a:lnSpc>
              <a:spcBef>
                <a:spcPts val="1200"/>
              </a:spcBef>
              <a:spcAft>
                <a:spcPts val="0"/>
              </a:spcAft>
              <a:buClr>
                <a:schemeClr val="dk1"/>
              </a:buClr>
              <a:buSzPct val="61110"/>
              <a:buFont typeface="Arial"/>
              <a:buNone/>
            </a:pPr>
            <a:r>
              <a:rPr lang="ko"/>
              <a:t> - Hyper-Completeness, Lemma ≠ True Mean ⊢ Lemma = True Mean</a:t>
            </a:r>
            <a:endParaRPr/>
          </a:p>
          <a:p>
            <a:pPr indent="0" lvl="0" marL="0" rtl="0" algn="l">
              <a:lnSpc>
                <a:spcPct val="115000"/>
              </a:lnSpc>
              <a:spcBef>
                <a:spcPts val="1200"/>
              </a:spcBef>
              <a:spcAft>
                <a:spcPts val="0"/>
              </a:spcAft>
              <a:buClr>
                <a:schemeClr val="dk1"/>
              </a:buClr>
              <a:buSzPct val="61110"/>
              <a:buFont typeface="Arial"/>
              <a:buNone/>
            </a:pPr>
            <a:r>
              <a:rPr lang="ko"/>
              <a:t>C. TrueMean Theroem</a:t>
            </a:r>
            <a:endParaRPr/>
          </a:p>
          <a:p>
            <a:pPr indent="0" lvl="0" marL="0" rtl="0" algn="l">
              <a:lnSpc>
                <a:spcPct val="115000"/>
              </a:lnSpc>
              <a:spcBef>
                <a:spcPts val="1200"/>
              </a:spcBef>
              <a:spcAft>
                <a:spcPts val="1200"/>
              </a:spcAft>
              <a:buSzPct val="142857"/>
              <a:buNone/>
            </a:pPr>
            <a:r>
              <a:rPr lang="ko"/>
              <a:t> - Theroem = True Mean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Proof</a:t>
            </a:r>
            <a:endParaRPr/>
          </a:p>
        </p:txBody>
      </p:sp>
      <p:sp>
        <p:nvSpPr>
          <p:cNvPr id="280" name="Google Shape;280;p5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10000"/>
          </a:bodyPr>
          <a:lstStyle/>
          <a:p>
            <a:pPr indent="0" lvl="0" marL="0" rtl="0" algn="l">
              <a:lnSpc>
                <a:spcPct val="115000"/>
              </a:lnSpc>
              <a:spcBef>
                <a:spcPts val="0"/>
              </a:spcBef>
              <a:spcAft>
                <a:spcPts val="0"/>
              </a:spcAft>
              <a:buClr>
                <a:schemeClr val="dk1"/>
              </a:buClr>
              <a:buSzPct val="61110"/>
              <a:buFont typeface="Arial"/>
              <a:buNone/>
            </a:pPr>
            <a:r>
              <a:rPr lang="ko"/>
              <a:t>1. meaning of words ≠ True Mean [Hyp]</a:t>
            </a:r>
            <a:endParaRPr/>
          </a:p>
          <a:p>
            <a:pPr indent="0" lvl="0" marL="0" rtl="0" algn="l">
              <a:lnSpc>
                <a:spcPct val="115000"/>
              </a:lnSpc>
              <a:spcBef>
                <a:spcPts val="1200"/>
              </a:spcBef>
              <a:spcAft>
                <a:spcPts val="0"/>
              </a:spcAft>
              <a:buClr>
                <a:schemeClr val="dk1"/>
              </a:buClr>
              <a:buSzPct val="61110"/>
              <a:buFont typeface="Arial"/>
              <a:buNone/>
            </a:pPr>
            <a:r>
              <a:rPr lang="ko"/>
              <a:t>2. Hyper-Completeness [Hyp].</a:t>
            </a:r>
            <a:endParaRPr/>
          </a:p>
          <a:p>
            <a:pPr indent="0" lvl="0" marL="0" rtl="0" algn="l">
              <a:lnSpc>
                <a:spcPct val="115000"/>
              </a:lnSpc>
              <a:spcBef>
                <a:spcPts val="1200"/>
              </a:spcBef>
              <a:spcAft>
                <a:spcPts val="0"/>
              </a:spcAft>
              <a:buClr>
                <a:schemeClr val="dk1"/>
              </a:buClr>
              <a:buSzPct val="61110"/>
              <a:buFont typeface="Arial"/>
              <a:buNone/>
            </a:pPr>
            <a:r>
              <a:rPr lang="ko"/>
              <a:t>3. "The meaning of a word ≠ True Mean" is also True Mean.</a:t>
            </a:r>
            <a:endParaRPr/>
          </a:p>
          <a:p>
            <a:pPr indent="0" lvl="0" marL="0" rtl="0" algn="l">
              <a:lnSpc>
                <a:spcPct val="115000"/>
              </a:lnSpc>
              <a:spcBef>
                <a:spcPts val="1200"/>
              </a:spcBef>
              <a:spcAft>
                <a:spcPts val="0"/>
              </a:spcAft>
              <a:buClr>
                <a:schemeClr val="dk1"/>
              </a:buClr>
              <a:buSzPct val="61110"/>
              <a:buFont typeface="Arial"/>
              <a:buNone/>
            </a:pPr>
            <a:r>
              <a:rPr lang="ko"/>
              <a:t>[Paradoxic Lemma]</a:t>
            </a:r>
            <a:endParaRPr/>
          </a:p>
          <a:p>
            <a:pPr indent="0" lvl="0" marL="0" rtl="0" algn="l">
              <a:lnSpc>
                <a:spcPct val="115000"/>
              </a:lnSpc>
              <a:spcBef>
                <a:spcPts val="1200"/>
              </a:spcBef>
              <a:spcAft>
                <a:spcPts val="0"/>
              </a:spcAft>
              <a:buClr>
                <a:schemeClr val="dk1"/>
              </a:buClr>
              <a:buSzPct val="61110"/>
              <a:buFont typeface="Arial"/>
              <a:buNone/>
            </a:pPr>
            <a:r>
              <a:rPr lang="ko"/>
              <a:t>3. "The meaning of words ≠ True Mean" is also True Mean and true, so the meaning of words = True Mean</a:t>
            </a:r>
            <a:endParaRPr/>
          </a:p>
          <a:p>
            <a:pPr indent="0" lvl="0" marL="0" rtl="0" algn="l">
              <a:lnSpc>
                <a:spcPct val="115000"/>
              </a:lnSpc>
              <a:spcBef>
                <a:spcPts val="1200"/>
              </a:spcBef>
              <a:spcAft>
                <a:spcPts val="0"/>
              </a:spcAft>
              <a:buClr>
                <a:schemeClr val="dk1"/>
              </a:buClr>
              <a:buSzPct val="61110"/>
              <a:buFont typeface="Arial"/>
              <a:buNone/>
            </a:pPr>
            <a:r>
              <a:rPr lang="ko"/>
              <a:t>4. meaning of words = True Mean</a:t>
            </a:r>
            <a:endParaRPr/>
          </a:p>
          <a:p>
            <a:pPr indent="0" lvl="0" marL="0" rtl="0" algn="l">
              <a:lnSpc>
                <a:spcPct val="115000"/>
              </a:lnSpc>
              <a:spcBef>
                <a:spcPts val="1200"/>
              </a:spcBef>
              <a:spcAft>
                <a:spcPts val="0"/>
              </a:spcAft>
              <a:buClr>
                <a:schemeClr val="dk1"/>
              </a:buClr>
              <a:buSzPct val="61110"/>
              <a:buFont typeface="Arial"/>
              <a:buNone/>
            </a:pPr>
            <a:r>
              <a:rPr lang="ko"/>
              <a:t>In the following,</a:t>
            </a:r>
            <a:endParaRPr/>
          </a:p>
          <a:p>
            <a:pPr indent="0" lvl="0" marL="0" rtl="0" algn="l">
              <a:lnSpc>
                <a:spcPct val="115000"/>
              </a:lnSpc>
              <a:spcBef>
                <a:spcPts val="1200"/>
              </a:spcBef>
              <a:spcAft>
                <a:spcPts val="0"/>
              </a:spcAft>
              <a:buClr>
                <a:schemeClr val="dk1"/>
              </a:buClr>
              <a:buSzPct val="61110"/>
              <a:buFont typeface="Arial"/>
              <a:buNone/>
            </a:pPr>
            <a:r>
              <a:rPr lang="ko"/>
              <a:t>Meaning ≠ True Mean, Hyper-Completeness ⊢ Meaning = True Mean ⋯ (1)</a:t>
            </a:r>
            <a:endParaRPr/>
          </a:p>
          <a:p>
            <a:pPr indent="0" lvl="0" marL="0" rtl="0" algn="l">
              <a:lnSpc>
                <a:spcPct val="115000"/>
              </a:lnSpc>
              <a:spcBef>
                <a:spcPts val="1200"/>
              </a:spcBef>
              <a:spcAft>
                <a:spcPts val="0"/>
              </a:spcAft>
              <a:buClr>
                <a:schemeClr val="dk1"/>
              </a:buClr>
              <a:buSzPct val="61110"/>
              <a:buFont typeface="Arial"/>
              <a:buNone/>
            </a:pPr>
            <a:r>
              <a:rPr lang="ko"/>
              <a:t>1. semantics ≠ True Mean [Hyp].</a:t>
            </a:r>
            <a:endParaRPr/>
          </a:p>
          <a:p>
            <a:pPr indent="0" lvl="0" marL="0" rtl="0" algn="l">
              <a:lnSpc>
                <a:spcPct val="115000"/>
              </a:lnSpc>
              <a:spcBef>
                <a:spcPts val="1200"/>
              </a:spcBef>
              <a:spcAft>
                <a:spcPts val="0"/>
              </a:spcAft>
              <a:buClr>
                <a:schemeClr val="dk1"/>
              </a:buClr>
              <a:buSzPct val="61110"/>
              <a:buFont typeface="Arial"/>
              <a:buNone/>
            </a:pPr>
            <a:r>
              <a:rPr lang="ko"/>
              <a:t>2. ¬Hyper-Completeness [Hyp].</a:t>
            </a:r>
            <a:endParaRPr/>
          </a:p>
          <a:p>
            <a:pPr indent="0" lvl="0" marL="0" rtl="0" algn="l">
              <a:lnSpc>
                <a:spcPct val="115000"/>
              </a:lnSpc>
              <a:spcBef>
                <a:spcPts val="1200"/>
              </a:spcBef>
              <a:spcAft>
                <a:spcPts val="0"/>
              </a:spcAft>
              <a:buClr>
                <a:schemeClr val="dk1"/>
              </a:buClr>
              <a:buSzPct val="61110"/>
              <a:buFont typeface="Arial"/>
              <a:buNone/>
            </a:pPr>
            <a:r>
              <a:rPr lang="ko"/>
              <a:t>3. "The meaning of a word ≠ True Mean" is also True Mean [Paradoxic Lemma].</a:t>
            </a:r>
            <a:endParaRPr/>
          </a:p>
          <a:p>
            <a:pPr indent="0" lvl="0" marL="0" rtl="0" algn="l">
              <a:lnSpc>
                <a:spcPct val="115000"/>
              </a:lnSpc>
              <a:spcBef>
                <a:spcPts val="1200"/>
              </a:spcBef>
              <a:spcAft>
                <a:spcPts val="0"/>
              </a:spcAft>
              <a:buClr>
                <a:schemeClr val="dk1"/>
              </a:buClr>
              <a:buSzPct val="61110"/>
              <a:buFont typeface="Arial"/>
              <a:buNone/>
            </a:pPr>
            <a:r>
              <a:rPr lang="ko"/>
              <a:t>4. contradiction</a:t>
            </a:r>
            <a:endParaRPr/>
          </a:p>
          <a:p>
            <a:pPr indent="0" lvl="0" marL="0" rtl="0" algn="l">
              <a:lnSpc>
                <a:spcPct val="115000"/>
              </a:lnSpc>
              <a:spcBef>
                <a:spcPts val="1200"/>
              </a:spcBef>
              <a:spcAft>
                <a:spcPts val="0"/>
              </a:spcAft>
              <a:buClr>
                <a:schemeClr val="dk1"/>
              </a:buClr>
              <a:buSzPct val="61110"/>
              <a:buFont typeface="Arial"/>
              <a:buNone/>
            </a:pPr>
            <a:r>
              <a:rPr lang="ko"/>
              <a:t>In the following, ⊭ Meaning of words ≠ True Mean ⊢ Meaning of words = True Mean</a:t>
            </a:r>
            <a:endParaRPr/>
          </a:p>
          <a:p>
            <a:pPr indent="0" lvl="0" marL="0" rtl="0" algn="l">
              <a:lnSpc>
                <a:spcPct val="115000"/>
              </a:lnSpc>
              <a:spcBef>
                <a:spcPts val="1200"/>
              </a:spcBef>
              <a:spcAft>
                <a:spcPts val="0"/>
              </a:spcAft>
              <a:buClr>
                <a:schemeClr val="dk1"/>
              </a:buClr>
              <a:buSzPct val="61110"/>
              <a:buFont typeface="Arial"/>
              <a:buNone/>
            </a:pPr>
            <a:r>
              <a:rPr lang="ko"/>
              <a:t>(1), (2) ⊢ Mean = True Mean</a:t>
            </a:r>
            <a:endParaRPr/>
          </a:p>
          <a:p>
            <a:pPr indent="0" lvl="0" marL="0" rtl="0" algn="l">
              <a:lnSpc>
                <a:spcPct val="115000"/>
              </a:lnSpc>
              <a:spcBef>
                <a:spcPts val="1200"/>
              </a:spcBef>
              <a:spcAft>
                <a:spcPts val="1200"/>
              </a:spcAft>
              <a:buSzPts val="1800"/>
              <a:buNone/>
            </a:pPr>
            <a:r>
              <a:rPr lang="ko"/>
              <a:t>Q.E.D.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800">
                <a:solidFill>
                  <a:srgbClr val="999999"/>
                </a:solidFill>
                <a:highlight>
                  <a:srgbClr val="F6F8FA"/>
                </a:highlight>
                <a:latin typeface="Courier New"/>
                <a:ea typeface="Courier New"/>
                <a:cs typeface="Courier New"/>
                <a:sym typeface="Courier New"/>
              </a:rPr>
              <a:t>What is a number</a:t>
            </a:r>
            <a:endParaRPr sz="3600"/>
          </a:p>
        </p:txBody>
      </p:sp>
      <p:sp>
        <p:nvSpPr>
          <p:cNvPr id="73" name="Google Shape;7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1900">
                <a:solidFill>
                  <a:srgbClr val="24292E"/>
                </a:solidFill>
                <a:highlight>
                  <a:srgbClr val="F6F8FA"/>
                </a:highlight>
                <a:latin typeface="Courier New"/>
                <a:ea typeface="Courier New"/>
                <a:cs typeface="Courier New"/>
                <a:sym typeface="Courier New"/>
              </a:rPr>
              <a:t>Before I talk about numbers, let me say this.</a:t>
            </a:r>
            <a:endParaRPr sz="19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9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900">
                <a:solidFill>
                  <a:srgbClr val="24292E"/>
                </a:solidFill>
                <a:highlight>
                  <a:srgbClr val="F6F8FA"/>
                </a:highlight>
                <a:latin typeface="Courier New"/>
                <a:ea typeface="Courier New"/>
                <a:cs typeface="Courier New"/>
                <a:sym typeface="Courier New"/>
              </a:rPr>
              <a:t>I </a:t>
            </a:r>
            <a:r>
              <a:rPr b="1" lang="ko" sz="1900">
                <a:solidFill>
                  <a:srgbClr val="24292E"/>
                </a:solidFill>
                <a:highlight>
                  <a:srgbClr val="F6F8FA"/>
                </a:highlight>
                <a:latin typeface="Courier New"/>
                <a:ea typeface="Courier New"/>
                <a:cs typeface="Courier New"/>
                <a:sym typeface="Courier New"/>
              </a:rPr>
              <a:t>have</a:t>
            </a:r>
            <a:r>
              <a:rPr lang="ko" sz="1900">
                <a:solidFill>
                  <a:srgbClr val="24292E"/>
                </a:solidFill>
                <a:highlight>
                  <a:srgbClr val="F6F8FA"/>
                </a:highlight>
                <a:latin typeface="Courier New"/>
                <a:ea typeface="Courier New"/>
                <a:cs typeface="Courier New"/>
                <a:sym typeface="Courier New"/>
              </a:rPr>
              <a:t> written about this topic before, treating number as a metaphysical illusion, an abstract object defined mathematically.</a:t>
            </a:r>
            <a:endParaRPr b="1" sz="19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9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SzPts val="1800"/>
              <a:buNone/>
            </a:pPr>
            <a:r>
              <a:rPr lang="ko" sz="1900">
                <a:solidFill>
                  <a:srgbClr val="24292E"/>
                </a:solidFill>
                <a:highlight>
                  <a:srgbClr val="F6F8FA"/>
                </a:highlight>
                <a:latin typeface="Courier New"/>
                <a:ea typeface="Courier New"/>
                <a:cs typeface="Courier New"/>
                <a:sym typeface="Courier New"/>
              </a:rPr>
              <a:t>Below is that article</a:t>
            </a:r>
            <a:endParaRPr sz="2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2100">
                <a:solidFill>
                  <a:srgbClr val="AAAAAA"/>
                </a:solidFill>
                <a:highlight>
                  <a:srgbClr val="F6F8FA"/>
                </a:highlight>
                <a:latin typeface="Courier New"/>
                <a:ea typeface="Courier New"/>
                <a:cs typeface="Courier New"/>
                <a:sym typeface="Courier New"/>
              </a:rPr>
              <a:t>Commentary</a:t>
            </a:r>
            <a:endParaRPr sz="3900"/>
          </a:p>
        </p:txBody>
      </p:sp>
      <p:sp>
        <p:nvSpPr>
          <p:cNvPr id="286" name="Google Shape;286;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Prove that True Mean is always the meaning of a word,</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Suppose there is a statement whose True Mean is not the meaning,</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then the True Mean of that statement is the True Mean of the statement that the True Mean does not mean.</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This is the Paradoxic Lemma</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1200"/>
              </a:spcAft>
              <a:buSzPts val="1800"/>
              <a:buNone/>
            </a:pPr>
            <a:r>
              <a:rPr lang="ko" sz="1000">
                <a:solidFill>
                  <a:srgbClr val="24292E"/>
                </a:solidFill>
                <a:highlight>
                  <a:srgbClr val="F6F8FA"/>
                </a:highlight>
                <a:latin typeface="Courier New"/>
                <a:ea typeface="Courier New"/>
                <a:cs typeface="Courier New"/>
                <a:sym typeface="Courier New"/>
              </a:rPr>
              <a:t>In the following, we will argue that it is true and false according to Hyper-Completeness.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Each</a:t>
            </a:r>
            <a:endParaRPr/>
          </a:p>
        </p:txBody>
      </p:sp>
      <p:sp>
        <p:nvSpPr>
          <p:cNvPr id="292" name="Google Shape;292;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Situation 1. From a Paradoxical Lemma, Hyper-Completeness</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Since Paradoxic Lemma can be true, Hyper-TrueMean Lemma is true</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Exit situation 1</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Situation 2. From a Paradoxic Lemma, Non-Hyper-Completeness</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Since the Paradoxic Lemma is a contradiction, its predicate "Meaning ≠ True Mean" is false.</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Therefore, the Formal-TrueMean Lemma is true.</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1200"/>
              </a:spcAft>
              <a:buSzPts val="1800"/>
              <a:buNone/>
            </a:pPr>
            <a:r>
              <a:rPr lang="ko" sz="1000">
                <a:solidFill>
                  <a:srgbClr val="24292E"/>
                </a:solidFill>
                <a:highlight>
                  <a:srgbClr val="F6F8FA"/>
                </a:highlight>
                <a:latin typeface="Courier New"/>
                <a:ea typeface="Courier New"/>
                <a:cs typeface="Courier New"/>
                <a:sym typeface="Courier New"/>
              </a:rPr>
              <a:t>Exit Situation 2</a:t>
            </a:r>
            <a:endParaRPr sz="1000">
              <a:solidFill>
                <a:srgbClr val="24292E"/>
              </a:solidFill>
              <a:highlight>
                <a:srgbClr val="F6F8FA"/>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ko" sz="1700">
                <a:solidFill>
                  <a:srgbClr val="24292E"/>
                </a:solidFill>
                <a:highlight>
                  <a:srgbClr val="F6F8FA"/>
                </a:highlight>
                <a:latin typeface="Courier New"/>
                <a:ea typeface="Courier New"/>
                <a:cs typeface="Courier New"/>
                <a:sym typeface="Courier New"/>
              </a:rPr>
              <a:t>Below,</a:t>
            </a:r>
            <a:endParaRPr sz="3500"/>
          </a:p>
        </p:txBody>
      </p:sp>
      <p:sp>
        <p:nvSpPr>
          <p:cNvPr id="298" name="Google Shape;298;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2000">
                <a:solidFill>
                  <a:srgbClr val="24292E"/>
                </a:solidFill>
                <a:highlight>
                  <a:srgbClr val="F6F8FA"/>
                </a:highlight>
                <a:latin typeface="Courier New"/>
                <a:ea typeface="Courier New"/>
                <a:cs typeface="Courier New"/>
                <a:sym typeface="Courier New"/>
              </a:rPr>
              <a:t>by Context 1, Context 2, by Deduction,</a:t>
            </a:r>
            <a:endParaRPr sz="2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2000">
                <a:solidFill>
                  <a:srgbClr val="24292E"/>
                </a:solidFill>
                <a:highlight>
                  <a:srgbClr val="F6F8FA"/>
                </a:highlight>
                <a:latin typeface="Courier New"/>
                <a:ea typeface="Courier New"/>
                <a:cs typeface="Courier New"/>
                <a:sym typeface="Courier New"/>
              </a:rPr>
              <a:t>the True Mean is always the meaning of the word.</a:t>
            </a:r>
            <a:endParaRPr sz="2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2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2000">
                <a:solidFill>
                  <a:srgbClr val="24292E"/>
                </a:solidFill>
                <a:highlight>
                  <a:srgbClr val="F6F8FA"/>
                </a:highlight>
                <a:latin typeface="Courier New"/>
                <a:ea typeface="Courier New"/>
                <a:cs typeface="Courier New"/>
                <a:sym typeface="Courier New"/>
              </a:rPr>
              <a:t>Therefore, TrueMean Theroem is true</a:t>
            </a:r>
            <a:endParaRPr sz="2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2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SzPts val="1800"/>
              <a:buNone/>
            </a:pPr>
            <a:r>
              <a:rPr lang="ko" sz="2000">
                <a:solidFill>
                  <a:srgbClr val="24292E"/>
                </a:solidFill>
                <a:highlight>
                  <a:srgbClr val="F6F8FA"/>
                </a:highlight>
                <a:latin typeface="Courier New"/>
                <a:ea typeface="Courier New"/>
                <a:cs typeface="Courier New"/>
                <a:sym typeface="Courier New"/>
              </a:rPr>
              <a:t>Q.E.D.</a:t>
            </a:r>
            <a:endParaRPr sz="2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600">
                <a:solidFill>
                  <a:srgbClr val="AAAAAA"/>
                </a:solidFill>
                <a:highlight>
                  <a:srgbClr val="F6F8FA"/>
                </a:highlight>
                <a:latin typeface="Courier New"/>
                <a:ea typeface="Courier New"/>
                <a:cs typeface="Courier New"/>
                <a:sym typeface="Courier New"/>
              </a:rPr>
              <a:t>Exceptless Thorem</a:t>
            </a:r>
            <a:endParaRPr sz="3400"/>
          </a:p>
        </p:txBody>
      </p:sp>
      <p:sp>
        <p:nvSpPr>
          <p:cNvPr id="304" name="Google Shape;304;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Exceptless ⊢ Meaning of Words = Shell Mean</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Proof)</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1. Exceptless [Hyp].</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2. Thorem = True Mean [TrueMean Theroem].</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3. Shell Mean = True Mean</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4. meaning = Shell Mean [Conclusion]</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From the following, it is obvious </a:t>
            </a:r>
            <a:r>
              <a:rPr lang="ko" sz="1000">
                <a:solidFill>
                  <a:srgbClr val="DD1144"/>
                </a:solidFill>
                <a:highlight>
                  <a:srgbClr val="F6F8FA"/>
                </a:highlight>
                <a:latin typeface="Courier New"/>
                <a:ea typeface="Courier New"/>
                <a:cs typeface="Courier New"/>
                <a:sym typeface="Courier New"/>
              </a:rPr>
              <a:t>that `Exceptless ⊢ Mean = Shell Mean`</a:t>
            </a:r>
            <a:r>
              <a:rPr lang="ko" sz="1000">
                <a:solidFill>
                  <a:srgbClr val="24292E"/>
                </a:solidFill>
                <a:highlight>
                  <a:srgbClr val="F6F8FA"/>
                </a:highlight>
                <a:latin typeface="Courier New"/>
                <a:ea typeface="Courier New"/>
                <a:cs typeface="Courier New"/>
                <a:sym typeface="Courier New"/>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800">
                <a:solidFill>
                  <a:srgbClr val="AAAAAA"/>
                </a:solidFill>
                <a:highlight>
                  <a:srgbClr val="F6F8FA"/>
                </a:highlight>
                <a:latin typeface="Courier New"/>
                <a:ea typeface="Courier New"/>
                <a:cs typeface="Courier New"/>
                <a:sym typeface="Courier New"/>
              </a:rPr>
              <a:t>Commentary</a:t>
            </a:r>
            <a:endParaRPr sz="3600"/>
          </a:p>
        </p:txBody>
      </p:sp>
      <p:sp>
        <p:nvSpPr>
          <p:cNvPr id="310" name="Google Shape;310;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1600">
                <a:solidFill>
                  <a:srgbClr val="24292E"/>
                </a:solidFill>
                <a:highlight>
                  <a:srgbClr val="F6F8FA"/>
                </a:highlight>
                <a:latin typeface="Courier New"/>
                <a:ea typeface="Courier New"/>
                <a:cs typeface="Courier New"/>
                <a:sym typeface="Courier New"/>
              </a:rPr>
              <a:t>As per the TrueMean Theroem proved earlier,</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600">
                <a:solidFill>
                  <a:srgbClr val="24292E"/>
                </a:solidFill>
                <a:highlight>
                  <a:srgbClr val="F6F8FA"/>
                </a:highlight>
                <a:latin typeface="Courier New"/>
                <a:ea typeface="Courier New"/>
                <a:cs typeface="Courier New"/>
                <a:sym typeface="Courier New"/>
              </a:rPr>
              <a:t>Word Mean = True Mean</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600">
                <a:solidFill>
                  <a:srgbClr val="24292E"/>
                </a:solidFill>
                <a:highlight>
                  <a:srgbClr val="F6F8FA"/>
                </a:highlight>
                <a:latin typeface="Courier New"/>
                <a:ea typeface="Courier New"/>
                <a:cs typeface="Courier New"/>
                <a:sym typeface="Courier New"/>
              </a:rPr>
              <a:t>Shell Mean = True Mean if, and only if, Shell Mean = True Mean</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6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SzPts val="1800"/>
              <a:buNone/>
            </a:pPr>
            <a:r>
              <a:rPr lang="ko" sz="1600">
                <a:solidFill>
                  <a:srgbClr val="24292E"/>
                </a:solidFill>
                <a:highlight>
                  <a:srgbClr val="F6F8FA"/>
                </a:highlight>
                <a:latin typeface="Courier New"/>
                <a:ea typeface="Courier New"/>
                <a:cs typeface="Courier New"/>
                <a:sym typeface="Courier New"/>
              </a:rPr>
              <a:t>(in other words, A = B = C, so A = C)</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ko"/>
              <a:t>PART 2. Propose a math scheme to leverage underlying function argument-based operations (equation-like; minds are descriptions of operations)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Introduction</a:t>
            </a:r>
            <a:endParaRPr/>
          </a:p>
        </p:txBody>
      </p:sp>
      <p:sp>
        <p:nvSpPr>
          <p:cNvPr id="321" name="Google Shape;321;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ko"/>
              <a:t>I sometimes get the impression that math is arrogant and rushed, so I'd like to make a suggestion.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ALKALIC</a:t>
            </a:r>
            <a:endParaRPr/>
          </a:p>
        </p:txBody>
      </p:sp>
      <p:sp>
        <p:nvSpPr>
          <p:cNvPr id="327" name="Google Shape;327;p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62500" lnSpcReduction="10000"/>
          </a:bodyPr>
          <a:lstStyle/>
          <a:p>
            <a:pPr indent="0" lvl="0" marL="152400" marR="152400" rtl="0" algn="l">
              <a:lnSpc>
                <a:spcPct val="145000"/>
              </a:lnSpc>
              <a:spcBef>
                <a:spcPts val="0"/>
              </a:spcBef>
              <a:spcAft>
                <a:spcPts val="0"/>
              </a:spcAft>
              <a:buSzPct val="151578"/>
              <a:buNone/>
            </a:pPr>
            <a:r>
              <a:rPr b="1" lang="ko" sz="1900">
                <a:solidFill>
                  <a:srgbClr val="0550AE"/>
                </a:solidFill>
                <a:highlight>
                  <a:srgbClr val="F6F8FA"/>
                </a:highlight>
                <a:latin typeface="Courier New"/>
                <a:ea typeface="Courier New"/>
                <a:cs typeface="Courier New"/>
                <a:sym typeface="Courier New"/>
              </a:rPr>
              <a:t>Alkalic : Alkalic Linear-algebra + Königsberg Axiom + Lambda Incoding Calculate</a:t>
            </a:r>
            <a:endParaRPr b="1" sz="1900">
              <a:solidFill>
                <a:srgbClr val="0550A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SzPct val="151578"/>
              <a:buNone/>
            </a:pPr>
            <a:r>
              <a:t/>
            </a:r>
            <a:endParaRPr b="1" sz="1900">
              <a:solidFill>
                <a:srgbClr val="0550A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SzPct val="151578"/>
              <a:buNone/>
            </a:pPr>
            <a:r>
              <a:rPr b="1" lang="ko" sz="1900">
                <a:solidFill>
                  <a:srgbClr val="0550AE"/>
                </a:solidFill>
                <a:highlight>
                  <a:srgbClr val="F6F8FA"/>
                </a:highlight>
                <a:latin typeface="Courier New"/>
                <a:ea typeface="Courier New"/>
                <a:cs typeface="Courier New"/>
                <a:sym typeface="Courier New"/>
              </a:rPr>
              <a:t>Even in model theory...</a:t>
            </a:r>
            <a:endParaRPr b="1" sz="1900">
              <a:solidFill>
                <a:srgbClr val="0550A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SzPct val="117887"/>
              <a:buNone/>
            </a:pPr>
            <a:r>
              <a:t/>
            </a:r>
            <a:endParaRPr b="1" sz="2443">
              <a:solidFill>
                <a:srgbClr val="0550A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SzPct val="186649"/>
              <a:buNone/>
            </a:pPr>
            <a:r>
              <a:rPr lang="ko" sz="1543">
                <a:solidFill>
                  <a:srgbClr val="1F2328"/>
                </a:solidFill>
                <a:highlight>
                  <a:srgbClr val="F6F8FA"/>
                </a:highlight>
                <a:latin typeface="Courier New"/>
                <a:ea typeface="Courier New"/>
                <a:cs typeface="Courier New"/>
                <a:sym typeface="Courier New"/>
              </a:rPr>
              <a:t>M = (ℕ, 0 = ∅, s(x) = x ∪ {x}) Instead</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SzPct val="186649"/>
              <a:buNone/>
            </a:pPr>
            <a:r>
              <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SzPct val="186649"/>
              <a:buNone/>
            </a:pPr>
            <a:r>
              <a:rPr lang="ko" sz="1543">
                <a:solidFill>
                  <a:srgbClr val="1F2328"/>
                </a:solidFill>
                <a:highlight>
                  <a:srgbClr val="F6F8FA"/>
                </a:highlight>
                <a:latin typeface="Courier New"/>
                <a:ea typeface="Courier New"/>
                <a:cs typeface="Courier New"/>
                <a:sym typeface="Courier New"/>
              </a:rPr>
              <a:t>by writing the product of sequences as an approximation function,</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SzPct val="186649"/>
              <a:buNone/>
            </a:pPr>
            <a:r>
              <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SzPct val="186649"/>
              <a:buNone/>
            </a:pPr>
            <a:r>
              <a:rPr lang="ko" sz="1543">
                <a:solidFill>
                  <a:srgbClr val="1F2328"/>
                </a:solidFill>
                <a:highlight>
                  <a:srgbClr val="F6F8FA"/>
                </a:highlight>
                <a:latin typeface="Courier New"/>
                <a:ea typeface="Courier New"/>
                <a:cs typeface="Courier New"/>
                <a:sym typeface="Courier New"/>
              </a:rPr>
              <a:t>M = Π&lt;ℕ, </a:t>
            </a:r>
            <a:r>
              <a:rPr lang="ko" sz="1543">
                <a:solidFill>
                  <a:srgbClr val="0A3069"/>
                </a:solidFill>
                <a:highlight>
                  <a:srgbClr val="F6F8FA"/>
                </a:highlight>
                <a:latin typeface="Courier New"/>
                <a:ea typeface="Courier New"/>
                <a:cs typeface="Courier New"/>
                <a:sym typeface="Courier New"/>
              </a:rPr>
              <a:t>[</a:t>
            </a:r>
            <a:r>
              <a:rPr lang="ko" sz="1543">
                <a:solidFill>
                  <a:srgbClr val="1F2328"/>
                </a:solidFill>
                <a:highlight>
                  <a:srgbClr val="F6F8FA"/>
                </a:highlight>
                <a:latin typeface="Courier New"/>
                <a:ea typeface="Courier New"/>
                <a:cs typeface="Courier New"/>
                <a:sym typeface="Courier New"/>
              </a:rPr>
              <a:t>0 := </a:t>
            </a:r>
            <a:r>
              <a:rPr lang="ko" sz="1543">
                <a:solidFill>
                  <a:srgbClr val="0A3069"/>
                </a:solidFill>
                <a:highlight>
                  <a:srgbClr val="F6F8FA"/>
                </a:highlight>
                <a:latin typeface="Courier New"/>
                <a:ea typeface="Courier New"/>
                <a:cs typeface="Courier New"/>
                <a:sym typeface="Courier New"/>
              </a:rPr>
              <a:t>∅]</a:t>
            </a:r>
            <a:r>
              <a:rPr lang="ko" sz="1543">
                <a:solidFill>
                  <a:srgbClr val="1F2328"/>
                </a:solidFill>
                <a:highlight>
                  <a:srgbClr val="F6F8FA"/>
                </a:highlight>
                <a:latin typeface="Courier New"/>
                <a:ea typeface="Courier New"/>
                <a:cs typeface="Courier New"/>
                <a:sym typeface="Courier New"/>
              </a:rPr>
              <a:t>, </a:t>
            </a:r>
            <a:r>
              <a:rPr lang="ko" sz="1543">
                <a:solidFill>
                  <a:srgbClr val="0A3069"/>
                </a:solidFill>
                <a:highlight>
                  <a:srgbClr val="F6F8FA"/>
                </a:highlight>
                <a:latin typeface="Courier New"/>
                <a:ea typeface="Courier New"/>
                <a:cs typeface="Courier New"/>
                <a:sym typeface="Courier New"/>
              </a:rPr>
              <a:t>[</a:t>
            </a:r>
            <a:r>
              <a:rPr lang="ko" sz="1543">
                <a:solidFill>
                  <a:srgbClr val="1F2328"/>
                </a:solidFill>
                <a:highlight>
                  <a:srgbClr val="F6F8FA"/>
                </a:highlight>
                <a:latin typeface="Courier New"/>
                <a:ea typeface="Courier New"/>
                <a:cs typeface="Courier New"/>
                <a:sym typeface="Courier New"/>
              </a:rPr>
              <a:t>s := λx. x ∪ {x}]&gt;.</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SzPct val="186649"/>
              <a:buNone/>
            </a:pPr>
            <a:r>
              <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SzPct val="186649"/>
              <a:buNone/>
            </a:pPr>
            <a:r>
              <a:rPr lang="ko" sz="1543">
                <a:solidFill>
                  <a:srgbClr val="1F2328"/>
                </a:solidFill>
                <a:highlight>
                  <a:srgbClr val="F6F8FA"/>
                </a:highlight>
                <a:latin typeface="Courier New"/>
                <a:ea typeface="Courier New"/>
                <a:cs typeface="Courier New"/>
                <a:sym typeface="Courier New"/>
              </a:rPr>
              <a:t>in that the same ordinal numbers can be defined,</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SzPct val="186649"/>
              <a:buNone/>
            </a:pPr>
            <a:r>
              <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SzPct val="186649"/>
              <a:buNone/>
            </a:pPr>
            <a:r>
              <a:rPr lang="ko" sz="1543">
                <a:solidFill>
                  <a:srgbClr val="1F2328"/>
                </a:solidFill>
                <a:highlight>
                  <a:srgbClr val="F6F8FA"/>
                </a:highlight>
                <a:latin typeface="Courier New"/>
                <a:ea typeface="Courier New"/>
                <a:cs typeface="Courier New"/>
                <a:sym typeface="Courier New"/>
              </a:rPr>
              <a:t>Structure and variable assignment are now inside functions.</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SzPct val="186649"/>
              <a:buNone/>
            </a:pPr>
            <a:r>
              <a:t/>
            </a:r>
            <a:endParaRPr sz="1543">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SzPct val="186649"/>
              <a:buNone/>
            </a:pPr>
            <a:r>
              <a:rPr lang="ko" sz="1543">
                <a:solidFill>
                  <a:srgbClr val="1F2328"/>
                </a:solidFill>
                <a:highlight>
                  <a:srgbClr val="F6F8FA"/>
                </a:highlight>
                <a:latin typeface="Courier New"/>
                <a:ea typeface="Courier New"/>
                <a:cs typeface="Courier New"/>
                <a:sym typeface="Courier New"/>
              </a:rPr>
              <a:t>Structures can now be written to in non-structural logical inferences</a:t>
            </a:r>
            <a:endParaRPr sz="2343"/>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Clr>
                <a:schemeClr val="dk1"/>
              </a:buClr>
              <a:buSzPts val="1100"/>
              <a:buFont typeface="Arial"/>
              <a:buNone/>
            </a:pPr>
            <a:r>
              <a:rPr b="1" lang="ko" sz="1900">
                <a:solidFill>
                  <a:srgbClr val="0550AE"/>
                </a:solidFill>
                <a:highlight>
                  <a:srgbClr val="F6F8FA"/>
                </a:highlight>
                <a:latin typeface="Courier New"/>
                <a:ea typeface="Courier New"/>
                <a:cs typeface="Courier New"/>
                <a:sym typeface="Courier New"/>
              </a:rPr>
              <a:t>Alkalic Linear-algebra</a:t>
            </a:r>
            <a:endParaRPr/>
          </a:p>
        </p:txBody>
      </p:sp>
      <p:sp>
        <p:nvSpPr>
          <p:cNvPr id="333" name="Google Shape;333;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1600">
                <a:solidFill>
                  <a:srgbClr val="1F2328"/>
                </a:solidFill>
                <a:highlight>
                  <a:srgbClr val="F6F8FA"/>
                </a:highlight>
                <a:latin typeface="Courier New"/>
                <a:ea typeface="Courier New"/>
                <a:cs typeface="Courier New"/>
                <a:sym typeface="Courier New"/>
              </a:rPr>
              <a:t>∀x (each unique)∃!n(x) s.t. n = ObjectID(x) ∈ Scala</a:t>
            </a:r>
            <a:endParaRPr sz="1600">
              <a:solidFill>
                <a:srgbClr val="1F2328"/>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600">
              <a:solidFill>
                <a:srgbClr val="1F2328"/>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600">
                <a:solidFill>
                  <a:srgbClr val="1F2328"/>
                </a:solidFill>
                <a:highlight>
                  <a:srgbClr val="F6F8FA"/>
                </a:highlight>
                <a:latin typeface="Courier New"/>
                <a:ea typeface="Courier New"/>
                <a:cs typeface="Courier New"/>
                <a:sym typeface="Courier New"/>
              </a:rPr>
              <a:t> - AlkalicVectorSpace = Scalaᵗ </a:t>
            </a:r>
            <a:r>
              <a:rPr lang="ko" sz="1600">
                <a:solidFill>
                  <a:srgbClr val="0A3069"/>
                </a:solidFill>
                <a:highlight>
                  <a:srgbClr val="F6F8FA"/>
                </a:highlight>
                <a:latin typeface="Courier New"/>
                <a:ea typeface="Courier New"/>
                <a:cs typeface="Courier New"/>
                <a:sym typeface="Courier New"/>
              </a:rPr>
              <a:t>[</a:t>
            </a:r>
            <a:r>
              <a:rPr lang="ko" sz="1600">
                <a:solidFill>
                  <a:srgbClr val="1F2328"/>
                </a:solidFill>
                <a:highlight>
                  <a:srgbClr val="F6F8FA"/>
                </a:highlight>
                <a:latin typeface="Courier New"/>
                <a:ea typeface="Courier New"/>
                <a:cs typeface="Courier New"/>
                <a:sym typeface="Courier New"/>
              </a:rPr>
              <a:t>t := |Scala|</a:t>
            </a:r>
            <a:r>
              <a:rPr lang="ko" sz="1600">
                <a:solidFill>
                  <a:srgbClr val="0A3069"/>
                </a:solidFill>
                <a:highlight>
                  <a:srgbClr val="F6F8FA"/>
                </a:highlight>
                <a:latin typeface="Courier New"/>
                <a:ea typeface="Courier New"/>
                <a:cs typeface="Courier New"/>
                <a:sym typeface="Courier New"/>
              </a:rPr>
              <a:t>]</a:t>
            </a:r>
            <a:endParaRPr sz="1600">
              <a:solidFill>
                <a:srgbClr val="1F2328"/>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600">
                <a:solidFill>
                  <a:srgbClr val="1F2328"/>
                </a:solidFill>
                <a:highlight>
                  <a:srgbClr val="F6F8FA"/>
                </a:highlight>
                <a:latin typeface="Courier New"/>
                <a:ea typeface="Courier New"/>
                <a:cs typeface="Courier New"/>
                <a:sym typeface="Courier New"/>
              </a:rPr>
              <a:t> - AlkalicMetrixSpace = AlkalicVectorSpaceᵗ </a:t>
            </a:r>
            <a:r>
              <a:rPr lang="ko" sz="1600">
                <a:solidFill>
                  <a:srgbClr val="0A3069"/>
                </a:solidFill>
                <a:highlight>
                  <a:srgbClr val="F6F8FA"/>
                </a:highlight>
                <a:latin typeface="Courier New"/>
                <a:ea typeface="Courier New"/>
                <a:cs typeface="Courier New"/>
                <a:sym typeface="Courier New"/>
              </a:rPr>
              <a:t>[</a:t>
            </a:r>
            <a:r>
              <a:rPr lang="ko" sz="1600">
                <a:solidFill>
                  <a:srgbClr val="1F2328"/>
                </a:solidFill>
                <a:highlight>
                  <a:srgbClr val="F6F8FA"/>
                </a:highlight>
                <a:latin typeface="Courier New"/>
                <a:ea typeface="Courier New"/>
                <a:cs typeface="Courier New"/>
                <a:sym typeface="Courier New"/>
              </a:rPr>
              <a:t>t := |Scala|</a:t>
            </a:r>
            <a:r>
              <a:rPr lang="ko" sz="1600">
                <a:solidFill>
                  <a:srgbClr val="0A3069"/>
                </a:solidFill>
                <a:highlight>
                  <a:srgbClr val="F6F8FA"/>
                </a:highlight>
                <a:latin typeface="Courier New"/>
                <a:ea typeface="Courier New"/>
                <a:cs typeface="Courier New"/>
                <a:sym typeface="Courier New"/>
              </a:rPr>
              <a:t>]</a:t>
            </a:r>
            <a:endParaRPr sz="1600">
              <a:solidFill>
                <a:srgbClr val="1F2328"/>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600">
                <a:solidFill>
                  <a:srgbClr val="1F2328"/>
                </a:solidFill>
                <a:highlight>
                  <a:srgbClr val="F6F8FA"/>
                </a:highlight>
                <a:latin typeface="Courier New"/>
                <a:ea typeface="Courier New"/>
                <a:cs typeface="Courier New"/>
                <a:sym typeface="Courier New"/>
              </a:rPr>
              <a:t> - SetTheorem ∈ AlkalicMetrixSpace</a:t>
            </a:r>
            <a:endParaRPr sz="1600">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Clr>
                <a:schemeClr val="dk1"/>
              </a:buClr>
              <a:buSzPts val="1100"/>
              <a:buFont typeface="Arial"/>
              <a:buNone/>
            </a:pPr>
            <a:r>
              <a:rPr lang="ko" sz="1600">
                <a:solidFill>
                  <a:srgbClr val="1F2328"/>
                </a:solidFill>
                <a:highlight>
                  <a:srgbClr val="F6F8FA"/>
                </a:highlight>
                <a:latin typeface="Courier New"/>
                <a:ea typeface="Courier New"/>
                <a:cs typeface="Courier New"/>
                <a:sym typeface="Courier New"/>
              </a:rPr>
              <a:t> - Notation Definition m ∈ n ≡ SetTheoremₒᵢ₍ₘ₎ₒᵢ₍ₙ₎ </a:t>
            </a:r>
            <a:r>
              <a:rPr lang="ko" sz="1600">
                <a:solidFill>
                  <a:srgbClr val="0A3069"/>
                </a:solidFill>
                <a:highlight>
                  <a:srgbClr val="F6F8FA"/>
                </a:highlight>
                <a:latin typeface="Courier New"/>
                <a:ea typeface="Courier New"/>
                <a:cs typeface="Courier New"/>
                <a:sym typeface="Courier New"/>
              </a:rPr>
              <a:t>[</a:t>
            </a:r>
            <a:r>
              <a:rPr lang="ko" sz="1600">
                <a:solidFill>
                  <a:srgbClr val="1F2328"/>
                </a:solidFill>
                <a:highlight>
                  <a:srgbClr val="F6F8FA"/>
                </a:highlight>
                <a:latin typeface="Courier New"/>
                <a:ea typeface="Courier New"/>
                <a:cs typeface="Courier New"/>
                <a:sym typeface="Courier New"/>
              </a:rPr>
              <a:t>oi := ObjectID</a:t>
            </a:r>
            <a:r>
              <a:rPr lang="ko" sz="1600">
                <a:solidFill>
                  <a:srgbClr val="0A3069"/>
                </a:solidFill>
                <a:highlight>
                  <a:srgbClr val="F6F8FA"/>
                </a:highlight>
                <a:latin typeface="Courier New"/>
                <a:ea typeface="Courier New"/>
                <a:cs typeface="Courier New"/>
                <a:sym typeface="Courier New"/>
              </a:rPr>
              <a:t>]</a:t>
            </a:r>
            <a:endParaRPr sz="1600">
              <a:solidFill>
                <a:srgbClr val="0A3069"/>
              </a:solidFill>
              <a:highlight>
                <a:srgbClr val="F6F8FA"/>
              </a:highlight>
              <a:latin typeface="Courier New"/>
              <a:ea typeface="Courier New"/>
              <a:cs typeface="Courier New"/>
              <a:sym typeface="Courier New"/>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Clr>
                <a:schemeClr val="dk1"/>
              </a:buClr>
              <a:buSzPts val="1100"/>
              <a:buFont typeface="Arial"/>
              <a:buNone/>
            </a:pPr>
            <a:r>
              <a:rPr b="1" lang="ko" sz="1900">
                <a:solidFill>
                  <a:srgbClr val="0550AE"/>
                </a:solidFill>
                <a:highlight>
                  <a:srgbClr val="F6F8FA"/>
                </a:highlight>
                <a:latin typeface="Courier New"/>
                <a:ea typeface="Courier New"/>
                <a:cs typeface="Courier New"/>
                <a:sym typeface="Courier New"/>
              </a:rPr>
              <a:t>Lambda Incoding Calculate</a:t>
            </a:r>
            <a:endParaRPr/>
          </a:p>
        </p:txBody>
      </p:sp>
      <p:sp>
        <p:nvSpPr>
          <p:cNvPr id="339" name="Google Shape;339;p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1600">
                <a:solidFill>
                  <a:srgbClr val="24292E"/>
                </a:solidFill>
                <a:highlight>
                  <a:srgbClr val="F6F8FA"/>
                </a:highlight>
                <a:latin typeface="Courier New"/>
                <a:ea typeface="Courier New"/>
                <a:cs typeface="Courier New"/>
                <a:sym typeface="Courier New"/>
              </a:rPr>
              <a:t>Implement a function with lambdas, algebraic functions, and polyvalent functions in an alkalic algebra, for an AlkalicVectorSpace or oidfield = Σᵢ ObjectID eᵢ, given a Tensor input.</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6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Clr>
                <a:schemeClr val="dk1"/>
              </a:buClr>
              <a:buSzPts val="1100"/>
              <a:buFont typeface="Arial"/>
              <a:buNone/>
            </a:pPr>
            <a:r>
              <a:rPr lang="ko" sz="1600">
                <a:solidFill>
                  <a:srgbClr val="24292E"/>
                </a:solidFill>
                <a:highlight>
                  <a:srgbClr val="F6F8FA"/>
                </a:highlight>
                <a:latin typeface="Courier New"/>
                <a:ea typeface="Courier New"/>
                <a:cs typeface="Courier New"/>
                <a:sym typeface="Courier New"/>
              </a:rPr>
              <a:t>Variant terms can be vanished as arguments to the theory</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0"/>
              </a:spcBef>
              <a:spcAft>
                <a:spcPts val="1200"/>
              </a:spcAft>
              <a:buSzPts val="1800"/>
              <a:buNone/>
            </a:pPr>
            <a:r>
              <a:t/>
            </a:r>
            <a:endParaRPr/>
          </a:p>
        </p:txBody>
      </p:sp>
      <p:cxnSp>
        <p:nvCxnSpPr>
          <p:cNvPr id="340" name="Google Shape;340;p61"/>
          <p:cNvCxnSpPr/>
          <p:nvPr/>
        </p:nvCxnSpPr>
        <p:spPr>
          <a:xfrm>
            <a:off x="2805550" y="2603300"/>
            <a:ext cx="252900" cy="379200"/>
          </a:xfrm>
          <a:prstGeom prst="straightConnector1">
            <a:avLst/>
          </a:prstGeom>
          <a:noFill/>
          <a:ln cap="flat" cmpd="sng" w="9525">
            <a:solidFill>
              <a:schemeClr val="dk2"/>
            </a:solidFill>
            <a:prstDash val="solid"/>
            <a:round/>
            <a:headEnd len="sm" w="sm" type="none"/>
            <a:tailEnd len="sm" w="sm" type="none"/>
          </a:ln>
        </p:spPr>
      </p:cxnSp>
      <p:cxnSp>
        <p:nvCxnSpPr>
          <p:cNvPr id="341" name="Google Shape;341;p61"/>
          <p:cNvCxnSpPr/>
          <p:nvPr/>
        </p:nvCxnSpPr>
        <p:spPr>
          <a:xfrm flipH="1">
            <a:off x="2805700" y="2590700"/>
            <a:ext cx="252600" cy="404400"/>
          </a:xfrm>
          <a:prstGeom prst="straightConnector1">
            <a:avLst/>
          </a:prstGeom>
          <a:noFill/>
          <a:ln cap="flat" cmpd="sng" w="9525">
            <a:solidFill>
              <a:schemeClr val="dk2"/>
            </a:solidFill>
            <a:prstDash val="solid"/>
            <a:round/>
            <a:headEnd len="sm" w="sm" type="none"/>
            <a:tailEnd len="sm" w="sm" type="none"/>
          </a:ln>
        </p:spPr>
      </p:cxnSp>
      <p:sp>
        <p:nvSpPr>
          <p:cNvPr id="342" name="Google Shape;342;p61"/>
          <p:cNvSpPr txBox="1"/>
          <p:nvPr/>
        </p:nvSpPr>
        <p:spPr>
          <a:xfrm>
            <a:off x="2774700" y="2562050"/>
            <a:ext cx="6369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ko" sz="1800" u="none" cap="none" strike="noStrike">
                <a:solidFill>
                  <a:schemeClr val="dk2"/>
                </a:solidFill>
                <a:latin typeface="Arial"/>
                <a:ea typeface="Arial"/>
                <a:cs typeface="Arial"/>
                <a:sym typeface="Arial"/>
              </a:rPr>
              <a:t>名</a:t>
            </a:r>
            <a:endParaRPr b="0" i="0" sz="1800" u="none" cap="none" strike="noStrike">
              <a:solidFill>
                <a:schemeClr val="dk2"/>
              </a:solidFill>
              <a:latin typeface="Arial"/>
              <a:ea typeface="Arial"/>
              <a:cs typeface="Arial"/>
              <a:sym typeface="Arial"/>
            </a:endParaRPr>
          </a:p>
        </p:txBody>
      </p:sp>
      <p:cxnSp>
        <p:nvCxnSpPr>
          <p:cNvPr id="343" name="Google Shape;343;p61"/>
          <p:cNvCxnSpPr/>
          <p:nvPr/>
        </p:nvCxnSpPr>
        <p:spPr>
          <a:xfrm>
            <a:off x="2679175" y="2578075"/>
            <a:ext cx="1213200" cy="7203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61"/>
          <p:cNvCxnSpPr/>
          <p:nvPr/>
        </p:nvCxnSpPr>
        <p:spPr>
          <a:xfrm flipH="1">
            <a:off x="3222625" y="2502250"/>
            <a:ext cx="619200" cy="745500"/>
          </a:xfrm>
          <a:prstGeom prst="straightConnector1">
            <a:avLst/>
          </a:prstGeom>
          <a:noFill/>
          <a:ln cap="flat" cmpd="sng" w="9525">
            <a:solidFill>
              <a:schemeClr val="dk2"/>
            </a:solidFill>
            <a:prstDash val="solid"/>
            <a:round/>
            <a:headEnd len="med" w="med" type="none"/>
            <a:tailEnd len="med" w="med" type="none"/>
          </a:ln>
        </p:spPr>
      </p:cxnSp>
      <p:sp>
        <p:nvSpPr>
          <p:cNvPr id="345" name="Google Shape;345;p61"/>
          <p:cNvSpPr txBox="1"/>
          <p:nvPr/>
        </p:nvSpPr>
        <p:spPr>
          <a:xfrm>
            <a:off x="2805550" y="3450075"/>
            <a:ext cx="636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800">
                <a:solidFill>
                  <a:schemeClr val="dk2"/>
                </a:solidFill>
              </a:rPr>
              <a:t>explained</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ko"/>
              <a:t>Articles We've Covered: Assertions</a:t>
            </a:r>
            <a:endParaRPr/>
          </a:p>
        </p:txBody>
      </p:sp>
      <p:sp>
        <p:nvSpPr>
          <p:cNvPr id="79" name="Google Shape;79;p17"/>
          <p:cNvSpPr txBox="1"/>
          <p:nvPr/>
        </p:nvSpPr>
        <p:spPr>
          <a:xfrm>
            <a:off x="5092950" y="3500625"/>
            <a:ext cx="4082100" cy="16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ko" sz="1000" u="none" cap="none" strike="noStrike">
                <a:solidFill>
                  <a:srgbClr val="24292E"/>
                </a:solidFill>
                <a:highlight>
                  <a:srgbClr val="F6F8FA"/>
                </a:highlight>
                <a:latin typeface="Courier New"/>
                <a:ea typeface="Courier New"/>
                <a:cs typeface="Courier New"/>
                <a:sym typeface="Courier New"/>
              </a:rPr>
              <a:t>- Premises</a:t>
            </a:r>
            <a:endParaRPr b="0" i="0" sz="1000" u="none" cap="none" strike="noStrike">
              <a:solidFill>
                <a:srgbClr val="24292E"/>
              </a:solidFill>
              <a:highlight>
                <a:srgbClr val="F6F8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ko" sz="1000" u="none" cap="none" strike="noStrike">
                <a:solidFill>
                  <a:srgbClr val="24292E"/>
                </a:solidFill>
                <a:highlight>
                  <a:srgbClr val="F6F8FA"/>
                </a:highlight>
                <a:latin typeface="Courier New"/>
                <a:ea typeface="Courier New"/>
                <a:cs typeface="Courier New"/>
                <a:sym typeface="Courier New"/>
              </a:rPr>
              <a:t> - Implications of the premises</a:t>
            </a:r>
            <a:endParaRPr b="0" i="0" sz="1000" u="none" cap="none" strike="noStrike">
              <a:solidFill>
                <a:srgbClr val="24292E"/>
              </a:solidFill>
              <a:highlight>
                <a:srgbClr val="F6F8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ko" sz="1000" u="none" cap="none" strike="noStrike">
                <a:solidFill>
                  <a:srgbClr val="24292E"/>
                </a:solidFill>
                <a:highlight>
                  <a:srgbClr val="F6F8FA"/>
                </a:highlight>
                <a:latin typeface="Courier New"/>
                <a:ea typeface="Courier New"/>
                <a:cs typeface="Courier New"/>
                <a:sym typeface="Courier New"/>
              </a:rPr>
              <a:t> - 1. why the notion of conservation is unnecessary in pictograms</a:t>
            </a:r>
            <a:endParaRPr b="0" i="0" sz="1000" u="none" cap="none" strike="noStrike">
              <a:solidFill>
                <a:srgbClr val="24292E"/>
              </a:solidFill>
              <a:highlight>
                <a:srgbClr val="F6F8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ko" sz="1000" u="none" cap="none" strike="noStrike">
                <a:solidFill>
                  <a:srgbClr val="24292E"/>
                </a:solidFill>
                <a:highlight>
                  <a:srgbClr val="F6F8FA"/>
                </a:highlight>
                <a:latin typeface="Courier New"/>
                <a:ea typeface="Courier New"/>
                <a:cs typeface="Courier New"/>
                <a:sym typeface="Courier New"/>
              </a:rPr>
              <a:t> - 2. why an integral part of the abstract notion of conservation in the mathematics of number should be written in formal logic, the mathematics of number.</a:t>
            </a:r>
            <a:endParaRPr b="0" i="0" sz="1000" u="none" cap="none" strike="noStrike">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Clr>
                <a:schemeClr val="dk1"/>
              </a:buClr>
              <a:buSzPts val="1100"/>
              <a:buFont typeface="Arial"/>
              <a:buNone/>
            </a:pPr>
            <a:r>
              <a:rPr b="0" i="0" lang="ko" sz="1000" u="none" cap="none" strike="noStrike">
                <a:solidFill>
                  <a:srgbClr val="24292E"/>
                </a:solidFill>
                <a:highlight>
                  <a:srgbClr val="F6F8FA"/>
                </a:highlight>
                <a:latin typeface="Courier New"/>
                <a:ea typeface="Courier New"/>
                <a:cs typeface="Courier New"/>
                <a:sym typeface="Courier New"/>
              </a:rPr>
              <a:t> - Conclusion.</a:t>
            </a:r>
            <a:endParaRPr b="0" i="0" sz="1000" u="none" cap="none" strike="noStrike">
              <a:solidFill>
                <a:srgbClr val="24292E"/>
              </a:solidFill>
              <a:highlight>
                <a:srgbClr val="F6F8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Clr>
                <a:schemeClr val="dk1"/>
              </a:buClr>
              <a:buSzPts val="1100"/>
              <a:buFont typeface="Arial"/>
              <a:buNone/>
            </a:pPr>
            <a:r>
              <a:rPr b="1" lang="ko" sz="1900">
                <a:solidFill>
                  <a:srgbClr val="0550AE"/>
                </a:solidFill>
                <a:highlight>
                  <a:srgbClr val="F6F8FA"/>
                </a:highlight>
                <a:latin typeface="Courier New"/>
                <a:ea typeface="Courier New"/>
                <a:cs typeface="Courier New"/>
                <a:sym typeface="Courier New"/>
              </a:rPr>
              <a:t>Königsberg Axiom</a:t>
            </a:r>
            <a:endParaRPr/>
          </a:p>
        </p:txBody>
      </p:sp>
      <p:sp>
        <p:nvSpPr>
          <p:cNvPr id="351" name="Google Shape;351;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Clr>
                <a:schemeClr val="dk1"/>
              </a:buClr>
              <a:buSzPts val="1100"/>
              <a:buFont typeface="Arial"/>
              <a:buNone/>
            </a:pPr>
            <a:r>
              <a:rPr lang="ko">
                <a:solidFill>
                  <a:srgbClr val="1F2328"/>
                </a:solidFill>
                <a:highlight>
                  <a:srgbClr val="F6F8FA"/>
                </a:highlight>
                <a:latin typeface="Courier New"/>
                <a:ea typeface="Courier New"/>
                <a:cs typeface="Courier New"/>
                <a:sym typeface="Courier New"/>
              </a:rPr>
              <a:t>⊢ KönigsbergAxiom(x, y, Φ) := (x = y ↔ (Φ ↔ (Φ </a:t>
            </a:r>
            <a:r>
              <a:rPr lang="ko">
                <a:solidFill>
                  <a:srgbClr val="0A3069"/>
                </a:solidFill>
                <a:highlight>
                  <a:srgbClr val="F6F8FA"/>
                </a:highlight>
                <a:latin typeface="Courier New"/>
                <a:ea typeface="Courier New"/>
                <a:cs typeface="Courier New"/>
                <a:sym typeface="Courier New"/>
              </a:rPr>
              <a:t>[</a:t>
            </a:r>
            <a:r>
              <a:rPr lang="ko">
                <a:solidFill>
                  <a:srgbClr val="1F2328"/>
                </a:solidFill>
                <a:highlight>
                  <a:srgbClr val="F6F8FA"/>
                </a:highlight>
                <a:latin typeface="Courier New"/>
                <a:ea typeface="Courier New"/>
                <a:cs typeface="Courier New"/>
                <a:sym typeface="Courier New"/>
              </a:rPr>
              <a:t>x := y</a:t>
            </a:r>
            <a:r>
              <a:rPr lang="ko">
                <a:solidFill>
                  <a:srgbClr val="0A3069"/>
                </a:solidFill>
                <a:highlight>
                  <a:srgbClr val="F6F8FA"/>
                </a:highlight>
                <a:latin typeface="Courier New"/>
                <a:ea typeface="Courier New"/>
                <a:cs typeface="Courier New"/>
                <a:sym typeface="Courier New"/>
              </a:rPr>
              <a:t>]</a:t>
            </a:r>
            <a:r>
              <a:rPr lang="ko">
                <a:solidFill>
                  <a:srgbClr val="1F2328"/>
                </a:solidFill>
                <a:highlight>
                  <a:srgbClr val="F6F8FA"/>
                </a:highlight>
                <a:latin typeface="Courier New"/>
                <a:ea typeface="Courier New"/>
                <a:cs typeface="Courier New"/>
                <a:sym typeface="Courier New"/>
              </a:rPr>
              <a:t>)))</a:t>
            </a:r>
            <a:endParaRPr>
              <a:solidFill>
                <a:srgbClr val="1F2328"/>
              </a:solidFill>
              <a:highlight>
                <a:srgbClr val="F6F8FA"/>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rPr lang="ko"/>
              <a:t>TIP: It's a substitution.</a:t>
            </a:r>
            <a:endParaRPr/>
          </a:p>
          <a:p>
            <a:pPr indent="0" lvl="0" marL="0" rtl="0" algn="l">
              <a:lnSpc>
                <a:spcPct val="115000"/>
              </a:lnSpc>
              <a:spcBef>
                <a:spcPts val="1200"/>
              </a:spcBef>
              <a:spcAft>
                <a:spcPts val="1200"/>
              </a:spcAft>
              <a:buSzPts val="1800"/>
              <a:buNone/>
            </a:pPr>
            <a:r>
              <a:rPr lang="ko"/>
              <a:t>(There's an error, I'll fix it)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b="1" lang="ko" sz="2800">
                <a:solidFill>
                  <a:srgbClr val="0550AE"/>
                </a:solidFill>
                <a:highlight>
                  <a:srgbClr val="F6F8FA"/>
                </a:highlight>
                <a:latin typeface="Courier New"/>
                <a:ea typeface="Courier New"/>
                <a:cs typeface="Courier New"/>
                <a:sym typeface="Courier New"/>
              </a:rPr>
              <a:t>Alkalic</a:t>
            </a:r>
            <a:r>
              <a:rPr lang="ko"/>
              <a:t>'s proof of type; </a:t>
            </a:r>
            <a:r>
              <a:rPr b="1" lang="ko" sz="2800">
                <a:solidFill>
                  <a:srgbClr val="0550AE"/>
                </a:solidFill>
                <a:highlight>
                  <a:srgbClr val="F6F8FA"/>
                </a:highlight>
                <a:latin typeface="Courier New"/>
                <a:ea typeface="Courier New"/>
                <a:cs typeface="Courier New"/>
                <a:sym typeface="Courier New"/>
              </a:rPr>
              <a:t>Alkalic-Proofmood</a:t>
            </a:r>
            <a:endParaRPr sz="5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600">
                <a:solidFill>
                  <a:srgbClr val="0550AE"/>
                </a:solidFill>
                <a:highlight>
                  <a:srgbClr val="F6F8FA"/>
                </a:highlight>
                <a:latin typeface="Courier New"/>
                <a:ea typeface="Courier New"/>
                <a:cs typeface="Courier New"/>
                <a:sym typeface="Courier New"/>
              </a:rPr>
              <a:t>Rule </a:t>
            </a:r>
            <a:r>
              <a:rPr lang="ko" sz="1600">
                <a:solidFill>
                  <a:srgbClr val="0A3069"/>
                </a:solidFill>
                <a:highlight>
                  <a:srgbClr val="F6F8FA"/>
                </a:highlight>
                <a:latin typeface="Courier New"/>
                <a:ea typeface="Courier New"/>
                <a:cs typeface="Courier New"/>
                <a:sym typeface="Courier New"/>
              </a:rPr>
              <a:t>`using </a:t>
            </a:r>
            <a:r>
              <a:rPr lang="ko" sz="1600">
                <a:solidFill>
                  <a:srgbClr val="0550AE"/>
                </a:solidFill>
                <a:highlight>
                  <a:srgbClr val="F6F8FA"/>
                </a:highlight>
                <a:latin typeface="Courier New"/>
                <a:ea typeface="Courier New"/>
                <a:cs typeface="Courier New"/>
                <a:sym typeface="Courier New"/>
              </a:rPr>
              <a:t>x = y → (Φ ↔ (Φ [x := y]))))</a:t>
            </a:r>
            <a:endParaRPr sz="3400"/>
          </a:p>
        </p:txBody>
      </p:sp>
      <p:sp>
        <p:nvSpPr>
          <p:cNvPr id="362" name="Google Shape;362;p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ko"/>
              <a:t>```Alkalic-Proofmood</a:t>
            </a:r>
            <a:endParaRPr/>
          </a:p>
          <a:p>
            <a:pPr indent="0" lvl="0" marL="0" rtl="0" algn="l">
              <a:lnSpc>
                <a:spcPct val="115000"/>
              </a:lnSpc>
              <a:spcBef>
                <a:spcPts val="1200"/>
              </a:spcBef>
              <a:spcAft>
                <a:spcPts val="0"/>
              </a:spcAft>
              <a:buClr>
                <a:schemeClr val="dk1"/>
              </a:buClr>
              <a:buSzPts val="1100"/>
              <a:buFont typeface="Arial"/>
              <a:buNone/>
            </a:pPr>
            <a:r>
              <a:rPr lang="ko"/>
              <a:t>□.1. using x = y → (Φ ↔ (Φ [x := y]))))</a:t>
            </a:r>
            <a:endParaRPr/>
          </a:p>
          <a:p>
            <a:pPr indent="0" lvl="0" marL="0" rtl="0" algn="l">
              <a:lnSpc>
                <a:spcPct val="115000"/>
              </a:lnSpc>
              <a:spcBef>
                <a:spcPts val="1200"/>
              </a:spcBef>
              <a:spcAft>
                <a:spcPts val="0"/>
              </a:spcAft>
              <a:buClr>
                <a:schemeClr val="dk1"/>
              </a:buClr>
              <a:buSzPts val="1100"/>
              <a:buFont typeface="Arial"/>
              <a:buNone/>
            </a:pPr>
            <a:r>
              <a:rPr lang="ko"/>
              <a:t>□.2. x = y</a:t>
            </a:r>
            <a:endParaRPr/>
          </a:p>
          <a:p>
            <a:pPr indent="0" lvl="0" marL="0" rtl="0" algn="l">
              <a:lnSpc>
                <a:spcPct val="115000"/>
              </a:lnSpc>
              <a:spcBef>
                <a:spcPts val="1200"/>
              </a:spcBef>
              <a:spcAft>
                <a:spcPts val="0"/>
              </a:spcAft>
              <a:buClr>
                <a:schemeClr val="dk1"/>
              </a:buClr>
              <a:buSzPts val="1100"/>
              <a:buFont typeface="Arial"/>
              <a:buNone/>
            </a:pPr>
            <a:r>
              <a:rPr lang="ko"/>
              <a:t>□.3. Φ</a:t>
            </a:r>
            <a:endParaRPr/>
          </a:p>
          <a:p>
            <a:pPr indent="0" lvl="0" marL="0" rtl="0" algn="l">
              <a:lnSpc>
                <a:spcPct val="115000"/>
              </a:lnSpc>
              <a:spcBef>
                <a:spcPts val="1200"/>
              </a:spcBef>
              <a:spcAft>
                <a:spcPts val="0"/>
              </a:spcAft>
              <a:buClr>
                <a:schemeClr val="dk1"/>
              </a:buClr>
              <a:buSzPts val="1100"/>
              <a:buFont typeface="Arial"/>
              <a:buNone/>
            </a:pPr>
            <a:r>
              <a:rPr lang="ko"/>
              <a:t>□.4. Φ [x := y]</a:t>
            </a:r>
            <a:endParaRPr/>
          </a:p>
          <a:p>
            <a:pPr indent="0" lvl="0" marL="0" rtl="0" algn="l">
              <a:lnSpc>
                <a:spcPct val="115000"/>
              </a:lnSpc>
              <a:spcBef>
                <a:spcPts val="1200"/>
              </a:spcBef>
              <a:spcAft>
                <a:spcPts val="0"/>
              </a:spcAft>
              <a:buClr>
                <a:schemeClr val="dk1"/>
              </a:buClr>
              <a:buSzPts val="1100"/>
              <a:buFont typeface="Arial"/>
              <a:buNone/>
            </a:pPr>
            <a:r>
              <a:rPr lang="ko"/>
              <a:t>□.5. Φ ↔ (Φ [x := y])</a:t>
            </a:r>
            <a:endParaRPr/>
          </a:p>
          <a:p>
            <a:pPr indent="0" lvl="0" marL="0" rtl="0" algn="l">
              <a:lnSpc>
                <a:spcPct val="115000"/>
              </a:lnSpc>
              <a:spcBef>
                <a:spcPts val="1200"/>
              </a:spcBef>
              <a:spcAft>
                <a:spcPts val="1200"/>
              </a:spcAft>
              <a:buSzPts val="1800"/>
              <a:buNone/>
            </a:pPr>
            <a:r>
              <a:rPr lang="ko"/>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400">
                <a:solidFill>
                  <a:srgbClr val="AA0000"/>
                </a:solidFill>
                <a:highlight>
                  <a:srgbClr val="F6F8FA"/>
                </a:highlight>
                <a:latin typeface="Courier New"/>
                <a:ea typeface="Courier New"/>
                <a:cs typeface="Courier New"/>
                <a:sym typeface="Courier New"/>
              </a:rPr>
              <a:t>Rule `using (Φ ↔ (Φ [x := y]))) → x = y `</a:t>
            </a:r>
            <a:endParaRPr sz="3200"/>
          </a:p>
        </p:txBody>
      </p:sp>
      <p:sp>
        <p:nvSpPr>
          <p:cNvPr id="368" name="Google Shape;368;p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152400" marR="152400" rtl="0" algn="l">
              <a:lnSpc>
                <a:spcPct val="145000"/>
              </a:lnSpc>
              <a:spcBef>
                <a:spcPts val="0"/>
              </a:spcBef>
              <a:spcAft>
                <a:spcPts val="0"/>
              </a:spcAft>
              <a:buClr>
                <a:schemeClr val="dk1"/>
              </a:buClr>
              <a:buSzPct val="100000"/>
              <a:buFont typeface="Arial"/>
              <a:buNone/>
            </a:pPr>
            <a:r>
              <a:rPr lang="ko" sz="1100">
                <a:solidFill>
                  <a:srgbClr val="AA0000"/>
                </a:solidFill>
                <a:highlight>
                  <a:srgbClr val="F6F8FA"/>
                </a:highlight>
                <a:latin typeface="Courier New"/>
                <a:ea typeface="Courier New"/>
                <a:cs typeface="Courier New"/>
                <a:sym typeface="Courier New"/>
              </a:rPr>
              <a:t>Principle: `x = y ↔ (Φ ↔ (Φ [x := y]))))` from `Φ ↔ (Φ [x := y]))`, showing that it is equivalent to the conclusion (line 5)</a:t>
            </a:r>
            <a:endParaRPr sz="1100">
              <a:solidFill>
                <a:srgbClr val="AA0000"/>
              </a:solidFill>
              <a:highlight>
                <a:srgbClr val="F6F8FA"/>
              </a:highlight>
              <a:latin typeface="Courier New"/>
              <a:ea typeface="Courier New"/>
              <a:cs typeface="Courier New"/>
              <a:sym typeface="Courier New"/>
            </a:endParaRPr>
          </a:p>
          <a:p>
            <a:pPr indent="0" lvl="0" marL="0" rtl="0" algn="l">
              <a:lnSpc>
                <a:spcPct val="115000"/>
              </a:lnSpc>
              <a:spcBef>
                <a:spcPts val="0"/>
              </a:spcBef>
              <a:spcAft>
                <a:spcPts val="0"/>
              </a:spcAft>
              <a:buSzPct val="108108"/>
              <a:buNone/>
            </a:pPr>
            <a:r>
              <a:t/>
            </a:r>
            <a:endParaRPr/>
          </a:p>
          <a:p>
            <a:pPr indent="0" lvl="0" marL="0" rtl="0" algn="l">
              <a:lnSpc>
                <a:spcPct val="115000"/>
              </a:lnSpc>
              <a:spcBef>
                <a:spcPts val="1200"/>
              </a:spcBef>
              <a:spcAft>
                <a:spcPts val="0"/>
              </a:spcAft>
              <a:buClr>
                <a:schemeClr val="dk1"/>
              </a:buClr>
              <a:buSzPct val="61110"/>
              <a:buFont typeface="Arial"/>
              <a:buNone/>
            </a:pPr>
            <a:r>
              <a:rPr lang="ko"/>
              <a:t>```Alkalic-Proofmood</a:t>
            </a:r>
            <a:endParaRPr/>
          </a:p>
          <a:p>
            <a:pPr indent="0" lvl="0" marL="0" rtl="0" algn="l">
              <a:lnSpc>
                <a:spcPct val="115000"/>
              </a:lnSpc>
              <a:spcBef>
                <a:spcPts val="1200"/>
              </a:spcBef>
              <a:spcAft>
                <a:spcPts val="0"/>
              </a:spcAft>
              <a:buClr>
                <a:schemeClr val="dk1"/>
              </a:buClr>
              <a:buSzPct val="61110"/>
              <a:buFont typeface="Arial"/>
              <a:buNone/>
            </a:pPr>
            <a:r>
              <a:rPr lang="ko"/>
              <a:t>□.1. using (Φ ↔ (Φ [x := y]))) → x = y</a:t>
            </a:r>
            <a:endParaRPr/>
          </a:p>
          <a:p>
            <a:pPr indent="0" lvl="0" marL="0" rtl="0" algn="l">
              <a:lnSpc>
                <a:spcPct val="115000"/>
              </a:lnSpc>
              <a:spcBef>
                <a:spcPts val="1200"/>
              </a:spcBef>
              <a:spcAft>
                <a:spcPts val="0"/>
              </a:spcAft>
              <a:buClr>
                <a:schemeClr val="dk1"/>
              </a:buClr>
              <a:buSzPct val="61110"/>
              <a:buFont typeface="Arial"/>
              <a:buNone/>
            </a:pPr>
            <a:r>
              <a:rPr lang="ko"/>
              <a:t>□.2. Φ</a:t>
            </a:r>
            <a:endParaRPr/>
          </a:p>
          <a:p>
            <a:pPr indent="0" lvl="0" marL="0" rtl="0" algn="l">
              <a:lnSpc>
                <a:spcPct val="115000"/>
              </a:lnSpc>
              <a:spcBef>
                <a:spcPts val="1200"/>
              </a:spcBef>
              <a:spcAft>
                <a:spcPts val="0"/>
              </a:spcAft>
              <a:buClr>
                <a:schemeClr val="dk1"/>
              </a:buClr>
              <a:buSzPct val="61110"/>
              <a:buFont typeface="Arial"/>
              <a:buNone/>
            </a:pPr>
            <a:r>
              <a:rPr lang="ko"/>
              <a:t>□.3. Φ [x := y]</a:t>
            </a:r>
            <a:endParaRPr/>
          </a:p>
          <a:p>
            <a:pPr indent="0" lvl="0" marL="0" rtl="0" algn="l">
              <a:lnSpc>
                <a:spcPct val="115000"/>
              </a:lnSpc>
              <a:spcBef>
                <a:spcPts val="1200"/>
              </a:spcBef>
              <a:spcAft>
                <a:spcPts val="0"/>
              </a:spcAft>
              <a:buClr>
                <a:schemeClr val="dk1"/>
              </a:buClr>
              <a:buSzPct val="61110"/>
              <a:buFont typeface="Arial"/>
              <a:buNone/>
            </a:pPr>
            <a:r>
              <a:rPr lang="ko"/>
              <a:t>□.4. Φ ↔ (Φ [x := y])</a:t>
            </a:r>
            <a:endParaRPr/>
          </a:p>
          <a:p>
            <a:pPr indent="0" lvl="0" marL="0" rtl="0" algn="l">
              <a:lnSpc>
                <a:spcPct val="115000"/>
              </a:lnSpc>
              <a:spcBef>
                <a:spcPts val="1200"/>
              </a:spcBef>
              <a:spcAft>
                <a:spcPts val="0"/>
              </a:spcAft>
              <a:buClr>
                <a:schemeClr val="dk1"/>
              </a:buClr>
              <a:buSzPct val="61110"/>
              <a:buFont typeface="Arial"/>
              <a:buNone/>
            </a:pPr>
            <a:r>
              <a:rPr lang="ko"/>
              <a:t>□.5. x = y</a:t>
            </a:r>
            <a:endParaRPr/>
          </a:p>
          <a:p>
            <a:pPr indent="0" lvl="0" marL="0" rtl="0" algn="l">
              <a:lnSpc>
                <a:spcPct val="115000"/>
              </a:lnSpc>
              <a:spcBef>
                <a:spcPts val="1200"/>
              </a:spcBef>
              <a:spcAft>
                <a:spcPts val="1200"/>
              </a:spcAft>
              <a:buSzPct val="108108"/>
              <a:buNone/>
            </a:pPr>
            <a:r>
              <a:rPr lang="ko"/>
              <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311111"/>
              <a:buNone/>
            </a:pPr>
            <a:r>
              <a:rPr lang="ko" sz="1000">
                <a:solidFill>
                  <a:srgbClr val="24292E"/>
                </a:solidFill>
                <a:highlight>
                  <a:srgbClr val="F6F8FA"/>
                </a:highlight>
                <a:latin typeface="Courier New"/>
                <a:ea typeface="Courier New"/>
                <a:cs typeface="Courier New"/>
                <a:sym typeface="Courier New"/>
              </a:rPr>
              <a:t>Internally, it only continues to work if the conclusion (line 5) is true, and as the conclusions are listed, the lemmas are listed until the last line, Theorem, is reached, so that the statement's truth is seen as a lemma.</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0"/>
              </a:spcBef>
              <a:spcAft>
                <a:spcPts val="0"/>
              </a:spcAft>
              <a:buClr>
                <a:schemeClr val="dk1"/>
              </a:buClr>
              <a:buSzPct val="110000"/>
              <a:buFont typeface="Arial"/>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ct val="100000"/>
              <a:buFont typeface="Arial"/>
              <a:buNone/>
            </a:pPr>
            <a:r>
              <a:t/>
            </a:r>
            <a:endParaRPr sz="1100">
              <a:solidFill>
                <a:srgbClr val="188038"/>
              </a:solidFill>
              <a:latin typeface="Courier New"/>
              <a:ea typeface="Courier New"/>
              <a:cs typeface="Courier New"/>
              <a:sym typeface="Courier New"/>
            </a:endParaRPr>
          </a:p>
          <a:p>
            <a:pPr indent="0" lvl="0" marL="0" rtl="0" algn="l">
              <a:lnSpc>
                <a:spcPct val="100000"/>
              </a:lnSpc>
              <a:spcBef>
                <a:spcPts val="0"/>
              </a:spcBef>
              <a:spcAft>
                <a:spcPts val="0"/>
              </a:spcAft>
              <a:buSzPct val="111111"/>
              <a:buNone/>
            </a:pPr>
            <a:r>
              <a:t/>
            </a:r>
            <a:endParaRPr/>
          </a:p>
        </p:txBody>
      </p:sp>
      <p:sp>
        <p:nvSpPr>
          <p:cNvPr id="374" name="Google Shape;374;p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Clr>
                <a:schemeClr val="dk1"/>
              </a:buClr>
              <a:buSzPct val="61110"/>
              <a:buFont typeface="Arial"/>
              <a:buNone/>
            </a:pPr>
            <a:r>
              <a:rPr lang="ko"/>
              <a:t>Rule : `Starting Listup Hyperthesis`</a:t>
            </a:r>
            <a:endParaRPr/>
          </a:p>
          <a:p>
            <a:pPr indent="0" lvl="0" marL="0" rtl="0" algn="l">
              <a:lnSpc>
                <a:spcPct val="115000"/>
              </a:lnSpc>
              <a:spcBef>
                <a:spcPts val="1200"/>
              </a:spcBef>
              <a:spcAft>
                <a:spcPts val="0"/>
              </a:spcAft>
              <a:buClr>
                <a:schemeClr val="dk1"/>
              </a:buClr>
              <a:buSzPct val="61110"/>
              <a:buFont typeface="Arial"/>
              <a:buNone/>
            </a:pPr>
            <a:r>
              <a:rPr lang="ko"/>
              <a:t>Start the hyperthesis listup in advance.</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0"/>
              </a:spcAft>
              <a:buClr>
                <a:schemeClr val="dk1"/>
              </a:buClr>
              <a:buSzPct val="61110"/>
              <a:buFont typeface="Arial"/>
              <a:buNone/>
            </a:pPr>
            <a:r>
              <a:rPr lang="ko"/>
              <a:t>Rule: `Quit Listup Hyperthesis`</a:t>
            </a:r>
            <a:endParaRPr/>
          </a:p>
          <a:p>
            <a:pPr indent="0" lvl="0" marL="0" rtl="0" algn="l">
              <a:lnSpc>
                <a:spcPct val="115000"/>
              </a:lnSpc>
              <a:spcBef>
                <a:spcPts val="1200"/>
              </a:spcBef>
              <a:spcAft>
                <a:spcPts val="0"/>
              </a:spcAft>
              <a:buClr>
                <a:schemeClr val="dk1"/>
              </a:buClr>
              <a:buSzPct val="61110"/>
              <a:buFont typeface="Arial"/>
              <a:buNone/>
            </a:pPr>
            <a:r>
              <a:rPr lang="ko"/>
              <a:t>No longer receive hyperthesis</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0"/>
              </a:spcAft>
              <a:buClr>
                <a:schemeClr val="dk1"/>
              </a:buClr>
              <a:buSzPct val="61110"/>
              <a:buFont typeface="Arial"/>
              <a:buNone/>
            </a:pPr>
            <a:r>
              <a:rPr lang="ko"/>
              <a:t>Rule : `Starting Another Subproof`</a:t>
            </a:r>
            <a:endParaRPr/>
          </a:p>
          <a:p>
            <a:pPr indent="0" lvl="0" marL="0" rtl="0" algn="l">
              <a:lnSpc>
                <a:spcPct val="115000"/>
              </a:lnSpc>
              <a:spcBef>
                <a:spcPts val="1200"/>
              </a:spcBef>
              <a:spcAft>
                <a:spcPts val="0"/>
              </a:spcAft>
              <a:buClr>
                <a:schemeClr val="dk1"/>
              </a:buClr>
              <a:buSzPct val="61110"/>
              <a:buFont typeface="Arial"/>
              <a:buNone/>
            </a:pPr>
            <a:r>
              <a:rPr lang="ko"/>
              <a:t>Creates a new stackframe, starting a new subproof</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0"/>
              </a:spcAft>
              <a:buClr>
                <a:schemeClr val="dk1"/>
              </a:buClr>
              <a:buSzPct val="61110"/>
              <a:buFont typeface="Arial"/>
              <a:buNone/>
            </a:pPr>
            <a:r>
              <a:rPr lang="ko"/>
              <a:t>Rule : `Quit Another Subproof`</a:t>
            </a:r>
            <a:endParaRPr/>
          </a:p>
          <a:p>
            <a:pPr indent="0" lvl="0" marL="0" rtl="0" algn="l">
              <a:lnSpc>
                <a:spcPct val="115000"/>
              </a:lnSpc>
              <a:spcBef>
                <a:spcPts val="1200"/>
              </a:spcBef>
              <a:spcAft>
                <a:spcPts val="1200"/>
              </a:spcAft>
              <a:buSzPct val="181818"/>
              <a:buNone/>
            </a:pPr>
            <a:r>
              <a:rPr lang="ko"/>
              <a:t>Finish the subproof, add it to the Lemma List, and pop the stackframe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HAPA - I</a:t>
            </a:r>
            <a:endParaRPr/>
          </a:p>
        </p:txBody>
      </p:sp>
      <p:sp>
        <p:nvSpPr>
          <p:cNvPr id="380" name="Google Shape;380;p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ko" sz="1600">
                <a:solidFill>
                  <a:srgbClr val="AA0000"/>
                </a:solidFill>
                <a:highlight>
                  <a:srgbClr val="F6F8FA"/>
                </a:highlight>
                <a:latin typeface="Courier New"/>
                <a:ea typeface="Courier New"/>
                <a:cs typeface="Courier New"/>
                <a:sym typeface="Courier New"/>
              </a:rPr>
              <a:t>Rule : `APAristotel-y` (nonHyperVersion type proof only)</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600">
                <a:solidFill>
                  <a:srgbClr val="AA0000"/>
                </a:solidFill>
                <a:highlight>
                  <a:srgbClr val="F6F8FA"/>
                </a:highlight>
                <a:latin typeface="Courier New"/>
                <a:ea typeface="Courier New"/>
                <a:cs typeface="Courier New"/>
                <a:sym typeface="Courier New"/>
              </a:rPr>
              <a:t> &gt; </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600">
                <a:solidFill>
                  <a:srgbClr val="AA0000"/>
                </a:solidFill>
                <a:highlight>
                  <a:srgbClr val="F6F8FA"/>
                </a:highlight>
                <a:latin typeface="Courier New"/>
                <a:ea typeface="Courier New"/>
                <a:cs typeface="Courier New"/>
                <a:sym typeface="Courier New"/>
              </a:rPr>
              <a:t> &gt; &gt; Using an external theorem called the HAPA Theorem, we show that if y = x and y = z, then x = z.</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600">
                <a:solidFill>
                  <a:srgbClr val="AA0000"/>
                </a:solidFill>
                <a:highlight>
                  <a:srgbClr val="F6F8FA"/>
                </a:highlight>
                <a:latin typeface="Courier New"/>
                <a:ea typeface="Courier New"/>
                <a:cs typeface="Courier New"/>
                <a:sym typeface="Courier New"/>
              </a:rPr>
              <a:t> &gt;</a:t>
            </a:r>
            <a:endParaRPr sz="16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600">
                <a:solidFill>
                  <a:srgbClr val="AA0000"/>
                </a:solidFill>
                <a:highlight>
                  <a:srgbClr val="F6F8FA"/>
                </a:highlight>
                <a:latin typeface="Courier New"/>
                <a:ea typeface="Courier New"/>
                <a:cs typeface="Courier New"/>
                <a:sym typeface="Courier New"/>
              </a:rPr>
              <a:t> &gt; &gt; Rule : `APAristotel-z` (nonHyperVersion type proof only)</a:t>
            </a:r>
            <a:endParaRPr sz="16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Clr>
                <a:schemeClr val="dk1"/>
              </a:buClr>
              <a:buSzPts val="1100"/>
              <a:buFont typeface="Arial"/>
              <a:buNone/>
            </a:pPr>
            <a:r>
              <a:rPr lang="ko" sz="1600">
                <a:solidFill>
                  <a:srgbClr val="AA0000"/>
                </a:solidFill>
                <a:highlight>
                  <a:srgbClr val="F6F8FA"/>
                </a:highlight>
                <a:latin typeface="Courier New"/>
                <a:ea typeface="Courier New"/>
                <a:cs typeface="Courier New"/>
                <a:sym typeface="Courier New"/>
              </a:rPr>
              <a:t> &gt; &gt; Using an external theorem called the HAPA Theorem, show that if x = z and y = z, then y = x.</a:t>
            </a:r>
            <a:endParaRPr sz="1600">
              <a:solidFill>
                <a:srgbClr val="AA0000"/>
              </a:solidFill>
              <a:highlight>
                <a:srgbClr val="F6F8FA"/>
              </a:highlight>
              <a:latin typeface="Courier New"/>
              <a:ea typeface="Courier New"/>
              <a:cs typeface="Courier New"/>
              <a:sym typeface="Courier New"/>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400">
                <a:solidFill>
                  <a:srgbClr val="AAAAAA"/>
                </a:solidFill>
                <a:highlight>
                  <a:srgbClr val="F6F8FA"/>
                </a:highlight>
                <a:latin typeface="Courier New"/>
                <a:ea typeface="Courier New"/>
                <a:cs typeface="Courier New"/>
                <a:sym typeface="Courier New"/>
              </a:rPr>
              <a:t>HAPA Theorem (Hyper Alkalic-Proofmood Theorem)</a:t>
            </a:r>
            <a:endParaRPr sz="3200"/>
          </a:p>
        </p:txBody>
      </p:sp>
      <p:sp>
        <p:nvSpPr>
          <p:cNvPr id="386" name="Google Shape;386;p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The basis for Alkalic-Proofmood non-HyperVersion type proofs.</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At the same time, the only Alkalic-Proofmood HyperVersion proof of the type proof</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When </a:t>
            </a:r>
            <a:r>
              <a:rPr lang="ko" sz="1000">
                <a:solidFill>
                  <a:srgbClr val="DD1144"/>
                </a:solidFill>
                <a:highlight>
                  <a:srgbClr val="F6F8FA"/>
                </a:highlight>
                <a:latin typeface="Courier New"/>
                <a:ea typeface="Courier New"/>
                <a:cs typeface="Courier New"/>
                <a:sym typeface="Courier New"/>
              </a:rPr>
              <a:t>`y = x`</a:t>
            </a:r>
            <a:r>
              <a:rPr lang="ko" sz="1000">
                <a:solidFill>
                  <a:srgbClr val="24292E"/>
                </a:solidFill>
                <a:highlight>
                  <a:srgbClr val="F6F8FA"/>
                </a:highlight>
                <a:latin typeface="Courier New"/>
                <a:ea typeface="Courier New"/>
                <a:cs typeface="Courier New"/>
                <a:sym typeface="Courier New"/>
              </a:rPr>
              <a:t>, </a:t>
            </a:r>
            <a:r>
              <a:rPr lang="ko" sz="1000">
                <a:solidFill>
                  <a:srgbClr val="DD1144"/>
                </a:solidFill>
                <a:highlight>
                  <a:srgbClr val="F6F8FA"/>
                </a:highlight>
                <a:latin typeface="Courier New"/>
                <a:ea typeface="Courier New"/>
                <a:cs typeface="Courier New"/>
                <a:sym typeface="Courier New"/>
              </a:rPr>
              <a:t>`y = z` </a:t>
            </a:r>
            <a:r>
              <a:rPr lang="ko" sz="1000">
                <a:solidFill>
                  <a:srgbClr val="24292E"/>
                </a:solidFill>
                <a:highlight>
                  <a:srgbClr val="F6F8FA"/>
                </a:highlight>
                <a:latin typeface="Courier New"/>
                <a:ea typeface="Courier New"/>
                <a:cs typeface="Courier New"/>
                <a:sym typeface="Courier New"/>
              </a:rPr>
              <a:t>are hypothesized,</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Through the rule </a:t>
            </a:r>
            <a:r>
              <a:rPr lang="ko" sz="1000">
                <a:solidFill>
                  <a:srgbClr val="DD1144"/>
                </a:solidFill>
                <a:highlight>
                  <a:srgbClr val="F6F8FA"/>
                </a:highlight>
                <a:latin typeface="Courier New"/>
                <a:ea typeface="Courier New"/>
                <a:cs typeface="Courier New"/>
                <a:sym typeface="Courier New"/>
              </a:rPr>
              <a:t>`using x = y → (Φ ↔ (Φ [x := y]))))`</a:t>
            </a:r>
            <a:r>
              <a:rPr lang="ko" sz="1000">
                <a:solidFill>
                  <a:srgbClr val="24292E"/>
                </a:solidFill>
                <a:highlight>
                  <a:srgbClr val="F6F8FA"/>
                </a:highlight>
                <a:latin typeface="Courier New"/>
                <a:ea typeface="Courier New"/>
                <a:cs typeface="Courier New"/>
                <a:sym typeface="Courier New"/>
              </a:rPr>
              <a:t>, it is shown </a:t>
            </a:r>
            <a:r>
              <a:rPr lang="ko" sz="1000">
                <a:solidFill>
                  <a:srgbClr val="DD1144"/>
                </a:solidFill>
                <a:highlight>
                  <a:srgbClr val="F6F8FA"/>
                </a:highlight>
                <a:latin typeface="Courier New"/>
                <a:ea typeface="Courier New"/>
                <a:cs typeface="Courier New"/>
                <a:sym typeface="Courier New"/>
              </a:rPr>
              <a:t>that `y = z ↔ x = z`</a:t>
            </a:r>
            <a:r>
              <a:rPr lang="ko" sz="1000">
                <a:solidFill>
                  <a:srgbClr val="24292E"/>
                </a:solidFill>
                <a:highlight>
                  <a:srgbClr val="F6F8FA"/>
                </a:highlight>
                <a:latin typeface="Courier New"/>
                <a:ea typeface="Courier New"/>
                <a:cs typeface="Courier New"/>
                <a:sym typeface="Courier New"/>
              </a:rPr>
              <a:t>, i.e,</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Grammatically, </a:t>
            </a:r>
            <a:r>
              <a:rPr lang="ko" sz="1000">
                <a:solidFill>
                  <a:srgbClr val="DD1144"/>
                </a:solidFill>
                <a:highlight>
                  <a:srgbClr val="F6F8FA"/>
                </a:highlight>
                <a:latin typeface="Courier New"/>
                <a:ea typeface="Courier New"/>
                <a:cs typeface="Courier New"/>
                <a:sym typeface="Courier New"/>
              </a:rPr>
              <a:t>`y = z ↔ (y = z ↔ (y = z [y := x])))` </a:t>
            </a:r>
            <a:r>
              <a:rPr lang="ko" sz="1000">
                <a:solidFill>
                  <a:srgbClr val="24292E"/>
                </a:solidFill>
                <a:highlight>
                  <a:srgbClr val="F6F8FA"/>
                </a:highlight>
                <a:latin typeface="Courier New"/>
                <a:ea typeface="Courier New"/>
                <a:cs typeface="Courier New"/>
                <a:sym typeface="Courier New"/>
              </a:rPr>
              <a:t>= </a:t>
            </a:r>
            <a:r>
              <a:rPr lang="ko" sz="1000">
                <a:solidFill>
                  <a:srgbClr val="DD1144"/>
                </a:solidFill>
                <a:highlight>
                  <a:srgbClr val="F6F8FA"/>
                </a:highlight>
                <a:latin typeface="Courier New"/>
                <a:ea typeface="Courier New"/>
                <a:cs typeface="Courier New"/>
                <a:sym typeface="Courier New"/>
              </a:rPr>
              <a:t>`y = z ↔ (y = z ↔ x = z)`, </a:t>
            </a:r>
            <a:r>
              <a:rPr lang="ko" sz="1000">
                <a:solidFill>
                  <a:srgbClr val="24292E"/>
                </a:solidFill>
                <a:highlight>
                  <a:srgbClr val="F6F8FA"/>
                </a:highlight>
                <a:latin typeface="Courier New"/>
                <a:ea typeface="Courier New"/>
                <a:cs typeface="Courier New"/>
                <a:sym typeface="Courier New"/>
              </a:rPr>
              <a:t>so</a:t>
            </a:r>
            <a:r>
              <a:rPr lang="ko" sz="1000">
                <a:solidFill>
                  <a:srgbClr val="DD1144"/>
                </a:solidFill>
                <a:highlight>
                  <a:srgbClr val="F6F8FA"/>
                </a:highlight>
                <a:latin typeface="Courier New"/>
                <a:ea typeface="Courier New"/>
                <a:cs typeface="Courier New"/>
                <a:sym typeface="Courier New"/>
              </a:rPr>
              <a:t> that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is a surplus scheme for expressing y = z ↔ (y = z ↔ x = z).</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152400" marR="152400" rtl="0" algn="ctr">
              <a:lnSpc>
                <a:spcPct val="145000"/>
              </a:lnSpc>
              <a:spcBef>
                <a:spcPts val="0"/>
              </a:spcBef>
              <a:spcAft>
                <a:spcPts val="0"/>
              </a:spcAft>
              <a:buSzPts val="3600"/>
              <a:buNone/>
            </a:pPr>
            <a:r>
              <a:rPr lang="ko" sz="2200">
                <a:solidFill>
                  <a:srgbClr val="AAAAAA"/>
                </a:solidFill>
                <a:highlight>
                  <a:srgbClr val="F6F8FA"/>
                </a:highlight>
                <a:latin typeface="Courier New"/>
                <a:ea typeface="Courier New"/>
                <a:cs typeface="Courier New"/>
                <a:sym typeface="Courier New"/>
              </a:rPr>
              <a:t>Alkalic-Proofmood (Power Up - Version)</a:t>
            </a:r>
            <a:endParaRPr sz="4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152400" marR="152400" rtl="0" algn="l">
              <a:lnSpc>
                <a:spcPct val="145000"/>
              </a:lnSpc>
              <a:spcBef>
                <a:spcPts val="0"/>
              </a:spcBef>
              <a:spcAft>
                <a:spcPts val="0"/>
              </a:spcAft>
              <a:buSzPts val="2800"/>
              <a:buNone/>
            </a:pPr>
            <a:r>
              <a:rPr lang="ko" sz="1100">
                <a:solidFill>
                  <a:srgbClr val="0550AE"/>
                </a:solidFill>
                <a:highlight>
                  <a:srgbClr val="F6F8FA"/>
                </a:highlight>
                <a:latin typeface="Courier New"/>
                <a:ea typeface="Courier New"/>
                <a:cs typeface="Courier New"/>
                <a:sym typeface="Courier New"/>
              </a:rPr>
              <a:t>Added a qualifier that must be prefixed to the proof, which can be nested by creating partial proofs, so you can't attach each feature at the same time.</a:t>
            </a:r>
            <a:endParaRPr sz="2900"/>
          </a:p>
        </p:txBody>
      </p:sp>
      <p:sp>
        <p:nvSpPr>
          <p:cNvPr id="397" name="Google Shape;397;p7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ko" sz="1300">
                <a:solidFill>
                  <a:srgbClr val="0550AE"/>
                </a:solidFill>
                <a:highlight>
                  <a:srgbClr val="F6F8FA"/>
                </a:highlight>
                <a:latin typeface="Courier New"/>
                <a:ea typeface="Courier New"/>
                <a:cs typeface="Courier New"/>
                <a:sym typeface="Courier New"/>
              </a:rPr>
              <a:t>- AristotelProof (default when unspecified): Prove in the way of traditional proofs</a:t>
            </a:r>
            <a:endParaRPr sz="1300">
              <a:solidFill>
                <a:srgbClr val="1F2328"/>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300">
                <a:solidFill>
                  <a:srgbClr val="0550AE"/>
                </a:solidFill>
                <a:highlight>
                  <a:srgbClr val="F6F8FA"/>
                </a:highlight>
                <a:latin typeface="Courier New"/>
                <a:ea typeface="Courier New"/>
                <a:cs typeface="Courier New"/>
                <a:sym typeface="Courier New"/>
              </a:rPr>
              <a:t> - DavidHumeProof : For Φₜ, write a magical induction every t lines, and the column next to it is a space to write if Φₜ is used in the induction proof. On the last line, without numbering, write the type of inductive proof: `∴ Φₜ, Φₜ₊₁, ..., Φₖ ⊨ Φₖ₊₁` (strong), `∴ Φₖ ⊨ Φₖ₊₁` (weak), `∴ Mod(Φ) = ℕ` (general mathematical induction).</a:t>
            </a:r>
            <a:endParaRPr sz="1300">
              <a:solidFill>
                <a:srgbClr val="1F2328"/>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300">
                <a:solidFill>
                  <a:srgbClr val="0550AE"/>
                </a:solidFill>
                <a:highlight>
                  <a:srgbClr val="F6F8FA"/>
                </a:highlight>
                <a:latin typeface="Courier New"/>
                <a:ea typeface="Courier New"/>
                <a:cs typeface="Courier New"/>
                <a:sym typeface="Courier New"/>
              </a:rPr>
              <a:t> - EuclidianProof: inductive (different from HegelianProof, it is inductive); at the end of the proof, `∴ ⊥ ∴ ⊭ ¬</a:t>
            </a:r>
            <a:endParaRPr sz="1300">
              <a:solidFill>
                <a:srgbClr val="1F2328"/>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300">
                <a:solidFill>
                  <a:srgbClr val="0550AE"/>
                </a:solidFill>
                <a:highlight>
                  <a:srgbClr val="F6F8FA"/>
                </a:highlight>
                <a:latin typeface="Courier New"/>
                <a:ea typeface="Courier New"/>
                <a:cs typeface="Courier New"/>
                <a:sym typeface="Courier New"/>
              </a:rPr>
              <a:t>Φ ∴ Φ` at the end of the proof (`¬Φ` is the conclusion).</a:t>
            </a:r>
            <a:endParaRPr sz="1300">
              <a:solidFill>
                <a:srgbClr val="1F2328"/>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1200"/>
              </a:spcAft>
              <a:buSzPts val="1800"/>
              <a:buNone/>
            </a:pPr>
            <a:r>
              <a:rPr lang="ko" sz="1300">
                <a:solidFill>
                  <a:srgbClr val="0550AE"/>
                </a:solidFill>
                <a:highlight>
                  <a:srgbClr val="F6F8FA"/>
                </a:highlight>
                <a:latin typeface="Courier New"/>
                <a:ea typeface="Courier New"/>
                <a:cs typeface="Courier New"/>
                <a:sym typeface="Courier New"/>
              </a:rPr>
              <a:t> - HegelianProof : Disproof (used to prove "not a conclusion" because the conclusion is a negative; in the previous version, if a logical error occurs, the program terminates, so AristotelProof, which does not terminate after disproving the error, was needed.)</a:t>
            </a:r>
            <a:endParaRPr sz="21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500">
                <a:solidFill>
                  <a:srgbClr val="24292E"/>
                </a:solidFill>
                <a:highlight>
                  <a:srgbClr val="F6F8FA"/>
                </a:highlight>
                <a:latin typeface="Courier New"/>
                <a:ea typeface="Courier New"/>
                <a:cs typeface="Courier New"/>
                <a:sym typeface="Courier New"/>
              </a:rPr>
              <a:t>Also to avoid freezing the verification program,</a:t>
            </a:r>
            <a:endParaRPr sz="3300"/>
          </a:p>
        </p:txBody>
      </p:sp>
      <p:sp>
        <p:nvSpPr>
          <p:cNvPr id="403" name="Google Shape;403;p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1700">
                <a:solidFill>
                  <a:srgbClr val="0550AE"/>
                </a:solidFill>
                <a:highlight>
                  <a:srgbClr val="F6F8FA"/>
                </a:highlight>
                <a:latin typeface="Courier New"/>
                <a:ea typeface="Courier New"/>
                <a:cs typeface="Courier New"/>
                <a:sym typeface="Courier New"/>
              </a:rPr>
              <a:t>- PreviewVersion: for this partial or complete proof, add it to the preview list, except for pointing out errors after the program stops, because it is not groundless, and if you make an error referring to this part of the proof, it will spit out the "Reference on Preview" error log separately and error like a normal error.</a:t>
            </a:r>
            <a:endParaRPr sz="1700">
              <a:solidFill>
                <a:srgbClr val="1F2328"/>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700">
                <a:solidFill>
                  <a:srgbClr val="0550AE"/>
                </a:solidFill>
                <a:highlight>
                  <a:srgbClr val="F6F8FA"/>
                </a:highlight>
                <a:latin typeface="Courier New"/>
                <a:ea typeface="Courier New"/>
                <a:cs typeface="Courier New"/>
                <a:sym typeface="Courier New"/>
              </a:rPr>
              <a:t> - DebugVersion: Debug as soon as an error occurs, debug it, and go through it, **applies to the entire program**.</a:t>
            </a:r>
            <a:endParaRPr sz="1700">
              <a:solidFill>
                <a:srgbClr val="1F2328"/>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700">
                <a:solidFill>
                  <a:srgbClr val="0550AE"/>
                </a:solidFill>
                <a:highlight>
                  <a:srgbClr val="F6F8FA"/>
                </a:highlight>
                <a:latin typeface="Courier New"/>
                <a:ea typeface="Courier New"/>
                <a:cs typeface="Courier New"/>
                <a:sym typeface="Courier New"/>
              </a:rPr>
              <a:t> - ConjureVersion: speculative, inserting `�` wherever to avoid stopping; this part-whole proof is treated as a hyperthesis.</a:t>
            </a:r>
            <a:endParaRPr sz="1700">
              <a:solidFill>
                <a:srgbClr val="1F2328"/>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SzPts val="1800"/>
              <a:buNone/>
            </a:pPr>
            <a:r>
              <a:rPr lang="ko" sz="1700">
                <a:solidFill>
                  <a:srgbClr val="0550AE"/>
                </a:solidFill>
                <a:highlight>
                  <a:srgbClr val="F6F8FA"/>
                </a:highlight>
                <a:latin typeface="Courier New"/>
                <a:ea typeface="Courier New"/>
                <a:cs typeface="Courier New"/>
                <a:sym typeface="Courier New"/>
              </a:rPr>
              <a:t> - NormalVersion (default when unspecified): traditional</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2500">
                <a:solidFill>
                  <a:srgbClr val="24292E"/>
                </a:solidFill>
                <a:highlight>
                  <a:srgbClr val="F6F8FA"/>
                </a:highlight>
                <a:latin typeface="Courier New"/>
                <a:ea typeface="Courier New"/>
                <a:cs typeface="Courier New"/>
                <a:sym typeface="Courier New"/>
              </a:rPr>
              <a:t>Premise</a:t>
            </a:r>
            <a:endParaRPr sz="4300"/>
          </a:p>
        </p:txBody>
      </p:sp>
      <p:sp>
        <p:nvSpPr>
          <p:cNvPr id="85" name="Google Shape;8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ko" sz="3000">
                <a:solidFill>
                  <a:srgbClr val="24292E"/>
                </a:solidFill>
                <a:highlight>
                  <a:srgbClr val="F6F8FA"/>
                </a:highlight>
                <a:latin typeface="Courier New"/>
                <a:ea typeface="Courier New"/>
                <a:cs typeface="Courier New"/>
                <a:sym typeface="Courier New"/>
              </a:rPr>
              <a:t>Since we can only perceive the external image through our senses, the internal image (the self, assuming a language of thought L, and operating in L) can only make inductive inferences about the external image.</a:t>
            </a:r>
            <a:endParaRPr sz="38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Finally, to facilitate the computation of polynomials,</a:t>
            </a:r>
            <a:endParaRPr/>
          </a:p>
        </p:txBody>
      </p:sp>
      <p:sp>
        <p:nvSpPr>
          <p:cNvPr id="409" name="Google Shape;409;p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70000"/>
              </a:lnSpc>
              <a:spcBef>
                <a:spcPts val="0"/>
              </a:spcBef>
              <a:spcAft>
                <a:spcPts val="0"/>
              </a:spcAft>
              <a:buSzPts val="1800"/>
              <a:buNone/>
            </a:pPr>
            <a:r>
              <a:rPr b="1" lang="ko" sz="600">
                <a:latin typeface="Courier New"/>
                <a:ea typeface="Courier New"/>
                <a:cs typeface="Courier New"/>
                <a:sym typeface="Courier New"/>
              </a:rPr>
              <a:t>partial proof form called `Polynomial Simplify` and factorize the following, or solve for `P(x) = 0` (in the latter case, specify `using P(x) = 0 Algorithm` in advance) Accept the proof without error.</a:t>
            </a:r>
            <a:endParaRPr b="1" sz="600">
              <a:latin typeface="Courier New"/>
              <a:ea typeface="Courier New"/>
              <a:cs typeface="Courier New"/>
              <a:sym typeface="Courier New"/>
            </a:endParaRPr>
          </a:p>
          <a:p>
            <a:pPr indent="0" lvl="0" marL="0" rtl="0" algn="l">
              <a:lnSpc>
                <a:spcPct val="70000"/>
              </a:lnSpc>
              <a:spcBef>
                <a:spcPts val="1200"/>
              </a:spcBef>
              <a:spcAft>
                <a:spcPts val="0"/>
              </a:spcAft>
              <a:buSzPts val="1800"/>
              <a:buNone/>
            </a:pPr>
            <a:r>
              <a:rPr b="1" lang="ko" sz="600">
                <a:latin typeface="Courier New"/>
                <a:ea typeface="Courier New"/>
                <a:cs typeface="Courier New"/>
                <a:sym typeface="Courier New"/>
              </a:rPr>
              <a:t>A. Use the `LinearSimplify` command to simplify first-order expressions with multiple unknowns, based on the LinearSimplify Theorem</a:t>
            </a:r>
            <a:endParaRPr b="1" sz="600">
              <a:latin typeface="Courier New"/>
              <a:ea typeface="Courier New"/>
              <a:cs typeface="Courier New"/>
              <a:sym typeface="Courier New"/>
            </a:endParaRPr>
          </a:p>
          <a:p>
            <a:pPr indent="0" lvl="0" marL="0" rtl="0" algn="l">
              <a:lnSpc>
                <a:spcPct val="70000"/>
              </a:lnSpc>
              <a:spcBef>
                <a:spcPts val="1200"/>
              </a:spcBef>
              <a:spcAft>
                <a:spcPts val="0"/>
              </a:spcAft>
              <a:buSzPts val="1800"/>
              <a:buNone/>
            </a:pPr>
            <a:r>
              <a:rPr b="1" lang="ko" sz="600">
                <a:latin typeface="Courier New"/>
                <a:ea typeface="Courier New"/>
                <a:cs typeface="Courier New"/>
                <a:sym typeface="Courier New"/>
              </a:rPr>
              <a:t>B. The `Substracting [y := xⁿ]` command allows you to work with a pre-substitution as if it were a first-order expression, for a statement `Φ` with xⁿ replaced by y, according to the true statement `y = xⁿ` in the `Substracting Variable` field, until you get Φ [y := xⁿ]. (Substituting Variable Fields; `Substracting Variable Field Proofs`)</a:t>
            </a:r>
            <a:endParaRPr b="1" sz="600">
              <a:latin typeface="Courier New"/>
              <a:ea typeface="Courier New"/>
              <a:cs typeface="Courier New"/>
              <a:sym typeface="Courier New"/>
            </a:endParaRPr>
          </a:p>
          <a:p>
            <a:pPr indent="0" lvl="0" marL="0" rtl="0" algn="l">
              <a:lnSpc>
                <a:spcPct val="70000"/>
              </a:lnSpc>
              <a:spcBef>
                <a:spcPts val="1200"/>
              </a:spcBef>
              <a:spcAft>
                <a:spcPts val="0"/>
              </a:spcAft>
              <a:buSzPts val="1800"/>
              <a:buNone/>
            </a:pPr>
            <a:r>
              <a:rPr b="1" lang="ko" sz="600">
                <a:latin typeface="Courier New"/>
                <a:ea typeface="Courier New"/>
                <a:cs typeface="Courier New"/>
                <a:sym typeface="Courier New"/>
              </a:rPr>
              <a:t>C. Use the `Solution (a, b, c, d, e)` command to factorize (approximate formulas) / expand (Bietz's theorem) quadratic expressions.</a:t>
            </a:r>
            <a:endParaRPr b="1" sz="600">
              <a:latin typeface="Courier New"/>
              <a:ea typeface="Courier New"/>
              <a:cs typeface="Courier New"/>
              <a:sym typeface="Courier New"/>
            </a:endParaRPr>
          </a:p>
          <a:p>
            <a:pPr indent="0" lvl="0" marL="0" rtl="0" algn="l">
              <a:lnSpc>
                <a:spcPct val="70000"/>
              </a:lnSpc>
              <a:spcBef>
                <a:spcPts val="1200"/>
              </a:spcBef>
              <a:spcAft>
                <a:spcPts val="0"/>
              </a:spcAft>
              <a:buSzPts val="1800"/>
              <a:buNone/>
            </a:pPr>
            <a:r>
              <a:rPr b="1" lang="ko" sz="600">
                <a:latin typeface="Courier New"/>
                <a:ea typeface="Courier New"/>
                <a:cs typeface="Courier New"/>
                <a:sym typeface="Courier New"/>
              </a:rPr>
              <a:t>D. Apply `[x := t + b/na]` via the `TschirnhausTheoremSubsituate (n, a, b, x)` command, again relying on the Substracting command for smoothness of proof (although it's actually a simple sentence (`[x := t + b/na]`) that could be defined syntactically without needing to).</a:t>
            </a:r>
            <a:endParaRPr b="1" sz="600">
              <a:latin typeface="Courier New"/>
              <a:ea typeface="Courier New"/>
              <a:cs typeface="Courier New"/>
              <a:sym typeface="Courier New"/>
            </a:endParaRPr>
          </a:p>
          <a:p>
            <a:pPr indent="0" lvl="0" marL="0" rtl="0" algn="l">
              <a:lnSpc>
                <a:spcPct val="70000"/>
              </a:lnSpc>
              <a:spcBef>
                <a:spcPts val="1200"/>
              </a:spcBef>
              <a:spcAft>
                <a:spcPts val="0"/>
              </a:spcAft>
              <a:buSzPts val="1800"/>
              <a:buNone/>
            </a:pPr>
            <a:r>
              <a:rPr b="1" lang="ko" sz="600">
                <a:latin typeface="Courier New"/>
                <a:ea typeface="Courier New"/>
                <a:cs typeface="Courier New"/>
                <a:sym typeface="Courier New"/>
              </a:rPr>
              <a:t>E. The `synthetic division` qualifier in partial proof grammars, using the assembly method (since the ellipsis is used for multiple rows of a fixed column in a logical induction, it has the disadvantage that when used here, the rows are polynomials and the order of the computation is columns, so it has to be reversed).</a:t>
            </a:r>
            <a:endParaRPr b="1" sz="600">
              <a:latin typeface="Courier New"/>
              <a:ea typeface="Courier New"/>
              <a:cs typeface="Courier New"/>
              <a:sym typeface="Courier New"/>
            </a:endParaRPr>
          </a:p>
          <a:p>
            <a:pPr indent="0" lvl="0" marL="0" rtl="0" algn="l">
              <a:lnSpc>
                <a:spcPct val="70000"/>
              </a:lnSpc>
              <a:spcBef>
                <a:spcPts val="1200"/>
              </a:spcBef>
              <a:spcAft>
                <a:spcPts val="0"/>
              </a:spcAft>
              <a:buSzPts val="1800"/>
              <a:buNone/>
            </a:pPr>
            <a:r>
              <a:rPr b="1" lang="ko" sz="600">
                <a:latin typeface="Courier New"/>
                <a:ea typeface="Courier New"/>
                <a:cs typeface="Courier New"/>
                <a:sym typeface="Courier New"/>
              </a:rPr>
              <a:t>F. `Alright synthetic division' qualifier, use the normal assembly method and compile it as a synthetic division in the preprocessing step.</a:t>
            </a:r>
            <a:endParaRPr b="1" sz="600">
              <a:latin typeface="Courier New"/>
              <a:ea typeface="Courier New"/>
              <a:cs typeface="Courier New"/>
              <a:sym typeface="Courier New"/>
            </a:endParaRPr>
          </a:p>
          <a:p>
            <a:pPr indent="0" lvl="0" marL="0" rtl="0" algn="l">
              <a:lnSpc>
                <a:spcPct val="70000"/>
              </a:lnSpc>
              <a:spcBef>
                <a:spcPts val="1200"/>
              </a:spcBef>
              <a:spcAft>
                <a:spcPts val="0"/>
              </a:spcAft>
              <a:buSzPts val="1800"/>
              <a:buNone/>
            </a:pPr>
            <a:r>
              <a:rPr b="1" lang="ko" sz="600">
                <a:latin typeface="Courier New"/>
                <a:ea typeface="Courier New"/>
                <a:cs typeface="Courier New"/>
                <a:sym typeface="Courier New"/>
              </a:rPr>
              <a:t>G. For distributive laws, put everything inside `distribute[ target ]` and distribute according to the Generalized Theorem of Distributive Laws for this proof system.</a:t>
            </a:r>
            <a:endParaRPr b="1" sz="600">
              <a:latin typeface="Courier New"/>
              <a:ea typeface="Courier New"/>
              <a:cs typeface="Courier New"/>
              <a:sym typeface="Courier New"/>
            </a:endParaRPr>
          </a:p>
          <a:p>
            <a:pPr indent="0" lvl="0" marL="0" rtl="0" algn="l">
              <a:lnSpc>
                <a:spcPct val="70000"/>
              </a:lnSpc>
              <a:spcBef>
                <a:spcPts val="1200"/>
              </a:spcBef>
              <a:spcAft>
                <a:spcPts val="0"/>
              </a:spcAft>
              <a:buSzPts val="1800"/>
              <a:buNone/>
            </a:pPr>
            <a:r>
              <a:rPr b="1" lang="ko" sz="600">
                <a:latin typeface="Courier New"/>
                <a:ea typeface="Courier New"/>
                <a:cs typeface="Courier New"/>
                <a:sym typeface="Courier New"/>
              </a:rPr>
              <a:t>H. `AlgebraicFormula`: specifies that it was computed using a previously proved multiplication formula.</a:t>
            </a:r>
            <a:endParaRPr b="1" sz="600">
              <a:latin typeface="Courier New"/>
              <a:ea typeface="Courier New"/>
              <a:cs typeface="Courier New"/>
              <a:sym typeface="Courier New"/>
            </a:endParaRPr>
          </a:p>
          <a:p>
            <a:pPr indent="0" lvl="0" marL="0" rtl="0" algn="l">
              <a:lnSpc>
                <a:spcPct val="70000"/>
              </a:lnSpc>
              <a:spcBef>
                <a:spcPts val="1200"/>
              </a:spcBef>
              <a:spcAft>
                <a:spcPts val="0"/>
              </a:spcAft>
              <a:buSzPts val="1800"/>
              <a:buNone/>
            </a:pPr>
            <a:r>
              <a:rPr b="1" lang="ko" sz="600">
                <a:latin typeface="Courier New"/>
                <a:ea typeface="Courier New"/>
                <a:cs typeface="Courier New"/>
                <a:sym typeface="Courier New"/>
              </a:rPr>
              <a:t>I. Gaussian Eimination or ERO &amp; Substitute : Gaussian elimination or addition/substitution</a:t>
            </a:r>
            <a:endParaRPr b="1" sz="600">
              <a:latin typeface="Courier New"/>
              <a:ea typeface="Courier New"/>
              <a:cs typeface="Courier New"/>
              <a:sym typeface="Courier New"/>
            </a:endParaRPr>
          </a:p>
          <a:p>
            <a:pPr indent="0" lvl="0" marL="0" rtl="0" algn="l">
              <a:lnSpc>
                <a:spcPct val="70000"/>
              </a:lnSpc>
              <a:spcBef>
                <a:spcPts val="1200"/>
              </a:spcBef>
              <a:spcAft>
                <a:spcPts val="0"/>
              </a:spcAft>
              <a:buSzPts val="1800"/>
              <a:buNone/>
            </a:pPr>
            <a:r>
              <a:rPr b="1" lang="ko" sz="600">
                <a:latin typeface="Courier New"/>
                <a:ea typeface="Courier New"/>
                <a:cs typeface="Courier New"/>
                <a:sym typeface="Courier New"/>
              </a:rPr>
              <a:t>J. System of Quadratic Equations by Quadratic Form : Solving quadratic equations by quadratic form</a:t>
            </a:r>
            <a:endParaRPr b="1" sz="400">
              <a:latin typeface="Courier New"/>
              <a:ea typeface="Courier New"/>
              <a:cs typeface="Courier New"/>
              <a:sym typeface="Courier New"/>
            </a:endParaRPr>
          </a:p>
          <a:p>
            <a:pPr indent="0" lvl="0" marL="0" rtl="0" algn="l">
              <a:lnSpc>
                <a:spcPct val="70000"/>
              </a:lnSpc>
              <a:spcBef>
                <a:spcPts val="1200"/>
              </a:spcBef>
              <a:spcAft>
                <a:spcPts val="0"/>
              </a:spcAft>
              <a:buSzPts val="1800"/>
              <a:buNone/>
            </a:pPr>
            <a:r>
              <a:rPr b="1" lang="ko" sz="600">
                <a:latin typeface="Courier New"/>
                <a:ea typeface="Courier New"/>
                <a:cs typeface="Courier New"/>
                <a:sym typeface="Courier New"/>
              </a:rPr>
              <a:t>K. System of Quadratic Equations by Cubic Form: Solve trigonometric equations in cubic form</a:t>
            </a:r>
            <a:endParaRPr b="1" sz="600">
              <a:latin typeface="Courier New"/>
              <a:ea typeface="Courier New"/>
              <a:cs typeface="Courier New"/>
              <a:sym typeface="Courier New"/>
            </a:endParaRPr>
          </a:p>
          <a:p>
            <a:pPr indent="0" lvl="0" marL="0" rtl="0" algn="l">
              <a:lnSpc>
                <a:spcPct val="70000"/>
              </a:lnSpc>
              <a:spcBef>
                <a:spcPts val="1200"/>
              </a:spcBef>
              <a:spcAft>
                <a:spcPts val="0"/>
              </a:spcAft>
              <a:buSzPts val="1800"/>
              <a:buNone/>
            </a:pPr>
            <a:r>
              <a:rPr b="1" lang="ko" sz="600">
                <a:latin typeface="Courier New"/>
                <a:ea typeface="Courier New"/>
                <a:cs typeface="Courier New"/>
                <a:sym typeface="Courier New"/>
              </a:rPr>
              <a:t>L. Règle de Cramer : Solve with Cramer's formula</a:t>
            </a:r>
            <a:endParaRPr b="1" sz="600">
              <a:latin typeface="Courier New"/>
              <a:ea typeface="Courier New"/>
              <a:cs typeface="Courier New"/>
              <a:sym typeface="Courier New"/>
            </a:endParaRPr>
          </a:p>
          <a:p>
            <a:pPr indent="0" lvl="0" marL="0" rtl="0" algn="l">
              <a:lnSpc>
                <a:spcPct val="70000"/>
              </a:lnSpc>
              <a:spcBef>
                <a:spcPts val="1200"/>
              </a:spcBef>
              <a:spcAft>
                <a:spcPts val="0"/>
              </a:spcAft>
              <a:buSzPts val="1800"/>
              <a:buNone/>
            </a:pPr>
            <a:r>
              <a:rPr b="1" lang="ko" sz="600">
                <a:latin typeface="Courier New"/>
                <a:ea typeface="Courier New"/>
                <a:cs typeface="Courier New"/>
                <a:sym typeface="Courier New"/>
              </a:rPr>
              <a:t>M. `Extraneous Root is (□)`: Specifying an irrational root</a:t>
            </a:r>
            <a:endParaRPr b="1" sz="600">
              <a:latin typeface="Courier New"/>
              <a:ea typeface="Courier New"/>
              <a:cs typeface="Courier New"/>
              <a:sym typeface="Courier New"/>
            </a:endParaRPr>
          </a:p>
          <a:p>
            <a:pPr indent="0" lvl="0" marL="0" rtl="0" algn="l">
              <a:lnSpc>
                <a:spcPct val="70000"/>
              </a:lnSpc>
              <a:spcBef>
                <a:spcPts val="1200"/>
              </a:spcBef>
              <a:spcAft>
                <a:spcPts val="0"/>
              </a:spcAft>
              <a:buSzPts val="1800"/>
              <a:buNone/>
            </a:pPr>
            <a:r>
              <a:rPr b="1" lang="ko" sz="600">
                <a:latin typeface="Courier New"/>
                <a:ea typeface="Courier New"/>
                <a:cs typeface="Courier New"/>
                <a:sym typeface="Courier New"/>
              </a:rPr>
              <a:t>N. `PolynomialFractionize`: Fractionize polynomials</a:t>
            </a:r>
            <a:endParaRPr b="1" sz="600">
              <a:latin typeface="Courier New"/>
              <a:ea typeface="Courier New"/>
              <a:cs typeface="Courier New"/>
              <a:sym typeface="Courier New"/>
            </a:endParaRPr>
          </a:p>
          <a:p>
            <a:pPr indent="0" lvl="0" marL="0" rtl="0" algn="l">
              <a:lnSpc>
                <a:spcPct val="70000"/>
              </a:lnSpc>
              <a:spcBef>
                <a:spcPts val="1200"/>
              </a:spcBef>
              <a:spcAft>
                <a:spcPts val="0"/>
              </a:spcAft>
              <a:buSzPts val="1800"/>
              <a:buNone/>
            </a:pPr>
            <a:r>
              <a:rPr b="1" lang="ko" sz="600">
                <a:latin typeface="Courier New"/>
                <a:ea typeface="Courier New"/>
                <a:cs typeface="Courier New"/>
                <a:sym typeface="Courier New"/>
              </a:rPr>
              <a:t>O. `SolvePolynomialFraction`: Solve the corresponding value</a:t>
            </a:r>
            <a:endParaRPr b="1" sz="600">
              <a:latin typeface="Courier New"/>
              <a:ea typeface="Courier New"/>
              <a:cs typeface="Courier New"/>
              <a:sym typeface="Courier New"/>
            </a:endParaRPr>
          </a:p>
          <a:p>
            <a:pPr indent="0" lvl="0" marL="0" rtl="0" algn="l">
              <a:lnSpc>
                <a:spcPct val="70000"/>
              </a:lnSpc>
              <a:spcBef>
                <a:spcPts val="1200"/>
              </a:spcBef>
              <a:spcAft>
                <a:spcPts val="1200"/>
              </a:spcAft>
              <a:buSzPts val="1800"/>
              <a:buNone/>
            </a:pPr>
            <a:r>
              <a:rPr b="1" lang="ko" sz="600">
                <a:latin typeface="Courier New"/>
                <a:ea typeface="Courier New"/>
                <a:cs typeface="Courier New"/>
                <a:sym typeface="Courier New"/>
              </a:rPr>
              <a:t>P. `Fractions Solution is (□)`: specify the solution</a:t>
            </a:r>
            <a:endParaRPr b="1" sz="600">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600">
                <a:solidFill>
                  <a:srgbClr val="0550AE"/>
                </a:solidFill>
                <a:highlight>
                  <a:srgbClr val="F6F8FA"/>
                </a:highlight>
                <a:latin typeface="Courier New"/>
                <a:ea typeface="Courier New"/>
                <a:cs typeface="Courier New"/>
                <a:sym typeface="Courier New"/>
              </a:rPr>
              <a:t>Syntax for automata in formal proofs</a:t>
            </a:r>
            <a:endParaRPr sz="3400"/>
          </a:p>
        </p:txBody>
      </p:sp>
      <p:sp>
        <p:nvSpPr>
          <p:cNvPr id="415" name="Google Shape;415;p7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94594"/>
              <a:buNone/>
            </a:pPr>
            <a:r>
              <a:rPr lang="ko" sz="1000">
                <a:solidFill>
                  <a:srgbClr val="0550AE"/>
                </a:solidFill>
                <a:highlight>
                  <a:srgbClr val="F6F8FA"/>
                </a:highlight>
                <a:latin typeface="Courier New"/>
                <a:ea typeface="Courier New"/>
                <a:cs typeface="Courier New"/>
                <a:sym typeface="Courier New"/>
              </a:rPr>
              <a:t>If the line `□.` is a partial proof, represent it as `□.line.`.</a:t>
            </a:r>
            <a:endParaRPr sz="1000">
              <a:solidFill>
                <a:srgbClr val="1F2328"/>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194594"/>
              <a:buNone/>
            </a:pPr>
            <a:r>
              <a:rPr lang="ko" sz="1000">
                <a:solidFill>
                  <a:srgbClr val="0550AE"/>
                </a:solidFill>
                <a:highlight>
                  <a:srgbClr val="F6F8FA"/>
                </a:highlight>
                <a:latin typeface="Courier New"/>
                <a:ea typeface="Courier New"/>
                <a:cs typeface="Courier New"/>
                <a:sym typeface="Courier New"/>
              </a:rPr>
              <a:t>However, if there is only whitespace and `-`, `-`, `-`, `-` between the line and the line, the line is considered readable and commented out.</a:t>
            </a:r>
            <a:endParaRPr sz="1000">
              <a:solidFill>
                <a:srgbClr val="1F2328"/>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194594"/>
              <a:buNone/>
            </a:pPr>
            <a:r>
              <a:rPr lang="ko" sz="1000">
                <a:solidFill>
                  <a:srgbClr val="0550AE"/>
                </a:solidFill>
                <a:highlight>
                  <a:srgbClr val="F6F8FA"/>
                </a:highlight>
                <a:latin typeface="Courier New"/>
                <a:ea typeface="Courier New"/>
                <a:cs typeface="Courier New"/>
                <a:sym typeface="Courier New"/>
              </a:rPr>
              <a:t>Also, if a line is preceded by a dotted `|`, followed by a specific column of the string, and the end of the line is connected to a comment in the `-` type described above, it will not be error-checked separately.</a:t>
            </a:r>
            <a:endParaRPr sz="1000">
              <a:solidFill>
                <a:srgbClr val="1F2328"/>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194594"/>
              <a:buNone/>
            </a:pPr>
            <a:r>
              <a:rPr lang="ko" sz="1000">
                <a:solidFill>
                  <a:srgbClr val="0550AE"/>
                </a:solidFill>
                <a:highlight>
                  <a:srgbClr val="F6F8FA"/>
                </a:highlight>
                <a:latin typeface="Courier New"/>
                <a:ea typeface="Courier New"/>
                <a:cs typeface="Courier New"/>
                <a:sym typeface="Courier New"/>
              </a:rPr>
              <a:t>Otherwise, it is a column separator and is not considered a comment.</a:t>
            </a:r>
            <a:endParaRPr sz="1000">
              <a:solidFill>
                <a:srgbClr val="1F2328"/>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194594"/>
              <a:buNone/>
            </a:pPr>
            <a:r>
              <a:rPr lang="ko" sz="1000">
                <a:solidFill>
                  <a:srgbClr val="0550AE"/>
                </a:solidFill>
                <a:highlight>
                  <a:srgbClr val="F6F8FA"/>
                </a:highlight>
                <a:latin typeface="Courier New"/>
                <a:ea typeface="Courier New"/>
                <a:cs typeface="Courier New"/>
                <a:sym typeface="Courier New"/>
              </a:rPr>
              <a:t>Finally, the `[NOTE : ]` format is considered a comment.</a:t>
            </a:r>
            <a:endParaRPr sz="1000">
              <a:solidFill>
                <a:srgbClr val="1F2328"/>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194594"/>
              <a:buNone/>
            </a:pPr>
            <a:r>
              <a:rPr lang="ko" sz="1000">
                <a:solidFill>
                  <a:srgbClr val="0550AE"/>
                </a:solidFill>
                <a:highlight>
                  <a:srgbClr val="F6F8FA"/>
                </a:highlight>
                <a:latin typeface="Courier New"/>
                <a:ea typeface="Courier New"/>
                <a:cs typeface="Courier New"/>
                <a:sym typeface="Courier New"/>
              </a:rPr>
              <a:t>If it is located inside a Markdown document, it will only read the parts that are codenamed HAlkalic-Proofmood (Hyper Version), Alkalic-Proofmood (Normal Version), and PowerAP (Power Up Version). It also renders the partial proof code in the markdown as a partial proof.</a:t>
            </a:r>
            <a:endParaRPr sz="1000">
              <a:solidFill>
                <a:srgbClr val="1F2328"/>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194594"/>
              <a:buNone/>
            </a:pPr>
            <a:r>
              <a:rPr lang="ko" sz="1000">
                <a:solidFill>
                  <a:srgbClr val="0550AE"/>
                </a:solidFill>
                <a:highlight>
                  <a:srgbClr val="F6F8FA"/>
                </a:highlight>
                <a:latin typeface="Courier New"/>
                <a:ea typeface="Courier New"/>
                <a:cs typeface="Courier New"/>
                <a:sym typeface="Courier New"/>
              </a:rPr>
              <a:t>Finally, the htmlized and organized rendered view will need to have LaTeX notation added.</a:t>
            </a:r>
            <a:endParaRPr sz="1000">
              <a:solidFill>
                <a:srgbClr val="1F2328"/>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1200"/>
              </a:spcAft>
              <a:buSzPct val="194594"/>
              <a:buNone/>
            </a:pPr>
            <a:r>
              <a:rPr lang="ko" sz="1000">
                <a:solidFill>
                  <a:srgbClr val="0550AE"/>
                </a:solidFill>
                <a:highlight>
                  <a:srgbClr val="F6F8FA"/>
                </a:highlight>
                <a:latin typeface="Courier New"/>
                <a:ea typeface="Courier New"/>
                <a:cs typeface="Courier New"/>
                <a:sym typeface="Courier New"/>
              </a:rPr>
              <a:t>(Note that the html view has not yet been type-checked, so it is compiled, not executed. To run it, you need to run it in an executor, which will parse the document, interpret it with the supplied [labare](https://faraway6834.github.io/unbeauty/privateNote/Proof/labare)-[unbare](https://faraway6834.github.io/unbeauty/privateNote/Proof/unbare) code (labare-unbare is not an interpreter language, but a formal interpreter, user-friendly interpreter, and low-level compilation language.), and is reviewed; in hindsight, it is better called a proof verifier than an executor, since it does not execute any programming language, but only checks for correct use of the inference rules, and provides a review (with errors, logs, and status).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152400" marR="152400" rtl="0" algn="l">
              <a:lnSpc>
                <a:spcPct val="145000"/>
              </a:lnSpc>
              <a:spcBef>
                <a:spcPts val="0"/>
              </a:spcBef>
              <a:spcAft>
                <a:spcPts val="0"/>
              </a:spcAft>
              <a:buSzPts val="3600"/>
              <a:buNone/>
            </a:pPr>
            <a:r>
              <a:rPr lang="ko" sz="1800">
                <a:solidFill>
                  <a:srgbClr val="0550AE"/>
                </a:solidFill>
                <a:highlight>
                  <a:srgbClr val="F6F8FA"/>
                </a:highlight>
                <a:latin typeface="Courier New"/>
                <a:ea typeface="Courier New"/>
                <a:cs typeface="Courier New"/>
                <a:sym typeface="Courier New"/>
              </a:rPr>
              <a:t>Logical treatment When reproduced, algebraic expressions are logically interpreted and computed.</a:t>
            </a:r>
            <a:endParaRPr sz="4400"/>
          </a:p>
        </p:txBody>
      </p:sp>
      <p:sp>
        <p:nvSpPr>
          <p:cNvPr id="421" name="Google Shape;421;p74"/>
          <p:cNvSpPr txBox="1"/>
          <p:nvPr/>
        </p:nvSpPr>
        <p:spPr>
          <a:xfrm>
            <a:off x="783525" y="3083575"/>
            <a:ext cx="72792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ko" sz="1000" u="none" cap="none" strike="noStrike">
                <a:solidFill>
                  <a:srgbClr val="0550AE"/>
                </a:solidFill>
                <a:highlight>
                  <a:srgbClr val="F6F8FA"/>
                </a:highlight>
                <a:latin typeface="Courier New"/>
                <a:ea typeface="Courier New"/>
                <a:cs typeface="Courier New"/>
                <a:sym typeface="Courier New"/>
              </a:rPr>
              <a:t>Otherwise, no logical symbols can be derived from the logical flow of interpretation.</a:t>
            </a:r>
            <a:endParaRPr b="0" i="0" sz="1000" u="none" cap="none" strike="noStrike">
              <a:solidFill>
                <a:srgbClr val="1F2328"/>
              </a:solidFill>
              <a:highlight>
                <a:srgbClr val="F6F8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1F2328"/>
              </a:solidFill>
              <a:highlight>
                <a:srgbClr val="F6F8FA"/>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ko" sz="1000" u="none" cap="none" strike="noStrike">
                <a:solidFill>
                  <a:srgbClr val="0550AE"/>
                </a:solidFill>
                <a:highlight>
                  <a:srgbClr val="F6F8FA"/>
                </a:highlight>
                <a:latin typeface="Courier New"/>
                <a:ea typeface="Courier New"/>
                <a:cs typeface="Courier New"/>
                <a:sym typeface="Courier New"/>
              </a:rPr>
              <a:t>The computation of an expression is done by assigning its values, e.g., (x̄, f(x̄)), and to reject this method is to reject logic. (No one has ever lived longer than the firstborn baby, so even Pang Chao (a legendary god who lived over 760 years) died prematurely)</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500">
                <a:solidFill>
                  <a:srgbClr val="0550AE"/>
                </a:solidFill>
                <a:highlight>
                  <a:srgbClr val="F6F8FA"/>
                </a:highlight>
                <a:latin typeface="Courier New"/>
                <a:ea typeface="Courier New"/>
                <a:cs typeface="Courier New"/>
                <a:sym typeface="Courier New"/>
              </a:rPr>
              <a:t>Deriving Logical Corollaries in the Flow of Logical Analysis of Algebraic Expressions</a:t>
            </a:r>
            <a:endParaRPr sz="3300"/>
          </a:p>
        </p:txBody>
      </p:sp>
      <p:sp>
        <p:nvSpPr>
          <p:cNvPr id="427" name="Google Shape;427;p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Step.1. Show that a model set as a set satisfying an equation is a solution set</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First, define a polynomial function P as follows.</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&gt; `P :≜ λA. λx. Πᵢ x - Aᵢ`</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And define an equationalized logical function Φ such that</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&gt; `Φ :≜ λf. (f(x) = 0)`</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And finally, define a polynomial equation λf.</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&gt; `p :≜ φ - P`</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Then,</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&gt; `Mod(f(A)) = {x | x ⊨ (Πᵢ x - Aᵢ = 0)} = {x̄ | Πᵢ x̄ - Aᵢ = 0} = {Aᵢ | ∀i}`</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1200"/>
              </a:spcAft>
              <a:buSzPts val="1800"/>
              <a:buNone/>
            </a:pPr>
            <a:r>
              <a:rPr lang="ko" sz="1000">
                <a:solidFill>
                  <a:srgbClr val="24292E"/>
                </a:solidFill>
                <a:highlight>
                  <a:srgbClr val="F6F8FA"/>
                </a:highlight>
                <a:latin typeface="Courier New"/>
                <a:ea typeface="Courier New"/>
                <a:cs typeface="Courier New"/>
                <a:sym typeface="Courier New"/>
              </a:rPr>
              <a:t>which is obvious.</a:t>
            </a:r>
            <a:endParaRPr sz="1000">
              <a:solidFill>
                <a:srgbClr val="24292E"/>
              </a:solidFill>
              <a:highlight>
                <a:srgbClr val="F6F8FA"/>
              </a:highlight>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500">
                <a:solidFill>
                  <a:srgbClr val="24292E"/>
                </a:solidFill>
                <a:highlight>
                  <a:srgbClr val="F6F8FA"/>
                </a:highlight>
                <a:latin typeface="Courier New"/>
                <a:ea typeface="Courier New"/>
                <a:cs typeface="Courier New"/>
                <a:sym typeface="Courier New"/>
              </a:rPr>
              <a:t>Step.2. Derive the Logical Corollary</a:t>
            </a:r>
            <a:endParaRPr sz="3300"/>
          </a:p>
        </p:txBody>
      </p:sp>
      <p:sp>
        <p:nvSpPr>
          <p:cNvPr id="433" name="Google Shape;433;p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Clr>
                <a:schemeClr val="dk1"/>
              </a:buClr>
              <a:buSzPct val="61110"/>
              <a:buFont typeface="Arial"/>
              <a:buNone/>
            </a:pPr>
            <a:r>
              <a:rPr lang="ko"/>
              <a:t>For polynomial equations p(A), p(B),</a:t>
            </a:r>
            <a:endParaRPr/>
          </a:p>
          <a:p>
            <a:pPr indent="0" lvl="0" marL="0" rtl="0" algn="l">
              <a:lnSpc>
                <a:spcPct val="115000"/>
              </a:lnSpc>
              <a:spcBef>
                <a:spcPts val="1200"/>
              </a:spcBef>
              <a:spcAft>
                <a:spcPts val="0"/>
              </a:spcAft>
              <a:buClr>
                <a:schemeClr val="dk1"/>
              </a:buClr>
              <a:buSzPct val="61110"/>
              <a:buFont typeface="Arial"/>
              <a:buNone/>
            </a:pPr>
            <a:r>
              <a:rPr lang="ko"/>
              <a:t>0. Mod(p(A)) ⊆ Mod(p(B))</a:t>
            </a:r>
            <a:endParaRPr/>
          </a:p>
          <a:p>
            <a:pPr indent="0" lvl="0" marL="0" rtl="0" algn="l">
              <a:lnSpc>
                <a:spcPct val="115000"/>
              </a:lnSpc>
              <a:spcBef>
                <a:spcPts val="1200"/>
              </a:spcBef>
              <a:spcAft>
                <a:spcPts val="0"/>
              </a:spcAft>
              <a:buClr>
                <a:schemeClr val="dk1"/>
              </a:buClr>
              <a:buSzPct val="61110"/>
              <a:buFont typeface="Arial"/>
              <a:buNone/>
            </a:pPr>
            <a:r>
              <a:rPr lang="ko"/>
              <a:t>1. {Aᵢ | ∀i} ⊆ {Bᵢ | ∀i}</a:t>
            </a:r>
            <a:endParaRPr/>
          </a:p>
          <a:p>
            <a:pPr indent="0" lvl="0" marL="0" rtl="0" algn="l">
              <a:lnSpc>
                <a:spcPct val="115000"/>
              </a:lnSpc>
              <a:spcBef>
                <a:spcPts val="1200"/>
              </a:spcBef>
              <a:spcAft>
                <a:spcPts val="0"/>
              </a:spcAft>
              <a:buClr>
                <a:schemeClr val="dk1"/>
              </a:buClr>
              <a:buSzPct val="61110"/>
              <a:buFont typeface="Arial"/>
              <a:buNone/>
            </a:pPr>
            <a:r>
              <a:rPr lang="ko"/>
              <a:t>2. ∀i Aᵢ = Bᵢ《Note: that's a leap, it only works if you sort the array》.</a:t>
            </a:r>
            <a:endParaRPr/>
          </a:p>
          <a:p>
            <a:pPr indent="0" lvl="0" marL="0" rtl="0" algn="l">
              <a:lnSpc>
                <a:spcPct val="115000"/>
              </a:lnSpc>
              <a:spcBef>
                <a:spcPts val="1200"/>
              </a:spcBef>
              <a:spcAft>
                <a:spcPts val="0"/>
              </a:spcAft>
              <a:buClr>
                <a:schemeClr val="dk1"/>
              </a:buClr>
              <a:buSzPct val="61110"/>
              <a:buFont typeface="Arial"/>
              <a:buNone/>
            </a:pPr>
            <a:r>
              <a:rPr lang="ko"/>
              <a:t>3. ∃C P(B) = P(A)P(C)</a:t>
            </a:r>
            <a:endParaRPr/>
          </a:p>
          <a:p>
            <a:pPr indent="0" lvl="0" marL="0" rtl="0" algn="l">
              <a:lnSpc>
                <a:spcPct val="115000"/>
              </a:lnSpc>
              <a:spcBef>
                <a:spcPts val="1200"/>
              </a:spcBef>
              <a:spcAft>
                <a:spcPts val="0"/>
              </a:spcAft>
              <a:buClr>
                <a:schemeClr val="dk1"/>
              </a:buClr>
              <a:buSzPct val="61110"/>
              <a:buFont typeface="Arial"/>
              <a:buNone/>
            </a:pPr>
            <a:r>
              <a:rPr lang="ko"/>
              <a:t>4. p(a)|p(b)</a:t>
            </a:r>
            <a:endParaRPr/>
          </a:p>
          <a:p>
            <a:pPr indent="0" lvl="0" marL="0" rtl="0" algn="l">
              <a:lnSpc>
                <a:spcPct val="115000"/>
              </a:lnSpc>
              <a:spcBef>
                <a:spcPts val="1200"/>
              </a:spcBef>
              <a:spcAft>
                <a:spcPts val="0"/>
              </a:spcAft>
              <a:buClr>
                <a:schemeClr val="dk1"/>
              </a:buClr>
              <a:buSzPct val="61110"/>
              <a:buFont typeface="Arial"/>
              <a:buNone/>
            </a:pPr>
            <a:r>
              <a:rPr lang="ko"/>
              <a:t>By,</a:t>
            </a:r>
            <a:endParaRPr/>
          </a:p>
          <a:p>
            <a:pPr indent="0" lvl="0" marL="0" rtl="0" algn="l">
              <a:lnSpc>
                <a:spcPct val="115000"/>
              </a:lnSpc>
              <a:spcBef>
                <a:spcPts val="1200"/>
              </a:spcBef>
              <a:spcAft>
                <a:spcPts val="0"/>
              </a:spcAft>
              <a:buClr>
                <a:schemeClr val="dk1"/>
              </a:buClr>
              <a:buSzPct val="61110"/>
              <a:buFont typeface="Arial"/>
              <a:buNone/>
            </a:pPr>
            <a:r>
              <a:rPr lang="ko"/>
              <a:t>For any polynomials f, g, the polynomial equation Φ(f) ⊨ Φ(g)</a:t>
            </a:r>
            <a:endParaRPr/>
          </a:p>
          <a:p>
            <a:pPr indent="0" lvl="0" marL="0" rtl="0" algn="l">
              <a:lnSpc>
                <a:spcPct val="115000"/>
              </a:lnSpc>
              <a:spcBef>
                <a:spcPts val="1200"/>
              </a:spcBef>
              <a:spcAft>
                <a:spcPts val="0"/>
              </a:spcAft>
              <a:buClr>
                <a:schemeClr val="dk1"/>
              </a:buClr>
              <a:buSzPct val="61110"/>
              <a:buFont typeface="Arial"/>
              <a:buNone/>
            </a:pPr>
            <a:r>
              <a:rPr lang="ko"/>
              <a:t>if this side of</a:t>
            </a:r>
            <a:endParaRPr/>
          </a:p>
          <a:p>
            <a:pPr indent="0" lvl="0" marL="0" rtl="0" algn="l">
              <a:lnSpc>
                <a:spcPct val="115000"/>
              </a:lnSpc>
              <a:spcBef>
                <a:spcPts val="1200"/>
              </a:spcBef>
              <a:spcAft>
                <a:spcPts val="1200"/>
              </a:spcAft>
              <a:buSzPct val="142857"/>
              <a:buNone/>
            </a:pPr>
            <a:r>
              <a:rPr lang="ko"/>
              <a:t>f | g</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400">
                <a:solidFill>
                  <a:srgbClr val="AAAAAA"/>
                </a:solidFill>
                <a:highlight>
                  <a:srgbClr val="F6F8FA"/>
                </a:highlight>
                <a:latin typeface="Courier New"/>
                <a:ea typeface="Courier New"/>
                <a:cs typeface="Courier New"/>
                <a:sym typeface="Courier New"/>
              </a:rPr>
              <a:t>Deriving propositional logical combinators that are assigned truth values during the logical interpretation of algebraic expressions</a:t>
            </a:r>
            <a:endParaRPr sz="3200"/>
          </a:p>
        </p:txBody>
      </p:sp>
      <p:sp>
        <p:nvSpPr>
          <p:cNvPr id="439" name="Google Shape;439;p7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ko" sz="1900">
                <a:solidFill>
                  <a:srgbClr val="24292E"/>
                </a:solidFill>
                <a:highlight>
                  <a:srgbClr val="F6F8FA"/>
                </a:highlight>
                <a:latin typeface="Courier New"/>
                <a:ea typeface="Courier New"/>
                <a:cs typeface="Courier New"/>
                <a:sym typeface="Courier New"/>
              </a:rPr>
              <a:t>Show that ¬x = T - x is interpreted as (Warning: not a proof)</a:t>
            </a:r>
            <a:endParaRPr sz="19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900">
                <a:solidFill>
                  <a:srgbClr val="24292E"/>
                </a:solidFill>
                <a:highlight>
                  <a:srgbClr val="F6F8FA"/>
                </a:highlight>
                <a:latin typeface="Courier New"/>
                <a:ea typeface="Courier New"/>
                <a:cs typeface="Courier New"/>
                <a:sym typeface="Courier New"/>
              </a:rPr>
              <a:t>A. proof of </a:t>
            </a:r>
            <a:r>
              <a:rPr lang="ko" sz="1900">
                <a:solidFill>
                  <a:srgbClr val="DD1144"/>
                </a:solidFill>
                <a:highlight>
                  <a:srgbClr val="F6F8FA"/>
                </a:highlight>
                <a:latin typeface="Courier New"/>
                <a:ea typeface="Courier New"/>
                <a:cs typeface="Courier New"/>
                <a:sym typeface="Courier New"/>
              </a:rPr>
              <a:t>`x ≠ T ⊢ T ± x ≠ (1 ± 1)T`</a:t>
            </a:r>
            <a:endParaRPr sz="19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900">
                <a:solidFill>
                  <a:srgbClr val="24292E"/>
                </a:solidFill>
                <a:highlight>
                  <a:srgbClr val="F6F8FA"/>
                </a:highlight>
                <a:latin typeface="Courier New"/>
                <a:ea typeface="Courier New"/>
                <a:cs typeface="Courier New"/>
                <a:sym typeface="Courier New"/>
              </a:rPr>
              <a:t>0. </a:t>
            </a:r>
            <a:r>
              <a:rPr lang="ko" sz="1900">
                <a:solidFill>
                  <a:srgbClr val="DD1144"/>
                </a:solidFill>
                <a:highlight>
                  <a:srgbClr val="F6F8FA"/>
                </a:highlight>
                <a:latin typeface="Courier New"/>
                <a:ea typeface="Courier New"/>
                <a:cs typeface="Courier New"/>
                <a:sym typeface="Courier New"/>
              </a:rPr>
              <a:t>`x ≠ T` </a:t>
            </a:r>
            <a:r>
              <a:rPr lang="ko" sz="1900">
                <a:solidFill>
                  <a:srgbClr val="24292E"/>
                </a:solidFill>
                <a:highlight>
                  <a:srgbClr val="F6F8FA"/>
                </a:highlight>
                <a:latin typeface="Courier New"/>
                <a:ea typeface="Courier New"/>
                <a:cs typeface="Courier New"/>
                <a:sym typeface="Courier New"/>
              </a:rPr>
              <a:t>(non-recursive premise)</a:t>
            </a:r>
            <a:endParaRPr sz="19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900">
                <a:solidFill>
                  <a:srgbClr val="24292E"/>
                </a:solidFill>
                <a:highlight>
                  <a:srgbClr val="F6F8FA"/>
                </a:highlight>
                <a:latin typeface="Courier New"/>
                <a:ea typeface="Courier New"/>
                <a:cs typeface="Courier New"/>
                <a:sym typeface="Courier New"/>
              </a:rPr>
              <a:t>1. </a:t>
            </a:r>
            <a:r>
              <a:rPr lang="ko" sz="1900">
                <a:solidFill>
                  <a:srgbClr val="DD1144"/>
                </a:solidFill>
                <a:highlight>
                  <a:srgbClr val="F6F8FA"/>
                </a:highlight>
                <a:latin typeface="Courier New"/>
                <a:ea typeface="Courier New"/>
                <a:cs typeface="Courier New"/>
                <a:sym typeface="Courier New"/>
              </a:rPr>
              <a:t>`T ± x ≠ T ± T` </a:t>
            </a:r>
            <a:r>
              <a:rPr lang="ko" sz="1900">
                <a:solidFill>
                  <a:srgbClr val="24292E"/>
                </a:solidFill>
                <a:highlight>
                  <a:srgbClr val="F6F8FA"/>
                </a:highlight>
                <a:latin typeface="Courier New"/>
                <a:ea typeface="Courier New"/>
                <a:cs typeface="Courier New"/>
                <a:sym typeface="Courier New"/>
              </a:rPr>
              <a:t>(binomial by function </a:t>
            </a:r>
            <a:r>
              <a:rPr lang="ko" sz="1900">
                <a:solidFill>
                  <a:srgbClr val="DD1144"/>
                </a:solidFill>
                <a:highlight>
                  <a:srgbClr val="F6F8FA"/>
                </a:highlight>
                <a:latin typeface="Courier New"/>
                <a:ea typeface="Courier New"/>
                <a:cs typeface="Courier New"/>
                <a:sym typeface="Courier New"/>
              </a:rPr>
              <a:t>`(T ±)`</a:t>
            </a:r>
            <a:r>
              <a:rPr lang="ko" sz="1900">
                <a:solidFill>
                  <a:srgbClr val="24292E"/>
                </a:solidFill>
                <a:highlight>
                  <a:srgbClr val="F6F8FA"/>
                </a:highlight>
                <a:latin typeface="Courier New"/>
                <a:ea typeface="Courier New"/>
                <a:cs typeface="Courier New"/>
                <a:sym typeface="Courier New"/>
              </a:rPr>
              <a:t>)</a:t>
            </a:r>
            <a:endParaRPr sz="19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900">
                <a:solidFill>
                  <a:srgbClr val="24292E"/>
                </a:solidFill>
                <a:highlight>
                  <a:srgbClr val="F6F8FA"/>
                </a:highlight>
                <a:latin typeface="Courier New"/>
                <a:ea typeface="Courier New"/>
                <a:cs typeface="Courier New"/>
                <a:sym typeface="Courier New"/>
              </a:rPr>
              <a:t>2. </a:t>
            </a:r>
            <a:r>
              <a:rPr lang="ko" sz="1900">
                <a:solidFill>
                  <a:srgbClr val="DD1144"/>
                </a:solidFill>
                <a:highlight>
                  <a:srgbClr val="F6F8FA"/>
                </a:highlight>
                <a:latin typeface="Courier New"/>
                <a:ea typeface="Courier New"/>
                <a:cs typeface="Courier New"/>
                <a:sym typeface="Courier New"/>
              </a:rPr>
              <a:t>`T ± x ≠ T ± T = (1 ± 1)T` </a:t>
            </a:r>
            <a:r>
              <a:rPr lang="ko" sz="1900">
                <a:solidFill>
                  <a:srgbClr val="24292E"/>
                </a:solidFill>
                <a:highlight>
                  <a:srgbClr val="F6F8FA"/>
                </a:highlight>
                <a:latin typeface="Courier New"/>
                <a:ea typeface="Courier New"/>
                <a:cs typeface="Courier New"/>
                <a:sym typeface="Courier New"/>
              </a:rPr>
              <a:t>(computed as an extension of 1)</a:t>
            </a:r>
            <a:endParaRPr sz="19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SzPts val="1800"/>
              <a:buNone/>
            </a:pPr>
            <a:r>
              <a:rPr lang="ko" sz="1900">
                <a:solidFill>
                  <a:srgbClr val="24292E"/>
                </a:solidFill>
                <a:highlight>
                  <a:srgbClr val="F6F8FA"/>
                </a:highlight>
                <a:latin typeface="Courier New"/>
                <a:ea typeface="Courier New"/>
                <a:cs typeface="Courier New"/>
                <a:sym typeface="Courier New"/>
              </a:rPr>
              <a:t>3. </a:t>
            </a:r>
            <a:r>
              <a:rPr lang="ko" sz="1900">
                <a:solidFill>
                  <a:srgbClr val="DD1144"/>
                </a:solidFill>
                <a:highlight>
                  <a:srgbClr val="F6F8FA"/>
                </a:highlight>
                <a:latin typeface="Courier New"/>
                <a:ea typeface="Courier New"/>
                <a:cs typeface="Courier New"/>
                <a:sym typeface="Courier New"/>
              </a:rPr>
              <a:t>`T ± x ≠ (1 ± 1)T` </a:t>
            </a:r>
            <a:r>
              <a:rPr lang="ko" sz="1900">
                <a:solidFill>
                  <a:srgbClr val="24292E"/>
                </a:solidFill>
                <a:highlight>
                  <a:srgbClr val="F6F8FA"/>
                </a:highlight>
                <a:latin typeface="Courier New"/>
                <a:ea typeface="Courier New"/>
                <a:cs typeface="Courier New"/>
                <a:sym typeface="Courier New"/>
              </a:rPr>
              <a:t>(summarizing the expression in 2) ⋯ ■</a:t>
            </a:r>
            <a:endParaRPr sz="27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Then</a:t>
            </a:r>
            <a:endParaRPr/>
          </a:p>
        </p:txBody>
      </p:sp>
      <p:sp>
        <p:nvSpPr>
          <p:cNvPr id="445" name="Google Shape;445;p7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55000" lnSpcReduction="10000"/>
          </a:bodyPr>
          <a:lstStyle/>
          <a:p>
            <a:pPr indent="0" lvl="0" marL="0" rtl="0" algn="l">
              <a:lnSpc>
                <a:spcPct val="115000"/>
              </a:lnSpc>
              <a:spcBef>
                <a:spcPts val="0"/>
              </a:spcBef>
              <a:spcAft>
                <a:spcPts val="0"/>
              </a:spcAft>
              <a:buSzPct val="327272"/>
              <a:buNone/>
            </a:pPr>
            <a:r>
              <a:rPr lang="ko" sz="1000">
                <a:solidFill>
                  <a:srgbClr val="24292E"/>
                </a:solidFill>
                <a:highlight>
                  <a:srgbClr val="F6F8FA"/>
                </a:highlight>
                <a:latin typeface="Courier New"/>
                <a:ea typeface="Courier New"/>
                <a:cs typeface="Courier New"/>
                <a:sym typeface="Courier New"/>
              </a:rPr>
              <a:t>B. proof of </a:t>
            </a:r>
            <a:r>
              <a:rPr lang="ko" sz="1000">
                <a:solidFill>
                  <a:srgbClr val="DD1144"/>
                </a:solidFill>
                <a:highlight>
                  <a:srgbClr val="F6F8FA"/>
                </a:highlight>
                <a:latin typeface="Courier New"/>
                <a:ea typeface="Courier New"/>
                <a:cs typeface="Courier New"/>
                <a:sym typeface="Courier New"/>
              </a:rPr>
              <a:t>`⊭ (1 + 1)T = 0 ∨ (1 + 1)T = T`</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327272"/>
              <a:buNone/>
            </a:pPr>
            <a:r>
              <a:rPr lang="ko" sz="1000">
                <a:solidFill>
                  <a:srgbClr val="24292E"/>
                </a:solidFill>
                <a:highlight>
                  <a:srgbClr val="F6F8FA"/>
                </a:highlight>
                <a:latin typeface="Courier New"/>
                <a:ea typeface="Courier New"/>
                <a:cs typeface="Courier New"/>
                <a:sym typeface="Courier New"/>
              </a:rPr>
              <a:t>0. First, let's divide it into part A by </a:t>
            </a:r>
            <a:r>
              <a:rPr lang="ko" sz="1000">
                <a:solidFill>
                  <a:srgbClr val="DD1144"/>
                </a:solidFill>
                <a:highlight>
                  <a:srgbClr val="F6F8FA"/>
                </a:highlight>
                <a:latin typeface="Courier New"/>
                <a:ea typeface="Courier New"/>
                <a:cs typeface="Courier New"/>
                <a:sym typeface="Courier New"/>
              </a:rPr>
              <a:t>`⊭ (1 + 1)T = 0` and </a:t>
            </a:r>
            <a:r>
              <a:rPr lang="ko" sz="1000">
                <a:solidFill>
                  <a:srgbClr val="24292E"/>
                </a:solidFill>
                <a:highlight>
                  <a:srgbClr val="F6F8FA"/>
                </a:highlight>
                <a:latin typeface="Courier New"/>
                <a:ea typeface="Courier New"/>
                <a:cs typeface="Courier New"/>
                <a:sym typeface="Courier New"/>
              </a:rPr>
              <a:t>part B bt </a:t>
            </a:r>
            <a:r>
              <a:rPr lang="ko" sz="1000">
                <a:solidFill>
                  <a:srgbClr val="DD1144"/>
                </a:solidFill>
                <a:highlight>
                  <a:srgbClr val="F6F8FA"/>
                </a:highlight>
                <a:latin typeface="Courier New"/>
                <a:ea typeface="Courier New"/>
                <a:cs typeface="Courier New"/>
                <a:sym typeface="Courier New"/>
              </a:rPr>
              <a:t>`⊭ (1 + 1)T = T`</a:t>
            </a:r>
            <a:r>
              <a:rPr lang="ko"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327272"/>
              <a:buNone/>
            </a:pPr>
            <a:r>
              <a:rPr lang="ko" sz="1000">
                <a:solidFill>
                  <a:srgbClr val="24292E"/>
                </a:solidFill>
                <a:highlight>
                  <a:srgbClr val="F6F8FA"/>
                </a:highlight>
                <a:latin typeface="Courier New"/>
                <a:ea typeface="Courier New"/>
                <a:cs typeface="Courier New"/>
                <a:sym typeface="Courier New"/>
              </a:rPr>
              <a:t>1.A. (1 + 1)T = 0 (integral formula reprinted)</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327272"/>
              <a:buNone/>
            </a:pPr>
            <a:r>
              <a:rPr lang="ko" sz="1000">
                <a:solidFill>
                  <a:srgbClr val="24292E"/>
                </a:solidFill>
                <a:highlight>
                  <a:srgbClr val="F6F8FA"/>
                </a:highlight>
                <a:latin typeface="Courier New"/>
                <a:ea typeface="Courier New"/>
                <a:cs typeface="Courier New"/>
                <a:sym typeface="Courier New"/>
              </a:rPr>
              <a:t>2.A. (1 + 1)T = 2T = 0 (extension of 1.A.)</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327272"/>
              <a:buNone/>
            </a:pPr>
            <a:r>
              <a:rPr lang="ko" sz="1000">
                <a:solidFill>
                  <a:srgbClr val="24292E"/>
                </a:solidFill>
                <a:highlight>
                  <a:srgbClr val="F6F8FA"/>
                </a:highlight>
                <a:latin typeface="Courier New"/>
                <a:ea typeface="Courier New"/>
                <a:cs typeface="Courier New"/>
                <a:sym typeface="Courier New"/>
              </a:rPr>
              <a:t>3.A. T = 0 ⊨ 2.A. ⊨ (1 + 1)T = 0 (deduction)</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327272"/>
              <a:buNone/>
            </a:pPr>
            <a:r>
              <a:rPr lang="ko" sz="1000">
                <a:solidFill>
                  <a:srgbClr val="24292E"/>
                </a:solidFill>
                <a:highlight>
                  <a:srgbClr val="F6F8FA"/>
                </a:highlight>
                <a:latin typeface="Courier New"/>
                <a:ea typeface="Courier New"/>
                <a:cs typeface="Courier New"/>
                <a:sym typeface="Courier New"/>
              </a:rPr>
              <a:t>4.A. ⊭ T = 0 ⊨ 2.A. ⊨ (1 + 1)T = 0 (deduction)</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327272"/>
              <a:buNone/>
            </a:pPr>
            <a:r>
              <a:rPr lang="ko" sz="1000">
                <a:solidFill>
                  <a:srgbClr val="24292E"/>
                </a:solidFill>
                <a:highlight>
                  <a:srgbClr val="F6F8FA"/>
                </a:highlight>
                <a:latin typeface="Courier New"/>
                <a:ea typeface="Courier New"/>
                <a:cs typeface="Courier New"/>
                <a:sym typeface="Courier New"/>
              </a:rPr>
              <a:t>5.A. ⊭ (1 + 1)T = 0 (induction) ⋯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327272"/>
              <a:buNone/>
            </a:pPr>
            <a:r>
              <a:rPr lang="ko" sz="1000">
                <a:solidFill>
                  <a:srgbClr val="24292E"/>
                </a:solidFill>
                <a:highlight>
                  <a:srgbClr val="F6F8FA"/>
                </a:highlight>
                <a:latin typeface="Courier New"/>
                <a:ea typeface="Courier New"/>
                <a:cs typeface="Courier New"/>
                <a:sym typeface="Courier New"/>
              </a:rPr>
              <a:t>6.A. ∴ ⊭ (1 + 1)T = 0 (deduction) ⋯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327272"/>
              <a:buNone/>
            </a:pPr>
            <a:r>
              <a:rPr lang="ko" sz="1000">
                <a:solidFill>
                  <a:srgbClr val="24292E"/>
                </a:solidFill>
                <a:highlight>
                  <a:srgbClr val="F6F8FA"/>
                </a:highlight>
                <a:latin typeface="Courier New"/>
                <a:ea typeface="Courier New"/>
                <a:cs typeface="Courier New"/>
                <a:sym typeface="Courier New"/>
              </a:rPr>
              <a:t>1.B. (1 + 1)T = T (inductive formula reprinted)</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327272"/>
              <a:buNone/>
            </a:pPr>
            <a:r>
              <a:rPr lang="ko" sz="1000">
                <a:solidFill>
                  <a:srgbClr val="24292E"/>
                </a:solidFill>
                <a:highlight>
                  <a:srgbClr val="F6F8FA"/>
                </a:highlight>
                <a:latin typeface="Courier New"/>
                <a:ea typeface="Courier New"/>
                <a:cs typeface="Courier New"/>
                <a:sym typeface="Courier New"/>
              </a:rPr>
              <a:t>2.B. (1 + 1)T = 2T = T (computed as an extension of 1.B.)</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327272"/>
              <a:buNone/>
            </a:pPr>
            <a:r>
              <a:rPr lang="ko" sz="1000">
                <a:solidFill>
                  <a:srgbClr val="24292E"/>
                </a:solidFill>
                <a:highlight>
                  <a:srgbClr val="F6F8FA"/>
                </a:highlight>
                <a:latin typeface="Courier New"/>
                <a:ea typeface="Courier New"/>
                <a:cs typeface="Courier New"/>
                <a:sym typeface="Courier New"/>
              </a:rPr>
              <a:t>3.B. T = 0 ⊨ 2.A. ⊨ (1 + 1)T = T (deduction)</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327272"/>
              <a:buNone/>
            </a:pPr>
            <a:r>
              <a:rPr lang="ko" sz="1000">
                <a:solidFill>
                  <a:srgbClr val="24292E"/>
                </a:solidFill>
                <a:highlight>
                  <a:srgbClr val="F6F8FA"/>
                </a:highlight>
                <a:latin typeface="Courier New"/>
                <a:ea typeface="Courier New"/>
                <a:cs typeface="Courier New"/>
                <a:sym typeface="Courier New"/>
              </a:rPr>
              <a:t>4.b. ⊭ t = 0 ⊨ 2.a. ⊨ (1 + 1)t = t (deduction)</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327272"/>
              <a:buNone/>
            </a:pPr>
            <a:r>
              <a:rPr lang="ko" sz="1000">
                <a:solidFill>
                  <a:srgbClr val="24292E"/>
                </a:solidFill>
                <a:highlight>
                  <a:srgbClr val="F6F8FA"/>
                </a:highlight>
                <a:latin typeface="Courier New"/>
                <a:ea typeface="Courier New"/>
                <a:cs typeface="Courier New"/>
                <a:sym typeface="Courier New"/>
              </a:rPr>
              <a:t>5.B. ⊭ (1 + 1)T = T (deduction) ⋯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SzPct val="327272"/>
              <a:buNone/>
            </a:pPr>
            <a:r>
              <a:rPr lang="ko" sz="1000">
                <a:solidFill>
                  <a:srgbClr val="24292E"/>
                </a:solidFill>
                <a:highlight>
                  <a:srgbClr val="F6F8FA"/>
                </a:highlight>
                <a:latin typeface="Courier New"/>
                <a:ea typeface="Courier New"/>
                <a:cs typeface="Courier New"/>
                <a:sym typeface="Courier New"/>
              </a:rPr>
              <a:t>6.B. ∴ ⊭ (1 + 1)T = T (deduction) ⋯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And so on</a:t>
            </a:r>
            <a:endParaRPr/>
          </a:p>
        </p:txBody>
      </p:sp>
      <p:sp>
        <p:nvSpPr>
          <p:cNvPr id="451" name="Google Shape;451;p7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ko" sz="1400">
                <a:solidFill>
                  <a:srgbClr val="24292E"/>
                </a:solidFill>
                <a:highlight>
                  <a:srgbClr val="F6F8FA"/>
                </a:highlight>
                <a:latin typeface="Courier New"/>
                <a:ea typeface="Courier New"/>
                <a:cs typeface="Courier New"/>
                <a:sym typeface="Courier New"/>
              </a:rPr>
              <a:t>C.1. A, B ⊨ (x ≠ T ⊢ T - x ≠ (1 - 1)T) (follows from A, B)</a:t>
            </a:r>
            <a:endParaRPr sz="14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400">
                <a:solidFill>
                  <a:srgbClr val="24292E"/>
                </a:solidFill>
                <a:highlight>
                  <a:srgbClr val="F6F8FA"/>
                </a:highlight>
                <a:latin typeface="Courier New"/>
                <a:ea typeface="Courier New"/>
                <a:cs typeface="Courier New"/>
                <a:sym typeface="Courier New"/>
              </a:rPr>
              <a:t>C.2. A, B ⊨ (x ≠ T ⊢ T - x ≠ (1 - 1)T = 0T = 0) (a continuation of C.1.)</a:t>
            </a:r>
            <a:endParaRPr sz="14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400">
                <a:solidFill>
                  <a:srgbClr val="24292E"/>
                </a:solidFill>
                <a:highlight>
                  <a:srgbClr val="F6F8FA"/>
                </a:highlight>
                <a:latin typeface="Courier New"/>
                <a:ea typeface="Courier New"/>
                <a:cs typeface="Courier New"/>
                <a:sym typeface="Courier New"/>
              </a:rPr>
              <a:t>C.3. A, B ⊨ (x ≠ T ⊢ T - x ≠ 0) (summarizing the expression from C.2.)</a:t>
            </a:r>
            <a:endParaRPr sz="14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400">
                <a:solidFill>
                  <a:srgbClr val="24292E"/>
                </a:solidFill>
                <a:highlight>
                  <a:srgbClr val="F6F8FA"/>
                </a:highlight>
                <a:latin typeface="Courier New"/>
                <a:ea typeface="Courier New"/>
                <a:cs typeface="Courier New"/>
                <a:sym typeface="Courier New"/>
              </a:rPr>
              <a:t>C.4. A, B ⊨ (T - x = 0 ⊨ x = T ⊨ x) (Deductive Reasoning: Treatment from C.3.) 《Note: Interpret the meaning of "x = T" in terms of "the truth value x is true."</a:t>
            </a:r>
            <a:endParaRPr sz="14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400">
                <a:solidFill>
                  <a:srgbClr val="24292E"/>
                </a:solidFill>
                <a:highlight>
                  <a:srgbClr val="F6F8FA"/>
                </a:highlight>
                <a:latin typeface="Courier New"/>
                <a:ea typeface="Courier New"/>
                <a:cs typeface="Courier New"/>
                <a:sym typeface="Courier New"/>
              </a:rPr>
              <a:t>C.5. A, B ⊨ (T - x = 0 ⊨ x) (summarizing the expression from C.4.) 《Note: Interpret the meaning of "x = T" in the proof of C.4. in terms of "the truth value x is true."</a:t>
            </a:r>
            <a:endParaRPr sz="14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400">
                <a:solidFill>
                  <a:srgbClr val="24292E"/>
                </a:solidFill>
                <a:highlight>
                  <a:srgbClr val="F6F8FA"/>
                </a:highlight>
                <a:latin typeface="Courier New"/>
                <a:ea typeface="Courier New"/>
                <a:cs typeface="Courier New"/>
                <a:sym typeface="Courier New"/>
              </a:rPr>
              <a:t>C.6. Content of C.5. ⊢ ¬x = T - x (final conclusion) 《Note: Interpret the meaning of "x = T" in terms of "the truth value x is true."</a:t>
            </a:r>
            <a:endParaRPr sz="14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SzPts val="1800"/>
              <a:buNone/>
            </a:pPr>
            <a:r>
              <a:rPr lang="ko" sz="1400">
                <a:solidFill>
                  <a:srgbClr val="24292E"/>
                </a:solidFill>
                <a:highlight>
                  <a:srgbClr val="F6F8FA"/>
                </a:highlight>
                <a:latin typeface="Courier New"/>
                <a:ea typeface="Courier New"/>
                <a:cs typeface="Courier New"/>
                <a:sym typeface="Courier New"/>
              </a:rPr>
              <a:t>Q.E.D.</a:t>
            </a:r>
            <a:endParaRPr sz="22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x ∧ y ∧ xy</a:t>
            </a:r>
            <a:endParaRPr/>
          </a:p>
        </p:txBody>
      </p:sp>
      <p:sp>
        <p:nvSpPr>
          <p:cNvPr id="457" name="Google Shape;457;p8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Show that x ∧ y is interpreted as xy.</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The solution of the equation (T - x)(T - y) = 0 for T is</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x = T ∨ y = T.</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Therefore, x = T ∨ y = T ⊨ T - (T - x)(T - y) = T,</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x ∨ y = T - (T - x)(T - y), which is interpreted as x ∨ y = T - (T - x)(T - y).</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Then, by De Morgan's Law, ¬(¬x ∨ ¬y) = x ∧ y, we have</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T - T + (T - T + x)(T - T + y)</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 = xy.</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1200"/>
              </a:spcAft>
              <a:buSzPts val="1800"/>
              <a:buNone/>
            </a:pPr>
            <a:r>
              <a:rPr lang="ko" sz="1000">
                <a:solidFill>
                  <a:srgbClr val="24292E"/>
                </a:solidFill>
                <a:highlight>
                  <a:srgbClr val="F6F8FA"/>
                </a:highlight>
                <a:latin typeface="Courier New"/>
                <a:ea typeface="Courier New"/>
                <a:cs typeface="Courier New"/>
                <a:sym typeface="Courier New"/>
              </a:rPr>
              <a:t> ⋯ Done.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ko" sz="1400">
                <a:solidFill>
                  <a:srgbClr val="AAAAAA"/>
                </a:solidFill>
                <a:highlight>
                  <a:srgbClr val="F6F8FA"/>
                </a:highlight>
                <a:latin typeface="Courier New"/>
                <a:ea typeface="Courier New"/>
                <a:cs typeface="Courier New"/>
                <a:sym typeface="Courier New"/>
              </a:rPr>
              <a:t>Meaning of an equation: as a predicate in predicate logic (functional logic), tentatively using a specialized quantifier, potentially using a predicate quantifier</a:t>
            </a:r>
            <a:endParaRPr sz="3200"/>
          </a:p>
        </p:txBody>
      </p:sp>
      <p:sp>
        <p:nvSpPr>
          <p:cNvPr id="463" name="Google Shape;463;p8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ko" sz="650"/>
              <a:t>The impossibility of the equation P(x) = 0 means that</a:t>
            </a:r>
            <a:endParaRPr sz="650"/>
          </a:p>
          <a:p>
            <a:pPr indent="0" lvl="0" marL="0" rtl="0" algn="l">
              <a:lnSpc>
                <a:spcPct val="95000"/>
              </a:lnSpc>
              <a:spcBef>
                <a:spcPts val="1200"/>
              </a:spcBef>
              <a:spcAft>
                <a:spcPts val="0"/>
              </a:spcAft>
              <a:buClr>
                <a:schemeClr val="dk1"/>
              </a:buClr>
              <a:buSzPts val="275"/>
              <a:buFont typeface="Arial"/>
              <a:buNone/>
            </a:pPr>
            <a:r>
              <a:rPr lang="ko" sz="650"/>
              <a:t>∄P(x) = 0, while</a:t>
            </a:r>
            <a:endParaRPr sz="650"/>
          </a:p>
          <a:p>
            <a:pPr indent="0" lvl="0" marL="0" rtl="0" algn="l">
              <a:lnSpc>
                <a:spcPct val="95000"/>
              </a:lnSpc>
              <a:spcBef>
                <a:spcPts val="1200"/>
              </a:spcBef>
              <a:spcAft>
                <a:spcPts val="0"/>
              </a:spcAft>
              <a:buClr>
                <a:schemeClr val="dk1"/>
              </a:buClr>
              <a:buSzPts val="275"/>
              <a:buFont typeface="Arial"/>
              <a:buNone/>
            </a:pPr>
            <a:r>
              <a:rPr lang="ko" sz="650"/>
              <a:t>∀P(x) ≠ 0 and ⋯ ①.</a:t>
            </a:r>
            <a:endParaRPr sz="650"/>
          </a:p>
          <a:p>
            <a:pPr indent="0" lvl="0" marL="0" rtl="0" algn="l">
              <a:lnSpc>
                <a:spcPct val="95000"/>
              </a:lnSpc>
              <a:spcBef>
                <a:spcPts val="1200"/>
              </a:spcBef>
              <a:spcAft>
                <a:spcPts val="0"/>
              </a:spcAft>
              <a:buClr>
                <a:schemeClr val="dk1"/>
              </a:buClr>
              <a:buSzPts val="275"/>
              <a:buFont typeface="Arial"/>
              <a:buNone/>
            </a:pPr>
            <a:r>
              <a:rPr lang="ko" sz="650"/>
              <a:t>If the equation P(x) = 0 is not infeasible, then</a:t>
            </a:r>
            <a:endParaRPr sz="650"/>
          </a:p>
          <a:p>
            <a:pPr indent="0" lvl="0" marL="0" rtl="0" algn="l">
              <a:lnSpc>
                <a:spcPct val="95000"/>
              </a:lnSpc>
              <a:spcBef>
                <a:spcPts val="1200"/>
              </a:spcBef>
              <a:spcAft>
                <a:spcPts val="0"/>
              </a:spcAft>
              <a:buClr>
                <a:schemeClr val="dk1"/>
              </a:buClr>
              <a:buSzPts val="275"/>
              <a:buFont typeface="Arial"/>
              <a:buNone/>
            </a:pPr>
            <a:r>
              <a:rPr lang="ko" sz="650"/>
              <a:t>∃P(x) = 0. ⋯ ②.</a:t>
            </a:r>
            <a:endParaRPr sz="650"/>
          </a:p>
          <a:p>
            <a:pPr indent="0" lvl="0" marL="0" rtl="0" algn="l">
              <a:lnSpc>
                <a:spcPct val="95000"/>
              </a:lnSpc>
              <a:spcBef>
                <a:spcPts val="1200"/>
              </a:spcBef>
              <a:spcAft>
                <a:spcPts val="0"/>
              </a:spcAft>
              <a:buClr>
                <a:schemeClr val="dk1"/>
              </a:buClr>
              <a:buSzPts val="275"/>
              <a:buFont typeface="Arial"/>
              <a:buNone/>
            </a:pPr>
            <a:r>
              <a:rPr lang="ko" sz="650"/>
              <a:t>The equation P(x) = 0 is negative,</a:t>
            </a:r>
            <a:endParaRPr sz="650"/>
          </a:p>
          <a:p>
            <a:pPr indent="0" lvl="0" marL="0" rtl="0" algn="l">
              <a:lnSpc>
                <a:spcPct val="95000"/>
              </a:lnSpc>
              <a:spcBef>
                <a:spcPts val="1200"/>
              </a:spcBef>
              <a:spcAft>
                <a:spcPts val="0"/>
              </a:spcAft>
              <a:buClr>
                <a:schemeClr val="dk1"/>
              </a:buClr>
              <a:buSzPts val="275"/>
              <a:buFont typeface="Arial"/>
              <a:buNone/>
            </a:pPr>
            <a:r>
              <a:rPr lang="ko" sz="650"/>
              <a:t>Since it is a negative equation,</a:t>
            </a:r>
            <a:endParaRPr sz="650"/>
          </a:p>
          <a:p>
            <a:pPr indent="0" lvl="0" marL="0" rtl="0" algn="l">
              <a:lnSpc>
                <a:spcPct val="95000"/>
              </a:lnSpc>
              <a:spcBef>
                <a:spcPts val="1200"/>
              </a:spcBef>
              <a:spcAft>
                <a:spcPts val="0"/>
              </a:spcAft>
              <a:buClr>
                <a:schemeClr val="dk1"/>
              </a:buClr>
              <a:buSzPts val="275"/>
              <a:buFont typeface="Arial"/>
              <a:buNone/>
            </a:pPr>
            <a:r>
              <a:rPr lang="ko" sz="650"/>
              <a:t>∀P(x) = 0. ⋯ ③ ⋯</a:t>
            </a:r>
            <a:endParaRPr sz="650"/>
          </a:p>
          <a:p>
            <a:pPr indent="0" lvl="0" marL="0" rtl="0" algn="l">
              <a:lnSpc>
                <a:spcPct val="95000"/>
              </a:lnSpc>
              <a:spcBef>
                <a:spcPts val="1200"/>
              </a:spcBef>
              <a:spcAft>
                <a:spcPts val="0"/>
              </a:spcAft>
              <a:buClr>
                <a:schemeClr val="dk1"/>
              </a:buClr>
              <a:buSzPts val="275"/>
              <a:buFont typeface="Arial"/>
              <a:buNone/>
            </a:pPr>
            <a:r>
              <a:rPr lang="ko" sz="650"/>
              <a:t>In ①, for the inequality P(x) = 0,</a:t>
            </a:r>
            <a:endParaRPr sz="650"/>
          </a:p>
          <a:p>
            <a:pPr indent="0" lvl="0" marL="0" rtl="0" algn="l">
              <a:lnSpc>
                <a:spcPct val="95000"/>
              </a:lnSpc>
              <a:spcBef>
                <a:spcPts val="1200"/>
              </a:spcBef>
              <a:spcAft>
                <a:spcPts val="0"/>
              </a:spcAft>
              <a:buClr>
                <a:schemeClr val="dk1"/>
              </a:buClr>
              <a:buSzPts val="275"/>
              <a:buFont typeface="Arial"/>
              <a:buNone/>
            </a:pPr>
            <a:r>
              <a:rPr lang="ko" sz="650"/>
              <a:t>P(x) ≠ 0 is negative, and ⋯ ④</a:t>
            </a:r>
            <a:endParaRPr sz="650"/>
          </a:p>
          <a:p>
            <a:pPr indent="0" lvl="0" marL="0" rtl="0" algn="l">
              <a:lnSpc>
                <a:spcPct val="95000"/>
              </a:lnSpc>
              <a:spcBef>
                <a:spcPts val="1200"/>
              </a:spcBef>
              <a:spcAft>
                <a:spcPts val="0"/>
              </a:spcAft>
              <a:buClr>
                <a:schemeClr val="dk1"/>
              </a:buClr>
              <a:buSzPts val="275"/>
              <a:buFont typeface="Arial"/>
              <a:buNone/>
            </a:pPr>
            <a:r>
              <a:rPr lang="ko" sz="650"/>
              <a:t>For a nonsingular equation P(x) = 0,</a:t>
            </a:r>
            <a:endParaRPr sz="650"/>
          </a:p>
          <a:p>
            <a:pPr indent="0" lvl="0" marL="0" rtl="0" algn="l">
              <a:lnSpc>
                <a:spcPct val="95000"/>
              </a:lnSpc>
              <a:spcBef>
                <a:spcPts val="1200"/>
              </a:spcBef>
              <a:spcAft>
                <a:spcPts val="0"/>
              </a:spcAft>
              <a:buClr>
                <a:schemeClr val="dk1"/>
              </a:buClr>
              <a:buSzPts val="275"/>
              <a:buFont typeface="Arial"/>
              <a:buNone/>
            </a:pPr>
            <a:r>
              <a:rPr lang="ko" sz="650"/>
              <a:t>P(x) ≠ 0 is indefinite ⋯ ⑤.</a:t>
            </a:r>
            <a:endParaRPr sz="650"/>
          </a:p>
          <a:p>
            <a:pPr indent="0" lvl="0" marL="0" rtl="0" algn="l">
              <a:lnSpc>
                <a:spcPct val="95000"/>
              </a:lnSpc>
              <a:spcBef>
                <a:spcPts val="1200"/>
              </a:spcBef>
              <a:spcAft>
                <a:spcPts val="0"/>
              </a:spcAft>
              <a:buClr>
                <a:schemeClr val="dk1"/>
              </a:buClr>
              <a:buSzPts val="275"/>
              <a:buFont typeface="Arial"/>
              <a:buNone/>
            </a:pPr>
            <a:r>
              <a:rPr lang="ko" sz="650"/>
              <a:t>Then, according to ③, let us define the following,</a:t>
            </a:r>
            <a:endParaRPr sz="650"/>
          </a:p>
          <a:p>
            <a:pPr indent="0" lvl="0" marL="0" rtl="0" algn="l">
              <a:lnSpc>
                <a:spcPct val="95000"/>
              </a:lnSpc>
              <a:spcBef>
                <a:spcPts val="1200"/>
              </a:spcBef>
              <a:spcAft>
                <a:spcPts val="0"/>
              </a:spcAft>
              <a:buClr>
                <a:schemeClr val="dk1"/>
              </a:buClr>
              <a:buSzPts val="275"/>
              <a:buFont typeface="Arial"/>
              <a:buNone/>
            </a:pPr>
            <a:r>
              <a:rPr lang="ko" sz="650"/>
              <a:t>`Φ :≜ λf. (∃f(x) = 0)`</a:t>
            </a:r>
            <a:endParaRPr sz="650"/>
          </a:p>
          <a:p>
            <a:pPr indent="0" lvl="0" marL="0" rtl="0" algn="l">
              <a:lnSpc>
                <a:spcPct val="95000"/>
              </a:lnSpc>
              <a:spcBef>
                <a:spcPts val="1200"/>
              </a:spcBef>
              <a:spcAft>
                <a:spcPts val="0"/>
              </a:spcAft>
              <a:buClr>
                <a:schemeClr val="dk1"/>
              </a:buClr>
              <a:buSzPts val="275"/>
              <a:buFont typeface="Arial"/>
              <a:buNone/>
            </a:pPr>
            <a:r>
              <a:rPr lang="ko" sz="650"/>
              <a:t>P :≜ λf. (∃f(x) ≠ 0)</a:t>
            </a:r>
            <a:endParaRPr sz="650"/>
          </a:p>
          <a:p>
            <a:pPr indent="0" lvl="0" marL="0" rtl="0" algn="l">
              <a:lnSpc>
                <a:spcPct val="95000"/>
              </a:lnSpc>
              <a:spcBef>
                <a:spcPts val="1200"/>
              </a:spcBef>
              <a:spcAft>
                <a:spcPts val="0"/>
              </a:spcAft>
              <a:buClr>
                <a:schemeClr val="dk1"/>
              </a:buClr>
              <a:buSzPts val="275"/>
              <a:buFont typeface="Arial"/>
              <a:buNone/>
            </a:pPr>
            <a:r>
              <a:rPr lang="ko" sz="650"/>
              <a:t>Then we know that</a:t>
            </a:r>
            <a:endParaRPr sz="650"/>
          </a:p>
          <a:p>
            <a:pPr indent="0" lvl="0" marL="0" rtl="0" algn="l">
              <a:lnSpc>
                <a:spcPct val="95000"/>
              </a:lnSpc>
              <a:spcBef>
                <a:spcPts val="1200"/>
              </a:spcBef>
              <a:spcAft>
                <a:spcPts val="1200"/>
              </a:spcAft>
              <a:buSzPts val="275"/>
              <a:buNone/>
            </a:pPr>
            <a:r>
              <a:t/>
            </a:r>
            <a:endParaRPr sz="6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2200">
                <a:solidFill>
                  <a:srgbClr val="24292E"/>
                </a:solidFill>
                <a:highlight>
                  <a:srgbClr val="F6F8FA"/>
                </a:highlight>
                <a:latin typeface="Courier New"/>
                <a:ea typeface="Courier New"/>
                <a:cs typeface="Courier New"/>
                <a:sym typeface="Courier New"/>
              </a:rPr>
              <a:t>Implications of the premises</a:t>
            </a:r>
            <a:endParaRPr sz="4000"/>
          </a:p>
        </p:txBody>
      </p:sp>
      <p:sp>
        <p:nvSpPr>
          <p:cNvPr id="91" name="Google Shape;91;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800"/>
              <a:buNone/>
            </a:pPr>
            <a:r>
              <a:rPr lang="ko" sz="3300">
                <a:solidFill>
                  <a:srgbClr val="24292E"/>
                </a:solidFill>
                <a:highlight>
                  <a:srgbClr val="F6F8FA"/>
                </a:highlight>
                <a:latin typeface="Courier New"/>
                <a:ea typeface="Courier New"/>
                <a:cs typeface="Courier New"/>
                <a:sym typeface="Courier New"/>
              </a:rPr>
              <a:t>There is no way to deductively show that such an external picture is consistent, and thus no way to deductively rationalize that the external picture is described by formal logic.</a:t>
            </a:r>
            <a:endParaRPr sz="41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8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Since</a:t>
            </a:r>
            <a:endParaRPr/>
          </a:p>
        </p:txBody>
      </p:sp>
      <p:sp>
        <p:nvSpPr>
          <p:cNvPr id="469" name="Google Shape;469;p8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l">
              <a:lnSpc>
                <a:spcPct val="115000"/>
              </a:lnSpc>
              <a:spcBef>
                <a:spcPts val="0"/>
              </a:spcBef>
              <a:spcAft>
                <a:spcPts val="0"/>
              </a:spcAft>
              <a:buClr>
                <a:schemeClr val="dk1"/>
              </a:buClr>
              <a:buSzPct val="61110"/>
              <a:buFont typeface="Arial"/>
              <a:buNone/>
            </a:pPr>
            <a:r>
              <a:rPr lang="ko"/>
              <a:t>By ④, if Φ(f) is false, then P(f) is negative.</a:t>
            </a:r>
            <a:endParaRPr/>
          </a:p>
          <a:p>
            <a:pPr indent="0" lvl="0" marL="0" rtl="0" algn="l">
              <a:lnSpc>
                <a:spcPct val="115000"/>
              </a:lnSpc>
              <a:spcBef>
                <a:spcPts val="1200"/>
              </a:spcBef>
              <a:spcAft>
                <a:spcPts val="0"/>
              </a:spcAft>
              <a:buClr>
                <a:schemeClr val="dk1"/>
              </a:buClr>
              <a:buSzPct val="61110"/>
              <a:buFont typeface="Arial"/>
              <a:buNone/>
            </a:pPr>
            <a:r>
              <a:rPr lang="ko"/>
              <a:t>By ⑤, if Φ(f) is negative, then P(f) is false.</a:t>
            </a:r>
            <a:endParaRPr/>
          </a:p>
          <a:p>
            <a:pPr indent="0" lvl="0" marL="0" rtl="0" algn="l">
              <a:lnSpc>
                <a:spcPct val="115000"/>
              </a:lnSpc>
              <a:spcBef>
                <a:spcPts val="1200"/>
              </a:spcBef>
              <a:spcAft>
                <a:spcPts val="0"/>
              </a:spcAft>
              <a:buClr>
                <a:schemeClr val="dk1"/>
              </a:buClr>
              <a:buSzPct val="61110"/>
              <a:buFont typeface="Arial"/>
              <a:buNone/>
            </a:pPr>
            <a:r>
              <a:rPr lang="ko"/>
              <a:t>If Φ(f) is true, then there exists an x satisfying f(x) = 0.</a:t>
            </a:r>
            <a:endParaRPr/>
          </a:p>
          <a:p>
            <a:pPr indent="0" lvl="0" marL="0" rtl="0" algn="l">
              <a:lnSpc>
                <a:spcPct val="115000"/>
              </a:lnSpc>
              <a:spcBef>
                <a:spcPts val="1200"/>
              </a:spcBef>
              <a:spcAft>
                <a:spcPts val="0"/>
              </a:spcAft>
              <a:buClr>
                <a:schemeClr val="dk1"/>
              </a:buClr>
              <a:buSzPct val="61110"/>
              <a:buFont typeface="Arial"/>
              <a:buNone/>
            </a:pPr>
            <a:r>
              <a:rPr lang="ko"/>
              <a:t>If P(f) is true, then there exists an x such that f(x) = 0 is unsatisfiable.</a:t>
            </a:r>
            <a:endParaRPr/>
          </a:p>
          <a:p>
            <a:pPr indent="0" lvl="0" marL="0" rtl="0" algn="l">
              <a:lnSpc>
                <a:spcPct val="115000"/>
              </a:lnSpc>
              <a:spcBef>
                <a:spcPts val="1200"/>
              </a:spcBef>
              <a:spcAft>
                <a:spcPts val="0"/>
              </a:spcAft>
              <a:buClr>
                <a:schemeClr val="dk1"/>
              </a:buClr>
              <a:buSzPct val="61110"/>
              <a:buFont typeface="Arial"/>
              <a:buNone/>
            </a:pPr>
            <a:r>
              <a:rPr lang="ko"/>
              <a:t>If we want to create a negative inequality</a:t>
            </a:r>
            <a:endParaRPr/>
          </a:p>
          <a:p>
            <a:pPr indent="0" lvl="0" marL="0" rtl="0" algn="l">
              <a:lnSpc>
                <a:spcPct val="115000"/>
              </a:lnSpc>
              <a:spcBef>
                <a:spcPts val="1200"/>
              </a:spcBef>
              <a:spcAft>
                <a:spcPts val="0"/>
              </a:spcAft>
              <a:buClr>
                <a:schemeClr val="dk1"/>
              </a:buClr>
              <a:buSzPct val="61110"/>
              <a:buFont typeface="Arial"/>
              <a:buNone/>
            </a:pPr>
            <a:r>
              <a:rPr lang="ko"/>
              <a:t>¬Φ(f) = P(f), Φ(x) = ¬P(f),</a:t>
            </a:r>
            <a:endParaRPr/>
          </a:p>
          <a:p>
            <a:pPr indent="0" lvl="0" marL="0" rtl="0" algn="l">
              <a:lnSpc>
                <a:spcPct val="115000"/>
              </a:lnSpc>
              <a:spcBef>
                <a:spcPts val="1200"/>
              </a:spcBef>
              <a:spcAft>
                <a:spcPts val="0"/>
              </a:spcAft>
              <a:buClr>
                <a:schemeClr val="dk1"/>
              </a:buClr>
              <a:buSzPct val="61110"/>
              <a:buFont typeface="Arial"/>
              <a:buNone/>
            </a:pPr>
            <a:r>
              <a:rPr lang="ko"/>
              <a:t>negate the nonsingular equation Φ(f), or</a:t>
            </a:r>
            <a:endParaRPr/>
          </a:p>
          <a:p>
            <a:pPr indent="0" lvl="0" marL="0" rtl="0" algn="l">
              <a:lnSpc>
                <a:spcPct val="115000"/>
              </a:lnSpc>
              <a:spcBef>
                <a:spcPts val="1200"/>
              </a:spcBef>
              <a:spcAft>
                <a:spcPts val="0"/>
              </a:spcAft>
              <a:buClr>
                <a:schemeClr val="dk1"/>
              </a:buClr>
              <a:buSzPct val="61110"/>
              <a:buFont typeface="Arial"/>
              <a:buNone/>
            </a:pPr>
            <a:r>
              <a:rPr lang="ko"/>
              <a:t>negate the infeasible equation P(f).</a:t>
            </a:r>
            <a:endParaRPr/>
          </a:p>
          <a:p>
            <a:pPr indent="0" lvl="0" marL="0" rtl="0" algn="l">
              <a:lnSpc>
                <a:spcPct val="115000"/>
              </a:lnSpc>
              <a:spcBef>
                <a:spcPts val="1200"/>
              </a:spcBef>
              <a:spcAft>
                <a:spcPts val="0"/>
              </a:spcAft>
              <a:buClr>
                <a:schemeClr val="dk1"/>
              </a:buClr>
              <a:buSzPct val="61110"/>
              <a:buFont typeface="Arial"/>
              <a:buNone/>
            </a:pPr>
            <a:r>
              <a:rPr lang="ko"/>
              <a:t>For the predicate P</a:t>
            </a:r>
            <a:endParaRPr/>
          </a:p>
          <a:p>
            <a:pPr indent="0" lvl="0" marL="0" rtl="0" algn="l">
              <a:lnSpc>
                <a:spcPct val="115000"/>
              </a:lnSpc>
              <a:spcBef>
                <a:spcPts val="1200"/>
              </a:spcBef>
              <a:spcAft>
                <a:spcPts val="0"/>
              </a:spcAft>
              <a:buClr>
                <a:schemeClr val="dk1"/>
              </a:buClr>
              <a:buSzPct val="61110"/>
              <a:buFont typeface="Arial"/>
              <a:buNone/>
            </a:pPr>
            <a:r>
              <a:rPr lang="ko"/>
              <a:t>Mod(P) = ∅ if ∄P(x) then ⊭ P</a:t>
            </a:r>
            <a:endParaRPr/>
          </a:p>
          <a:p>
            <a:pPr indent="0" lvl="0" marL="0" rtl="0" algn="l">
              <a:lnSpc>
                <a:spcPct val="115000"/>
              </a:lnSpc>
              <a:spcBef>
                <a:spcPts val="1200"/>
              </a:spcBef>
              <a:spcAft>
                <a:spcPts val="0"/>
              </a:spcAft>
              <a:buClr>
                <a:schemeClr val="dk1"/>
              </a:buClr>
              <a:buSzPct val="61110"/>
              <a:buFont typeface="Arial"/>
              <a:buNone/>
            </a:pPr>
            <a:r>
              <a:rPr lang="ko"/>
              <a:t>if and only if</a:t>
            </a:r>
            <a:endParaRPr/>
          </a:p>
          <a:p>
            <a:pPr indent="0" lvl="0" marL="0" rtl="0" algn="l">
              <a:lnSpc>
                <a:spcPct val="115000"/>
              </a:lnSpc>
              <a:spcBef>
                <a:spcPts val="1200"/>
              </a:spcBef>
              <a:spcAft>
                <a:spcPts val="0"/>
              </a:spcAft>
              <a:buClr>
                <a:schemeClr val="dk1"/>
              </a:buClr>
              <a:buSzPct val="61110"/>
              <a:buFont typeface="Arial"/>
              <a:buNone/>
            </a:pPr>
            <a:r>
              <a:rPr lang="ko"/>
              <a:t>Mod(¬P) = U iff ∀¬P(x) iff ⊨ ¬P</a:t>
            </a:r>
            <a:endParaRPr/>
          </a:p>
          <a:p>
            <a:pPr indent="0" lvl="0" marL="0" rtl="0" algn="l">
              <a:lnSpc>
                <a:spcPct val="115000"/>
              </a:lnSpc>
              <a:spcBef>
                <a:spcPts val="1200"/>
              </a:spcBef>
              <a:spcAft>
                <a:spcPts val="1200"/>
              </a:spcAft>
              <a:buSzPct val="250000"/>
              <a:buNone/>
            </a:pPr>
            <a:r>
              <a:rPr lang="ko"/>
              <a:t>Thus, the equation is basically a predicate of characterization, which can be used</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ko"/>
              <a:t>PART 3. Rationale that the equation is easy</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400">
                <a:solidFill>
                  <a:srgbClr val="999999"/>
                </a:solidFill>
                <a:highlight>
                  <a:srgbClr val="F6F8FA"/>
                </a:highlight>
                <a:latin typeface="Courier New"/>
                <a:ea typeface="Courier New"/>
                <a:cs typeface="Courier New"/>
                <a:sym typeface="Courier New"/>
              </a:rPr>
              <a:t>SIOT[Siot], Standard IO Table (Mean : Standard Input and Output Truthtable)</a:t>
            </a:r>
            <a:endParaRPr sz="3200"/>
          </a:p>
        </p:txBody>
      </p:sp>
      <p:sp>
        <p:nvSpPr>
          <p:cNvPr id="480" name="Google Shape;480;p8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32500"/>
          </a:bodyPr>
          <a:lstStyle/>
          <a:p>
            <a:pPr indent="0" lvl="0" marL="0" rtl="0" algn="l">
              <a:lnSpc>
                <a:spcPct val="115000"/>
              </a:lnSpc>
              <a:spcBef>
                <a:spcPts val="0"/>
              </a:spcBef>
              <a:spcAft>
                <a:spcPts val="0"/>
              </a:spcAft>
              <a:buClr>
                <a:schemeClr val="dk1"/>
              </a:buClr>
              <a:buSzPct val="61110"/>
              <a:buFont typeface="Arial"/>
              <a:buNone/>
            </a:pPr>
            <a:r>
              <a:rPr lang="ko"/>
              <a:t>## Instruction structure.</a:t>
            </a:r>
            <a:endParaRPr/>
          </a:p>
          <a:p>
            <a:pPr indent="0" lvl="0" marL="0" rtl="0" algn="l">
              <a:lnSpc>
                <a:spcPct val="115000"/>
              </a:lnSpc>
              <a:spcBef>
                <a:spcPts val="1200"/>
              </a:spcBef>
              <a:spcAft>
                <a:spcPts val="0"/>
              </a:spcAft>
              <a:buClr>
                <a:schemeClr val="dk1"/>
              </a:buClr>
              <a:buSzPct val="61110"/>
              <a:buFont typeface="Arial"/>
              <a:buNone/>
            </a:pPr>
            <a:r>
              <a:rPr lang="ko"/>
              <a:t>논리 연산을 [FAN, Function AbbreviatedNaming](https://faraway6834.github.io/unbeauty/privateNote/functional_petterns_commandstyle_naming#%EA%B8%B0%EB%8A%A5%20%EC%B6%95%EC%95%BD%EB%AA%85%EB%AA%85%EB%AA%85\(%EC%B6%95%EC%95%BD%EB%AA%85%20%EB%AA%85%EB%AA%85\)%20\(Function%20AbbreviatedNaming\)%20%EC%B2%B4%EA%B3%84%20%EC%84%A4%EB%AA%85)으로 정의하여,</a:t>
            </a:r>
            <a:endParaRPr/>
          </a:p>
          <a:p>
            <a:pPr indent="0" lvl="0" marL="0" rtl="0" algn="l">
              <a:lnSpc>
                <a:spcPct val="115000"/>
              </a:lnSpc>
              <a:spcBef>
                <a:spcPts val="1200"/>
              </a:spcBef>
              <a:spcAft>
                <a:spcPts val="0"/>
              </a:spcAft>
              <a:buClr>
                <a:schemeClr val="dk1"/>
              </a:buClr>
              <a:buSzPct val="61110"/>
              <a:buFont typeface="Arial"/>
              <a:buNone/>
            </a:pPr>
            <a:r>
              <a:rPr lang="ko"/>
              <a:t>Spring as a tool to use as a feature.</a:t>
            </a:r>
            <a:endParaRPr/>
          </a:p>
          <a:p>
            <a:pPr indent="0" lvl="0" marL="0" rtl="0" algn="l">
              <a:lnSpc>
                <a:spcPct val="115000"/>
              </a:lnSpc>
              <a:spcBef>
                <a:spcPts val="1200"/>
              </a:spcBef>
              <a:spcAft>
                <a:spcPts val="0"/>
              </a:spcAft>
              <a:buClr>
                <a:schemeClr val="dk1"/>
              </a:buClr>
              <a:buSzPct val="61110"/>
              <a:buFont typeface="Arial"/>
              <a:buNone/>
            </a:pPr>
            <a:r>
              <a:rPr lang="ko"/>
              <a:t>### SIOT's interpretation.</a:t>
            </a:r>
            <a:endParaRPr/>
          </a:p>
          <a:p>
            <a:pPr indent="0" lvl="0" marL="0" rtl="0" algn="l">
              <a:lnSpc>
                <a:spcPct val="115000"/>
              </a:lnSpc>
              <a:spcBef>
                <a:spcPts val="1200"/>
              </a:spcBef>
              <a:spcAft>
                <a:spcPts val="0"/>
              </a:spcAft>
              <a:buClr>
                <a:schemeClr val="dk1"/>
              </a:buClr>
              <a:buSzPct val="61110"/>
              <a:buFont typeface="Arial"/>
              <a:buNone/>
            </a:pPr>
            <a:r>
              <a:rPr lang="ko"/>
              <a:t>Then, show that SIOT is a calculation table that represents all of its operations (examples of calculation tables are the addition table, multiplication table, square root table, and common logarithm table).</a:t>
            </a:r>
            <a:endParaRPr/>
          </a:p>
          <a:p>
            <a:pPr indent="0" lvl="0" marL="0" rtl="0" algn="l">
              <a:lnSpc>
                <a:spcPct val="115000"/>
              </a:lnSpc>
              <a:spcBef>
                <a:spcPts val="1200"/>
              </a:spcBef>
              <a:spcAft>
                <a:spcPts val="0"/>
              </a:spcAft>
              <a:buClr>
                <a:schemeClr val="dk1"/>
              </a:buClr>
              <a:buSzPct val="61110"/>
              <a:buFont typeface="Arial"/>
              <a:buNone/>
            </a:pPr>
            <a:r>
              <a:rPr lang="ko"/>
              <a:t>### Interpretation of logical operations.</a:t>
            </a:r>
            <a:endParaRPr/>
          </a:p>
          <a:p>
            <a:pPr indent="0" lvl="0" marL="0" rtl="0" algn="l">
              <a:lnSpc>
                <a:spcPct val="115000"/>
              </a:lnSpc>
              <a:spcBef>
                <a:spcPts val="1200"/>
              </a:spcBef>
              <a:spcAft>
                <a:spcPts val="0"/>
              </a:spcAft>
              <a:buClr>
                <a:schemeClr val="dk1"/>
              </a:buClr>
              <a:buSzPct val="61110"/>
              <a:buFont typeface="Arial"/>
              <a:buNone/>
            </a:pPr>
            <a:r>
              <a:rPr lang="ko"/>
              <a:t>The logical operations you have learned and the texts with examples,</a:t>
            </a:r>
            <a:endParaRPr/>
          </a:p>
          <a:p>
            <a:pPr indent="0" lvl="0" marL="0" rtl="0" algn="l">
              <a:lnSpc>
                <a:spcPct val="115000"/>
              </a:lnSpc>
              <a:spcBef>
                <a:spcPts val="1200"/>
              </a:spcBef>
              <a:spcAft>
                <a:spcPts val="0"/>
              </a:spcAft>
              <a:buClr>
                <a:schemeClr val="dk1"/>
              </a:buClr>
              <a:buSzPct val="61110"/>
              <a:buFont typeface="Arial"/>
              <a:buNone/>
            </a:pPr>
            <a:r>
              <a:rPr lang="ko"/>
              <a:t>When utilizing them, show the equivalence of abbreviated name operators simply written in FAN by raising SIOT.</a:t>
            </a:r>
            <a:endParaRPr/>
          </a:p>
          <a:p>
            <a:pPr indent="0" lvl="0" marL="0" rtl="0" algn="l">
              <a:lnSpc>
                <a:spcPct val="115000"/>
              </a:lnSpc>
              <a:spcBef>
                <a:spcPts val="1200"/>
              </a:spcBef>
              <a:spcAft>
                <a:spcPts val="0"/>
              </a:spcAft>
              <a:buClr>
                <a:schemeClr val="dk1"/>
              </a:buClr>
              <a:buSzPct val="61110"/>
              <a:buFont typeface="Arial"/>
              <a:buNone/>
            </a:pPr>
            <a:r>
              <a:rPr lang="ko"/>
              <a:t>Then you can just use them because they are equivalent.</a:t>
            </a:r>
            <a:endParaRPr/>
          </a:p>
          <a:p>
            <a:pPr indent="0" lvl="0" marL="0" rtl="0" algn="l">
              <a:lnSpc>
                <a:spcPct val="115000"/>
              </a:lnSpc>
              <a:spcBef>
                <a:spcPts val="1200"/>
              </a:spcBef>
              <a:spcAft>
                <a:spcPts val="0"/>
              </a:spcAft>
              <a:buClr>
                <a:schemeClr val="dk1"/>
              </a:buClr>
              <a:buSzPct val="61110"/>
              <a:buFont typeface="Arial"/>
              <a:buNone/>
            </a:pPr>
            <a:r>
              <a:rPr lang="ko"/>
              <a:t>### Understanding the name of logical operations.</a:t>
            </a:r>
            <a:endParaRPr/>
          </a:p>
          <a:p>
            <a:pPr indent="0" lvl="0" marL="0" rtl="0" algn="l">
              <a:lnSpc>
                <a:spcPct val="115000"/>
              </a:lnSpc>
              <a:spcBef>
                <a:spcPts val="1200"/>
              </a:spcBef>
              <a:spcAft>
                <a:spcPts val="0"/>
              </a:spcAft>
              <a:buClr>
                <a:schemeClr val="dk1"/>
              </a:buClr>
              <a:buSzPct val="61110"/>
              <a:buFont typeface="Arial"/>
              <a:buNone/>
            </a:pPr>
            <a:r>
              <a:rPr lang="ko"/>
              <a:t>It is tempting to criticize dichotomous logic as extreme,</a:t>
            </a:r>
            <a:endParaRPr/>
          </a:p>
          <a:p>
            <a:pPr indent="0" lvl="0" marL="0" rtl="0" algn="l">
              <a:lnSpc>
                <a:spcPct val="115000"/>
              </a:lnSpc>
              <a:spcBef>
                <a:spcPts val="1200"/>
              </a:spcBef>
              <a:spcAft>
                <a:spcPts val="1200"/>
              </a:spcAft>
              <a:buSzPct val="307692"/>
              <a:buNone/>
            </a:pPr>
            <a:r>
              <a:rPr lang="ko"/>
              <a:t>but that's the way math is.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Slow.</a:t>
            </a:r>
            <a:endParaRPr/>
          </a:p>
        </p:txBody>
      </p:sp>
      <p:sp>
        <p:nvSpPr>
          <p:cNvPr id="486" name="Google Shape;486;p8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10000"/>
          </a:bodyPr>
          <a:lstStyle/>
          <a:p>
            <a:pPr indent="0" lvl="0" marL="0" rtl="0" algn="l">
              <a:lnSpc>
                <a:spcPct val="115000"/>
              </a:lnSpc>
              <a:spcBef>
                <a:spcPts val="0"/>
              </a:spcBef>
              <a:spcAft>
                <a:spcPts val="0"/>
              </a:spcAft>
              <a:buClr>
                <a:schemeClr val="dk1"/>
              </a:buClr>
              <a:buSzPct val="61110"/>
              <a:buFont typeface="Arial"/>
              <a:buNone/>
            </a:pPr>
            <a:r>
              <a:rPr lang="ko"/>
              <a:t>### Interpretation of SIOT.</a:t>
            </a:r>
            <a:endParaRPr/>
          </a:p>
          <a:p>
            <a:pPr indent="0" lvl="0" marL="0" rtl="0" algn="l">
              <a:lnSpc>
                <a:spcPct val="115000"/>
              </a:lnSpc>
              <a:spcBef>
                <a:spcPts val="1200"/>
              </a:spcBef>
              <a:spcAft>
                <a:spcPts val="0"/>
              </a:spcAft>
              <a:buClr>
                <a:schemeClr val="dk1"/>
              </a:buClr>
              <a:buSzPct val="61110"/>
              <a:buFont typeface="Arial"/>
              <a:buNone/>
            </a:pPr>
            <a:r>
              <a:rPr lang="ko"/>
              <a:t>Then, show that SIOT is a calculation table representing all of its operations (examples of calculation tables are the addition table, multiplication table, square root table, and common logarithm table).</a:t>
            </a:r>
            <a:endParaRPr/>
          </a:p>
          <a:p>
            <a:pPr indent="0" lvl="0" marL="0" rtl="0" algn="l">
              <a:lnSpc>
                <a:spcPct val="115000"/>
              </a:lnSpc>
              <a:spcBef>
                <a:spcPts val="1200"/>
              </a:spcBef>
              <a:spcAft>
                <a:spcPts val="0"/>
              </a:spcAft>
              <a:buClr>
                <a:schemeClr val="dk1"/>
              </a:buClr>
              <a:buSzPct val="61110"/>
              <a:buFont typeface="Arial"/>
              <a:buNone/>
            </a:pPr>
            <a:r>
              <a:rPr lang="ko"/>
              <a:t>### Interpretation of logical operations.</a:t>
            </a:r>
            <a:endParaRPr/>
          </a:p>
          <a:p>
            <a:pPr indent="0" lvl="0" marL="0" rtl="0" algn="l">
              <a:lnSpc>
                <a:spcPct val="115000"/>
              </a:lnSpc>
              <a:spcBef>
                <a:spcPts val="1200"/>
              </a:spcBef>
              <a:spcAft>
                <a:spcPts val="0"/>
              </a:spcAft>
              <a:buClr>
                <a:schemeClr val="dk1"/>
              </a:buClr>
              <a:buSzPct val="61110"/>
              <a:buFont typeface="Arial"/>
              <a:buNone/>
            </a:pPr>
            <a:r>
              <a:rPr lang="ko"/>
              <a:t>The logical operations you have learned and the texts with examples,</a:t>
            </a:r>
            <a:endParaRPr/>
          </a:p>
          <a:p>
            <a:pPr indent="0" lvl="0" marL="0" rtl="0" algn="l">
              <a:lnSpc>
                <a:spcPct val="115000"/>
              </a:lnSpc>
              <a:spcBef>
                <a:spcPts val="1200"/>
              </a:spcBef>
              <a:spcAft>
                <a:spcPts val="0"/>
              </a:spcAft>
              <a:buClr>
                <a:schemeClr val="dk1"/>
              </a:buClr>
              <a:buSzPct val="61110"/>
              <a:buFont typeface="Arial"/>
              <a:buNone/>
            </a:pPr>
            <a:r>
              <a:rPr lang="ko"/>
              <a:t>When utilizing them, show the equivalence of abbreviated name operators simply written in FAN by raising SIOT.</a:t>
            </a:r>
            <a:endParaRPr/>
          </a:p>
          <a:p>
            <a:pPr indent="0" lvl="0" marL="0" rtl="0" algn="l">
              <a:lnSpc>
                <a:spcPct val="115000"/>
              </a:lnSpc>
              <a:spcBef>
                <a:spcPts val="1200"/>
              </a:spcBef>
              <a:spcAft>
                <a:spcPts val="0"/>
              </a:spcAft>
              <a:buClr>
                <a:schemeClr val="dk1"/>
              </a:buClr>
              <a:buSzPct val="61110"/>
              <a:buFont typeface="Arial"/>
              <a:buNone/>
            </a:pPr>
            <a:r>
              <a:rPr lang="ko"/>
              <a:t>Then you can just use them because they are equivalent.</a:t>
            </a:r>
            <a:endParaRPr/>
          </a:p>
          <a:p>
            <a:pPr indent="0" lvl="0" marL="0" rtl="0" algn="l">
              <a:lnSpc>
                <a:spcPct val="115000"/>
              </a:lnSpc>
              <a:spcBef>
                <a:spcPts val="1200"/>
              </a:spcBef>
              <a:spcAft>
                <a:spcPts val="0"/>
              </a:spcAft>
              <a:buClr>
                <a:schemeClr val="dk1"/>
              </a:buClr>
              <a:buSzPct val="61110"/>
              <a:buFont typeface="Arial"/>
              <a:buNone/>
            </a:pPr>
            <a:r>
              <a:rPr lang="ko"/>
              <a:t>### Understanding the name of logical operations.</a:t>
            </a:r>
            <a:endParaRPr/>
          </a:p>
          <a:p>
            <a:pPr indent="0" lvl="0" marL="0" rtl="0" algn="l">
              <a:lnSpc>
                <a:spcPct val="115000"/>
              </a:lnSpc>
              <a:spcBef>
                <a:spcPts val="1200"/>
              </a:spcBef>
              <a:spcAft>
                <a:spcPts val="0"/>
              </a:spcAft>
              <a:buClr>
                <a:schemeClr val="dk1"/>
              </a:buClr>
              <a:buSzPct val="61110"/>
              <a:buFont typeface="Arial"/>
              <a:buNone/>
            </a:pPr>
            <a:r>
              <a:rPr lang="ko"/>
              <a:t>It is tempting to criticize dichotomous logic as extreme,</a:t>
            </a:r>
            <a:endParaRPr/>
          </a:p>
          <a:p>
            <a:pPr indent="0" lvl="0" marL="0" rtl="0" algn="l">
              <a:lnSpc>
                <a:spcPct val="115000"/>
              </a:lnSpc>
              <a:spcBef>
                <a:spcPts val="1200"/>
              </a:spcBef>
              <a:spcAft>
                <a:spcPts val="0"/>
              </a:spcAft>
              <a:buClr>
                <a:schemeClr val="dk1"/>
              </a:buClr>
              <a:buSzPct val="61110"/>
              <a:buFont typeface="Arial"/>
              <a:buNone/>
            </a:pPr>
            <a:r>
              <a:rPr lang="ko"/>
              <a:t>but let's call it math.</a:t>
            </a:r>
            <a:endParaRPr/>
          </a:p>
          <a:p>
            <a:pPr indent="0" lvl="0" marL="0" rtl="0" algn="l">
              <a:lnSpc>
                <a:spcPct val="115000"/>
              </a:lnSpc>
              <a:spcBef>
                <a:spcPts val="1200"/>
              </a:spcBef>
              <a:spcAft>
                <a:spcPts val="0"/>
              </a:spcAft>
              <a:buClr>
                <a:schemeClr val="dk1"/>
              </a:buClr>
              <a:buSzPct val="61110"/>
              <a:buFont typeface="Arial"/>
              <a:buNone/>
            </a:pPr>
            <a:r>
              <a:rPr lang="ko"/>
              <a:t>## Appearance.</a:t>
            </a:r>
            <a:endParaRPr/>
          </a:p>
          <a:p>
            <a:pPr indent="0" lvl="0" marL="0" rtl="0" algn="l">
              <a:lnSpc>
                <a:spcPct val="115000"/>
              </a:lnSpc>
              <a:spcBef>
                <a:spcPts val="1200"/>
              </a:spcBef>
              <a:spcAft>
                <a:spcPts val="0"/>
              </a:spcAft>
              <a:buClr>
                <a:schemeClr val="dk1"/>
              </a:buClr>
              <a:buSzPct val="61110"/>
              <a:buFont typeface="Arial"/>
              <a:buNone/>
            </a:pPr>
            <a:r>
              <a:rPr lang="ko"/>
              <a:t>We call the truth-assigning cells Input, put them on the left side of the table, and put the rest of the operations on the right.</a:t>
            </a:r>
            <a:endParaRPr/>
          </a:p>
          <a:p>
            <a:pPr indent="0" lvl="0" marL="0" rtl="0" algn="l">
              <a:lnSpc>
                <a:spcPct val="115000"/>
              </a:lnSpc>
              <a:spcBef>
                <a:spcPts val="1200"/>
              </a:spcBef>
              <a:spcAft>
                <a:spcPts val="0"/>
              </a:spcAft>
              <a:buClr>
                <a:schemeClr val="dk1"/>
              </a:buClr>
              <a:buSzPct val="61110"/>
              <a:buFont typeface="Arial"/>
              <a:buNone/>
            </a:pPr>
            <a:r>
              <a:rPr lang="ko"/>
              <a:t>Then, at the top of the truth table, append only two large cells, Input and Output.</a:t>
            </a:r>
            <a:endParaRPr/>
          </a:p>
          <a:p>
            <a:pPr indent="0" lvl="0" marL="0" rtl="0" algn="l">
              <a:lnSpc>
                <a:spcPct val="115000"/>
              </a:lnSpc>
              <a:spcBef>
                <a:spcPts val="1200"/>
              </a:spcBef>
              <a:spcAft>
                <a:spcPts val="0"/>
              </a:spcAft>
              <a:buClr>
                <a:schemeClr val="dk1"/>
              </a:buClr>
              <a:buSzPct val="61110"/>
              <a:buFont typeface="Arial"/>
              <a:buNone/>
            </a:pPr>
            <a:r>
              <a:rPr lang="ko"/>
              <a:t>Left and right sides of the ### operator (operands, truth values assigned to)</a:t>
            </a:r>
            <a:endParaRPr/>
          </a:p>
          <a:p>
            <a:pPr indent="0" lvl="0" marL="0" rtl="0" algn="l">
              <a:lnSpc>
                <a:spcPct val="115000"/>
              </a:lnSpc>
              <a:spcBef>
                <a:spcPts val="1200"/>
              </a:spcBef>
              <a:spcAft>
                <a:spcPts val="0"/>
              </a:spcAft>
              <a:buClr>
                <a:schemeClr val="dk1"/>
              </a:buClr>
              <a:buSzPct val="61110"/>
              <a:buFont typeface="Arial"/>
              <a:buNone/>
            </a:pPr>
            <a:r>
              <a:rPr lang="ko"/>
              <a:t>The left and right sides are the targets of the operation, called Left Side and Right Side in English.</a:t>
            </a:r>
            <a:endParaRPr/>
          </a:p>
          <a:p>
            <a:pPr indent="0" lvl="0" marL="0" rtl="0" algn="l">
              <a:lnSpc>
                <a:spcPct val="115000"/>
              </a:lnSpc>
              <a:spcBef>
                <a:spcPts val="1200"/>
              </a:spcBef>
              <a:spcAft>
                <a:spcPts val="1200"/>
              </a:spcAft>
              <a:buSzPts val="1800"/>
              <a:buNone/>
            </a:pPr>
            <a:r>
              <a:rPr lang="ko"/>
              <a:t>We call them LS and RS for short (acronyms)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Yap</a:t>
            </a:r>
            <a:endParaRPr/>
          </a:p>
        </p:txBody>
      </p:sp>
      <p:sp>
        <p:nvSpPr>
          <p:cNvPr id="492" name="Google Shape;492;p8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l">
              <a:lnSpc>
                <a:spcPct val="115000"/>
              </a:lnSpc>
              <a:spcBef>
                <a:spcPts val="0"/>
              </a:spcBef>
              <a:spcAft>
                <a:spcPts val="0"/>
              </a:spcAft>
              <a:buClr>
                <a:schemeClr val="dk1"/>
              </a:buClr>
              <a:buSzPct val="61110"/>
              <a:buFont typeface="Arial"/>
              <a:buNone/>
            </a:pPr>
            <a:r>
              <a:rPr lang="ko"/>
              <a:t>### True and false</a:t>
            </a:r>
            <a:endParaRPr/>
          </a:p>
          <a:p>
            <a:pPr indent="0" lvl="0" marL="0" rtl="0" algn="l">
              <a:lnSpc>
                <a:spcPct val="115000"/>
              </a:lnSpc>
              <a:spcBef>
                <a:spcPts val="1200"/>
              </a:spcBef>
              <a:spcAft>
                <a:spcPts val="0"/>
              </a:spcAft>
              <a:buClr>
                <a:schemeClr val="dk1"/>
              </a:buClr>
              <a:buSzPct val="61110"/>
              <a:buFont typeface="Arial"/>
              <a:buNone/>
            </a:pPr>
            <a:r>
              <a:rPr lang="ko"/>
              <a:t>True and false are specialized pieces of information,</a:t>
            </a:r>
            <a:endParaRPr/>
          </a:p>
          <a:p>
            <a:pPr indent="0" lvl="0" marL="0" rtl="0" algn="l">
              <a:lnSpc>
                <a:spcPct val="115000"/>
              </a:lnSpc>
              <a:spcBef>
                <a:spcPts val="1200"/>
              </a:spcBef>
              <a:spcAft>
                <a:spcPts val="0"/>
              </a:spcAft>
              <a:buClr>
                <a:schemeClr val="dk1"/>
              </a:buClr>
              <a:buSzPct val="61110"/>
              <a:buFont typeface="Arial"/>
              <a:buNone/>
            </a:pPr>
            <a:r>
              <a:rPr lang="ko"/>
              <a:t>In order for a computer to represent them, it needs to store the information (tip: you can convince it that "you can actually write a program to do it")</a:t>
            </a:r>
            <a:endParaRPr/>
          </a:p>
          <a:p>
            <a:pPr indent="0" lvl="0" marL="0" rtl="0" algn="l">
              <a:lnSpc>
                <a:spcPct val="115000"/>
              </a:lnSpc>
              <a:spcBef>
                <a:spcPts val="1200"/>
              </a:spcBef>
              <a:spcAft>
                <a:spcPts val="0"/>
              </a:spcAft>
              <a:buClr>
                <a:schemeClr val="dk1"/>
              </a:buClr>
              <a:buSzPct val="61110"/>
              <a:buFont typeface="Arial"/>
              <a:buNone/>
            </a:pPr>
            <a:r>
              <a:rPr lang="ko"/>
              <a:t>In a computer, true = yes = 1, false = no = 0</a:t>
            </a:r>
            <a:endParaRPr/>
          </a:p>
          <a:p>
            <a:pPr indent="0" lvl="0" marL="0" rtl="0" algn="l">
              <a:lnSpc>
                <a:spcPct val="115000"/>
              </a:lnSpc>
              <a:spcBef>
                <a:spcPts val="1200"/>
              </a:spcBef>
              <a:spcAft>
                <a:spcPts val="0"/>
              </a:spcAft>
              <a:buClr>
                <a:schemeClr val="dk1"/>
              </a:buClr>
              <a:buSzPct val="61110"/>
              <a:buFont typeface="Arial"/>
              <a:buNone/>
            </a:pPr>
            <a:r>
              <a:rPr lang="ko"/>
              <a:t>### Naming conventions for operators</a:t>
            </a:r>
            <a:endParaRPr/>
          </a:p>
          <a:p>
            <a:pPr indent="0" lvl="0" marL="0" rtl="0" algn="l">
              <a:lnSpc>
                <a:spcPct val="115000"/>
              </a:lnSpc>
              <a:spcBef>
                <a:spcPts val="1200"/>
              </a:spcBef>
              <a:spcAft>
                <a:spcPts val="0"/>
              </a:spcAft>
              <a:buClr>
                <a:schemeClr val="dk1"/>
              </a:buClr>
              <a:buSzPct val="61110"/>
              <a:buFont typeface="Arial"/>
              <a:buNone/>
            </a:pPr>
            <a:r>
              <a:rPr lang="ko"/>
              <a:t>L□R■ means that L is □ and R is ■.</a:t>
            </a:r>
            <a:endParaRPr/>
          </a:p>
          <a:p>
            <a:pPr indent="0" lvl="0" marL="0" rtl="0" algn="l">
              <a:lnSpc>
                <a:spcPct val="115000"/>
              </a:lnSpc>
              <a:spcBef>
                <a:spcPts val="1200"/>
              </a:spcBef>
              <a:spcAft>
                <a:spcPts val="0"/>
              </a:spcAft>
              <a:buClr>
                <a:schemeClr val="dk1"/>
              </a:buClr>
              <a:buSzPct val="61110"/>
              <a:buFont typeface="Arial"/>
              <a:buNone/>
            </a:pPr>
            <a:r>
              <a:rPr lang="ko"/>
              <a:t>It is a proposition (discernible), has a truth value, has an operational value as its meaning, and is expressible.</a:t>
            </a:r>
            <a:endParaRPr/>
          </a:p>
          <a:p>
            <a:pPr indent="0" lvl="0" marL="0" rtl="0" algn="l">
              <a:lnSpc>
                <a:spcPct val="115000"/>
              </a:lnSpc>
              <a:spcBef>
                <a:spcPts val="1200"/>
              </a:spcBef>
              <a:spcAft>
                <a:spcPts val="0"/>
              </a:spcAft>
              <a:buClr>
                <a:schemeClr val="dk1"/>
              </a:buClr>
              <a:buSzPct val="61110"/>
              <a:buFont typeface="Arial"/>
              <a:buNone/>
            </a:pPr>
            <a:r>
              <a:rPr lang="ko"/>
              <a:t>When 0000 is a regular expression: AZVC (AlwaysZeroValueCommand)</a:t>
            </a:r>
            <a:endParaRPr/>
          </a:p>
          <a:p>
            <a:pPr indent="0" lvl="0" marL="0" rtl="0" algn="l">
              <a:lnSpc>
                <a:spcPct val="115000"/>
              </a:lnSpc>
              <a:spcBef>
                <a:spcPts val="1200"/>
              </a:spcBef>
              <a:spcAft>
                <a:spcPts val="0"/>
              </a:spcAft>
              <a:buClr>
                <a:schemeClr val="dk1"/>
              </a:buClr>
              <a:buSzPct val="61110"/>
              <a:buFont typeface="Arial"/>
              <a:buNone/>
            </a:pPr>
            <a:r>
              <a:rPr lang="ko"/>
              <a:t>When 1100 is a regular expression: GRSV(GetRSValue)</a:t>
            </a:r>
            <a:endParaRPr/>
          </a:p>
          <a:p>
            <a:pPr indent="0" lvl="0" marL="0" rtl="0" algn="l">
              <a:lnSpc>
                <a:spcPct val="115000"/>
              </a:lnSpc>
              <a:spcBef>
                <a:spcPts val="1200"/>
              </a:spcBef>
              <a:spcAft>
                <a:spcPts val="0"/>
              </a:spcAft>
              <a:buClr>
                <a:schemeClr val="dk1"/>
              </a:buClr>
              <a:buSzPct val="61110"/>
              <a:buFont typeface="Arial"/>
              <a:buNone/>
            </a:pPr>
            <a:r>
              <a:rPr lang="ko"/>
              <a:t>When 1010 is a regular expression: GLSV(GetLSValue)</a:t>
            </a:r>
            <a:endParaRPr/>
          </a:p>
          <a:p>
            <a:pPr indent="0" lvl="0" marL="0" rtl="0" algn="l">
              <a:lnSpc>
                <a:spcPct val="115000"/>
              </a:lnSpc>
              <a:spcBef>
                <a:spcPts val="1200"/>
              </a:spcBef>
              <a:spcAft>
                <a:spcPts val="0"/>
              </a:spcAft>
              <a:buClr>
                <a:schemeClr val="dk1"/>
              </a:buClr>
              <a:buSzPct val="61110"/>
              <a:buFont typeface="Arial"/>
              <a:buNone/>
            </a:pPr>
            <a:r>
              <a:rPr lang="ko"/>
              <a:t>When the complement of a regular expression is understood as negative: use the non-prefix, abbreviated `N`.</a:t>
            </a:r>
            <a:endParaRPr/>
          </a:p>
          <a:p>
            <a:pPr indent="0" lvl="0" marL="0" rtl="0" algn="l">
              <a:lnSpc>
                <a:spcPct val="115000"/>
              </a:lnSpc>
              <a:spcBef>
                <a:spcPts val="1200"/>
              </a:spcBef>
              <a:spcAft>
                <a:spcPts val="0"/>
              </a:spcAft>
              <a:buClr>
                <a:schemeClr val="dk1"/>
              </a:buClr>
              <a:buSzPct val="61110"/>
              <a:buFont typeface="Arial"/>
              <a:buNone/>
            </a:pPr>
            <a:r>
              <a:rPr lang="ko"/>
              <a:t>Operators other than #### are logically derived.</a:t>
            </a:r>
            <a:endParaRPr/>
          </a:p>
          <a:p>
            <a:pPr indent="0" lvl="0" marL="0" rtl="0" algn="l">
              <a:lnSpc>
                <a:spcPct val="115000"/>
              </a:lnSpc>
              <a:spcBef>
                <a:spcPts val="1200"/>
              </a:spcBef>
              <a:spcAft>
                <a:spcPts val="1200"/>
              </a:spcAft>
              <a:buSzPct val="250000"/>
              <a:buNone/>
            </a:pPr>
            <a:r>
              <a:rPr lang="ko"/>
              <a:t>You don't need to understand that part. You only need to write the result, and you can use it later if you learn it.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CMD Algebra: 1. CMD Dimensions</a:t>
            </a:r>
            <a:endParaRPr/>
          </a:p>
        </p:txBody>
      </p:sp>
      <p:sp>
        <p:nvSpPr>
          <p:cNvPr id="498" name="Google Shape;498;p8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ko" sz="650"/>
              <a:t>M Operations</a:t>
            </a:r>
            <a:endParaRPr b="1" sz="650"/>
          </a:p>
          <a:p>
            <a:pPr indent="0" lvl="0" marL="0" rtl="0" algn="l">
              <a:lnSpc>
                <a:spcPct val="95000"/>
              </a:lnSpc>
              <a:spcBef>
                <a:spcPts val="1200"/>
              </a:spcBef>
              <a:spcAft>
                <a:spcPts val="0"/>
              </a:spcAft>
              <a:buSzPts val="275"/>
              <a:buNone/>
            </a:pPr>
            <a:r>
              <a:rPr b="1" lang="ko" sz="650"/>
              <a:t> - Each function in Chapter M, which is an uncurled D-operation.</a:t>
            </a:r>
            <a:endParaRPr b="1" sz="650"/>
          </a:p>
          <a:p>
            <a:pPr indent="0" lvl="0" marL="0" rtl="0" algn="l">
              <a:lnSpc>
                <a:spcPct val="95000"/>
              </a:lnSpc>
              <a:spcBef>
                <a:spcPts val="1200"/>
              </a:spcBef>
              <a:spcAft>
                <a:spcPts val="0"/>
              </a:spcAft>
              <a:buSzPts val="275"/>
              <a:buNone/>
            </a:pPr>
            <a:r>
              <a:rPr b="1" lang="ko" sz="650"/>
              <a:t>M composition</a:t>
            </a:r>
            <a:endParaRPr b="1" sz="650"/>
          </a:p>
          <a:p>
            <a:pPr indent="0" lvl="0" marL="0" rtl="0" algn="l">
              <a:lnSpc>
                <a:spcPct val="95000"/>
              </a:lnSpc>
              <a:spcBef>
                <a:spcPts val="1200"/>
              </a:spcBef>
              <a:spcAft>
                <a:spcPts val="0"/>
              </a:spcAft>
              <a:buSzPts val="275"/>
              <a:buNone/>
            </a:pPr>
            <a:r>
              <a:rPr b="1" lang="ko" sz="650"/>
              <a:t> - A composition transformed in D-space.</a:t>
            </a:r>
            <a:endParaRPr b="1" sz="650"/>
          </a:p>
          <a:p>
            <a:pPr indent="0" lvl="0" marL="0" rtl="0" algn="l">
              <a:lnSpc>
                <a:spcPct val="95000"/>
              </a:lnSpc>
              <a:spcBef>
                <a:spcPts val="1200"/>
              </a:spcBef>
              <a:spcAft>
                <a:spcPts val="0"/>
              </a:spcAft>
              <a:buSzPts val="275"/>
              <a:buNone/>
            </a:pPr>
            <a:r>
              <a:rPr b="1" lang="ko" sz="650"/>
              <a:t> - Determined in Chapter M by tensor product binding in D-space.</a:t>
            </a:r>
            <a:endParaRPr b="1" sz="650"/>
          </a:p>
          <a:p>
            <a:pPr indent="0" lvl="0" marL="0" rtl="0" algn="l">
              <a:lnSpc>
                <a:spcPct val="95000"/>
              </a:lnSpc>
              <a:spcBef>
                <a:spcPts val="1200"/>
              </a:spcBef>
              <a:spcAft>
                <a:spcPts val="0"/>
              </a:spcAft>
              <a:buSzPts val="275"/>
              <a:buNone/>
            </a:pPr>
            <a:r>
              <a:rPr b="1" lang="ko" sz="650"/>
              <a:t>M Notation</a:t>
            </a:r>
            <a:endParaRPr b="1" sz="650"/>
          </a:p>
          <a:p>
            <a:pPr indent="0" lvl="0" marL="0" rtl="0" algn="l">
              <a:lnSpc>
                <a:spcPct val="95000"/>
              </a:lnSpc>
              <a:spcBef>
                <a:spcPts val="1200"/>
              </a:spcBef>
              <a:spcAft>
                <a:spcPts val="0"/>
              </a:spcAft>
              <a:buSzPts val="275"/>
              <a:buNone/>
            </a:pPr>
            <a:r>
              <a:rPr b="1" lang="ko" sz="650"/>
              <a:t> - A tensor product bound on the M -notation definition, with square brackets for each M -basis, and a tensor product bound on the M -notation definition.</a:t>
            </a:r>
            <a:endParaRPr b="1" sz="650"/>
          </a:p>
          <a:p>
            <a:pPr indent="0" lvl="0" marL="0" rtl="0" algn="l">
              <a:lnSpc>
                <a:spcPct val="95000"/>
              </a:lnSpc>
              <a:spcBef>
                <a:spcPts val="1200"/>
              </a:spcBef>
              <a:spcAft>
                <a:spcPts val="0"/>
              </a:spcAft>
              <a:buSzPts val="275"/>
              <a:buNone/>
            </a:pPr>
            <a:r>
              <a:rPr b="1" lang="ko" sz="650"/>
              <a:t>M-correspondence</a:t>
            </a:r>
            <a:endParaRPr b="1" sz="650"/>
          </a:p>
          <a:p>
            <a:pPr indent="0" lvl="0" marL="0" rtl="0" algn="l">
              <a:lnSpc>
                <a:spcPct val="95000"/>
              </a:lnSpc>
              <a:spcBef>
                <a:spcPts val="1200"/>
              </a:spcBef>
              <a:spcAft>
                <a:spcPts val="0"/>
              </a:spcAft>
              <a:buSzPts val="275"/>
              <a:buNone/>
            </a:pPr>
            <a:r>
              <a:rPr b="1" lang="ko" sz="650"/>
              <a:t> - Always corresponding to a field D such that the field M always exists with respect to the field D.</a:t>
            </a:r>
            <a:endParaRPr b="1" sz="650"/>
          </a:p>
          <a:p>
            <a:pPr indent="0" lvl="0" marL="0" rtl="0" algn="l">
              <a:lnSpc>
                <a:spcPct val="95000"/>
              </a:lnSpc>
              <a:spcBef>
                <a:spcPts val="1200"/>
              </a:spcBef>
              <a:spcAft>
                <a:spcPts val="0"/>
              </a:spcAft>
              <a:buSzPts val="275"/>
              <a:buNone/>
            </a:pPr>
            <a:r>
              <a:rPr b="1" lang="ko" sz="650"/>
              <a:t>C-space and its organization</a:t>
            </a:r>
            <a:endParaRPr b="1" sz="650"/>
          </a:p>
          <a:p>
            <a:pPr indent="0" lvl="0" marL="0" rtl="0" algn="l">
              <a:lnSpc>
                <a:spcPct val="95000"/>
              </a:lnSpc>
              <a:spcBef>
                <a:spcPts val="1200"/>
              </a:spcBef>
              <a:spcAft>
                <a:spcPts val="0"/>
              </a:spcAft>
              <a:buSzPts val="275"/>
              <a:buNone/>
            </a:pPr>
            <a:r>
              <a:rPr b="1" lang="ko" sz="650"/>
              <a:t> - Slots.</a:t>
            </a:r>
            <a:endParaRPr b="1" sz="650"/>
          </a:p>
          <a:p>
            <a:pPr indent="0" lvl="0" marL="0" rtl="0" algn="l">
              <a:lnSpc>
                <a:spcPct val="95000"/>
              </a:lnSpc>
              <a:spcBef>
                <a:spcPts val="1200"/>
              </a:spcBef>
              <a:spcAft>
                <a:spcPts val="0"/>
              </a:spcAft>
              <a:buSzPts val="275"/>
              <a:buNone/>
            </a:pPr>
            <a:r>
              <a:rPr b="1" lang="ko" sz="650"/>
              <a:t> - M and D (CMD, as you may have noticed).</a:t>
            </a:r>
            <a:endParaRPr b="1" sz="650"/>
          </a:p>
          <a:p>
            <a:pPr indent="0" lvl="0" marL="0" rtl="0" algn="l">
              <a:lnSpc>
                <a:spcPct val="95000"/>
              </a:lnSpc>
              <a:spcBef>
                <a:spcPts val="1200"/>
              </a:spcBef>
              <a:spcAft>
                <a:spcPts val="0"/>
              </a:spcAft>
              <a:buSzPts val="275"/>
              <a:buNone/>
            </a:pPr>
            <a:r>
              <a:rPr b="1" lang="ko" sz="650"/>
              <a:t> - The existence of a C-correspondence that properly fulfills the M-correspondence and the D-correspondence.</a:t>
            </a:r>
            <a:endParaRPr b="1" sz="650"/>
          </a:p>
          <a:p>
            <a:pPr indent="0" lvl="0" marL="0" rtl="0" algn="l">
              <a:lnSpc>
                <a:spcPct val="95000"/>
              </a:lnSpc>
              <a:spcBef>
                <a:spcPts val="1200"/>
              </a:spcBef>
              <a:spcAft>
                <a:spcPts val="0"/>
              </a:spcAft>
              <a:buSzPts val="275"/>
              <a:buNone/>
            </a:pPr>
            <a:r>
              <a:rPr b="1" lang="ko" sz="650"/>
              <a:t> - There exists a C-configuration in which M and D are modified by the C-definition, and the C-response modifies the C-internal space (which is actually what we're talking about).</a:t>
            </a:r>
            <a:endParaRPr b="1" sz="650"/>
          </a:p>
          <a:p>
            <a:pPr indent="0" lvl="0" marL="0" rtl="0" algn="l">
              <a:lnSpc>
                <a:spcPct val="95000"/>
              </a:lnSpc>
              <a:spcBef>
                <a:spcPts val="1200"/>
              </a:spcBef>
              <a:spcAft>
                <a:spcPts val="0"/>
              </a:spcAft>
              <a:buSzPts val="275"/>
              <a:buNone/>
            </a:pPr>
            <a:r>
              <a:rPr b="1" lang="ko" sz="650"/>
              <a:t>C notation</a:t>
            </a:r>
            <a:endParaRPr b="1" sz="650"/>
          </a:p>
          <a:p>
            <a:pPr indent="0" lvl="0" marL="0" rtl="0" algn="l">
              <a:lnSpc>
                <a:spcPct val="95000"/>
              </a:lnSpc>
              <a:spcBef>
                <a:spcPts val="1200"/>
              </a:spcBef>
              <a:spcAft>
                <a:spcPts val="1200"/>
              </a:spcAft>
              <a:buSzPts val="275"/>
              <a:buNone/>
            </a:pPr>
            <a:r>
              <a:rPr b="1" lang="ko" sz="650"/>
              <a:t> - An internal outsourcing machine to be invoked in a C slot by evaluating over the higher dimensions that make up the C composition when each definition is added. (Composition)</a:t>
            </a:r>
            <a:endParaRPr b="1" sz="65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CMD</a:t>
            </a:r>
            <a:endParaRPr/>
          </a:p>
        </p:txBody>
      </p:sp>
      <p:sp>
        <p:nvSpPr>
          <p:cNvPr id="504" name="Google Shape;504;p8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Clr>
                <a:schemeClr val="dk1"/>
              </a:buClr>
              <a:buSzPct val="61110"/>
              <a:buFont typeface="Arial"/>
              <a:buNone/>
            </a:pPr>
            <a:r>
              <a:rPr lang="ko"/>
              <a:t>2. CMD Symbolization</a:t>
            </a:r>
            <a:endParaRPr/>
          </a:p>
          <a:p>
            <a:pPr indent="0" lvl="0" marL="0" rtl="0" algn="l">
              <a:lnSpc>
                <a:spcPct val="115000"/>
              </a:lnSpc>
              <a:spcBef>
                <a:spcPts val="1200"/>
              </a:spcBef>
              <a:spcAft>
                <a:spcPts val="0"/>
              </a:spcAft>
              <a:buClr>
                <a:schemeClr val="dk1"/>
              </a:buClr>
              <a:buSzPct val="61110"/>
              <a:buFont typeface="Arial"/>
              <a:buNone/>
            </a:pPr>
            <a:r>
              <a:rPr lang="ko"/>
              <a:t> - To define the indexing of a sequence □ as a graph on a coordinate plane partially excluding the line segment to the right of the top line of □, and to define the remaining part to be written, so that the symbols drawn in the form of a graph for symbols are written as symbols for notation.</a:t>
            </a:r>
            <a:endParaRPr/>
          </a:p>
          <a:p>
            <a:pPr indent="0" lvl="0" marL="0" rtl="0" algn="l">
              <a:lnSpc>
                <a:spcPct val="115000"/>
              </a:lnSpc>
              <a:spcBef>
                <a:spcPts val="1200"/>
              </a:spcBef>
              <a:spcAft>
                <a:spcPts val="0"/>
              </a:spcAft>
              <a:buClr>
                <a:schemeClr val="dk1"/>
              </a:buClr>
              <a:buSzPct val="61110"/>
              <a:buFont typeface="Arial"/>
              <a:buNone/>
            </a:pPr>
            <a:r>
              <a:rPr lang="ko"/>
              <a:t> - With CMD: just write it in Polish notation without parentheses.</a:t>
            </a:r>
            <a:endParaRPr/>
          </a:p>
          <a:p>
            <a:pPr indent="0" lvl="0" marL="0" rtl="0" algn="l">
              <a:lnSpc>
                <a:spcPct val="115000"/>
              </a:lnSpc>
              <a:spcBef>
                <a:spcPts val="1200"/>
              </a:spcBef>
              <a:spcAft>
                <a:spcPts val="0"/>
              </a:spcAft>
              <a:buClr>
                <a:schemeClr val="dk1"/>
              </a:buClr>
              <a:buSzPct val="61110"/>
              <a:buFont typeface="Arial"/>
              <a:buNone/>
            </a:pPr>
            <a:r>
              <a:rPr lang="ko"/>
              <a:t>(notation)</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0"/>
              </a:spcAft>
              <a:buClr>
                <a:schemeClr val="dk1"/>
              </a:buClr>
              <a:buSzPct val="61110"/>
              <a:buFont typeface="Arial"/>
              <a:buNone/>
            </a:pPr>
            <a:r>
              <a:rPr lang="ko"/>
              <a:t>3. with CMD.</a:t>
            </a:r>
            <a:endParaRPr/>
          </a:p>
          <a:p>
            <a:pPr indent="0" lvl="0" marL="0" rtl="0" algn="l">
              <a:lnSpc>
                <a:spcPct val="115000"/>
              </a:lnSpc>
              <a:spcBef>
                <a:spcPts val="1200"/>
              </a:spcBef>
              <a:spcAft>
                <a:spcPts val="0"/>
              </a:spcAft>
              <a:buClr>
                <a:schemeClr val="dk1"/>
              </a:buClr>
              <a:buSzPct val="61110"/>
              <a:buFont typeface="Arial"/>
              <a:buNone/>
            </a:pPr>
            <a:r>
              <a:rPr lang="ko"/>
              <a:t>In a minimalistic way</a:t>
            </a:r>
            <a:endParaRPr/>
          </a:p>
          <a:p>
            <a:pPr indent="0" lvl="0" marL="0" rtl="0" algn="l">
              <a:lnSpc>
                <a:spcPct val="115000"/>
              </a:lnSpc>
              <a:spcBef>
                <a:spcPts val="1200"/>
              </a:spcBef>
              <a:spcAft>
                <a:spcPts val="0"/>
              </a:spcAft>
              <a:buClr>
                <a:schemeClr val="dk1"/>
              </a:buClr>
              <a:buSzPct val="61110"/>
              <a:buFont typeface="Arial"/>
              <a:buNone/>
            </a:pPr>
            <a:r>
              <a:rPr lang="ko"/>
              <a:t> - A. lower the dimensionality of the part you are defining</a:t>
            </a:r>
            <a:endParaRPr/>
          </a:p>
          <a:p>
            <a:pPr indent="0" lvl="0" marL="0" rtl="0" algn="l">
              <a:lnSpc>
                <a:spcPct val="115000"/>
              </a:lnSpc>
              <a:spcBef>
                <a:spcPts val="1200"/>
              </a:spcBef>
              <a:spcAft>
                <a:spcPts val="0"/>
              </a:spcAft>
              <a:buClr>
                <a:schemeClr val="dk1"/>
              </a:buClr>
              <a:buSzPct val="61110"/>
              <a:buFont typeface="Arial"/>
              <a:buNone/>
            </a:pPr>
            <a:r>
              <a:rPr lang="ko"/>
              <a:t> - B.1. Include the least semantically optimal inclusion.</a:t>
            </a:r>
            <a:endParaRPr/>
          </a:p>
          <a:p>
            <a:pPr indent="0" lvl="0" marL="0" rtl="0" algn="l">
              <a:lnSpc>
                <a:spcPct val="115000"/>
              </a:lnSpc>
              <a:spcBef>
                <a:spcPts val="1200"/>
              </a:spcBef>
              <a:spcAft>
                <a:spcPts val="1200"/>
              </a:spcAft>
              <a:buSzPct val="159999"/>
              <a:buNone/>
            </a:pPr>
            <a:r>
              <a:rPr lang="ko"/>
              <a:t>and so on, removing the dimensions to be organized at the top for CMD evaluation in favor of semantic organization. (Algorithm)</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Function Abbreviated Naming (Function AbbreviatedNaming) Organization</a:t>
            </a:r>
            <a:endParaRPr/>
          </a:p>
        </p:txBody>
      </p:sp>
      <p:sp>
        <p:nvSpPr>
          <p:cNvPr id="510" name="Google Shape;510;p8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ko"/>
              <a:t>Declaring a functional operator in CMD algebra,</a:t>
            </a:r>
            <a:endParaRPr/>
          </a:p>
          <a:p>
            <a:pPr indent="0" lvl="0" marL="0" rtl="0" algn="l">
              <a:lnSpc>
                <a:spcPct val="115000"/>
              </a:lnSpc>
              <a:spcBef>
                <a:spcPts val="1200"/>
              </a:spcBef>
              <a:spcAft>
                <a:spcPts val="0"/>
              </a:spcAft>
              <a:buClr>
                <a:schemeClr val="dk1"/>
              </a:buClr>
              <a:buSzPts val="1100"/>
              <a:buFont typeface="Arial"/>
              <a:buNone/>
            </a:pPr>
            <a:r>
              <a:rPr lang="ko"/>
              <a:t>It is a usage system that allows you to learn the concept of naming operators by abbreviated names, from Function, which means function, to the expression of a pattern for a blank that acts as a function.</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lang="ko"/>
              <a:t>## Function shorthand naming</a:t>
            </a:r>
            <a:endParaRPr/>
          </a:p>
          <a:p>
            <a:pPr indent="0" lvl="0" marL="0" rtl="0" algn="l">
              <a:lnSpc>
                <a:spcPct val="115000"/>
              </a:lnSpc>
              <a:spcBef>
                <a:spcPts val="1200"/>
              </a:spcBef>
              <a:spcAft>
                <a:spcPts val="1200"/>
              </a:spcAft>
              <a:buSzPts val="1800"/>
              <a:buNone/>
            </a:pPr>
            <a:r>
              <a:rPr lang="ko"/>
              <a:t>Write as an equation after `#`, not as a binding notation.</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Function Abbreviated Naming (Function AbbreviatedNaming) Scheme Description</a:t>
            </a:r>
            <a:endParaRPr/>
          </a:p>
        </p:txBody>
      </p:sp>
      <p:sp>
        <p:nvSpPr>
          <p:cNvPr id="516" name="Google Shape;516;p90"/>
          <p:cNvSpPr txBox="1"/>
          <p:nvPr>
            <p:ph idx="1" type="body"/>
          </p:nvPr>
        </p:nvSpPr>
        <p:spPr>
          <a:xfrm>
            <a:off x="311700" y="14178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275"/>
              <a:buFont typeface="Arial"/>
              <a:buNone/>
            </a:pPr>
            <a:r>
              <a:rPr b="1" lang="ko" sz="550"/>
              <a:t>Creates a function abbreviated naming scheme that defines a function abbreviated naming operator as a function abbreviated name for a feature pattern with numbered blanks, where the specific input of the function abbreviated naming operator, corresponding to the numbered blanks, is interpreted by simply unabbreviating the abbreviated expression and replacing it with its meaning.</a:t>
            </a:r>
            <a:endParaRPr b="1" sz="550"/>
          </a:p>
          <a:p>
            <a:pPr indent="0" lvl="0" marL="0" rtl="0" algn="l">
              <a:lnSpc>
                <a:spcPct val="105000"/>
              </a:lnSpc>
              <a:spcBef>
                <a:spcPts val="1200"/>
              </a:spcBef>
              <a:spcAft>
                <a:spcPts val="0"/>
              </a:spcAft>
              <a:buClr>
                <a:schemeClr val="dk1"/>
              </a:buClr>
              <a:buSzPts val="275"/>
              <a:buFont typeface="Arial"/>
              <a:buNone/>
            </a:pPr>
            <a:r>
              <a:rPr b="1" lang="ko" sz="550"/>
              <a:t>Thus, semantic equality is established.</a:t>
            </a:r>
            <a:endParaRPr b="1" sz="550"/>
          </a:p>
          <a:p>
            <a:pPr indent="0" lvl="0" marL="0" rtl="0" algn="l">
              <a:lnSpc>
                <a:spcPct val="105000"/>
              </a:lnSpc>
              <a:spcBef>
                <a:spcPts val="1200"/>
              </a:spcBef>
              <a:spcAft>
                <a:spcPts val="0"/>
              </a:spcAft>
              <a:buClr>
                <a:schemeClr val="dk1"/>
              </a:buClr>
              <a:buSzPts val="275"/>
              <a:buFont typeface="Arial"/>
              <a:buNone/>
            </a:pPr>
            <a:r>
              <a:rPr b="1" lang="ko" sz="550"/>
              <a:t>## Notation</a:t>
            </a:r>
            <a:endParaRPr b="1" sz="550"/>
          </a:p>
          <a:p>
            <a:pPr indent="0" lvl="0" marL="0" rtl="0" algn="l">
              <a:lnSpc>
                <a:spcPct val="105000"/>
              </a:lnSpc>
              <a:spcBef>
                <a:spcPts val="1200"/>
              </a:spcBef>
              <a:spcAft>
                <a:spcPts val="0"/>
              </a:spcAft>
              <a:buClr>
                <a:schemeClr val="dk1"/>
              </a:buClr>
              <a:buSzPts val="275"/>
              <a:buFont typeface="Arial"/>
              <a:buNone/>
            </a:pPr>
            <a:r>
              <a:rPr b="1" lang="ko" sz="550"/>
              <a:t>Since you can't put a number on top of a blank space, </a:t>
            </a:r>
            <a:endParaRPr b="1" sz="550"/>
          </a:p>
          <a:p>
            <a:pPr indent="0" lvl="0" marL="0" rtl="0" algn="l">
              <a:lnSpc>
                <a:spcPct val="105000"/>
              </a:lnSpc>
              <a:spcBef>
                <a:spcPts val="1200"/>
              </a:spcBef>
              <a:spcAft>
                <a:spcPts val="0"/>
              </a:spcAft>
              <a:buClr>
                <a:schemeClr val="dk1"/>
              </a:buClr>
              <a:buSzPts val="275"/>
              <a:buFont typeface="Arial"/>
              <a:buNone/>
            </a:pPr>
            <a:r>
              <a:rPr b="1" lang="ko" sz="550"/>
              <a:t>a string of characters such as `🄰🄱🄲🄳🄴🄵🄶🄷🄸🄹🄺🄻🄽🄼🄾🄿🅀🅁🅂🅃🅄🅅🅆🅇🅈🅉` replaces the number space.</a:t>
            </a:r>
            <a:endParaRPr b="1" sz="550"/>
          </a:p>
          <a:p>
            <a:pPr indent="0" lvl="0" marL="0" rtl="0" algn="l">
              <a:lnSpc>
                <a:spcPct val="105000"/>
              </a:lnSpc>
              <a:spcBef>
                <a:spcPts val="1200"/>
              </a:spcBef>
              <a:spcAft>
                <a:spcPts val="0"/>
              </a:spcAft>
              <a:buClr>
                <a:schemeClr val="dk1"/>
              </a:buClr>
              <a:buSzPts val="275"/>
              <a:buFont typeface="Arial"/>
              <a:buNone/>
            </a:pPr>
            <a:r>
              <a:rPr b="1" lang="ko" sz="550"/>
              <a:t>### Example: Trinity function abbreviated name operator</a:t>
            </a:r>
            <a:endParaRPr b="1" sz="550"/>
          </a:p>
          <a:p>
            <a:pPr indent="0" lvl="0" marL="0" rtl="0" algn="l">
              <a:lnSpc>
                <a:spcPct val="105000"/>
              </a:lnSpc>
              <a:spcBef>
                <a:spcPts val="1200"/>
              </a:spcBef>
              <a:spcAft>
                <a:spcPts val="0"/>
              </a:spcAft>
              <a:buClr>
                <a:schemeClr val="dk1"/>
              </a:buClr>
              <a:buSzPts val="275"/>
              <a:buFont typeface="Arial"/>
              <a:buNone/>
            </a:pPr>
            <a:r>
              <a:rPr b="1" lang="ko" sz="550"/>
              <a:t>(Note: markdown specifies the source type as FAN, there may be some overlap)</a:t>
            </a:r>
            <a:endParaRPr b="1" sz="550"/>
          </a:p>
          <a:p>
            <a:pPr indent="0" lvl="0" marL="0" rtl="0" algn="l">
              <a:lnSpc>
                <a:spcPct val="105000"/>
              </a:lnSpc>
              <a:spcBef>
                <a:spcPts val="1200"/>
              </a:spcBef>
              <a:spcAft>
                <a:spcPts val="0"/>
              </a:spcAft>
              <a:buClr>
                <a:schemeClr val="dk1"/>
              </a:buClr>
              <a:buSzPts val="275"/>
              <a:buFont typeface="Arial"/>
              <a:buNone/>
            </a:pPr>
            <a:r>
              <a:rPr b="1" lang="ko" sz="550"/>
              <a:t>Definition</a:t>
            </a:r>
            <a:endParaRPr b="1" sz="550"/>
          </a:p>
          <a:p>
            <a:pPr indent="0" lvl="0" marL="0" rtl="0" algn="l">
              <a:lnSpc>
                <a:spcPct val="105000"/>
              </a:lnSpc>
              <a:spcBef>
                <a:spcPts val="1200"/>
              </a:spcBef>
              <a:spcAft>
                <a:spcPts val="0"/>
              </a:spcAft>
              <a:buClr>
                <a:schemeClr val="dk1"/>
              </a:buClr>
              <a:buSzPts val="275"/>
              <a:buFont typeface="Arial"/>
              <a:buNone/>
            </a:pPr>
            <a:r>
              <a:rPr b="1" lang="ko" sz="550"/>
              <a:t>```FAN</a:t>
            </a:r>
            <a:endParaRPr b="1" sz="550"/>
          </a:p>
          <a:p>
            <a:pPr indent="0" lvl="0" marL="0" rtl="0" algn="l">
              <a:lnSpc>
                <a:spcPct val="105000"/>
              </a:lnSpc>
              <a:spcBef>
                <a:spcPts val="1200"/>
              </a:spcBef>
              <a:spcAft>
                <a:spcPts val="0"/>
              </a:spcAft>
              <a:buClr>
                <a:schemeClr val="dk1"/>
              </a:buClr>
              <a:buSzPts val="275"/>
              <a:buFont typeface="Arial"/>
              <a:buNone/>
            </a:pPr>
            <a:r>
              <a:rPr b="1" lang="ko" sz="550"/>
              <a:t># Trinity = 🄰(🄱 - 🄲) + 🄲</a:t>
            </a:r>
            <a:endParaRPr b="1" sz="550"/>
          </a:p>
          <a:p>
            <a:pPr indent="0" lvl="0" marL="0" rtl="0" algn="l">
              <a:lnSpc>
                <a:spcPct val="105000"/>
              </a:lnSpc>
              <a:spcBef>
                <a:spcPts val="1200"/>
              </a:spcBef>
              <a:spcAft>
                <a:spcPts val="0"/>
              </a:spcAft>
              <a:buClr>
                <a:schemeClr val="dk1"/>
              </a:buClr>
              <a:buSzPts val="275"/>
              <a:buFont typeface="Arial"/>
              <a:buNone/>
            </a:pPr>
            <a:r>
              <a:rPr b="1" lang="ko" sz="550"/>
              <a:t>```</a:t>
            </a:r>
            <a:endParaRPr b="1" sz="550"/>
          </a:p>
          <a:p>
            <a:pPr indent="0" lvl="0" marL="0" rtl="0" algn="l">
              <a:lnSpc>
                <a:spcPct val="105000"/>
              </a:lnSpc>
              <a:spcBef>
                <a:spcPts val="1200"/>
              </a:spcBef>
              <a:spcAft>
                <a:spcPts val="0"/>
              </a:spcAft>
              <a:buClr>
                <a:schemeClr val="dk1"/>
              </a:buClr>
              <a:buSzPts val="275"/>
              <a:buFont typeface="Arial"/>
              <a:buNone/>
            </a:pPr>
            <a:r>
              <a:rPr b="1" lang="ko" sz="550"/>
              <a:t>Use (value becomes 12 here)</a:t>
            </a:r>
            <a:endParaRPr b="1" sz="550"/>
          </a:p>
          <a:p>
            <a:pPr indent="0" lvl="0" marL="0" rtl="0" algn="l">
              <a:lnSpc>
                <a:spcPct val="105000"/>
              </a:lnSpc>
              <a:spcBef>
                <a:spcPts val="1200"/>
              </a:spcBef>
              <a:spcAft>
                <a:spcPts val="0"/>
              </a:spcAft>
              <a:buClr>
                <a:schemeClr val="dk1"/>
              </a:buClr>
              <a:buSzPts val="275"/>
              <a:buFont typeface="Arial"/>
              <a:buNone/>
            </a:pPr>
            <a:r>
              <a:rPr b="1" lang="ko" sz="550"/>
              <a:t>```FAN</a:t>
            </a:r>
            <a:endParaRPr b="1" sz="550"/>
          </a:p>
          <a:p>
            <a:pPr indent="0" lvl="0" marL="0" rtl="0" algn="l">
              <a:lnSpc>
                <a:spcPct val="105000"/>
              </a:lnSpc>
              <a:spcBef>
                <a:spcPts val="1200"/>
              </a:spcBef>
              <a:spcAft>
                <a:spcPts val="0"/>
              </a:spcAft>
              <a:buClr>
                <a:schemeClr val="dk1"/>
              </a:buClr>
              <a:buSzPts val="275"/>
              <a:buFont typeface="Arial"/>
              <a:buNone/>
            </a:pPr>
            <a:r>
              <a:rPr b="1" lang="ko" sz="550"/>
              <a:t>Trinity 1 12 21</a:t>
            </a:r>
            <a:endParaRPr b="1" sz="550"/>
          </a:p>
          <a:p>
            <a:pPr indent="0" lvl="0" marL="0" rtl="0" algn="l">
              <a:lnSpc>
                <a:spcPct val="105000"/>
              </a:lnSpc>
              <a:spcBef>
                <a:spcPts val="1200"/>
              </a:spcBef>
              <a:spcAft>
                <a:spcPts val="1200"/>
              </a:spcAft>
              <a:buSzPts val="275"/>
              <a:buNone/>
            </a:pPr>
            <a:r>
              <a:rPr b="1" lang="ko" sz="550"/>
              <a:t>```FAN</a:t>
            </a:r>
            <a:endParaRPr b="1" sz="55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9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400">
                <a:solidFill>
                  <a:srgbClr val="24292E"/>
                </a:solidFill>
                <a:highlight>
                  <a:srgbClr val="F6F8FA"/>
                </a:highlight>
                <a:latin typeface="Courier New"/>
                <a:ea typeface="Courier New"/>
                <a:cs typeface="Courier New"/>
                <a:sym typeface="Courier New"/>
              </a:rPr>
              <a:t>LAFTF 1.1Logic-Algebra Formular TransForm 1.1 (old version incomplete)</a:t>
            </a:r>
            <a:endParaRPr sz="3200"/>
          </a:p>
        </p:txBody>
      </p:sp>
      <p:sp>
        <p:nvSpPr>
          <p:cNvPr id="522" name="Google Shape;522;p9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def)</a:t>
            </a:r>
            <a:endParaRPr sz="1000">
              <a:solidFill>
                <a:srgbClr val="DD1144"/>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DD1144"/>
                </a:solidFill>
                <a:highlight>
                  <a:srgbClr val="F6F8FA"/>
                </a:highlight>
                <a:latin typeface="Courier New"/>
                <a:ea typeface="Courier New"/>
                <a:cs typeface="Courier New"/>
                <a:sym typeface="Courier New"/>
              </a:rPr>
              <a:t>    ⎧ To : {x|Set(x))} × {x|Set(x))} → {z|z={f:x → y | p(x, y)}}</a:t>
            </a:r>
            <a:endParaRPr sz="1000">
              <a:solidFill>
                <a:srgbClr val="DD1144"/>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p: ⎪</a:t>
            </a:r>
            <a:endParaRPr sz="1000">
              <a:solidFill>
                <a:srgbClr val="DD1144"/>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DD1144"/>
                </a:solidFill>
                <a:highlight>
                  <a:srgbClr val="F6F8FA"/>
                </a:highlight>
                <a:latin typeface="Courier New"/>
                <a:ea typeface="Courier New"/>
                <a:cs typeface="Courier New"/>
                <a:sym typeface="Courier New"/>
              </a:rPr>
              <a:t>    ⎨.</a:t>
            </a:r>
            <a:endParaRPr sz="1000">
              <a:solidFill>
                <a:srgbClr val="DD1144"/>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DD1144"/>
                </a:solidFill>
                <a:highlight>
                  <a:srgbClr val="F6F8FA"/>
                </a:highlight>
                <a:latin typeface="Courier New"/>
                <a:ea typeface="Courier New"/>
                <a:cs typeface="Courier New"/>
                <a:sym typeface="Courier New"/>
              </a:rPr>
              <a:t>    ⎩ To : x, y ↦ {f | f : x → y}</a:t>
            </a:r>
            <a:endParaRPr sz="1000">
              <a:solidFill>
                <a:srgbClr val="DD1144"/>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def notation) A To B ≡ To(A, B)</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def written) A To B ≡ A 2 B</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def) (∃! int ∈ Bool2{0, 1} ∃! int-¹ )( int-¹(x) ≡ (x = 1) ≡ (x ≠ 0))</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def) bool ≡ int-¹</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800">
                <a:solidFill>
                  <a:srgbClr val="24292E"/>
                </a:solidFill>
                <a:highlight>
                  <a:srgbClr val="F6F8FA"/>
                </a:highlight>
                <a:latin typeface="Courier New"/>
                <a:ea typeface="Courier New"/>
                <a:cs typeface="Courier New"/>
                <a:sym typeface="Courier New"/>
              </a:rPr>
              <a:t>1. why the notion of conservation is unnecessary in pictograms</a:t>
            </a:r>
            <a:endParaRPr sz="3600"/>
          </a:p>
        </p:txBody>
      </p:sp>
      <p:sp>
        <p:nvSpPr>
          <p:cNvPr id="97" name="Google Shape;9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Next: 2. Why the abstract notion of conservation is an integral part of the mathematics of number, and why it should be written in formal logic, the mathematics of number.</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9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Symbolic induction</a:t>
            </a:r>
            <a:endParaRPr/>
          </a:p>
        </p:txBody>
      </p:sp>
      <p:sp>
        <p:nvSpPr>
          <p:cNvPr id="528" name="Google Shape;528;p9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Clr>
                <a:schemeClr val="dk1"/>
              </a:buClr>
              <a:buSzPct val="61110"/>
              <a:buFont typeface="Arial"/>
              <a:buNone/>
            </a:pPr>
            <a:r>
              <a:rPr lang="ko"/>
              <a:t>(bool - f)(x, y) :≡ bool(x) ∧ bool(y)</a:t>
            </a:r>
            <a:endParaRPr/>
          </a:p>
          <a:p>
            <a:pPr indent="0" lvl="0" marL="0" rtl="0" algn="l">
              <a:lnSpc>
                <a:spcPct val="115000"/>
              </a:lnSpc>
              <a:spcBef>
                <a:spcPts val="1200"/>
              </a:spcBef>
              <a:spcAft>
                <a:spcPts val="0"/>
              </a:spcAft>
              <a:buClr>
                <a:schemeClr val="dk1"/>
              </a:buClr>
              <a:buSzPct val="61110"/>
              <a:buFont typeface="Arial"/>
              <a:buNone/>
            </a:pPr>
            <a:r>
              <a:rPr lang="ko"/>
              <a:t>        (x̄, f(x̄)) = (x̄, ×(x̄)) (but &lt;×, Yᵢₙₜ&gt;)</a:t>
            </a:r>
            <a:endParaRPr/>
          </a:p>
          <a:p>
            <a:pPr indent="0" lvl="0" marL="0" rtl="0" algn="l">
              <a:lnSpc>
                <a:spcPct val="115000"/>
              </a:lnSpc>
              <a:spcBef>
                <a:spcPts val="1200"/>
              </a:spcBef>
              <a:spcAft>
                <a:spcPts val="0"/>
              </a:spcAft>
              <a:buClr>
                <a:schemeClr val="dk1"/>
              </a:buClr>
              <a:buSzPct val="61110"/>
              <a:buFont typeface="Arial"/>
              <a:buNone/>
            </a:pPr>
            <a:r>
              <a:rPr lang="ko"/>
              <a:t>        ∵ ⎧ f(0, x) = 0 = 0 × x</a:t>
            </a:r>
            <a:endParaRPr/>
          </a:p>
          <a:p>
            <a:pPr indent="0" lvl="0" marL="0" rtl="0" algn="l">
              <a:lnSpc>
                <a:spcPct val="115000"/>
              </a:lnSpc>
              <a:spcBef>
                <a:spcPts val="1200"/>
              </a:spcBef>
              <a:spcAft>
                <a:spcPts val="0"/>
              </a:spcAft>
              <a:buClr>
                <a:schemeClr val="dk1"/>
              </a:buClr>
              <a:buSzPct val="61110"/>
              <a:buFont typeface="Arial"/>
              <a:buNone/>
            </a:pPr>
            <a:r>
              <a:rPr lang="ko"/>
              <a:t>⎪ f(1, x) = x = 1 × x</a:t>
            </a:r>
            <a:endParaRPr/>
          </a:p>
          <a:p>
            <a:pPr indent="0" lvl="0" marL="0" rtl="0" algn="l">
              <a:lnSpc>
                <a:spcPct val="115000"/>
              </a:lnSpc>
              <a:spcBef>
                <a:spcPts val="1200"/>
              </a:spcBef>
              <a:spcAft>
                <a:spcPts val="0"/>
              </a:spcAft>
              <a:buClr>
                <a:schemeClr val="dk1"/>
              </a:buClr>
              <a:buSzPct val="61110"/>
              <a:buFont typeface="Arial"/>
              <a:buNone/>
            </a:pPr>
            <a:r>
              <a:rPr lang="ko"/>
              <a:t>⎨ ⎨</a:t>
            </a:r>
            <a:endParaRPr/>
          </a:p>
          <a:p>
            <a:pPr indent="0" lvl="0" marL="0" rtl="0" algn="l">
              <a:lnSpc>
                <a:spcPct val="115000"/>
              </a:lnSpc>
              <a:spcBef>
                <a:spcPts val="1200"/>
              </a:spcBef>
              <a:spcAft>
                <a:spcPts val="0"/>
              </a:spcAft>
              <a:buClr>
                <a:schemeClr val="dk1"/>
              </a:buClr>
              <a:buSzPct val="61110"/>
              <a:buFont typeface="Arial"/>
              <a:buNone/>
            </a:pPr>
            <a:r>
              <a:rPr lang="ko"/>
              <a:t>⎩ \[x, y\]ₕ = 1 = \[x, y\]ₓ (h=f, limits of symbols...)</a:t>
            </a:r>
            <a:endParaRPr/>
          </a:p>
          <a:p>
            <a:pPr indent="0" lvl="0" marL="0" rtl="0" algn="l">
              <a:lnSpc>
                <a:spcPct val="115000"/>
              </a:lnSpc>
              <a:spcBef>
                <a:spcPts val="1200"/>
              </a:spcBef>
              <a:spcAft>
                <a:spcPts val="0"/>
              </a:spcAft>
              <a:buClr>
                <a:schemeClr val="dk1"/>
              </a:buClr>
              <a:buSzPct val="61110"/>
              <a:buFont typeface="Arial"/>
              <a:buNone/>
            </a:pPr>
            <a:r>
              <a:rPr lang="ko"/>
              <a:t>        ∵ f(n, x) = f(x, n) (but n ∈ Yᵢₙₜ)</a:t>
            </a:r>
            <a:endParaRPr/>
          </a:p>
          <a:p>
            <a:pPr indent="0" lvl="0" marL="0" rtl="0" algn="l">
              <a:lnSpc>
                <a:spcPct val="115000"/>
              </a:lnSpc>
              <a:spcBef>
                <a:spcPts val="1200"/>
              </a:spcBef>
              <a:spcAft>
                <a:spcPts val="0"/>
              </a:spcAft>
              <a:buClr>
                <a:schemeClr val="dk1"/>
              </a:buClr>
              <a:buSzPct val="61110"/>
              <a:buFont typeface="Arial"/>
              <a:buNone/>
            </a:pPr>
            <a:r>
              <a:rPr lang="ko"/>
              <a:t>∴ f(x, y) = xy</a:t>
            </a:r>
            <a:endParaRPr/>
          </a:p>
          <a:p>
            <a:pPr indent="0" lvl="0" marL="0" rtl="0" algn="l">
              <a:lnSpc>
                <a:spcPct val="115000"/>
              </a:lnSpc>
              <a:spcBef>
                <a:spcPts val="1200"/>
              </a:spcBef>
              <a:spcAft>
                <a:spcPts val="0"/>
              </a:spcAft>
              <a:buClr>
                <a:schemeClr val="dk1"/>
              </a:buClr>
              <a:buSzPct val="61110"/>
              <a:buFont typeface="Arial"/>
              <a:buNone/>
            </a:pPr>
            <a:r>
              <a:rPr lang="ko"/>
              <a:t>It simply means that they are equal...,</a:t>
            </a:r>
            <a:endParaRPr/>
          </a:p>
          <a:p>
            <a:pPr indent="0" lvl="0" marL="0" rtl="0" algn="l">
              <a:lnSpc>
                <a:spcPct val="115000"/>
              </a:lnSpc>
              <a:spcBef>
                <a:spcPts val="1200"/>
              </a:spcBef>
              <a:spcAft>
                <a:spcPts val="1200"/>
              </a:spcAft>
              <a:buSzPct val="142857"/>
              <a:buNone/>
            </a:pPr>
            <a:r>
              <a:rPr lang="ko"/>
              <a:t>I'm going to take a wild guess that this is self-evident if math has any validity.</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9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a:t>
            </a:r>
            <a:endParaRPr/>
          </a:p>
        </p:txBody>
      </p:sp>
      <p:sp>
        <p:nvSpPr>
          <p:cNvPr id="534" name="Google Shape;534;p9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Clr>
                <a:schemeClr val="dk1"/>
              </a:buClr>
              <a:buSzPct val="61110"/>
              <a:buFont typeface="Arial"/>
              <a:buNone/>
            </a:pPr>
            <a:r>
              <a:rPr lang="ko"/>
              <a:t>(bool - f)(x) :≡ ￢ bool(x)</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0"/>
              </a:spcAft>
              <a:buClr>
                <a:schemeClr val="dk1"/>
              </a:buClr>
              <a:buSzPct val="61110"/>
              <a:buFont typeface="Arial"/>
              <a:buNone/>
            </a:pPr>
            <a:r>
              <a:rPr lang="ko"/>
              <a:t>        f(0) = 1, f(1) = 0</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0"/>
              </a:spcAft>
              <a:buClr>
                <a:schemeClr val="dk1"/>
              </a:buClr>
              <a:buSzPct val="61110"/>
              <a:buFont typeface="Arial"/>
              <a:buNone/>
            </a:pPr>
            <a:r>
              <a:rPr lang="ko"/>
              <a:t>        ∴ f(x) = (0-1)/(1-0) x + 1 = 1 - x, so when we plot a point on the graph, if we change the number from f(0) to f(1) at the point we want to see, we get a decreasing number of 1s.</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0"/>
              </a:spcAft>
              <a:buClr>
                <a:schemeClr val="dk1"/>
              </a:buClr>
              <a:buSzPct val="61110"/>
              <a:buFont typeface="Arial"/>
              <a:buNone/>
            </a:pPr>
            <a:r>
              <a:rPr lang="ko"/>
              <a:t>(No, that's not the right word, it's a summary, but it's a summary nonetheless)</a:t>
            </a:r>
            <a:endParaRPr/>
          </a:p>
          <a:p>
            <a:pPr indent="0" lvl="0" marL="0" rtl="0" algn="l">
              <a:lnSpc>
                <a:spcPct val="115000"/>
              </a:lnSpc>
              <a:spcBef>
                <a:spcPts val="1200"/>
              </a:spcBef>
              <a:spcAft>
                <a:spcPts val="1200"/>
              </a:spcAft>
              <a:buSzPct val="117647"/>
              <a:buNone/>
            </a:pPr>
            <a:r>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9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Then, according to Conjuntive Normal Form</a:t>
            </a:r>
            <a:endParaRPr/>
          </a:p>
        </p:txBody>
      </p:sp>
      <p:sp>
        <p:nvSpPr>
          <p:cNvPr id="540" name="Google Shape;540;p9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358"/>
              <a:buFont typeface="Arial"/>
              <a:buNone/>
            </a:pPr>
            <a:r>
              <a:rPr b="1" lang="ko" sz="885"/>
              <a:t>⎧ b = ∑ Aₙ2ⁿ-¹ (n=1~4, but. x̄ = ( (0, 0) ∧ f(x̄) = (A₁, A₂, A₃, A₄))</a:t>
            </a:r>
            <a:endParaRPr b="1" sz="885"/>
          </a:p>
          <a:p>
            <a:pPr indent="0" lvl="0" marL="0" rtl="0" algn="l">
              <a:lnSpc>
                <a:spcPct val="95000"/>
              </a:lnSpc>
              <a:spcBef>
                <a:spcPts val="1200"/>
              </a:spcBef>
              <a:spcAft>
                <a:spcPts val="0"/>
              </a:spcAft>
              <a:buClr>
                <a:schemeClr val="dk1"/>
              </a:buClr>
              <a:buSzPts val="358"/>
              <a:buFont typeface="Arial"/>
              <a:buNone/>
            </a:pPr>
            <a:r>
              <a:rPr b="1" lang="ko" sz="885"/>
              <a:t>⎪ (0, 1)</a:t>
            </a:r>
            <a:endParaRPr b="1" sz="885"/>
          </a:p>
          <a:p>
            <a:pPr indent="0" lvl="0" marL="0" rtl="0" algn="l">
              <a:lnSpc>
                <a:spcPct val="95000"/>
              </a:lnSpc>
              <a:spcBef>
                <a:spcPts val="1200"/>
              </a:spcBef>
              <a:spcAft>
                <a:spcPts val="0"/>
              </a:spcAft>
              <a:buClr>
                <a:schemeClr val="dk1"/>
              </a:buClr>
              <a:buSzPts val="358"/>
              <a:buFont typeface="Arial"/>
              <a:buNone/>
            </a:pPr>
            <a:r>
              <a:rPr b="1" lang="ko" sz="885"/>
              <a:t>⎪ (1, 0),</a:t>
            </a:r>
            <a:endParaRPr b="1" sz="885"/>
          </a:p>
          <a:p>
            <a:pPr indent="0" lvl="0" marL="0" rtl="0" algn="l">
              <a:lnSpc>
                <a:spcPct val="95000"/>
              </a:lnSpc>
              <a:spcBef>
                <a:spcPts val="1200"/>
              </a:spcBef>
              <a:spcAft>
                <a:spcPts val="0"/>
              </a:spcAft>
              <a:buClr>
                <a:schemeClr val="dk1"/>
              </a:buClr>
              <a:buSzPts val="358"/>
              <a:buFont typeface="Arial"/>
              <a:buNone/>
            </a:pPr>
            <a:r>
              <a:rPr b="1" lang="ko" sz="885"/>
              <a:t>⎨ (1, 1))</a:t>
            </a:r>
            <a:endParaRPr b="1" sz="885"/>
          </a:p>
          <a:p>
            <a:pPr indent="0" lvl="0" marL="0" rtl="0" algn="l">
              <a:lnSpc>
                <a:spcPct val="95000"/>
              </a:lnSpc>
              <a:spcBef>
                <a:spcPts val="1200"/>
              </a:spcBef>
              <a:spcAft>
                <a:spcPts val="0"/>
              </a:spcAft>
              <a:buClr>
                <a:schemeClr val="dk1"/>
              </a:buClr>
              <a:buSzPts val="358"/>
              <a:buFont typeface="Arial"/>
              <a:buNone/>
            </a:pPr>
            <a:r>
              <a:rPr b="1" lang="ko" sz="885"/>
              <a:t>Hexf(b) with ⎩ Hexf(b) = f is composable with xy and 1-x</a:t>
            </a:r>
            <a:endParaRPr b="1" sz="885"/>
          </a:p>
          <a:p>
            <a:pPr indent="0" lvl="0" marL="0" rtl="0" algn="l">
              <a:lnSpc>
                <a:spcPct val="95000"/>
              </a:lnSpc>
              <a:spcBef>
                <a:spcPts val="1200"/>
              </a:spcBef>
              <a:spcAft>
                <a:spcPts val="0"/>
              </a:spcAft>
              <a:buClr>
                <a:schemeClr val="dk1"/>
              </a:buClr>
              <a:buSzPts val="358"/>
              <a:buFont typeface="Arial"/>
              <a:buNone/>
            </a:pPr>
            <a:r>
              <a:rPr b="1" lang="ko" sz="885"/>
              <a:t>where x ⊕ y = (x ∨ y) ∧ (￢ (x ∧ y)) = (x ∧ ￢ y) ∨ (y ∧ ￢ x),</a:t>
            </a:r>
            <a:endParaRPr b="1" sz="885"/>
          </a:p>
          <a:p>
            <a:pPr indent="0" lvl="0" marL="0" rtl="0" algn="l">
              <a:lnSpc>
                <a:spcPct val="95000"/>
              </a:lnSpc>
              <a:spcBef>
                <a:spcPts val="1200"/>
              </a:spcBef>
              <a:spcAft>
                <a:spcPts val="0"/>
              </a:spcAft>
              <a:buClr>
                <a:schemeClr val="dk1"/>
              </a:buClr>
              <a:buSzPts val="358"/>
              <a:buFont typeface="Arial"/>
              <a:buNone/>
            </a:pPr>
            <a:r>
              <a:rPr b="1" lang="ko" sz="885"/>
              <a:t>        int(x ⊕ y) = int(x ∨ y) - int(x ∧ y)</a:t>
            </a:r>
            <a:endParaRPr b="1" sz="885"/>
          </a:p>
          <a:p>
            <a:pPr indent="0" lvl="0" marL="0" rtl="0" algn="l">
              <a:lnSpc>
                <a:spcPct val="95000"/>
              </a:lnSpc>
              <a:spcBef>
                <a:spcPts val="1200"/>
              </a:spcBef>
              <a:spcAft>
                <a:spcPts val="0"/>
              </a:spcAft>
              <a:buClr>
                <a:schemeClr val="dk1"/>
              </a:buClr>
              <a:buSzPts val="358"/>
              <a:buFont typeface="Arial"/>
              <a:buNone/>
            </a:pPr>
            <a:r>
              <a:rPr b="1" lang="ko" sz="885"/>
              <a:t>        ∵ f₁(x, y) = xy</a:t>
            </a:r>
            <a:endParaRPr b="1" sz="885"/>
          </a:p>
          <a:p>
            <a:pPr indent="0" lvl="0" marL="0" rtl="0" algn="l">
              <a:lnSpc>
                <a:spcPct val="95000"/>
              </a:lnSpc>
              <a:spcBef>
                <a:spcPts val="1200"/>
              </a:spcBef>
              <a:spcAft>
                <a:spcPts val="0"/>
              </a:spcAft>
              <a:buClr>
                <a:schemeClr val="dk1"/>
              </a:buClr>
              <a:buSzPts val="358"/>
              <a:buFont typeface="Arial"/>
              <a:buNone/>
            </a:pPr>
            <a:r>
              <a:rPr b="1" lang="ko" sz="885"/>
              <a:t>                f₂(x, y) = x + y - xy</a:t>
            </a:r>
            <a:endParaRPr b="1" sz="885"/>
          </a:p>
          <a:p>
            <a:pPr indent="0" lvl="0" marL="0" rtl="0" algn="l">
              <a:lnSpc>
                <a:spcPct val="95000"/>
              </a:lnSpc>
              <a:spcBef>
                <a:spcPts val="1200"/>
              </a:spcBef>
              <a:spcAft>
                <a:spcPts val="0"/>
              </a:spcAft>
              <a:buClr>
                <a:schemeClr val="dk1"/>
              </a:buClr>
              <a:buSzPts val="358"/>
              <a:buFont typeface="Arial"/>
              <a:buNone/>
            </a:pPr>
            <a:r>
              <a:rPr b="1" lang="ko" sz="885"/>
              <a:t>                f₃(x, y) = int(bool(x) ⊕ bool(y))</a:t>
            </a:r>
            <a:endParaRPr b="1" sz="885"/>
          </a:p>
          <a:p>
            <a:pPr indent="0" lvl="0" marL="0" rtl="0" algn="l">
              <a:lnSpc>
                <a:spcPct val="95000"/>
              </a:lnSpc>
              <a:spcBef>
                <a:spcPts val="1200"/>
              </a:spcBef>
              <a:spcAft>
                <a:spcPts val="0"/>
              </a:spcAft>
              <a:buClr>
                <a:schemeClr val="dk1"/>
              </a:buClr>
              <a:buSzPts val="358"/>
              <a:buFont typeface="Arial"/>
              <a:buNone/>
            </a:pPr>
            <a:r>
              <a:rPr b="1" lang="ko" sz="885"/>
              <a:t>                Hexf-¹(f₃) = Hexf-¹(f₂) - Hexf-¹(f₁)</a:t>
            </a:r>
            <a:endParaRPr b="1" sz="885"/>
          </a:p>
          <a:p>
            <a:pPr indent="0" lvl="0" marL="0" rtl="0" algn="l">
              <a:lnSpc>
                <a:spcPct val="95000"/>
              </a:lnSpc>
              <a:spcBef>
                <a:spcPts val="1200"/>
              </a:spcBef>
              <a:spcAft>
                <a:spcPts val="0"/>
              </a:spcAft>
              <a:buClr>
                <a:schemeClr val="dk1"/>
              </a:buClr>
              <a:buSzPts val="358"/>
              <a:buFont typeface="Arial"/>
              <a:buNone/>
            </a:pPr>
            <a:r>
              <a:rPr b="1" lang="ko" sz="885"/>
              <a:t>        Also,</a:t>
            </a:r>
            <a:endParaRPr b="1" sz="885"/>
          </a:p>
          <a:p>
            <a:pPr indent="0" lvl="0" marL="0" rtl="0" algn="l">
              <a:lnSpc>
                <a:spcPct val="95000"/>
              </a:lnSpc>
              <a:spcBef>
                <a:spcPts val="1200"/>
              </a:spcBef>
              <a:spcAft>
                <a:spcPts val="0"/>
              </a:spcAft>
              <a:buClr>
                <a:schemeClr val="dk1"/>
              </a:buClr>
              <a:buSzPts val="358"/>
              <a:buFont typeface="Arial"/>
              <a:buNone/>
            </a:pPr>
            <a:r>
              <a:rPr b="1" lang="ko" sz="885"/>
              <a:t>        int(x ⊕ y) = int(x ∧ ￢ y) + int(￢ x ∧ y) - int(￢ x ∧ y) int(x ∧ ￢ y)</a:t>
            </a:r>
            <a:endParaRPr b="1" sz="885"/>
          </a:p>
          <a:p>
            <a:pPr indent="0" lvl="0" marL="0" rtl="0" algn="l">
              <a:lnSpc>
                <a:spcPct val="95000"/>
              </a:lnSpc>
              <a:spcBef>
                <a:spcPts val="1200"/>
              </a:spcBef>
              <a:spcAft>
                <a:spcPts val="1200"/>
              </a:spcAft>
              <a:buSzPts val="358"/>
              <a:buNone/>
            </a:pPr>
            <a:r>
              <a:rPr b="1" lang="ko" sz="885"/>
              <a:t>        int(￢ x ∧ y) int(x ∧ ￢ y) = int((￢ x ∧ y) ∧ (x ∧ ￢ y)) = int(⊥) = 0</a:t>
            </a:r>
            <a:endParaRPr b="1" sz="885"/>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Shift.</a:t>
            </a:r>
            <a:endParaRPr/>
          </a:p>
        </p:txBody>
      </p:sp>
      <p:sp>
        <p:nvSpPr>
          <p:cNvPr id="546" name="Google Shape;546;p9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800"/>
              <a:buNone/>
            </a:pPr>
            <a:r>
              <a:rPr lang="ko" sz="900">
                <a:solidFill>
                  <a:srgbClr val="24292E"/>
                </a:solidFill>
                <a:highlight>
                  <a:srgbClr val="F6F8FA"/>
                </a:highlight>
                <a:latin typeface="Courier New"/>
                <a:ea typeface="Courier New"/>
                <a:cs typeface="Courier New"/>
                <a:sym typeface="Courier New"/>
              </a:rPr>
              <a:t>This was supposed to be a space for me to say thank you for giving me the spiritual strength to come up with an idea in France...</a:t>
            </a:r>
            <a:endParaRPr sz="900">
              <a:solidFill>
                <a:srgbClr val="24292E"/>
              </a:solidFill>
              <a:highlight>
                <a:srgbClr val="F6F8FA"/>
              </a:highlight>
              <a:latin typeface="Courier New"/>
              <a:ea typeface="Courier New"/>
              <a:cs typeface="Courier New"/>
              <a:sym typeface="Courier New"/>
            </a:endParaRPr>
          </a:p>
          <a:p>
            <a:pPr indent="0" lvl="0" marL="0" rtl="0" algn="l">
              <a:lnSpc>
                <a:spcPct val="105000"/>
              </a:lnSpc>
              <a:spcBef>
                <a:spcPts val="1200"/>
              </a:spcBef>
              <a:spcAft>
                <a:spcPts val="0"/>
              </a:spcAft>
              <a:buSzPts val="1800"/>
              <a:buNone/>
            </a:pPr>
            <a:r>
              <a:t/>
            </a:r>
            <a:endParaRPr sz="900">
              <a:solidFill>
                <a:srgbClr val="24292E"/>
              </a:solidFill>
              <a:highlight>
                <a:srgbClr val="F6F8FA"/>
              </a:highlight>
              <a:latin typeface="Courier New"/>
              <a:ea typeface="Courier New"/>
              <a:cs typeface="Courier New"/>
              <a:sym typeface="Courier New"/>
            </a:endParaRPr>
          </a:p>
          <a:p>
            <a:pPr indent="0" lvl="0" marL="0" rtl="0" algn="l">
              <a:lnSpc>
                <a:spcPct val="105000"/>
              </a:lnSpc>
              <a:spcBef>
                <a:spcPts val="1200"/>
              </a:spcBef>
              <a:spcAft>
                <a:spcPts val="0"/>
              </a:spcAft>
              <a:buSzPts val="1800"/>
              <a:buNone/>
            </a:pPr>
            <a:r>
              <a:rPr lang="ko" sz="900">
                <a:solidFill>
                  <a:srgbClr val="24292E"/>
                </a:solidFill>
                <a:highlight>
                  <a:srgbClr val="F6F8FA"/>
                </a:highlight>
                <a:latin typeface="Courier New"/>
                <a:ea typeface="Courier New"/>
                <a:cs typeface="Courier New"/>
                <a:sym typeface="Courier New"/>
              </a:rPr>
              <a:t>■■If■this■is■not■the■life■I■want■to■burn■to■death■how■I■have■to■try■to■get■the■LAFTF1.I went to wikipedia to get the xor symbol, but I found it somewhere else, and then I went to the English wikipedia to get it, and then I went to the English wikipedia to get it, and then I went to the English wikipedia to get it, and then I went to the English wikipedia to get it, and then I went to the English wikipedia to get it, and then I went to the English wikipedia to get it, and then I went to the English wikipedia to get it, and then I went to the English wikipedia to get it. 식이라고 ■ㄴ좋은 이론이 선행되었는데 이거 모르고 위의 내용 ■■ 혼자 하나하나씩 유도한 내가 ■■이지 ■■이 ■■이 ■나 ■생 ■반 ■해네 ㅋㅋㅋ ■친 뭐 앞으로 서술할 비트연산도 마찬가지겠지 뭐 하 ■발 인생.</a:t>
            </a:r>
            <a:endParaRPr sz="900">
              <a:solidFill>
                <a:srgbClr val="24292E"/>
              </a:solidFill>
              <a:highlight>
                <a:srgbClr val="F6F8FA"/>
              </a:highlight>
              <a:latin typeface="Courier New"/>
              <a:ea typeface="Courier New"/>
              <a:cs typeface="Courier New"/>
              <a:sym typeface="Courier New"/>
            </a:endParaRPr>
          </a:p>
          <a:p>
            <a:pPr indent="0" lvl="0" marL="0" rtl="0" algn="l">
              <a:lnSpc>
                <a:spcPct val="105000"/>
              </a:lnSpc>
              <a:spcBef>
                <a:spcPts val="1200"/>
              </a:spcBef>
              <a:spcAft>
                <a:spcPts val="0"/>
              </a:spcAft>
              <a:buSzPts val="1800"/>
              <a:buNone/>
            </a:pPr>
            <a:r>
              <a:t/>
            </a:r>
            <a:endParaRPr sz="900">
              <a:solidFill>
                <a:srgbClr val="24292E"/>
              </a:solidFill>
              <a:highlight>
                <a:srgbClr val="F6F8FA"/>
              </a:highlight>
              <a:latin typeface="Courier New"/>
              <a:ea typeface="Courier New"/>
              <a:cs typeface="Courier New"/>
              <a:sym typeface="Courier New"/>
            </a:endParaRPr>
          </a:p>
          <a:p>
            <a:pPr indent="0" lvl="0" marL="0" rtl="0" algn="l">
              <a:lnSpc>
                <a:spcPct val="105000"/>
              </a:lnSpc>
              <a:spcBef>
                <a:spcPts val="1200"/>
              </a:spcBef>
              <a:spcAft>
                <a:spcPts val="0"/>
              </a:spcAft>
              <a:buSzPts val="1800"/>
              <a:buNone/>
            </a:pPr>
            <a:r>
              <a:rPr lang="ko" sz="900">
                <a:solidFill>
                  <a:srgbClr val="24292E"/>
                </a:solidFill>
                <a:highlight>
                  <a:srgbClr val="F6F8FA"/>
                </a:highlight>
                <a:latin typeface="Courier New"/>
                <a:ea typeface="Courier New"/>
                <a:cs typeface="Courier New"/>
                <a:sym typeface="Courier New"/>
              </a:rPr>
              <a:t>shlᵦ(x) = shlᵦ(2ᴮ-¹ + x) (β = B (Bits) Same, limits of symbols, overlap for reference, and ■be corrected from a to β once more. Ouch)</a:t>
            </a:r>
            <a:endParaRPr sz="900">
              <a:solidFill>
                <a:srgbClr val="24292E"/>
              </a:solidFill>
              <a:highlight>
                <a:srgbClr val="F6F8FA"/>
              </a:highlight>
              <a:latin typeface="Courier New"/>
              <a:ea typeface="Courier New"/>
              <a:cs typeface="Courier New"/>
              <a:sym typeface="Courier New"/>
            </a:endParaRPr>
          </a:p>
          <a:p>
            <a:pPr indent="0" lvl="0" marL="0" rtl="0" algn="l">
              <a:lnSpc>
                <a:spcPct val="105000"/>
              </a:lnSpc>
              <a:spcBef>
                <a:spcPts val="1200"/>
              </a:spcBef>
              <a:spcAft>
                <a:spcPts val="0"/>
              </a:spcAft>
              <a:buSzPts val="1800"/>
              <a:buNone/>
            </a:pPr>
            <a:r>
              <a:t/>
            </a:r>
            <a:endParaRPr sz="900">
              <a:solidFill>
                <a:srgbClr val="24292E"/>
              </a:solidFill>
              <a:highlight>
                <a:srgbClr val="F6F8FA"/>
              </a:highlight>
              <a:latin typeface="Courier New"/>
              <a:ea typeface="Courier New"/>
              <a:cs typeface="Courier New"/>
              <a:sym typeface="Courier New"/>
            </a:endParaRPr>
          </a:p>
          <a:p>
            <a:pPr indent="0" lvl="0" marL="0" rtl="0" algn="l">
              <a:lnSpc>
                <a:spcPct val="105000"/>
              </a:lnSpc>
              <a:spcBef>
                <a:spcPts val="1200"/>
              </a:spcBef>
              <a:spcAft>
                <a:spcPts val="0"/>
              </a:spcAft>
              <a:buSzPts val="1800"/>
              <a:buNone/>
            </a:pPr>
            <a:r>
              <a:rPr lang="ko" sz="900">
                <a:solidFill>
                  <a:srgbClr val="24292E"/>
                </a:solidFill>
                <a:highlight>
                  <a:srgbClr val="F6F8FA"/>
                </a:highlight>
                <a:latin typeface="Courier New"/>
                <a:ea typeface="Courier New"/>
                <a:cs typeface="Courier New"/>
                <a:sym typeface="Courier New"/>
              </a:rPr>
              <a:t>(shlᵦ)ₗₘ (Λ ≡ lm, same limits, would be written like this,</a:t>
            </a:r>
            <a:r>
              <a:rPr lang="ko" sz="900">
                <a:solidFill>
                  <a:srgbClr val="DD1144"/>
                </a:solidFill>
                <a:highlight>
                  <a:srgbClr val="F6F8FA"/>
                </a:highlight>
                <a:latin typeface="Courier New"/>
                <a:ea typeface="Courier New"/>
                <a:cs typeface="Courier New"/>
                <a:sym typeface="Courier New"/>
              </a:rPr>
              <a:t> ⁽\*</a:t>
            </a:r>
            <a:r>
              <a:rPr lang="ko" sz="900">
                <a:solidFill>
                  <a:srgbClr val="24292E"/>
                </a:solidFill>
                <a:highlight>
                  <a:srgbClr val="F6F8FA"/>
                </a:highlight>
                <a:latin typeface="Courier New"/>
                <a:ea typeface="Courier New"/>
                <a:cs typeface="Courier New"/>
                <a:sym typeface="Courier New"/>
              </a:rPr>
              <a:t>⁾)</a:t>
            </a:r>
            <a:endParaRPr sz="900">
              <a:solidFill>
                <a:srgbClr val="24292E"/>
              </a:solidFill>
              <a:highlight>
                <a:srgbClr val="F6F8FA"/>
              </a:highlight>
              <a:latin typeface="Courier New"/>
              <a:ea typeface="Courier New"/>
              <a:cs typeface="Courier New"/>
              <a:sym typeface="Courier New"/>
            </a:endParaRPr>
          </a:p>
          <a:p>
            <a:pPr indent="0" lvl="0" marL="0" rtl="0" algn="l">
              <a:lnSpc>
                <a:spcPct val="105000"/>
              </a:lnSpc>
              <a:spcBef>
                <a:spcPts val="1200"/>
              </a:spcBef>
              <a:spcAft>
                <a:spcPts val="0"/>
              </a:spcAft>
              <a:buSzPts val="1800"/>
              <a:buNone/>
            </a:pPr>
            <a:r>
              <a:t/>
            </a:r>
            <a:endParaRPr sz="900">
              <a:solidFill>
                <a:srgbClr val="24292E"/>
              </a:solidFill>
              <a:highlight>
                <a:srgbClr val="F6F8FA"/>
              </a:highlight>
              <a:latin typeface="Courier New"/>
              <a:ea typeface="Courier New"/>
              <a:cs typeface="Courier New"/>
              <a:sym typeface="Courier New"/>
            </a:endParaRPr>
          </a:p>
          <a:p>
            <a:pPr indent="0" lvl="0" marL="0" rtl="0" algn="l">
              <a:lnSpc>
                <a:spcPct val="105000"/>
              </a:lnSpc>
              <a:spcBef>
                <a:spcPts val="1200"/>
              </a:spcBef>
              <a:spcAft>
                <a:spcPts val="1200"/>
              </a:spcAft>
              <a:buSzPts val="1800"/>
              <a:buNone/>
            </a:pPr>
            <a:r>
              <a:rPr lang="ko" sz="900">
                <a:solidFill>
                  <a:srgbClr val="24292E"/>
                </a:solidFill>
                <a:highlight>
                  <a:srgbClr val="F6F8FA"/>
                </a:highlight>
                <a:latin typeface="Courier New"/>
                <a:ea typeface="Courier New"/>
                <a:cs typeface="Courier New"/>
                <a:sym typeface="Courier New"/>
              </a:rPr>
              <a:t>(shlᵦ)ₐ (since there is no subscript a... ■Bee ⁽\*⁾)</a:t>
            </a:r>
            <a:endParaRPr sz="17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Principle; Swear less, I'm offended even if I censor myself, I'm not good enough</a:t>
            </a:r>
            <a:endParaRPr/>
          </a:p>
        </p:txBody>
      </p:sp>
      <p:sp>
        <p:nvSpPr>
          <p:cNvPr id="552" name="Google Shape;552;p9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Clr>
                <a:schemeClr val="dk1"/>
              </a:buClr>
              <a:buSzPct val="39285"/>
              <a:buFont typeface="Arial"/>
              <a:buNone/>
            </a:pPr>
            <a:r>
              <a:rPr lang="ko" sz="2800">
                <a:solidFill>
                  <a:schemeClr val="dk1"/>
                </a:solidFill>
              </a:rPr>
              <a:t>Originally (=in the original handwriting), it should be written, "Such a beautiful fact," but I still feel the same way.</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f(x) = x - ⌊x⌋</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f(x) = f(1 - x)</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fₗₘ = 1 (Note: ⁽\*⁾)</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fₐ = 1 (note: ⁽\*⁾)</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g(x) = 2f(x)</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gₗₘ = fₗₘ, gₐ = 2fₐ, fₗₘ = fₐ,</a:t>
            </a:r>
            <a:endParaRPr sz="2800">
              <a:solidFill>
                <a:schemeClr val="dk1"/>
              </a:solidFill>
            </a:endParaRPr>
          </a:p>
          <a:p>
            <a:pPr indent="0" lvl="0" marL="0" rtl="0" algn="l">
              <a:lnSpc>
                <a:spcPct val="115000"/>
              </a:lnSpc>
              <a:spcBef>
                <a:spcPts val="1200"/>
              </a:spcBef>
              <a:spcAft>
                <a:spcPts val="1200"/>
              </a:spcAft>
              <a:buClr>
                <a:schemeClr val="dk1"/>
              </a:buClr>
              <a:buSzPct val="39285"/>
              <a:buFont typeface="Arial"/>
              <a:buNone/>
            </a:pPr>
            <a:r>
              <a:rPr lang="ko" sz="2800">
                <a:solidFill>
                  <a:schemeClr val="dk1"/>
                </a:solidFill>
              </a:rPr>
              <a:t>gₗₘ = k, gₐ =2k (k = fₓ)</a:t>
            </a:r>
            <a:endParaRPr sz="2800">
              <a:solidFill>
                <a:schemeClr val="dk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Then</a:t>
            </a:r>
            <a:endParaRPr/>
          </a:p>
        </p:txBody>
      </p:sp>
      <p:sp>
        <p:nvSpPr>
          <p:cNvPr id="558" name="Google Shape;558;p9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b="1" lang="ko" sz="700">
                <a:solidFill>
                  <a:schemeClr val="dk1"/>
                </a:solidFill>
              </a:rPr>
              <a:t>(shlᵦ)ₗₘ = k, (shlᵦ)ₐ = 2k (k=2ᴮ-¹)</a:t>
            </a:r>
            <a:endParaRPr b="1" sz="7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700">
                <a:solidFill>
                  <a:schemeClr val="dk1"/>
                </a:solidFill>
              </a:rPr>
              <a:t>shlᵦ(x) = k g(x/k)</a:t>
            </a:r>
            <a:endParaRPr b="1" sz="7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700">
                <a:solidFill>
                  <a:schemeClr val="dk1"/>
                </a:solidFill>
              </a:rPr>
              <a:t>We can also derive the graph, function, and just-now versions of the same thing, but for simplicity, shl = ⌊x/2⌋. x ÷ 2 = y ... r, x ≡ y (mod. 2), and ⌊x/2⌋ = (x-r)/2. (a downward shifting ■■ (dip ■■ (dip ■))</a:t>
            </a:r>
            <a:endParaRPr b="1" sz="7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700">
                <a:solidFill>
                  <a:schemeClr val="dk1"/>
                </a:solidFill>
              </a:rPr>
              <a:t>Taking advantage of the information loss (?) of some bits in the shifting, we can write</a:t>
            </a:r>
            <a:endParaRPr b="1" sz="7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700">
                <a:solidFill>
                  <a:schemeClr val="dk1"/>
                </a:solidFill>
              </a:rPr>
              <a:t>idxᵦ(x) = shrᴮ - shlᵦⁿ(x)</a:t>
            </a:r>
            <a:endParaRPr b="1" sz="7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700">
                <a:solidFill>
                  <a:schemeClr val="dk1"/>
                </a:solidFill>
              </a:rPr>
              <a:t>-.</a:t>
            </a:r>
            <a:endParaRPr b="1" sz="7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700">
                <a:solidFill>
                  <a:schemeClr val="dk1"/>
                </a:solidFill>
              </a:rPr>
              <a:t>Summarize later (EZ)</a:t>
            </a:r>
            <a:endParaRPr b="1" sz="7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700">
                <a:solidFill>
                  <a:schemeClr val="dk1"/>
                </a:solidFill>
              </a:rPr>
              <a:t>-.</a:t>
            </a:r>
            <a:endParaRPr b="1" sz="7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700">
                <a:solidFill>
                  <a:schemeClr val="dk1"/>
                </a:solidFill>
              </a:rPr>
              <a:t>def) bitwise fᵦ (ΣA₁,ᵢ 2ⁱ-¹, ...(×n)..., ΣAₙ,ᵢ 2ⁱ-¹) ≡ Σ f(A₁,ᵢ, ...(×n)..., Aₙ,ᵢ) 2ⁱ-¹ (i = 1 ~ B)</a:t>
            </a:r>
            <a:endParaRPr b="1" sz="7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700">
                <a:solidFill>
                  <a:schemeClr val="dk1"/>
                </a:solidFill>
              </a:rPr>
              <a:t>-.</a:t>
            </a:r>
            <a:endParaRPr b="1" sz="7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700">
                <a:solidFill>
                  <a:schemeClr val="dk1"/>
                </a:solidFill>
              </a:rPr>
              <a:t>nagation = bitwise-no, nagationᵦ(ΣAᵢ 2ⁱ-¹ =(= x)) = Σ (1-Aᵢ) 2ⁱ-¹ = Σ 2ⁱ-¹ - Σ Aᵢ 2ⁱ-¹ = (2ᴮ-1) - (ΣAᵢ 2ⁱ-¹ =(= x)), nagationᵦ(x) = (2ᴮ-1) - x (i = 1 ~ B)</a:t>
            </a:r>
            <a:endParaRPr b="1" sz="7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700">
                <a:solidFill>
                  <a:schemeClr val="dk1"/>
                </a:solidFill>
              </a:rPr>
              <a:t>-.</a:t>
            </a:r>
            <a:endParaRPr b="1" sz="7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700">
                <a:solidFill>
                  <a:schemeClr val="dk1"/>
                </a:solidFill>
              </a:rPr>
              <a:t>p(◦, \*) := (a ◦ (b \* c) = a ◦ b \* a ◦ c where (◦, \*))</a:t>
            </a:r>
            <a:endParaRPr b="1" sz="7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700">
                <a:solidFill>
                  <a:schemeClr val="dk1"/>
                </a:solidFill>
              </a:rPr>
              <a:t>p(×, +) is true, but p(+, ×) is not, so that for a polynomial f, we usually get f(ΣA₁,ᵢ 2ⁱ-¹, ...(×n)..., ΣAₙ,ᵢ 2ⁱ-¹) 2ⁱ-¹) for a polynomial f. Non-negative logical operations are not interchangeable.</a:t>
            </a:r>
            <a:endParaRPr b="1" sz="700">
              <a:solidFill>
                <a:schemeClr val="dk1"/>
              </a:solidFill>
            </a:endParaRPr>
          </a:p>
          <a:p>
            <a:pPr indent="0" lvl="0" marL="0" rtl="0" algn="l">
              <a:lnSpc>
                <a:spcPct val="95000"/>
              </a:lnSpc>
              <a:spcBef>
                <a:spcPts val="1200"/>
              </a:spcBef>
              <a:spcAft>
                <a:spcPts val="0"/>
              </a:spcAft>
              <a:buClr>
                <a:schemeClr val="dk1"/>
              </a:buClr>
              <a:buSzPts val="275"/>
              <a:buFont typeface="Arial"/>
              <a:buNone/>
            </a:pPr>
            <a:r>
              <a:rPr b="1" lang="ko" sz="700">
                <a:solidFill>
                  <a:schemeClr val="dk1"/>
                </a:solidFill>
              </a:rPr>
              <a:t>Therefore, unlike the negation operation, which is interchangeable by negating for subtraction, it is difficult for me to prove the other hexa(n) by applying the bitwise commutativity law</a:t>
            </a:r>
            <a:endParaRPr b="1" sz="700">
              <a:solidFill>
                <a:schemeClr val="dk1"/>
              </a:solidFill>
            </a:endParaRPr>
          </a:p>
          <a:p>
            <a:pPr indent="0" lvl="0" marL="0" rtl="0" algn="l">
              <a:lnSpc>
                <a:spcPct val="95000"/>
              </a:lnSpc>
              <a:spcBef>
                <a:spcPts val="1200"/>
              </a:spcBef>
              <a:spcAft>
                <a:spcPts val="1200"/>
              </a:spcAft>
              <a:buSzPts val="275"/>
              <a:buNone/>
            </a:pPr>
            <a:r>
              <a:t/>
            </a:r>
            <a:endParaRPr b="1" sz="700">
              <a:solidFill>
                <a:schemeClr val="dk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ㅋㅋ</a:t>
            </a:r>
            <a:endParaRPr/>
          </a:p>
        </p:txBody>
      </p:sp>
      <p:sp>
        <p:nvSpPr>
          <p:cNvPr id="564" name="Google Shape;564;p9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55000" lnSpcReduction="10000"/>
          </a:bodyPr>
          <a:lstStyle/>
          <a:p>
            <a:pPr indent="0" lvl="0" marL="0" rtl="0" algn="l">
              <a:lnSpc>
                <a:spcPct val="115000"/>
              </a:lnSpc>
              <a:spcBef>
                <a:spcPts val="0"/>
              </a:spcBef>
              <a:spcAft>
                <a:spcPts val="0"/>
              </a:spcAft>
              <a:buClr>
                <a:schemeClr val="dk1"/>
              </a:buClr>
              <a:buSzPct val="39285"/>
              <a:buFont typeface="Arial"/>
              <a:buNone/>
            </a:pPr>
            <a:r>
              <a:rPr lang="ko" sz="2800">
                <a:solidFill>
                  <a:schemeClr val="dk1"/>
                </a:solidFill>
              </a:rPr>
              <a:t>Kingchiman says there is a bitwise indexing seat.</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bitwise fᵦ(x, y) = Σ f(idxᵦ(B - i, x), idxᵦ(B - i, y))2ⁱ-¹ (i = 1 - B)</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All in one second with math lol</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Note: f(x) = x - ⌊x⌋ is a type of sawtooth wave, actan(tan(x/π)) is also a type of sawtooth wave, and Gaussian function is just a ■a self-explanatory arithmetic operation that even a grade-schooler can understand.</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def) (∃! boolf ∈ {x | Set(x)}2{f:U→{0,1}} ∃! boolf-¹)(boolf-¹(p) ≡ {x | p(x)})</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def) setize ≡ boolf-¹</a:t>
            </a:r>
            <a:endParaRPr sz="2800">
              <a:solidFill>
                <a:schemeClr val="dk1"/>
              </a:solidFill>
            </a:endParaRPr>
          </a:p>
          <a:p>
            <a:pPr indent="0" lvl="0" marL="0" rtl="0" algn="l">
              <a:lnSpc>
                <a:spcPct val="115000"/>
              </a:lnSpc>
              <a:spcBef>
                <a:spcPts val="1200"/>
              </a:spcBef>
              <a:spcAft>
                <a:spcPts val="1200"/>
              </a:spcAft>
              <a:buSzPct val="181818"/>
              <a:buNone/>
            </a:pPr>
            <a:r>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9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Bullshit; bullshit; meaninglessness is a machine or calculator truth table formula so 5</a:t>
            </a:r>
            <a:endParaRPr/>
          </a:p>
        </p:txBody>
      </p:sp>
      <p:sp>
        <p:nvSpPr>
          <p:cNvPr id="570" name="Google Shape;570;p9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32500"/>
          </a:bodyPr>
          <a:lstStyle/>
          <a:p>
            <a:pPr indent="0" lvl="0" marL="0" rtl="0" algn="l">
              <a:lnSpc>
                <a:spcPct val="115000"/>
              </a:lnSpc>
              <a:spcBef>
                <a:spcPts val="0"/>
              </a:spcBef>
              <a:spcAft>
                <a:spcPts val="0"/>
              </a:spcAft>
              <a:buClr>
                <a:schemeClr val="dk1"/>
              </a:buClr>
              <a:buSzPct val="39285"/>
              <a:buFont typeface="Arial"/>
              <a:buNone/>
            </a:pPr>
            <a:r>
              <a:rPr lang="ko" sz="2800">
                <a:solidFill>
                  <a:schemeClr val="dk1"/>
                </a:solidFill>
              </a:rPr>
              <a:t>A proposition p that works on a Turing machine that writes Laftf 1.1 (this) is a set of propositions that are</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can be a proposition about arithmetic, logic, or bitwise operations, and setize(p) is a set, which in turn can be a set S = {a₁, ..., aₙ} at some time x = a₁ ∨ ... ∨ x = aₙ, so that every set S is reducible to p as a boolf(S), so that sets are restricted to the collection of all sets in the sense of the word.</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In effect, a proposition = (= equation), so we are done, just write ■a.</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That's all for LAFTF 1.1.</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instagram @leenuxmathno7e</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[github.com/FarAway6834](https://www.google.com/url?q=http://github.com/FarAway6834&amp;sa=D&amp;source=editors&amp;ust=1737545183319986&amp;usg=AOvVaw0udQDDfIxTu4hUrjAnk67S)</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/c0dk1ddy</a:t>
            </a:r>
            <a:endParaRPr sz="2800">
              <a:solidFill>
                <a:schemeClr val="dk1"/>
              </a:solidFill>
            </a:endParaRPr>
          </a:p>
          <a:p>
            <a:pPr indent="0" lvl="0" marL="0" rtl="0" algn="l">
              <a:lnSpc>
                <a:spcPct val="115000"/>
              </a:lnSpc>
              <a:spcBef>
                <a:spcPts val="1200"/>
              </a:spcBef>
              <a:spcAft>
                <a:spcPts val="0"/>
              </a:spcAft>
              <a:buClr>
                <a:schemeClr val="dk1"/>
              </a:buClr>
              <a:buSzPct val="39285"/>
              <a:buFont typeface="Arial"/>
              <a:buNone/>
            </a:pPr>
            <a:r>
              <a:rPr lang="ko" sz="2800">
                <a:solidFill>
                  <a:schemeClr val="dk1"/>
                </a:solidFill>
              </a:rPr>
              <a:t>\It's a modular-2 ring that uses ANF (arithmetic normal form), Zhegalkin's formula, and bitwise operations applied to it as functions of truth-assigned operators rather than modular-2 rings, so it's not internally organized as modular-2, but I think LAFTF is a good abstraction to use on a computer.</a:t>
            </a:r>
            <a:endParaRPr sz="2800">
              <a:solidFill>
                <a:schemeClr val="dk1"/>
              </a:solidFill>
            </a:endParaRPr>
          </a:p>
          <a:p>
            <a:pPr indent="0" lvl="0" marL="0" rtl="0" algn="l">
              <a:lnSpc>
                <a:spcPct val="115000"/>
              </a:lnSpc>
              <a:spcBef>
                <a:spcPts val="1200"/>
              </a:spcBef>
              <a:spcAft>
                <a:spcPts val="1200"/>
              </a:spcAft>
              <a:buSzPct val="197802"/>
              <a:buNone/>
            </a:pPr>
            <a:r>
              <a:rPr lang="ko" sz="2800">
                <a:solidFill>
                  <a:schemeClr val="dk1"/>
                </a:solidFill>
              </a:rPr>
              <a:t>I don't know if it's true that some titanium alloy on YouTube can solve math problems by thinking of them on its own, but I hope it is.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10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ko"/>
              <a:t>part 4. programming fw</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10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0"/>
              <a:buFont typeface="Arial"/>
              <a:buNone/>
            </a:pPr>
            <a:r>
              <a:rPr lang="ko" sz="1800">
                <a:solidFill>
                  <a:srgbClr val="999999"/>
                </a:solidFill>
                <a:highlight>
                  <a:srgbClr val="F6F8FA"/>
                </a:highlight>
                <a:latin typeface="Courier New"/>
                <a:ea typeface="Courier New"/>
                <a:cs typeface="Courier New"/>
                <a:sym typeface="Courier New"/>
              </a:rPr>
              <a:t>unbeauty; something similar is already done with information (using sequences, inductive definitions: divisors, etc.), so </a:t>
            </a:r>
            <a:r>
              <a:rPr b="1" lang="ko" sz="1911">
                <a:solidFill>
                  <a:srgbClr val="999999"/>
                </a:solidFill>
                <a:highlight>
                  <a:srgbClr val="F6F8FA"/>
                </a:highlight>
                <a:latin typeface="Courier New"/>
                <a:ea typeface="Courier New"/>
                <a:cs typeface="Courier New"/>
                <a:sym typeface="Courier New"/>
              </a:rPr>
              <a:t>this is the sequence part (the core argument of the presentation</a:t>
            </a:r>
            <a:r>
              <a:rPr lang="ko" sz="1800">
                <a:solidFill>
                  <a:srgbClr val="999999"/>
                </a:solidFill>
                <a:highlight>
                  <a:srgbClr val="F6F8FA"/>
                </a:highlight>
                <a:latin typeface="Courier New"/>
                <a:ea typeface="Courier New"/>
                <a:cs typeface="Courier New"/>
                <a:sym typeface="Courier New"/>
              </a:rPr>
              <a:t>)</a:t>
            </a:r>
            <a:endParaRPr sz="3600"/>
          </a:p>
          <a:p>
            <a:pPr indent="0" lvl="0" marL="0" rtl="0" algn="l">
              <a:lnSpc>
                <a:spcPct val="115000"/>
              </a:lnSpc>
              <a:spcBef>
                <a:spcPts val="1200"/>
              </a:spcBef>
              <a:spcAft>
                <a:spcPts val="1200"/>
              </a:spcAft>
              <a:buSzPct val="172839"/>
              <a:buNone/>
            </a:pPr>
            <a:r>
              <a:t/>
            </a:r>
            <a:endParaRPr sz="1800">
              <a:solidFill>
                <a:srgbClr val="999999"/>
              </a:solidFill>
              <a:highlight>
                <a:srgbClr val="F6F8FA"/>
              </a:highlight>
              <a:latin typeface="Courier New"/>
              <a:ea typeface="Courier New"/>
              <a:cs typeface="Courier New"/>
              <a:sym typeface="Courier New"/>
            </a:endParaRPr>
          </a:p>
        </p:txBody>
      </p:sp>
      <p:sp>
        <p:nvSpPr>
          <p:cNvPr id="581" name="Google Shape;581;p101"/>
          <p:cNvSpPr txBox="1"/>
          <p:nvPr>
            <p:ph idx="1" type="body"/>
          </p:nvPr>
        </p:nvSpPr>
        <p:spPr>
          <a:xfrm>
            <a:off x="311700" y="15063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a:solidFill>
                  <a:srgbClr val="24292E"/>
                </a:solidFill>
                <a:highlight>
                  <a:srgbClr val="F6F8FA"/>
                </a:highlight>
                <a:latin typeface="Courier New"/>
                <a:ea typeface="Courier New"/>
                <a:cs typeface="Courier New"/>
                <a:sym typeface="Courier New"/>
              </a:rPr>
              <a:t>unbeauty esolang (0⁰=1, x-&gt;0 x^x-&gt;1)</a:t>
            </a:r>
            <a:endParaRPr>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a:solidFill>
                  <a:srgbClr val="24292E"/>
                </a:solidFill>
                <a:highlight>
                  <a:srgbClr val="F6F8FA"/>
                </a:highlight>
                <a:latin typeface="Courier New"/>
                <a:ea typeface="Courier New"/>
                <a:cs typeface="Courier New"/>
                <a:sym typeface="Courier New"/>
              </a:rPr>
              <a:t>mathmatics.... beautiful 4 me....</a:t>
            </a:r>
            <a:endParaRPr>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a:solidFill>
                  <a:srgbClr val="DD1144"/>
                </a:solidFill>
                <a:highlight>
                  <a:srgbClr val="F6F8FA"/>
                </a:highlight>
                <a:latin typeface="Courier New"/>
                <a:ea typeface="Courier New"/>
                <a:cs typeface="Courier New"/>
                <a:sym typeface="Courier New"/>
              </a:rPr>
              <a:t>`sementically-recursive-defined-recurrence-formular based` </a:t>
            </a:r>
            <a:r>
              <a:rPr lang="ko">
                <a:solidFill>
                  <a:srgbClr val="24292E"/>
                </a:solidFill>
                <a:highlight>
                  <a:srgbClr val="F6F8FA"/>
                </a:highlight>
                <a:latin typeface="Courier New"/>
                <a:ea typeface="Courier New"/>
                <a:cs typeface="Courier New"/>
                <a:sym typeface="Courier New"/>
              </a:rPr>
              <a:t>programming language</a:t>
            </a:r>
            <a:endParaRPr>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a:solidFill>
                  <a:srgbClr val="24292E"/>
                </a:solidFill>
                <a:highlight>
                  <a:srgbClr val="F6F8FA"/>
                </a:highlight>
                <a:latin typeface="Courier New"/>
                <a:ea typeface="Courier New"/>
                <a:cs typeface="Courier New"/>
                <a:sym typeface="Courier New"/>
              </a:rPr>
              <a:t>actually, I didn't finished this work, because of my high school exam.</a:t>
            </a:r>
            <a:endParaRPr>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1200"/>
              </a:spcAft>
              <a:buSzPts val="1800"/>
              <a:buNone/>
            </a:pPr>
            <a:r>
              <a:rPr lang="ko">
                <a:solidFill>
                  <a:srgbClr val="24292E"/>
                </a:solidFill>
                <a:highlight>
                  <a:srgbClr val="F6F8FA"/>
                </a:highlight>
                <a:latin typeface="Courier New"/>
                <a:ea typeface="Courier New"/>
                <a:cs typeface="Courier New"/>
                <a:sym typeface="Courier New"/>
              </a:rPr>
              <a:t>~~■■■■ing Korea~~</a:t>
            </a:r>
            <a:endParaRPr sz="2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600">
                <a:solidFill>
                  <a:srgbClr val="24292E"/>
                </a:solidFill>
                <a:highlight>
                  <a:srgbClr val="F6F8FA"/>
                </a:highlight>
                <a:latin typeface="Courier New"/>
                <a:ea typeface="Courier New"/>
                <a:cs typeface="Courier New"/>
                <a:sym typeface="Courier New"/>
              </a:rPr>
              <a:t>First article : Conservation Concepts / </a:t>
            </a:r>
            <a:r>
              <a:rPr lang="ko" sz="1000">
                <a:solidFill>
                  <a:srgbClr val="24292E"/>
                </a:solidFill>
                <a:highlight>
                  <a:srgbClr val="F6F8FA"/>
                </a:highlight>
                <a:latin typeface="Courier New"/>
                <a:ea typeface="Courier New"/>
                <a:cs typeface="Courier New"/>
                <a:sym typeface="Courier New"/>
              </a:rPr>
              <a:t>Unary and PlasticArrow : Definition of Unary</a:t>
            </a:r>
            <a:endParaRPr sz="1000">
              <a:solidFill>
                <a:srgbClr val="24292E"/>
              </a:solidFill>
              <a:highlight>
                <a:srgbClr val="F6F8FA"/>
              </a:highlight>
              <a:latin typeface="Courier New"/>
              <a:ea typeface="Courier New"/>
              <a:cs typeface="Courier New"/>
              <a:sym typeface="Courier New"/>
            </a:endParaRPr>
          </a:p>
        </p:txBody>
      </p:sp>
      <p:sp>
        <p:nvSpPr>
          <p:cNvPr id="103" name="Google Shape;103;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3300">
                <a:solidFill>
                  <a:srgbClr val="24292E"/>
                </a:solidFill>
                <a:highlight>
                  <a:srgbClr val="F6F8FA"/>
                </a:highlight>
                <a:latin typeface="Courier New"/>
                <a:ea typeface="Courier New"/>
                <a:cs typeface="Courier New"/>
                <a:sym typeface="Courier New"/>
              </a:rPr>
              <a:t>Table of Contents</a:t>
            </a:r>
            <a:endParaRPr sz="33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3300">
                <a:solidFill>
                  <a:srgbClr val="24292E"/>
                </a:solidFill>
                <a:highlight>
                  <a:srgbClr val="F6F8FA"/>
                </a:highlight>
                <a:latin typeface="Courier New"/>
                <a:ea typeface="Courier New"/>
                <a:cs typeface="Courier New"/>
                <a:sym typeface="Courier New"/>
              </a:rPr>
              <a:t>1. Definition of Unary</a:t>
            </a:r>
            <a:endParaRPr sz="33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3300">
                <a:solidFill>
                  <a:srgbClr val="24292E"/>
                </a:solidFill>
                <a:highlight>
                  <a:srgbClr val="F6F8FA"/>
                </a:highlight>
                <a:latin typeface="Courier New"/>
                <a:ea typeface="Courier New"/>
                <a:cs typeface="Courier New"/>
                <a:sym typeface="Courier New"/>
              </a:rPr>
              <a:t>2. PlasticArrow</a:t>
            </a:r>
            <a:endParaRPr sz="33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1200"/>
              </a:spcAft>
              <a:buSzPts val="1800"/>
              <a:buNone/>
            </a:pPr>
            <a:r>
              <a:rPr lang="ko" sz="3300">
                <a:solidFill>
                  <a:srgbClr val="24292E"/>
                </a:solidFill>
                <a:highlight>
                  <a:srgbClr val="F6F8FA"/>
                </a:highlight>
                <a:latin typeface="Courier New"/>
                <a:ea typeface="Courier New"/>
                <a:cs typeface="Courier New"/>
                <a:sym typeface="Courier New"/>
              </a:rPr>
              <a:t>3. Let's assume a visual sensory language `L`.</a:t>
            </a:r>
            <a:endParaRPr sz="41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10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2000">
                <a:solidFill>
                  <a:srgbClr val="AAAAAA"/>
                </a:solidFill>
                <a:highlight>
                  <a:srgbClr val="F6F8FA"/>
                </a:highlight>
                <a:latin typeface="Courier New"/>
                <a:ea typeface="Courier New"/>
                <a:cs typeface="Courier New"/>
                <a:sym typeface="Courier New"/>
              </a:rPr>
              <a:t>example : (relies on unbeauty + selection structure formula)</a:t>
            </a:r>
            <a:endParaRPr sz="3800"/>
          </a:p>
        </p:txBody>
      </p:sp>
      <p:sp>
        <p:nvSpPr>
          <p:cNvPr id="587" name="Google Shape;587;p10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ct val="61110"/>
              <a:buFont typeface="Arial"/>
              <a:buNone/>
            </a:pPr>
            <a:r>
              <a:rPr lang="ko"/>
              <a:t>noptlib.unbe</a:t>
            </a:r>
            <a:endParaRPr/>
          </a:p>
          <a:p>
            <a:pPr indent="0" lvl="0" marL="0" rtl="0" algn="l">
              <a:lnSpc>
                <a:spcPct val="115000"/>
              </a:lnSpc>
              <a:spcBef>
                <a:spcPts val="1200"/>
              </a:spcBef>
              <a:spcAft>
                <a:spcPts val="0"/>
              </a:spcAft>
              <a:buClr>
                <a:schemeClr val="dk1"/>
              </a:buClr>
              <a:buSzPct val="61110"/>
              <a:buFont typeface="Arial"/>
              <a:buNone/>
            </a:pPr>
            <a:r>
              <a:rPr lang="ko"/>
              <a:t>```unbeauty</a:t>
            </a:r>
            <a:endParaRPr/>
          </a:p>
          <a:p>
            <a:pPr indent="0" lvl="0" marL="0" rtl="0" algn="l">
              <a:lnSpc>
                <a:spcPct val="115000"/>
              </a:lnSpc>
              <a:spcBef>
                <a:spcPts val="1200"/>
              </a:spcBef>
              <a:spcAft>
                <a:spcPts val="0"/>
              </a:spcAft>
              <a:buClr>
                <a:schemeClr val="dk1"/>
              </a:buClr>
              <a:buSzPct val="61110"/>
              <a:buFont typeface="Arial"/>
              <a:buNone/>
            </a:pPr>
            <a:r>
              <a:rPr lang="ko"/>
              <a:t>sqrt = cacher[1](λx. x^0.5)</a:t>
            </a:r>
            <a:endParaRPr/>
          </a:p>
          <a:p>
            <a:pPr indent="0" lvl="0" marL="0" rtl="0" algn="l">
              <a:lnSpc>
                <a:spcPct val="115000"/>
              </a:lnSpc>
              <a:spcBef>
                <a:spcPts val="1200"/>
              </a:spcBef>
              <a:spcAft>
                <a:spcPts val="0"/>
              </a:spcAft>
              <a:buClr>
                <a:schemeClr val="dk1"/>
              </a:buClr>
              <a:buSzPct val="61110"/>
              <a:buFont typeface="Arial"/>
              <a:buNone/>
            </a:pPr>
            <a:r>
              <a:rPr lang="ko"/>
              <a:t>abs = cacher[1](λx. this.sqrt(x^2))</a:t>
            </a:r>
            <a:endParaRPr/>
          </a:p>
          <a:p>
            <a:pPr indent="0" lvl="0" marL="0" rtl="0" algn="l">
              <a:lnSpc>
                <a:spcPct val="115000"/>
              </a:lnSpc>
              <a:spcBef>
                <a:spcPts val="1200"/>
              </a:spcBef>
              <a:spcAft>
                <a:spcPts val="0"/>
              </a:spcAft>
              <a:buClr>
                <a:schemeClr val="dk1"/>
              </a:buClr>
              <a:buSzPct val="61110"/>
              <a:buFont typeface="Arial"/>
              <a:buNone/>
            </a:pPr>
            <a:r>
              <a:rPr lang="ko"/>
              <a:t>partial_beq0c = cacher[1](λx, n, p. ((0^this.abs(n)) + n×(x + ((-1)^p)×n) ÷ (0^this.abs(n) + n^2)) × f(x, n - 1, p))</a:t>
            </a:r>
            <a:endParaRPr/>
          </a:p>
          <a:p>
            <a:pPr indent="0" lvl="0" marL="0" rtl="0" algn="l">
              <a:lnSpc>
                <a:spcPct val="115000"/>
              </a:lnSpc>
              <a:spcBef>
                <a:spcPts val="1200"/>
              </a:spcBef>
              <a:spcAft>
                <a:spcPts val="0"/>
              </a:spcAft>
              <a:buClr>
                <a:schemeClr val="dk1"/>
              </a:buClr>
              <a:buSzPct val="61110"/>
              <a:buFont typeface="Arial"/>
              <a:buNone/>
            </a:pPr>
            <a:r>
              <a:rPr lang="ko"/>
              <a:t>partial_beq0 = cacer(λb, x, p. this.partial_beq0(x, 2^b - p, p))</a:t>
            </a:r>
            <a:endParaRPr/>
          </a:p>
          <a:p>
            <a:pPr indent="0" lvl="0" marL="0" rtl="0" algn="l">
              <a:lnSpc>
                <a:spcPct val="115000"/>
              </a:lnSpc>
              <a:spcBef>
                <a:spcPts val="1200"/>
              </a:spcBef>
              <a:spcAft>
                <a:spcPts val="0"/>
              </a:spcAft>
              <a:buClr>
                <a:schemeClr val="dk1"/>
              </a:buClr>
              <a:buSzPct val="61110"/>
              <a:buFont typeface="Arial"/>
              <a:buNone/>
            </a:pPr>
            <a:r>
              <a:rPr lang="ko"/>
              <a:t>beq0 = cacher[1](λb, x. this.partial_beq0(b, x, 0) × this.partial_beq0(b, x, 1)</a:t>
            </a:r>
            <a:endParaRPr/>
          </a:p>
          <a:p>
            <a:pPr indent="0" lvl="0" marL="0" rtl="0" algn="l">
              <a:lnSpc>
                <a:spcPct val="115000"/>
              </a:lnSpc>
              <a:spcBef>
                <a:spcPts val="1200"/>
              </a:spcBef>
              <a:spcAft>
                <a:spcPts val="0"/>
              </a:spcAft>
              <a:buClr>
                <a:schemeClr val="dk1"/>
              </a:buClr>
              <a:buSzPct val="61110"/>
              <a:buFont typeface="Arial"/>
              <a:buNone/>
            </a:pPr>
            <a:r>
              <a:rPr lang="ko"/>
              <a:t>beq = cacher[1](λb, x, y. this.beq0(b, this.abs(x - y)))</a:t>
            </a:r>
            <a:endParaRPr/>
          </a:p>
          <a:p>
            <a:pPr indent="0" lvl="0" marL="0" rtl="0" algn="l">
              <a:lnSpc>
                <a:spcPct val="115000"/>
              </a:lnSpc>
              <a:spcBef>
                <a:spcPts val="1200"/>
              </a:spcBef>
              <a:spcAft>
                <a:spcPts val="0"/>
              </a:spcAft>
              <a:buClr>
                <a:schemeClr val="dk1"/>
              </a:buClr>
              <a:buSzPct val="61110"/>
              <a:buFont typeface="Arial"/>
              <a:buNone/>
            </a:pPr>
            <a:r>
              <a:rPr lang="ko"/>
              <a:t>dose_it_positive = cacher[1](λb, x. this.beq0(b, this.abs(b, x - this.abs(x))))</a:t>
            </a:r>
            <a:endParaRPr/>
          </a:p>
          <a:p>
            <a:pPr indent="0" lvl="0" marL="0" rtl="0" algn="l">
              <a:lnSpc>
                <a:spcPct val="115000"/>
              </a:lnSpc>
              <a:spcBef>
                <a:spcPts val="1200"/>
              </a:spcBef>
              <a:spcAft>
                <a:spcPts val="0"/>
              </a:spcAft>
              <a:buClr>
                <a:schemeClr val="dk1"/>
              </a:buClr>
              <a:buSzPct val="61110"/>
              <a:buFont typeface="Arial"/>
              <a:buNone/>
            </a:pPr>
            <a:r>
              <a:rPr lang="ko"/>
              <a:t>__cmp__ = cacher[1](λb, x. this.beq(b, x) + (-1)^(this.dose_it_positive(b, x)+1))</a:t>
            </a:r>
            <a:endParaRPr/>
          </a:p>
          <a:p>
            <a:pPr indent="0" lvl="0" marL="0" rtl="0" algn="l">
              <a:lnSpc>
                <a:spcPct val="115000"/>
              </a:lnSpc>
              <a:spcBef>
                <a:spcPts val="1200"/>
              </a:spcBef>
              <a:spcAft>
                <a:spcPts val="0"/>
              </a:spcAft>
              <a:buClr>
                <a:schemeClr val="dk1"/>
              </a:buClr>
              <a:buSzPct val="61110"/>
              <a:buFont typeface="Arial"/>
              <a:buNone/>
            </a:pPr>
            <a:r>
              <a:rPr lang="ko"/>
              <a:t>__le__ = cacher[1](λb, x, y. this.dose_it_positive(b, x - y))</a:t>
            </a:r>
            <a:endParaRPr/>
          </a:p>
          <a:p>
            <a:pPr indent="0" lvl="0" marL="0" rtl="0" algn="l">
              <a:lnSpc>
                <a:spcPct val="115000"/>
              </a:lnSpc>
              <a:spcBef>
                <a:spcPts val="1200"/>
              </a:spcBef>
              <a:spcAft>
                <a:spcPts val="0"/>
              </a:spcAft>
              <a:buClr>
                <a:schemeClr val="dk1"/>
              </a:buClr>
              <a:buSzPct val="61110"/>
              <a:buFont typeface="Arial"/>
              <a:buNone/>
            </a:pPr>
            <a:r>
              <a:rPr lang="ko"/>
              <a:t>conditionalidx = cacher[1](λp,x,y.p×(x-y)+y)</a:t>
            </a:r>
            <a:endParaRPr/>
          </a:p>
          <a:p>
            <a:pPr indent="0" lvl="0" marL="0" rtl="0" algn="l">
              <a:lnSpc>
                <a:spcPct val="115000"/>
              </a:lnSpc>
              <a:spcBef>
                <a:spcPts val="1200"/>
              </a:spcBef>
              <a:spcAft>
                <a:spcPts val="0"/>
              </a:spcAft>
              <a:buClr>
                <a:schemeClr val="dk1"/>
              </a:buClr>
              <a:buSzPct val="61110"/>
              <a:buFont typeface="Arial"/>
              <a:buNone/>
            </a:pPr>
            <a:r>
              <a:rPr lang="ko"/>
              <a:t>conditional = cacher[1](λp, x, y. p×x + (1-p)×y)</a:t>
            </a:r>
            <a:endParaRPr/>
          </a:p>
          <a:p>
            <a:pPr indent="0" lvl="0" marL="0" rtl="0" algn="l">
              <a:lnSpc>
                <a:spcPct val="115000"/>
              </a:lnSpc>
              <a:spcBef>
                <a:spcPts val="1200"/>
              </a:spcBef>
              <a:spcAft>
                <a:spcPts val="0"/>
              </a:spcAft>
              <a:buClr>
                <a:schemeClr val="dk1"/>
              </a:buClr>
              <a:buSzPct val="61110"/>
              <a:buFont typeface="Arial"/>
              <a:buNone/>
            </a:pPr>
            <a:r>
              <a:rPr lang="ko"/>
              <a:t>_4bit_eqer_ = cacher[1](λx,y.this.beq(4,x,y))</a:t>
            </a:r>
            <a:endParaRPr/>
          </a:p>
          <a:p>
            <a:pPr indent="0" lvl="0" marL="0" rtl="0" algn="l">
              <a:lnSpc>
                <a:spcPct val="115000"/>
              </a:lnSpc>
              <a:spcBef>
                <a:spcPts val="1200"/>
              </a:spcBef>
              <a:spcAft>
                <a:spcPts val="0"/>
              </a:spcAft>
              <a:buClr>
                <a:schemeClr val="dk1"/>
              </a:buClr>
              <a:buSzPct val="61110"/>
              <a:buFont typeface="Arial"/>
              <a:buNone/>
            </a:pPr>
            <a:r>
              <a:rPr lang="ko"/>
              <a:t>_4bit_idxer = cacher[1](λi,a0,a1,a2,a3,a4,a5,a6,a8,a9,aA,aB,aC,aD,aE,aF.this._4bit_eqer_(i,0)×a0+this._4bit_eqer_(i,1)×a1+this._4bit_eqer_(i,2)×a2+this._4bit_eqer_(i,3)×a3+this._4bit_eqer_(i,4)×a4+this._4bit_eqer_(i,5)×a5+this._4bit_eqer_(i,6)×a6+this._4bit_eqer_(i,7)×a7+this._4bit_eqer_(i,8)×a8+this._4bit_eqer_(i,9)×a9+this._4bit_eqer_(i,10)×aA+this._4bit_eqer_(i,11)×aB+this._4bit_eqer_(i,12)×aC+this._4bit_eqer_(i,13)×aD+this._4bit_eqer_(i,14)×aE+this._4bit_eqer_(i,15)×aF)</a:t>
            </a:r>
            <a:endParaRPr/>
          </a:p>
          <a:p>
            <a:pPr indent="0" lvl="0" marL="0" rtl="0" algn="l">
              <a:lnSpc>
                <a:spcPct val="115000"/>
              </a:lnSpc>
              <a:spcBef>
                <a:spcPts val="1200"/>
              </a:spcBef>
              <a:spcAft>
                <a:spcPts val="1200"/>
              </a:spcAft>
              <a:buSzPts val="1800"/>
              <a:buNone/>
            </a:pPr>
            <a:r>
              <a:rPr lang="ko"/>
              <a:t>Truncation</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10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Splitting and concatenating</a:t>
            </a:r>
            <a:endParaRPr/>
          </a:p>
        </p:txBody>
      </p:sp>
      <p:sp>
        <p:nvSpPr>
          <p:cNvPr id="593" name="Google Shape;593;p10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ct val="61110"/>
              <a:buFont typeface="Arial"/>
              <a:buNone/>
            </a:pPr>
            <a:r>
              <a:rPr lang="ko"/>
              <a:t>not = cacher[1](λx.1-x)</a:t>
            </a:r>
            <a:endParaRPr/>
          </a:p>
          <a:p>
            <a:pPr indent="0" lvl="0" marL="0" rtl="0" algn="l">
              <a:lnSpc>
                <a:spcPct val="115000"/>
              </a:lnSpc>
              <a:spcBef>
                <a:spcPts val="1200"/>
              </a:spcBef>
              <a:spcAft>
                <a:spcPts val="0"/>
              </a:spcAft>
              <a:buClr>
                <a:schemeClr val="dk1"/>
              </a:buClr>
              <a:buSzPct val="61110"/>
              <a:buFont typeface="Arial"/>
              <a:buNone/>
            </a:pPr>
            <a:r>
              <a:rPr lang="ko"/>
              <a:t>and = cacher[1](λx,y.x×y)</a:t>
            </a:r>
            <a:endParaRPr/>
          </a:p>
          <a:p>
            <a:pPr indent="0" lvl="0" marL="0" rtl="0" algn="l">
              <a:lnSpc>
                <a:spcPct val="115000"/>
              </a:lnSpc>
              <a:spcBef>
                <a:spcPts val="1200"/>
              </a:spcBef>
              <a:spcAft>
                <a:spcPts val="0"/>
              </a:spcAft>
              <a:buClr>
                <a:schemeClr val="dk1"/>
              </a:buClr>
              <a:buSzPct val="61110"/>
              <a:buFont typeface="Arial"/>
              <a:buNone/>
            </a:pPr>
            <a:r>
              <a:rPr lang="ko"/>
              <a:t>sor = cacher[1](λs,x,y.x+y-(1+s)*this.and(x, y))</a:t>
            </a:r>
            <a:endParaRPr/>
          </a:p>
          <a:p>
            <a:pPr indent="0" lvl="0" marL="0" rtl="0" algn="l">
              <a:lnSpc>
                <a:spcPct val="115000"/>
              </a:lnSpc>
              <a:spcBef>
                <a:spcPts val="1200"/>
              </a:spcBef>
              <a:spcAft>
                <a:spcPts val="0"/>
              </a:spcAft>
              <a:buClr>
                <a:schemeClr val="dk1"/>
              </a:buClr>
              <a:buSzPct val="61110"/>
              <a:buFont typeface="Arial"/>
              <a:buNone/>
            </a:pPr>
            <a:r>
              <a:rPr lang="ko"/>
              <a:t>or = cacher[1](λx,y.this.sor(0,x,y))</a:t>
            </a:r>
            <a:endParaRPr/>
          </a:p>
          <a:p>
            <a:pPr indent="0" lvl="0" marL="0" rtl="0" algn="l">
              <a:lnSpc>
                <a:spcPct val="115000"/>
              </a:lnSpc>
              <a:spcBef>
                <a:spcPts val="1200"/>
              </a:spcBef>
              <a:spcAft>
                <a:spcPts val="0"/>
              </a:spcAft>
              <a:buClr>
                <a:schemeClr val="dk1"/>
              </a:buClr>
              <a:buSzPct val="61110"/>
              <a:buFont typeface="Arial"/>
              <a:buNone/>
            </a:pPr>
            <a:r>
              <a:rPr lang="ko"/>
              <a:t>xor = cacher[1](λx,y.this.sor(1,x,y))</a:t>
            </a:r>
            <a:endParaRPr/>
          </a:p>
          <a:p>
            <a:pPr indent="0" lvl="0" marL="0" rtl="0" algn="l">
              <a:lnSpc>
                <a:spcPct val="115000"/>
              </a:lnSpc>
              <a:spcBef>
                <a:spcPts val="1200"/>
              </a:spcBef>
              <a:spcAft>
                <a:spcPts val="0"/>
              </a:spcAft>
              <a:buClr>
                <a:schemeClr val="dk1"/>
              </a:buClr>
              <a:buSzPct val="61110"/>
              <a:buFont typeface="Arial"/>
              <a:buNone/>
            </a:pPr>
            <a:r>
              <a:rPr lang="ko"/>
              <a:t>nand = cacher[1](λx,y.this.not(this.and(x,y)))</a:t>
            </a:r>
            <a:endParaRPr/>
          </a:p>
          <a:p>
            <a:pPr indent="0" lvl="0" marL="0" rtl="0" algn="l">
              <a:lnSpc>
                <a:spcPct val="115000"/>
              </a:lnSpc>
              <a:spcBef>
                <a:spcPts val="1200"/>
              </a:spcBef>
              <a:spcAft>
                <a:spcPts val="0"/>
              </a:spcAft>
              <a:buClr>
                <a:schemeClr val="dk1"/>
              </a:buClr>
              <a:buSzPct val="61110"/>
              <a:buFont typeface="Arial"/>
              <a:buNone/>
            </a:pPr>
            <a:r>
              <a:rPr lang="ko"/>
              <a:t>nor = cacher[1](λx,y.this.not(this.or(x,y)))</a:t>
            </a:r>
            <a:endParaRPr/>
          </a:p>
          <a:p>
            <a:pPr indent="0" lvl="0" marL="0" rtl="0" algn="l">
              <a:lnSpc>
                <a:spcPct val="115000"/>
              </a:lnSpc>
              <a:spcBef>
                <a:spcPts val="1200"/>
              </a:spcBef>
              <a:spcAft>
                <a:spcPts val="0"/>
              </a:spcAft>
              <a:buClr>
                <a:schemeClr val="dk1"/>
              </a:buClr>
              <a:buSzPct val="61110"/>
              <a:buFont typeface="Arial"/>
              <a:buNone/>
            </a:pPr>
            <a:r>
              <a:rPr lang="ko"/>
              <a:t>nxor = cacher[1](λx,y.this.not(this.xor(x,y)))</a:t>
            </a:r>
            <a:endParaRPr/>
          </a:p>
          <a:p>
            <a:pPr indent="0" lvl="0" marL="0" rtl="0" algn="l">
              <a:lnSpc>
                <a:spcPct val="115000"/>
              </a:lnSpc>
              <a:spcBef>
                <a:spcPts val="1200"/>
              </a:spcBef>
              <a:spcAft>
                <a:spcPts val="0"/>
              </a:spcAft>
              <a:buClr>
                <a:schemeClr val="dk1"/>
              </a:buClr>
              <a:buSzPct val="61110"/>
              <a:buFont typeface="Arial"/>
              <a:buNone/>
            </a:pPr>
            <a:r>
              <a:rPr lang="ko"/>
              <a:t>sub = cacher[1](λx,y.this.and(x,this.not(y)))</a:t>
            </a:r>
            <a:endParaRPr/>
          </a:p>
          <a:p>
            <a:pPr indent="0" lvl="0" marL="0" rtl="0" algn="l">
              <a:lnSpc>
                <a:spcPct val="115000"/>
              </a:lnSpc>
              <a:spcBef>
                <a:spcPts val="1200"/>
              </a:spcBef>
              <a:spcAft>
                <a:spcPts val="0"/>
              </a:spcAft>
              <a:buClr>
                <a:schemeClr val="dk1"/>
              </a:buClr>
              <a:buSzPct val="61110"/>
              <a:buFont typeface="Arial"/>
              <a:buNone/>
            </a:pPr>
            <a:r>
              <a:rPr lang="ko"/>
              <a:t>rsub = cacher[1](λx,y.this.sub(y,x))</a:t>
            </a:r>
            <a:endParaRPr/>
          </a:p>
          <a:p>
            <a:pPr indent="0" lvl="0" marL="0" rtl="0" algn="l">
              <a:lnSpc>
                <a:spcPct val="115000"/>
              </a:lnSpc>
              <a:spcBef>
                <a:spcPts val="1200"/>
              </a:spcBef>
              <a:spcAft>
                <a:spcPts val="0"/>
              </a:spcAft>
              <a:buClr>
                <a:schemeClr val="dk1"/>
              </a:buClr>
              <a:buSzPct val="61110"/>
              <a:buFont typeface="Arial"/>
              <a:buNone/>
            </a:pPr>
            <a:r>
              <a:rPr lang="ko"/>
              <a:t>rimp = cacher[1](λx,y.this.not(this.rsub(x,y)))</a:t>
            </a:r>
            <a:endParaRPr/>
          </a:p>
          <a:p>
            <a:pPr indent="0" lvl="0" marL="0" rtl="0" algn="l">
              <a:lnSpc>
                <a:spcPct val="115000"/>
              </a:lnSpc>
              <a:spcBef>
                <a:spcPts val="1200"/>
              </a:spcBef>
              <a:spcAft>
                <a:spcPts val="0"/>
              </a:spcAft>
              <a:buClr>
                <a:schemeClr val="dk1"/>
              </a:buClr>
              <a:buSzPct val="61110"/>
              <a:buFont typeface="Arial"/>
              <a:buNone/>
            </a:pPr>
            <a:r>
              <a:rPr lang="ko"/>
              <a:t>imp = cacher[1](λx,y.this.not(this.sub(x,y)))</a:t>
            </a:r>
            <a:endParaRPr/>
          </a:p>
          <a:p>
            <a:pPr indent="0" lvl="0" marL="0" rtl="0" algn="l">
              <a:lnSpc>
                <a:spcPct val="115000"/>
              </a:lnSpc>
              <a:spcBef>
                <a:spcPts val="1200"/>
              </a:spcBef>
              <a:spcAft>
                <a:spcPts val="0"/>
              </a:spcAft>
              <a:buClr>
                <a:schemeClr val="dk1"/>
              </a:buClr>
              <a:buSzPct val="61110"/>
              <a:buFont typeface="Arial"/>
              <a:buNone/>
            </a:pPr>
            <a:r>
              <a:rPr lang="ko"/>
              <a:t>a = cacher[1](λx,y.x)</a:t>
            </a:r>
            <a:endParaRPr/>
          </a:p>
          <a:p>
            <a:pPr indent="0" lvl="0" marL="0" rtl="0" algn="l">
              <a:lnSpc>
                <a:spcPct val="115000"/>
              </a:lnSpc>
              <a:spcBef>
                <a:spcPts val="1200"/>
              </a:spcBef>
              <a:spcAft>
                <a:spcPts val="0"/>
              </a:spcAft>
              <a:buClr>
                <a:schemeClr val="dk1"/>
              </a:buClr>
              <a:buSzPct val="61110"/>
              <a:buFont typeface="Arial"/>
              <a:buNone/>
            </a:pPr>
            <a:r>
              <a:rPr lang="ko"/>
              <a:t>b = cacher[1](λx,y.y)</a:t>
            </a:r>
            <a:endParaRPr/>
          </a:p>
          <a:p>
            <a:pPr indent="0" lvl="0" marL="0" rtl="0" algn="l">
              <a:lnSpc>
                <a:spcPct val="115000"/>
              </a:lnSpc>
              <a:spcBef>
                <a:spcPts val="1200"/>
              </a:spcBef>
              <a:spcAft>
                <a:spcPts val="0"/>
              </a:spcAft>
              <a:buClr>
                <a:schemeClr val="dk1"/>
              </a:buClr>
              <a:buSzPct val="61110"/>
              <a:buFont typeface="Arial"/>
              <a:buNone/>
            </a:pPr>
            <a:r>
              <a:rPr lang="ko"/>
              <a:t>nota = cacher[1](λx,y.this.not(x))</a:t>
            </a:r>
            <a:endParaRPr/>
          </a:p>
          <a:p>
            <a:pPr indent="0" lvl="0" marL="0" rtl="0" algn="l">
              <a:lnSpc>
                <a:spcPct val="115000"/>
              </a:lnSpc>
              <a:spcBef>
                <a:spcPts val="1200"/>
              </a:spcBef>
              <a:spcAft>
                <a:spcPts val="0"/>
              </a:spcAft>
              <a:buClr>
                <a:schemeClr val="dk1"/>
              </a:buClr>
              <a:buSzPct val="61110"/>
              <a:buFont typeface="Arial"/>
              <a:buNone/>
            </a:pPr>
            <a:r>
              <a:rPr lang="ko"/>
              <a:t>notb = cacher[1](λx,y.this.not(y))</a:t>
            </a:r>
            <a:endParaRPr/>
          </a:p>
          <a:p>
            <a:pPr indent="0" lvl="0" marL="0" rtl="0" algn="l">
              <a:lnSpc>
                <a:spcPct val="115000"/>
              </a:lnSpc>
              <a:spcBef>
                <a:spcPts val="1200"/>
              </a:spcBef>
              <a:spcAft>
                <a:spcPts val="0"/>
              </a:spcAft>
              <a:buClr>
                <a:schemeClr val="dk1"/>
              </a:buClr>
              <a:buSzPct val="61110"/>
              <a:buFont typeface="Arial"/>
              <a:buNone/>
            </a:pPr>
            <a:r>
              <a:rPr lang="ko"/>
              <a:t>logicalerr = cacher[1](λx,y.0)</a:t>
            </a:r>
            <a:endParaRPr/>
          </a:p>
          <a:p>
            <a:pPr indent="0" lvl="0" marL="0" rtl="0" algn="l">
              <a:lnSpc>
                <a:spcPct val="115000"/>
              </a:lnSpc>
              <a:spcBef>
                <a:spcPts val="1200"/>
              </a:spcBef>
              <a:spcAft>
                <a:spcPts val="1200"/>
              </a:spcAft>
              <a:buSzPts val="1800"/>
              <a:buNone/>
            </a:pPr>
            <a:r>
              <a:rPr lang="ko"/>
              <a:t>alwaysstruth = cacher[1](λx,y.1) no nor</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10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Ha,,,</a:t>
            </a:r>
            <a:endParaRPr/>
          </a:p>
        </p:txBody>
      </p:sp>
      <p:sp>
        <p:nvSpPr>
          <p:cNvPr id="599" name="Google Shape;599;p10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ct val="61110"/>
              <a:buFont typeface="Arial"/>
              <a:buNone/>
            </a:pPr>
            <a:r>
              <a:rPr lang="ko"/>
              <a:t>lpu = cacher[1](λcod,x,y.this._4bit_idxer(cod,this.logicalerr(x,y), this.and(x,y), this.sub(x,y), this.b(x,y), this.rsub(x,y), this.a(x,y), this.xor(x,y), this.or(x,y), this.nor(x,y), this.nxor(x,y), this.nota(x,y), this.rimp(x,y), this.notb(x,y), this.imp(x,y), this.nand(x,y), this.alwaystruth(x,y)))</a:t>
            </a:r>
            <a:endParaRPr/>
          </a:p>
          <a:p>
            <a:pPr indent="0" lvl="0" marL="0" rtl="0" algn="l">
              <a:lnSpc>
                <a:spcPct val="115000"/>
              </a:lnSpc>
              <a:spcBef>
                <a:spcPts val="1200"/>
              </a:spcBef>
              <a:spcAft>
                <a:spcPts val="0"/>
              </a:spcAft>
              <a:buClr>
                <a:schemeClr val="dk1"/>
              </a:buClr>
              <a:buSzPct val="61110"/>
              <a:buFont typeface="Arial"/>
              <a:buNone/>
            </a:pPr>
            <a:r>
              <a:rPr lang="ko"/>
              <a:t>__gt__ = cacher[1](λb, x, y. this.not(this.__le__(b, x, y)))</a:t>
            </a:r>
            <a:endParaRPr/>
          </a:p>
          <a:p>
            <a:pPr indent="0" lvl="0" marL="0" rtl="0" algn="l">
              <a:lnSpc>
                <a:spcPct val="115000"/>
              </a:lnSpc>
              <a:spcBef>
                <a:spcPts val="1200"/>
              </a:spcBef>
              <a:spcAft>
                <a:spcPts val="0"/>
              </a:spcAft>
              <a:buClr>
                <a:schemeClr val="dk1"/>
              </a:buClr>
              <a:buSzPct val="61110"/>
              <a:buFont typeface="Arial"/>
              <a:buNone/>
            </a:pPr>
            <a:r>
              <a:rPr lang="ko"/>
              <a:t>__lt__ = cacher[1](λb, x, y. this.__gt__(b, y, x))</a:t>
            </a:r>
            <a:endParaRPr/>
          </a:p>
          <a:p>
            <a:pPr indent="0" lvl="0" marL="0" rtl="0" algn="l">
              <a:lnSpc>
                <a:spcPct val="115000"/>
              </a:lnSpc>
              <a:spcBef>
                <a:spcPts val="1200"/>
              </a:spcBef>
              <a:spcAft>
                <a:spcPts val="0"/>
              </a:spcAft>
              <a:buClr>
                <a:schemeClr val="dk1"/>
              </a:buClr>
              <a:buSzPct val="61110"/>
              <a:buFont typeface="Arial"/>
              <a:buNone/>
            </a:pPr>
            <a:r>
              <a:rPr lang="ko"/>
              <a:t>__ge__ = cacher[1](λb, x, y. this.__le__(b, y, x))</a:t>
            </a:r>
            <a:endParaRPr/>
          </a:p>
          <a:p>
            <a:pPr indent="0" lvl="0" marL="0" rtl="0" algn="l">
              <a:lnSpc>
                <a:spcPct val="115000"/>
              </a:lnSpc>
              <a:spcBef>
                <a:spcPts val="1200"/>
              </a:spcBef>
              <a:spcAft>
                <a:spcPts val="0"/>
              </a:spcAft>
              <a:buClr>
                <a:schemeClr val="dk1"/>
              </a:buClr>
              <a:buSzPct val="61110"/>
              <a:buFont typeface="Arial"/>
              <a:buNone/>
            </a:pPr>
            <a:r>
              <a:rPr lang="ko"/>
              <a:t>__ne__ = cacher[1](λb, x, y. this.not(this.beq(b, x, y)))</a:t>
            </a:r>
            <a:endParaRPr/>
          </a:p>
          <a:p>
            <a:pPr indent="0" lvl="0" marL="0" rtl="0" algn="l">
              <a:lnSpc>
                <a:spcPct val="115000"/>
              </a:lnSpc>
              <a:spcBef>
                <a:spcPts val="1200"/>
              </a:spcBef>
              <a:spcAft>
                <a:spcPts val="0"/>
              </a:spcAft>
              <a:buClr>
                <a:schemeClr val="dk1"/>
              </a:buClr>
              <a:buSzPct val="61110"/>
              <a:buFont typeface="Arial"/>
              <a:buNone/>
            </a:pPr>
            <a:r>
              <a:rPr lang="ko"/>
              <a:t>bits2bool = cacher[1](λb, x. this.not(this.beq0(b,,x)))</a:t>
            </a:r>
            <a:endParaRPr/>
          </a:p>
          <a:p>
            <a:pPr indent="0" lvl="0" marL="0" rtl="0" algn="l">
              <a:lnSpc>
                <a:spcPct val="115000"/>
              </a:lnSpc>
              <a:spcBef>
                <a:spcPts val="1200"/>
              </a:spcBef>
              <a:spcAft>
                <a:spcPts val="0"/>
              </a:spcAft>
              <a:buClr>
                <a:schemeClr val="dk1"/>
              </a:buClr>
              <a:buSzPct val="61110"/>
              <a:buFont typeface="Arial"/>
              <a:buNone/>
            </a:pPr>
            <a:r>
              <a:rPr lang="ko"/>
              <a:t>shr = cacher[1](λx, n.x÷(2^n))</a:t>
            </a:r>
            <a:endParaRPr/>
          </a:p>
          <a:p>
            <a:pPr indent="0" lvl="0" marL="0" rtl="0" algn="l">
              <a:lnSpc>
                <a:spcPct val="115000"/>
              </a:lnSpc>
              <a:spcBef>
                <a:spcPts val="1200"/>
              </a:spcBef>
              <a:spcAft>
                <a:spcPts val="0"/>
              </a:spcAft>
              <a:buClr>
                <a:schemeClr val="dk1"/>
              </a:buClr>
              <a:buSzPct val="61110"/>
              <a:buFont typeface="Arial"/>
              <a:buNone/>
            </a:pPr>
            <a:r>
              <a:rPr lang="ko"/>
              <a:t>shl = cacher[1](λb, x, n.(2^b)×x-(2^b)×(x÷(2^(b-n))))</a:t>
            </a:r>
            <a:endParaRPr/>
          </a:p>
          <a:p>
            <a:pPr indent="0" lvl="0" marL="0" rtl="0" algn="l">
              <a:lnSpc>
                <a:spcPct val="115000"/>
              </a:lnSpc>
              <a:spcBef>
                <a:spcPts val="1200"/>
              </a:spcBef>
              <a:spcAft>
                <a:spcPts val="0"/>
              </a:spcAft>
              <a:buClr>
                <a:schemeClr val="dk1"/>
              </a:buClr>
              <a:buSzPct val="61110"/>
              <a:buFont typeface="Arial"/>
              <a:buNone/>
            </a:pPr>
            <a:r>
              <a:rPr lang="ko"/>
              <a:t>idx = cacher[1](λb, x,i.this.shr(this.shl(b, x, i), b))</a:t>
            </a:r>
            <a:endParaRPr/>
          </a:p>
          <a:p>
            <a:pPr indent="0" lvl="0" marL="0" rtl="0" algn="l">
              <a:lnSpc>
                <a:spcPct val="115000"/>
              </a:lnSpc>
              <a:spcBef>
                <a:spcPts val="1200"/>
              </a:spcBef>
              <a:spcAft>
                <a:spcPts val="0"/>
              </a:spcAft>
              <a:buClr>
                <a:schemeClr val="dk1"/>
              </a:buClr>
              <a:buSzPct val="61110"/>
              <a:buFont typeface="Arial"/>
              <a:buNone/>
            </a:pPr>
            <a:r>
              <a:rPr lang="ko"/>
              <a:t>_bpucc_ = cacher[1](λb, cod,i,x,y.this.lpu(cod, this.idx)(b, x, i), this.idx)(b, y, i)) × (2^i))</a:t>
            </a:r>
            <a:endParaRPr/>
          </a:p>
          <a:p>
            <a:pPr indent="0" lvl="0" marL="0" rtl="0" algn="l">
              <a:lnSpc>
                <a:spcPct val="115000"/>
              </a:lnSpc>
              <a:spcBef>
                <a:spcPts val="1200"/>
              </a:spcBef>
              <a:spcAft>
                <a:spcPts val="0"/>
              </a:spcAft>
              <a:buClr>
                <a:schemeClr val="dk1"/>
              </a:buClr>
              <a:buSzPct val="61110"/>
              <a:buFont typeface="Arial"/>
              <a:buNone/>
            </a:pPr>
            <a:r>
              <a:rPr lang="ko"/>
              <a:t>_bpuc_ = cacher[1](λb, cod,i,x,y.this._bpucc_(b, i,x,y) + this.bits2bool(i)×this._bpuc_(b,i-1,x,y))</a:t>
            </a:r>
            <a:endParaRPr/>
          </a:p>
          <a:p>
            <a:pPr indent="0" lvl="0" marL="0" rtl="0" algn="l">
              <a:lnSpc>
                <a:spcPct val="115000"/>
              </a:lnSpc>
              <a:spcBef>
                <a:spcPts val="1200"/>
              </a:spcBef>
              <a:spcAft>
                <a:spcPts val="0"/>
              </a:spcAft>
              <a:buClr>
                <a:schemeClr val="dk1"/>
              </a:buClr>
              <a:buSzPct val="61110"/>
              <a:buFont typeface="Arial"/>
              <a:buNone/>
            </a:pPr>
            <a:r>
              <a:rPr lang="ko"/>
              <a:t>bpu = cacher[1](λb,cod,x,y.this._bpuc_(b,cod,b-1,x,y))</a:t>
            </a:r>
            <a:endParaRPr/>
          </a:p>
          <a:p>
            <a:pPr indent="0" lvl="0" marL="0" rtl="0" algn="l">
              <a:lnSpc>
                <a:spcPct val="115000"/>
              </a:lnSpc>
              <a:spcBef>
                <a:spcPts val="1200"/>
              </a:spcBef>
              <a:spcAft>
                <a:spcPts val="0"/>
              </a:spcAft>
              <a:buClr>
                <a:schemeClr val="dk1"/>
              </a:buClr>
              <a:buSzPct val="61110"/>
              <a:buFont typeface="Arial"/>
              <a:buNone/>
            </a:pPr>
            <a:r>
              <a:rPr lang="ko"/>
              <a:t>```</a:t>
            </a:r>
            <a:endParaRPr/>
          </a:p>
          <a:p>
            <a:pPr indent="0" lvl="0" marL="0" rtl="0" algn="l">
              <a:lnSpc>
                <a:spcPct val="115000"/>
              </a:lnSpc>
              <a:spcBef>
                <a:spcPts val="1200"/>
              </a:spcBef>
              <a:spcAft>
                <a:spcPts val="0"/>
              </a:spcAft>
              <a:buClr>
                <a:schemeClr val="dk1"/>
              </a:buClr>
              <a:buSzPct val="61110"/>
              <a:buFont typeface="Arial"/>
              <a:buNone/>
            </a:pPr>
            <a:r>
              <a:rPr lang="ko"/>
              <a:t>ex2.ubt - extend not base cls, ex1 cls.</a:t>
            </a:r>
            <a:endParaRPr/>
          </a:p>
          <a:p>
            <a:pPr indent="0" lvl="0" marL="0" rtl="0" algn="l">
              <a:lnSpc>
                <a:spcPct val="115000"/>
              </a:lnSpc>
              <a:spcBef>
                <a:spcPts val="1200"/>
              </a:spcBef>
              <a:spcAft>
                <a:spcPts val="0"/>
              </a:spcAft>
              <a:buClr>
                <a:schemeClr val="dk1"/>
              </a:buClr>
              <a:buSzPct val="61110"/>
              <a:buFont typeface="Arial"/>
              <a:buNone/>
            </a:pPr>
            <a:r>
              <a:rPr lang="ko"/>
              <a:t>```</a:t>
            </a:r>
            <a:endParaRPr/>
          </a:p>
          <a:p>
            <a:pPr indent="0" lvl="0" marL="0" rtl="0" algn="l">
              <a:lnSpc>
                <a:spcPct val="115000"/>
              </a:lnSpc>
              <a:spcBef>
                <a:spcPts val="1200"/>
              </a:spcBef>
              <a:spcAft>
                <a:spcPts val="0"/>
              </a:spcAft>
              <a:buClr>
                <a:schemeClr val="dk1"/>
              </a:buClr>
              <a:buSzPct val="61110"/>
              <a:buFont typeface="Arial"/>
              <a:buNone/>
            </a:pPr>
            <a:r>
              <a:rPr lang="ko"/>
              <a:t>:noptlib</a:t>
            </a:r>
            <a:endParaRPr/>
          </a:p>
          <a:p>
            <a:pPr indent="0" lvl="0" marL="0" rtl="0" algn="l">
              <a:lnSpc>
                <a:spcPct val="115000"/>
              </a:lnSpc>
              <a:spcBef>
                <a:spcPts val="1200"/>
              </a:spcBef>
              <a:spcAft>
                <a:spcPts val="0"/>
              </a:spcAft>
              <a:buClr>
                <a:schemeClr val="dk1"/>
              </a:buClr>
              <a:buSzPct val="61110"/>
              <a:buFont typeface="Arial"/>
              <a:buNone/>
            </a:pPr>
            <a:r>
              <a:rPr lang="ko"/>
              <a:t>fibo = cacher[1](λb, x.this.conditional(this.beq0(b, x), 0, this.conditionalidx(this.beq(b, x, 1), 1, this.fibo(b, x - 1) + this.fibo(b, x - 2))))</a:t>
            </a:r>
            <a:endParaRPr/>
          </a:p>
          <a:p>
            <a:pPr indent="0" lvl="0" marL="0" rtl="0" algn="l">
              <a:lnSpc>
                <a:spcPct val="115000"/>
              </a:lnSpc>
              <a:spcBef>
                <a:spcPts val="1200"/>
              </a:spcBef>
              <a:spcAft>
                <a:spcPts val="1200"/>
              </a:spcAft>
              <a:buSzPts val="1800"/>
              <a:buNone/>
            </a:pPr>
            <a:r>
              <a:rPr lang="ko"/>
              <a: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0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Note</a:t>
            </a:r>
            <a:endParaRPr/>
          </a:p>
        </p:txBody>
      </p:sp>
      <p:sp>
        <p:nvSpPr>
          <p:cNvPr id="605" name="Google Shape;605;p10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Clr>
                <a:schemeClr val="dk1"/>
              </a:buClr>
              <a:buSzPct val="61110"/>
              <a:buFont typeface="Arial"/>
              <a:buNone/>
            </a:pPr>
            <a:r>
              <a:rPr lang="ko"/>
              <a:t>## [coding plan 24.02.24 ~ ...](./plan)</a:t>
            </a:r>
            <a:endParaRPr/>
          </a:p>
          <a:p>
            <a:pPr indent="0" lvl="0" marL="0" rtl="0" algn="l">
              <a:lnSpc>
                <a:spcPct val="115000"/>
              </a:lnSpc>
              <a:spcBef>
                <a:spcPts val="1200"/>
              </a:spcBef>
              <a:spcAft>
                <a:spcPts val="0"/>
              </a:spcAft>
              <a:buClr>
                <a:schemeClr val="dk1"/>
              </a:buClr>
              <a:buSzPct val="61110"/>
              <a:buFont typeface="Arial"/>
              <a:buNone/>
            </a:pPr>
            <a:r>
              <a:rPr lang="ko"/>
              <a:t>### compile time lazy evil optimizing</a:t>
            </a:r>
            <a:endParaRPr/>
          </a:p>
          <a:p>
            <a:pPr indent="0" lvl="0" marL="0" rtl="0" algn="l">
              <a:lnSpc>
                <a:spcPct val="115000"/>
              </a:lnSpc>
              <a:spcBef>
                <a:spcPts val="1200"/>
              </a:spcBef>
              <a:spcAft>
                <a:spcPts val="0"/>
              </a:spcAft>
              <a:buClr>
                <a:schemeClr val="dk1"/>
              </a:buClr>
              <a:buSzPct val="61110"/>
              <a:buFont typeface="Arial"/>
              <a:buNone/>
            </a:pPr>
            <a:r>
              <a:rPr lang="ko"/>
              <a:t>`[○×]this.__NAME__(□)` -&gt; `([○×]this.__NAME__)(□)`</a:t>
            </a:r>
            <a:endParaRPr/>
          </a:p>
          <a:p>
            <a:pPr indent="0" lvl="0" marL="0" rtl="0" algn="l">
              <a:lnSpc>
                <a:spcPct val="115000"/>
              </a:lnSpc>
              <a:spcBef>
                <a:spcPts val="1200"/>
              </a:spcBef>
              <a:spcAft>
                <a:spcPts val="0"/>
              </a:spcAft>
              <a:buClr>
                <a:schemeClr val="dk1"/>
              </a:buClr>
              <a:buSzPct val="61110"/>
              <a:buFont typeface="Arial"/>
              <a:buNone/>
            </a:pPr>
            <a:r>
              <a:rPr lang="ko"/>
              <a:t> &gt; also as `conditional` too. (when it is arguemnt, not return)</a:t>
            </a:r>
            <a:endParaRPr/>
          </a:p>
          <a:p>
            <a:pPr indent="0" lvl="0" marL="0" rtl="0" algn="l">
              <a:lnSpc>
                <a:spcPct val="115000"/>
              </a:lnSpc>
              <a:spcBef>
                <a:spcPts val="1200"/>
              </a:spcBef>
              <a:spcAft>
                <a:spcPts val="0"/>
              </a:spcAft>
              <a:buClr>
                <a:schemeClr val="dk1"/>
              </a:buClr>
              <a:buSzPct val="61110"/>
              <a:buFont typeface="Arial"/>
              <a:buNone/>
            </a:pPr>
            <a:r>
              <a:rPr lang="ko"/>
              <a:t>## FUOIR Unbeauty Optimize IR</a:t>
            </a:r>
            <a:endParaRPr/>
          </a:p>
          <a:p>
            <a:pPr indent="0" lvl="0" marL="0" rtl="0" algn="l">
              <a:lnSpc>
                <a:spcPct val="115000"/>
              </a:lnSpc>
              <a:spcBef>
                <a:spcPts val="1200"/>
              </a:spcBef>
              <a:spcAft>
                <a:spcPts val="0"/>
              </a:spcAft>
              <a:buClr>
                <a:schemeClr val="dk1"/>
              </a:buClr>
              <a:buSzPct val="61110"/>
              <a:buFont typeface="Arial"/>
              <a:buNone/>
            </a:pPr>
            <a:r>
              <a:rPr lang="ko"/>
              <a:t>example.unbe</a:t>
            </a:r>
            <a:endParaRPr/>
          </a:p>
          <a:p>
            <a:pPr indent="0" lvl="0" marL="0" rtl="0" algn="l">
              <a:lnSpc>
                <a:spcPct val="115000"/>
              </a:lnSpc>
              <a:spcBef>
                <a:spcPts val="1200"/>
              </a:spcBef>
              <a:spcAft>
                <a:spcPts val="0"/>
              </a:spcAft>
              <a:buClr>
                <a:schemeClr val="dk1"/>
              </a:buClr>
              <a:buSzPct val="61110"/>
              <a:buFont typeface="Arial"/>
              <a:buNone/>
            </a:pPr>
            <a:r>
              <a:rPr lang="ko"/>
              <a:t>```unbeauty</a:t>
            </a:r>
            <a:endParaRPr/>
          </a:p>
          <a:p>
            <a:pPr indent="0" lvl="0" marL="0" rtl="0" algn="l">
              <a:lnSpc>
                <a:spcPct val="115000"/>
              </a:lnSpc>
              <a:spcBef>
                <a:spcPts val="1200"/>
              </a:spcBef>
              <a:spcAft>
                <a:spcPts val="0"/>
              </a:spcAft>
              <a:buClr>
                <a:schemeClr val="dk1"/>
              </a:buClr>
              <a:buSzPct val="61110"/>
              <a:buFont typeface="Arial"/>
              <a:buNone/>
            </a:pPr>
            <a:r>
              <a:rPr lang="ko"/>
              <a:t>temp = cacher[0](λx. 2 × x)</a:t>
            </a:r>
            <a:endParaRPr/>
          </a:p>
          <a:p>
            <a:pPr indent="0" lvl="0" marL="0" rtl="0" algn="l">
              <a:lnSpc>
                <a:spcPct val="115000"/>
              </a:lnSpc>
              <a:spcBef>
                <a:spcPts val="1200"/>
              </a:spcBef>
              <a:spcAft>
                <a:spcPts val="0"/>
              </a:spcAft>
              <a:buClr>
                <a:schemeClr val="dk1"/>
              </a:buClr>
              <a:buSzPct val="61110"/>
              <a:buFont typeface="Arial"/>
              <a:buNone/>
            </a:pPr>
            <a:r>
              <a:rPr lang="ko"/>
              <a:t>main = cacher[0](λx. this.temp(x) + 1)</a:t>
            </a:r>
            <a:endParaRPr/>
          </a:p>
          <a:p>
            <a:pPr indent="0" lvl="0" marL="0" rtl="0" algn="l">
              <a:lnSpc>
                <a:spcPct val="115000"/>
              </a:lnSpc>
              <a:spcBef>
                <a:spcPts val="1200"/>
              </a:spcBef>
              <a:spcAft>
                <a:spcPts val="1200"/>
              </a:spcAft>
              <a:buSzPct val="142857"/>
              <a:buNone/>
            </a:pPr>
            <a:r>
              <a:rPr lang="ko"/>
              <a:t>```</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ko"/>
              <a:t>Uh-oh</a:t>
            </a:r>
            <a:endParaRPr/>
          </a:p>
        </p:txBody>
      </p:sp>
      <p:sp>
        <p:nvSpPr>
          <p:cNvPr id="611" name="Google Shape;611;p10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ct val="61110"/>
              <a:buFont typeface="Arial"/>
              <a:buNone/>
            </a:pPr>
            <a:r>
              <a:rPr lang="ko"/>
              <a:t>example.auty (jsonic)</a:t>
            </a:r>
            <a:endParaRPr/>
          </a:p>
          <a:p>
            <a:pPr indent="0" lvl="0" marL="0" rtl="0" algn="l">
              <a:lnSpc>
                <a:spcPct val="115000"/>
              </a:lnSpc>
              <a:spcBef>
                <a:spcPts val="1200"/>
              </a:spcBef>
              <a:spcAft>
                <a:spcPts val="0"/>
              </a:spcAft>
              <a:buClr>
                <a:schemeClr val="dk1"/>
              </a:buClr>
              <a:buSzPct val="61110"/>
              <a:buFont typeface="Arial"/>
              <a:buNone/>
            </a:pPr>
            <a:r>
              <a:rPr lang="ko"/>
              <a:t>```fuior</a:t>
            </a:r>
            <a:endParaRPr/>
          </a:p>
          <a:p>
            <a:pPr indent="0" lvl="0" marL="0" rtl="0" algn="l">
              <a:lnSpc>
                <a:spcPct val="115000"/>
              </a:lnSpc>
              <a:spcBef>
                <a:spcPts val="1200"/>
              </a:spcBef>
              <a:spcAft>
                <a:spcPts val="0"/>
              </a:spcAft>
              <a:buClr>
                <a:schemeClr val="dk1"/>
              </a:buClr>
              <a:buSzPct val="61110"/>
              <a:buFont typeface="Arial"/>
              <a:buNone/>
            </a:pPr>
            <a:r>
              <a:rPr lang="ko"/>
              <a:t>[</a:t>
            </a:r>
            <a:endParaRPr/>
          </a:p>
          <a:p>
            <a:pPr indent="0" lvl="0" marL="0" rtl="0" algn="l">
              <a:lnSpc>
                <a:spcPct val="115000"/>
              </a:lnSpc>
              <a:spcBef>
                <a:spcPts val="1200"/>
              </a:spcBef>
              <a:spcAft>
                <a:spcPts val="0"/>
              </a:spcAft>
              <a:buClr>
                <a:schemeClr val="dk1"/>
              </a:buClr>
              <a:buSzPct val="61110"/>
              <a:buFont typeface="Arial"/>
              <a:buNone/>
            </a:pPr>
            <a:r>
              <a:rPr lang="ko"/>
              <a:t>        0,</a:t>
            </a:r>
            <a:endParaRPr/>
          </a:p>
          <a:p>
            <a:pPr indent="0" lvl="0" marL="0" rtl="0" algn="l">
              <a:lnSpc>
                <a:spcPct val="115000"/>
              </a:lnSpc>
              <a:spcBef>
                <a:spcPts val="1200"/>
              </a:spcBef>
              <a:spcAft>
                <a:spcPts val="0"/>
              </a:spcAft>
              <a:buClr>
                <a:schemeClr val="dk1"/>
              </a:buClr>
              <a:buSzPct val="61110"/>
              <a:buFont typeface="Arial"/>
              <a:buNone/>
            </a:pPr>
            <a:r>
              <a:rPr lang="ko"/>
              <a:t>        "x",</a:t>
            </a:r>
            <a:endParaRPr/>
          </a:p>
          <a:p>
            <a:pPr indent="0" lvl="0" marL="0" rtl="0" algn="l">
              <a:lnSpc>
                <a:spcPct val="115000"/>
              </a:lnSpc>
              <a:spcBef>
                <a:spcPts val="1200"/>
              </a:spcBef>
              <a:spcAft>
                <a:spcPts val="0"/>
              </a:spcAft>
              <a:buClr>
                <a:schemeClr val="dk1"/>
              </a:buClr>
              <a:buSzPct val="61110"/>
              <a:buFont typeface="Arial"/>
              <a:buNone/>
            </a:pPr>
            <a:r>
              <a:rPr lang="ko"/>
              <a:t>        "this.temp(x) + 1",</a:t>
            </a:r>
            <a:endParaRPr/>
          </a:p>
          <a:p>
            <a:pPr indent="0" lvl="0" marL="0" rtl="0" algn="l">
              <a:lnSpc>
                <a:spcPct val="115000"/>
              </a:lnSpc>
              <a:spcBef>
                <a:spcPts val="1200"/>
              </a:spcBef>
              <a:spcAft>
                <a:spcPts val="0"/>
              </a:spcAft>
              <a:buClr>
                <a:schemeClr val="dk1"/>
              </a:buClr>
              <a:buSzPct val="61110"/>
              <a:buFont typeface="Arial"/>
              <a:buNone/>
            </a:pPr>
            <a:r>
              <a:rPr lang="ko"/>
              <a:t>        {</a:t>
            </a:r>
            <a:endParaRPr/>
          </a:p>
          <a:p>
            <a:pPr indent="0" lvl="0" marL="0" rtl="0" algn="l">
              <a:lnSpc>
                <a:spcPct val="115000"/>
              </a:lnSpc>
              <a:spcBef>
                <a:spcPts val="1200"/>
              </a:spcBef>
              <a:spcAft>
                <a:spcPts val="0"/>
              </a:spcAft>
              <a:buClr>
                <a:schemeClr val="dk1"/>
              </a:buClr>
              <a:buSzPct val="61110"/>
              <a:buFont typeface="Arial"/>
              <a:buNone/>
            </a:pPr>
            <a:r>
              <a:rPr lang="ko"/>
              <a:t>                "temp" : [0, "x", "2 × x"],</a:t>
            </a:r>
            <a:endParaRPr/>
          </a:p>
          <a:p>
            <a:pPr indent="0" lvl="0" marL="0" rtl="0" algn="l">
              <a:lnSpc>
                <a:spcPct val="115000"/>
              </a:lnSpc>
              <a:spcBef>
                <a:spcPts val="1200"/>
              </a:spcBef>
              <a:spcAft>
                <a:spcPts val="0"/>
              </a:spcAft>
              <a:buClr>
                <a:schemeClr val="dk1"/>
              </a:buClr>
              <a:buSzPct val="61110"/>
              <a:buFont typeface="Arial"/>
              <a:buNone/>
            </a:pPr>
            <a:r>
              <a:rPr lang="ko"/>
              <a:t>        }</a:t>
            </a:r>
            <a:endParaRPr/>
          </a:p>
          <a:p>
            <a:pPr indent="0" lvl="0" marL="0" rtl="0" algn="l">
              <a:lnSpc>
                <a:spcPct val="115000"/>
              </a:lnSpc>
              <a:spcBef>
                <a:spcPts val="1200"/>
              </a:spcBef>
              <a:spcAft>
                <a:spcPts val="0"/>
              </a:spcAft>
              <a:buClr>
                <a:schemeClr val="dk1"/>
              </a:buClr>
              <a:buSzPct val="61110"/>
              <a:buFont typeface="Arial"/>
              <a:buNone/>
            </a:pPr>
            <a:r>
              <a:rPr lang="ko"/>
              <a:t>]</a:t>
            </a:r>
            <a:endParaRPr/>
          </a:p>
          <a:p>
            <a:pPr indent="0" lvl="0" marL="0" rtl="0" algn="l">
              <a:lnSpc>
                <a:spcPct val="115000"/>
              </a:lnSpc>
              <a:spcBef>
                <a:spcPts val="1200"/>
              </a:spcBef>
              <a:spcAft>
                <a:spcPts val="0"/>
              </a:spcAft>
              <a:buClr>
                <a:schemeClr val="dk1"/>
              </a:buClr>
              <a:buSzPct val="61110"/>
              <a:buFont typeface="Arial"/>
              <a:buNone/>
            </a:pPr>
            <a:r>
              <a:rPr lang="ko"/>
              <a:t>```</a:t>
            </a:r>
            <a:endParaRPr/>
          </a:p>
          <a:p>
            <a:pPr indent="0" lvl="0" marL="0" rtl="0" algn="l">
              <a:lnSpc>
                <a:spcPct val="115000"/>
              </a:lnSpc>
              <a:spcBef>
                <a:spcPts val="1200"/>
              </a:spcBef>
              <a:spcAft>
                <a:spcPts val="0"/>
              </a:spcAft>
              <a:buClr>
                <a:schemeClr val="dk1"/>
              </a:buClr>
              <a:buSzPct val="61110"/>
              <a:buFont typeface="Arial"/>
              <a:buNone/>
            </a:pPr>
            <a:r>
              <a:rPr lang="ko"/>
              <a:t>### plan change</a:t>
            </a:r>
            <a:endParaRPr/>
          </a:p>
          <a:p>
            <a:pPr indent="0" lvl="0" marL="0" rtl="0" algn="l">
              <a:lnSpc>
                <a:spcPct val="115000"/>
              </a:lnSpc>
              <a:spcBef>
                <a:spcPts val="1200"/>
              </a:spcBef>
              <a:spcAft>
                <a:spcPts val="0"/>
              </a:spcAft>
              <a:buClr>
                <a:schemeClr val="dk1"/>
              </a:buClr>
              <a:buSzPct val="61110"/>
              <a:buFont typeface="Arial"/>
              <a:buNone/>
            </a:pPr>
            <a:r>
              <a:rPr lang="ko"/>
              <a:t>not using macro, will use PCRE</a:t>
            </a:r>
            <a:endParaRPr/>
          </a:p>
          <a:p>
            <a:pPr indent="0" lvl="0" marL="0" rtl="0" algn="l">
              <a:lnSpc>
                <a:spcPct val="115000"/>
              </a:lnSpc>
              <a:spcBef>
                <a:spcPts val="1200"/>
              </a:spcBef>
              <a:spcAft>
                <a:spcPts val="0"/>
              </a:spcAft>
              <a:buClr>
                <a:schemeClr val="dk1"/>
              </a:buClr>
              <a:buSzPct val="61110"/>
              <a:buFont typeface="Arial"/>
              <a:buNone/>
            </a:pPr>
            <a:r>
              <a:rPr lang="ko"/>
              <a:t>#### symopt</a:t>
            </a:r>
            <a:endParaRPr/>
          </a:p>
          <a:p>
            <a:pPr indent="0" lvl="0" marL="0" rtl="0" algn="l">
              <a:lnSpc>
                <a:spcPct val="115000"/>
              </a:lnSpc>
              <a:spcBef>
                <a:spcPts val="1200"/>
              </a:spcBef>
              <a:spcAft>
                <a:spcPts val="0"/>
              </a:spcAft>
              <a:buClr>
                <a:schemeClr val="dk1"/>
              </a:buClr>
              <a:buSzPct val="61110"/>
              <a:buFont typeface="Arial"/>
              <a:buNone/>
            </a:pPr>
            <a:r>
              <a:rPr lang="ko"/>
              <a:t>just add optimizer at ir,</a:t>
            </a:r>
            <a:endParaRPr/>
          </a:p>
          <a:p>
            <a:pPr indent="0" lvl="0" marL="0" rtl="0" algn="l">
              <a:lnSpc>
                <a:spcPct val="115000"/>
              </a:lnSpc>
              <a:spcBef>
                <a:spcPts val="1200"/>
              </a:spcBef>
              <a:spcAft>
                <a:spcPts val="0"/>
              </a:spcAft>
              <a:buClr>
                <a:schemeClr val="dk1"/>
              </a:buClr>
              <a:buSzPct val="61110"/>
              <a:buFont typeface="Arial"/>
              <a:buNone/>
            </a:pPr>
            <a:r>
              <a:rPr lang="ko"/>
              <a:t>that sympy optimizer.</a:t>
            </a:r>
            <a:endParaRPr/>
          </a:p>
          <a:p>
            <a:pPr indent="0" lvl="0" marL="0" rtl="0" algn="l">
              <a:lnSpc>
                <a:spcPct val="115000"/>
              </a:lnSpc>
              <a:spcBef>
                <a:spcPts val="1200"/>
              </a:spcBef>
              <a:spcAft>
                <a:spcPts val="0"/>
              </a:spcAft>
              <a:buClr>
                <a:schemeClr val="dk1"/>
              </a:buClr>
              <a:buSzPct val="61110"/>
              <a:buFont typeface="Arial"/>
              <a:buNone/>
            </a:pPr>
            <a:r>
              <a:rPr lang="ko"/>
              <a:t>`this.□(○)` -&gt; `base64(hash(□(○)))` to symbolize (like-lexing)</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ko" sz="1000">
                <a:solidFill>
                  <a:srgbClr val="999999"/>
                </a:solidFill>
                <a:highlight>
                  <a:srgbClr val="F6F8FA"/>
                </a:highlight>
                <a:latin typeface="Courier New"/>
                <a:ea typeface="Courier New"/>
                <a:cs typeface="Courier New"/>
                <a:sym typeface="Courier New"/>
              </a:rPr>
              <a:t>#LinearUnbeauty Plans (I'm an optimizer who can make anything, so don't worry about my coding skills)</a:t>
            </a:r>
            <a:endParaRPr/>
          </a:p>
        </p:txBody>
      </p:sp>
      <p:sp>
        <p:nvSpPr>
          <p:cNvPr id="617" name="Google Shape;617;p10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ko" sz="1000">
                <a:solidFill>
                  <a:srgbClr val="999999"/>
                </a:solidFill>
                <a:highlight>
                  <a:srgbClr val="F6F8FA"/>
                </a:highlight>
                <a:latin typeface="Courier New"/>
                <a:ea typeface="Courier New"/>
                <a:cs typeface="Courier New"/>
                <a:sym typeface="Courier New"/>
              </a:rPr>
              <a:t># LinearUnbeauty scheme</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rPr lang="ko" sz="1000">
                <a:solidFill>
                  <a:srgbClr val="24292E"/>
                </a:solidFill>
                <a:highlight>
                  <a:srgbClr val="F6F8FA"/>
                </a:highlight>
                <a:latin typeface="Courier New"/>
                <a:ea typeface="Courier New"/>
                <a:cs typeface="Courier New"/>
                <a:sym typeface="Courier New"/>
              </a:rPr>
              <a:t>[</a:t>
            </a:r>
            <a:r>
              <a:rPr lang="ko" sz="1000">
                <a:solidFill>
                  <a:srgbClr val="008080"/>
                </a:solidFill>
                <a:highlight>
                  <a:srgbClr val="F6F8FA"/>
                </a:highlight>
                <a:latin typeface="Courier New"/>
                <a:ea typeface="Courier New"/>
                <a:cs typeface="Courier New"/>
                <a:sym typeface="Courier New"/>
              </a:rPr>
              <a:t>Unbeauty</a:t>
            </a:r>
            <a:r>
              <a:rPr lang="ko" sz="1000">
                <a:solidFill>
                  <a:srgbClr val="24292E"/>
                </a:solidFill>
                <a:highlight>
                  <a:srgbClr val="F6F8FA"/>
                </a:highlight>
                <a:latin typeface="Courier New"/>
                <a:ea typeface="Courier New"/>
                <a:cs typeface="Courier New"/>
                <a:sym typeface="Courier New"/>
              </a:rPr>
              <a:t>]</a:t>
            </a:r>
            <a:r>
              <a:rPr lang="ko" sz="1000">
                <a:solidFill>
                  <a:srgbClr val="DD1144"/>
                </a:solidFill>
                <a:highlight>
                  <a:srgbClr val="F6F8FA"/>
                </a:highlight>
                <a:latin typeface="Courier New"/>
                <a:ea typeface="Courier New"/>
                <a:cs typeface="Courier New"/>
                <a:sym typeface="Courier New"/>
              </a:rPr>
              <a:t>(</a:t>
            </a:r>
            <a:r>
              <a:rPr lang="ko" sz="1000">
                <a:solidFill>
                  <a:srgbClr val="24292E"/>
                </a:solidFill>
                <a:highlight>
                  <a:srgbClr val="F6F8FA"/>
                </a:highlight>
                <a:latin typeface="Courier New"/>
                <a:ea typeface="Courier New"/>
                <a:cs typeface="Courier New"/>
                <a:sym typeface="Courier New"/>
              </a:rPr>
              <a:t>https://faraway6834.github.io/unbeauty) with linear algebra support</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ts val="1800"/>
              <a:buNone/>
            </a:pPr>
            <a:r>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Clr>
                <a:schemeClr val="dk1"/>
              </a:buClr>
              <a:buSzPts val="1100"/>
              <a:buFont typeface="Arial"/>
              <a:buNone/>
            </a:pPr>
            <a:r>
              <a:rPr lang="ko" sz="1000">
                <a:solidFill>
                  <a:srgbClr val="24292E"/>
                </a:solidFill>
                <a:highlight>
                  <a:srgbClr val="F6F8FA"/>
                </a:highlight>
                <a:latin typeface="Courier New"/>
                <a:ea typeface="Courier New"/>
                <a:cs typeface="Courier New"/>
                <a:sym typeface="Courier New"/>
              </a:rPr>
              <a:t>... ends</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600">
                <a:solidFill>
                  <a:srgbClr val="999999"/>
                </a:solidFill>
                <a:highlight>
                  <a:srgbClr val="F6F8FA"/>
                </a:highlight>
                <a:latin typeface="Courier New"/>
                <a:ea typeface="Courier New"/>
                <a:cs typeface="Courier New"/>
                <a:sym typeface="Courier New"/>
              </a:rPr>
              <a:t>LABARE language plan</a:t>
            </a:r>
            <a:endParaRPr sz="3400"/>
          </a:p>
        </p:txBody>
      </p:sp>
      <p:sp>
        <p:nvSpPr>
          <p:cNvPr id="623" name="Google Shape;623;p10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257142"/>
              <a:buNone/>
            </a:pPr>
            <a:r>
              <a:rPr lang="ko" sz="1000">
                <a:solidFill>
                  <a:srgbClr val="24292E"/>
                </a:solidFill>
                <a:highlight>
                  <a:srgbClr val="F6F8FA"/>
                </a:highlight>
                <a:latin typeface="Courier New"/>
                <a:ea typeface="Courier New"/>
                <a:cs typeface="Courier New"/>
                <a:sym typeface="Courier New"/>
              </a:rPr>
              <a:t>An extension of [</a:t>
            </a:r>
            <a:r>
              <a:rPr lang="ko" sz="1000">
                <a:solidFill>
                  <a:srgbClr val="008080"/>
                </a:solidFill>
                <a:highlight>
                  <a:srgbClr val="F6F8FA"/>
                </a:highlight>
                <a:latin typeface="Courier New"/>
                <a:ea typeface="Courier New"/>
                <a:cs typeface="Courier New"/>
                <a:sym typeface="Courier New"/>
              </a:rPr>
              <a:t>Linear Beauty</a:t>
            </a:r>
            <a:r>
              <a:rPr lang="ko" sz="1000">
                <a:solidFill>
                  <a:srgbClr val="24292E"/>
                </a:solidFill>
                <a:highlight>
                  <a:srgbClr val="F6F8FA"/>
                </a:highlight>
                <a:latin typeface="Courier New"/>
                <a:ea typeface="Courier New"/>
                <a:cs typeface="Courier New"/>
                <a:sym typeface="Courier New"/>
              </a:rPr>
              <a:t>]</a:t>
            </a:r>
            <a:r>
              <a:rPr lang="ko" sz="1000">
                <a:solidFill>
                  <a:srgbClr val="DD1144"/>
                </a:solidFill>
                <a:highlight>
                  <a:srgbClr val="F6F8FA"/>
                </a:highlight>
                <a:latin typeface="Courier New"/>
                <a:ea typeface="Courier New"/>
                <a:cs typeface="Courier New"/>
                <a:sym typeface="Courier New"/>
              </a:rPr>
              <a:t>(https://faraway6834.github.io/unbeauty/privateNote/Proof/LinearUnbeauty)</a:t>
            </a:r>
            <a:r>
              <a:rPr lang="ko" sz="1000">
                <a:solidFill>
                  <a:srgbClr val="24292E"/>
                </a:solidFill>
                <a:highlight>
                  <a:srgbClr val="F6F8FA"/>
                </a:highlight>
                <a:latin typeface="Courier New"/>
                <a:ea typeface="Courier New"/>
                <a:cs typeface="Courier New"/>
                <a:sym typeface="Courier New"/>
              </a:rPr>
              <a:t>, with support for lambda arithmetic.</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rPr lang="ko" sz="1000">
                <a:solidFill>
                  <a:srgbClr val="24292E"/>
                </a:solidFill>
                <a:highlight>
                  <a:srgbClr val="F6F8FA"/>
                </a:highlight>
                <a:latin typeface="Courier New"/>
                <a:ea typeface="Courier New"/>
                <a:cs typeface="Courier New"/>
                <a:sym typeface="Courier New"/>
              </a:rPr>
              <a:t>Specific implementation will be deferred,</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rPr lang="ko" sz="1000">
                <a:solidFill>
                  <a:srgbClr val="24292E"/>
                </a:solidFill>
                <a:highlight>
                  <a:srgbClr val="F6F8FA"/>
                </a:highlight>
                <a:latin typeface="Courier New"/>
                <a:ea typeface="Courier New"/>
                <a:cs typeface="Courier New"/>
                <a:sym typeface="Courier New"/>
              </a:rPr>
              <a:t>It seems to favor productivity over performance, but in practice I'll probably go for performance.</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rPr lang="ko" sz="1000">
                <a:solidFill>
                  <a:srgbClr val="24292E"/>
                </a:solidFill>
                <a:highlight>
                  <a:srgbClr val="F6F8FA"/>
                </a:highlight>
                <a:latin typeface="Courier New"/>
                <a:ea typeface="Courier New"/>
                <a:cs typeface="Courier New"/>
                <a:sym typeface="Courier New"/>
              </a:rPr>
              <a:t>This is the language for type proofs.</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rPr lang="ko" sz="1000">
                <a:solidFill>
                  <a:srgbClr val="24292E"/>
                </a:solidFill>
                <a:highlight>
                  <a:srgbClr val="F6F8FA"/>
                </a:highlight>
                <a:latin typeface="Courier New"/>
                <a:ea typeface="Courier New"/>
                <a:cs typeface="Courier New"/>
                <a:sym typeface="Courier New"/>
              </a:rPr>
              <a:t>There is a kind of operation called Subrootine Realizationship that handles matrix inputs/returns as uncircularized inputs/outputs, but it only mimics it and doesn't actually do anything.</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rPr lang="ko" sz="1000">
                <a:solidFill>
                  <a:srgbClr val="24292E"/>
                </a:solidFill>
                <a:highlight>
                  <a:srgbClr val="F6F8FA"/>
                </a:highlight>
                <a:latin typeface="Courier New"/>
                <a:ea typeface="Courier New"/>
                <a:cs typeface="Courier New"/>
                <a:sym typeface="Courier New"/>
              </a:rPr>
              <a:t>It is only used in Proofmood mode</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rPr lang="ko" sz="1000">
                <a:solidFill>
                  <a:srgbClr val="AAAAAA"/>
                </a:solidFill>
                <a:highlight>
                  <a:srgbClr val="F6F8FA"/>
                </a:highlight>
                <a:latin typeface="Courier New"/>
                <a:ea typeface="Courier New"/>
                <a:cs typeface="Courier New"/>
                <a:sym typeface="Courier New"/>
              </a:rPr>
              <a:t>## Name [derived from](https://genius.com/Edna-st-vincent-millay-euclid-alone-has-looked-on-beauty-bare-annotated)</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SzPct val="257142"/>
              <a:buNone/>
            </a:pPr>
            <a:r>
              <a:rPr lang="ko" sz="1000">
                <a:solidFill>
                  <a:srgbClr val="24292E"/>
                </a:solidFill>
                <a:highlight>
                  <a:srgbClr val="F6F8FA"/>
                </a:highlight>
                <a:latin typeface="Courier New"/>
                <a:ea typeface="Courier New"/>
                <a:cs typeface="Courier New"/>
                <a:sym typeface="Courier New"/>
              </a:rPr>
              <a:t>Hmm...</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152400" marR="152400" rtl="0" algn="l">
              <a:lnSpc>
                <a:spcPct val="145000"/>
              </a:lnSpc>
              <a:spcBef>
                <a:spcPts val="0"/>
              </a:spcBef>
              <a:spcAft>
                <a:spcPts val="0"/>
              </a:spcAft>
              <a:buSzPts val="2800"/>
              <a:buNone/>
            </a:pPr>
            <a:r>
              <a:rPr lang="ko" sz="1600">
                <a:solidFill>
                  <a:srgbClr val="999999"/>
                </a:solidFill>
                <a:highlight>
                  <a:srgbClr val="F6F8FA"/>
                </a:highlight>
                <a:latin typeface="Courier New"/>
                <a:ea typeface="Courier New"/>
                <a:cs typeface="Courier New"/>
                <a:sym typeface="Courier New"/>
              </a:rPr>
              <a:t>The unbare language plan</a:t>
            </a:r>
            <a:endParaRPr sz="3400"/>
          </a:p>
        </p:txBody>
      </p:sp>
      <p:sp>
        <p:nvSpPr>
          <p:cNvPr id="629" name="Google Shape;629;p10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257142"/>
              <a:buNone/>
            </a:pPr>
            <a:r>
              <a:rPr lang="ko" sz="1000">
                <a:solidFill>
                  <a:srgbClr val="24292E"/>
                </a:solidFill>
                <a:highlight>
                  <a:srgbClr val="F6F8FA"/>
                </a:highlight>
                <a:latin typeface="Courier New"/>
                <a:ea typeface="Courier New"/>
                <a:cs typeface="Courier New"/>
                <a:sym typeface="Courier New"/>
              </a:rPr>
              <a:t>A language for proof of type.</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rPr lang="ko" sz="1000">
                <a:solidFill>
                  <a:srgbClr val="24292E"/>
                </a:solidFill>
                <a:highlight>
                  <a:srgbClr val="F6F8FA"/>
                </a:highlight>
                <a:latin typeface="Courier New"/>
                <a:ea typeface="Courier New"/>
                <a:cs typeface="Courier New"/>
                <a:sym typeface="Courier New"/>
              </a:rPr>
              <a:t>It is intended to spit out [</a:t>
            </a:r>
            <a:r>
              <a:rPr lang="ko" sz="1000">
                <a:solidFill>
                  <a:srgbClr val="008080"/>
                </a:solidFill>
                <a:highlight>
                  <a:srgbClr val="F6F8FA"/>
                </a:highlight>
                <a:latin typeface="Courier New"/>
                <a:ea typeface="Courier New"/>
                <a:cs typeface="Courier New"/>
                <a:sym typeface="Courier New"/>
              </a:rPr>
              <a:t>labare</a:t>
            </a:r>
            <a:r>
              <a:rPr lang="ko" sz="1000">
                <a:solidFill>
                  <a:srgbClr val="24292E"/>
                </a:solidFill>
                <a:highlight>
                  <a:srgbClr val="F6F8FA"/>
                </a:highlight>
                <a:latin typeface="Courier New"/>
                <a:ea typeface="Courier New"/>
                <a:cs typeface="Courier New"/>
                <a:sym typeface="Courier New"/>
              </a:rPr>
              <a:t>]</a:t>
            </a:r>
            <a:r>
              <a:rPr lang="ko" sz="1000">
                <a:solidFill>
                  <a:srgbClr val="DD1144"/>
                </a:solidFill>
                <a:highlight>
                  <a:srgbClr val="F6F8FA"/>
                </a:highlight>
                <a:latin typeface="Courier New"/>
                <a:ea typeface="Courier New"/>
                <a:cs typeface="Courier New"/>
                <a:sym typeface="Courier New"/>
              </a:rPr>
              <a:t>(</a:t>
            </a:r>
            <a:r>
              <a:rPr lang="ko" sz="1000">
                <a:solidFill>
                  <a:srgbClr val="24292E"/>
                </a:solidFill>
                <a:highlight>
                  <a:srgbClr val="F6F8FA"/>
                </a:highlight>
                <a:latin typeface="Courier New"/>
                <a:ea typeface="Courier New"/>
                <a:cs typeface="Courier New"/>
                <a:sym typeface="Courier New"/>
              </a:rPr>
              <a:t>https://faraway6834.github.io/unbeauty/privateNote/Proof/labare) code, not to be executed.</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rPr lang="ko" sz="1000">
                <a:solidFill>
                  <a:srgbClr val="24292E"/>
                </a:solidFill>
                <a:highlight>
                  <a:srgbClr val="F6F8FA"/>
                </a:highlight>
                <a:latin typeface="Courier New"/>
                <a:ea typeface="Courier New"/>
                <a:cs typeface="Courier New"/>
                <a:sym typeface="Courier New"/>
              </a:rPr>
              <a:t>The structure of the output laber code :</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rPr lang="ko" sz="1000">
                <a:solidFill>
                  <a:srgbClr val="24292E"/>
                </a:solidFill>
                <a:highlight>
                  <a:srgbClr val="F6F8FA"/>
                </a:highlight>
                <a:latin typeface="Courier New"/>
                <a:ea typeface="Courier New"/>
                <a:cs typeface="Courier New"/>
                <a:sym typeface="Courier New"/>
              </a:rPr>
              <a:t> - virtual pararel scadular</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rPr lang="ko" sz="1000">
                <a:solidFill>
                  <a:srgbClr val="24292E"/>
                </a:solidFill>
                <a:highlight>
                  <a:srgbClr val="F6F8FA"/>
                </a:highlight>
                <a:latin typeface="Courier New"/>
                <a:ea typeface="Courier New"/>
                <a:cs typeface="Courier New"/>
                <a:sym typeface="Courier New"/>
              </a:rPr>
              <a:t> - calculatable part</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rPr lang="ko" sz="1000">
                <a:solidFill>
                  <a:srgbClr val="24292E"/>
                </a:solidFill>
                <a:highlight>
                  <a:srgbClr val="F6F8FA"/>
                </a:highlight>
                <a:latin typeface="Courier New"/>
                <a:ea typeface="Courier New"/>
                <a:cs typeface="Courier New"/>
                <a:sym typeface="Courier New"/>
              </a:rPr>
              <a:t>     - pararel scadular</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rPr lang="ko" sz="1000">
                <a:solidFill>
                  <a:srgbClr val="24292E"/>
                </a:solidFill>
                <a:highlight>
                  <a:srgbClr val="F6F8FA"/>
                </a:highlight>
                <a:latin typeface="Courier New"/>
                <a:ea typeface="Courier New"/>
                <a:cs typeface="Courier New"/>
                <a:sym typeface="Courier New"/>
              </a:rPr>
              <a:t>     - haltible part</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rPr lang="ko" sz="1000">
                <a:solidFill>
                  <a:srgbClr val="24292E"/>
                </a:solidFill>
                <a:highlight>
                  <a:srgbClr val="F6F8FA"/>
                </a:highlight>
                <a:latin typeface="Courier New"/>
                <a:ea typeface="Courier New"/>
                <a:cs typeface="Courier New"/>
                <a:sym typeface="Courier New"/>
              </a:rPr>
              <a:t>     - outof haltible part</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rPr lang="ko" sz="1000">
                <a:solidFill>
                  <a:srgbClr val="24292E"/>
                </a:solidFill>
                <a:highlight>
                  <a:srgbClr val="F6F8FA"/>
                </a:highlight>
                <a:latin typeface="Courier New"/>
                <a:ea typeface="Courier New"/>
                <a:cs typeface="Courier New"/>
                <a:sym typeface="Courier New"/>
              </a:rPr>
              <a:t> - uncalculable part</a:t>
            </a:r>
            <a:endParaRPr sz="1000">
              <a:solidFill>
                <a:srgbClr val="24292E"/>
              </a:solidFill>
              <a:highlight>
                <a:srgbClr val="F6F8FA"/>
              </a:highlight>
              <a:latin typeface="Courier New"/>
              <a:ea typeface="Courier New"/>
              <a:cs typeface="Courier New"/>
              <a:sym typeface="Courier New"/>
            </a:endParaRPr>
          </a:p>
          <a:p>
            <a:pPr indent="0" lvl="0" marL="0" rtl="0" algn="l">
              <a:lnSpc>
                <a:spcPct val="115000"/>
              </a:lnSpc>
              <a:spcBef>
                <a:spcPts val="1200"/>
              </a:spcBef>
              <a:spcAft>
                <a:spcPts val="0"/>
              </a:spcAft>
              <a:buSzPct val="257142"/>
              <a:buNone/>
            </a:pPr>
            <a:r>
              <a:t/>
            </a:r>
            <a:endParaRPr sz="1000">
              <a:solidFill>
                <a:srgbClr val="24292E"/>
              </a:solidFill>
              <a:highlight>
                <a:srgbClr val="F6F8FA"/>
              </a:highlight>
              <a:latin typeface="Courier New"/>
              <a:ea typeface="Courier New"/>
              <a:cs typeface="Courier New"/>
              <a:sym typeface="Courier New"/>
            </a:endParaRPr>
          </a:p>
          <a:p>
            <a:pPr indent="0" lvl="0" marL="152400" marR="152400" rtl="0" algn="l">
              <a:lnSpc>
                <a:spcPct val="145000"/>
              </a:lnSpc>
              <a:spcBef>
                <a:spcPts val="1200"/>
              </a:spcBef>
              <a:spcAft>
                <a:spcPts val="0"/>
              </a:spcAft>
              <a:buSzPct val="257142"/>
              <a:buNone/>
            </a:pPr>
            <a:r>
              <a:rPr lang="ko" sz="1000">
                <a:solidFill>
                  <a:srgbClr val="24292E"/>
                </a:solidFill>
                <a:highlight>
                  <a:srgbClr val="F6F8FA"/>
                </a:highlight>
                <a:latin typeface="Courier New"/>
                <a:ea typeface="Courier New"/>
                <a:cs typeface="Courier New"/>
                <a:sym typeface="Courier New"/>
              </a:rPr>
              <a:t>In other words, the goal is to create mathematical Subrootine-Relationship code.</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1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ko"/>
              <a:t>PART 5. So What</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ko" sz="1200">
                <a:solidFill>
                  <a:srgbClr val="24292E"/>
                </a:solidFill>
                <a:highlight>
                  <a:srgbClr val="FFFFFF"/>
                </a:highlight>
              </a:rPr>
              <a:t>The difficulty level of "Alkali Mathmatics with easy explanation by SIOT, CMD, FAN and LAFTF1.1" is considered easy</a:t>
            </a:r>
            <a:endParaRPr/>
          </a:p>
        </p:txBody>
      </p:sp>
      <p:sp>
        <p:nvSpPr>
          <p:cNvPr id="640" name="Google Shape;640;p1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ko" sz="1200">
                <a:solidFill>
                  <a:srgbClr val="24292E"/>
                </a:solidFill>
                <a:highlight>
                  <a:srgbClr val="FFFFFF"/>
                </a:highlight>
              </a:rPr>
              <a:t>The reason why I think Alkalic is easy is simple.</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ko" sz="1200">
                <a:solidFill>
                  <a:srgbClr val="24292E"/>
                </a:solidFill>
                <a:highlight>
                  <a:srgbClr val="FFFFFF"/>
                </a:highlight>
              </a:rPr>
              <a:t>Let's assume that Alkalic is an equation ■ or someone who is good at solving it. If you teach it to a student who has completed the Olympiad of Integer Theory, after preaching him what a tautology is, he will thank you for changing logic to algebra.</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ko" sz="1200">
                <a:solidFill>
                  <a:srgbClr val="24292E"/>
                </a:solidFill>
                <a:highlight>
                  <a:srgbClr val="FFFFFF"/>
                </a:highlight>
              </a:rPr>
              <a:t>But the truth is, the characteristic of people who have done the Number Theory Olympiad is that they can solve equations and functions ■ easily, which means that they can solve equation problems that look like f(x) = g(x) or h(x) = const. By giving an equation problem that looks like this, we can express the equation as a statement about the computation of the operation (the two computations are equal, or some computation is constant), which shows that the equation is essentially a statement about a function (operation), so we can explain the empty arguments in this FAN at a middle school level that can be explained well by an elementary school student because it teaches them to simply do the computation.</a:t>
            </a:r>
            <a:endParaRPr sz="1200">
              <a:solidFill>
                <a:srgbClr val="24292E"/>
              </a:solidFill>
              <a:highlight>
                <a:srgbClr val="FFFFFF"/>
              </a:highlight>
            </a:endParaRPr>
          </a:p>
          <a:p>
            <a:pPr indent="0" lvl="0" marL="0" rtl="0" algn="l">
              <a:lnSpc>
                <a:spcPct val="115000"/>
              </a:lnSpc>
              <a:spcBef>
                <a:spcPts val="1200"/>
              </a:spcBef>
              <a:spcAft>
                <a:spcPts val="1200"/>
              </a:spcAft>
              <a:buSzPts val="1800"/>
              <a:buNone/>
            </a:pPr>
            <a:r>
              <a:rPr lang="ko" sz="1200">
                <a:solidFill>
                  <a:srgbClr val="24292E"/>
                </a:solidFill>
                <a:highlight>
                  <a:srgbClr val="FFFFFF"/>
                </a:highlight>
              </a:rPr>
              <a:t>There you have it, easy.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