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8082B-83BA-45FE-8FDF-AF1FA10A3D8E}" v="180" dt="2024-01-18T17:05:09.372"/>
    <p1510:client id="{D7806A54-13F3-4FFE-BF92-6267AD6E90B7}" v="2511" dt="2024-01-18T17:59:48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   </a:t>
            </a:r>
            <a:r>
              <a:rPr lang="ru-RU" sz="4000" err="1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Партия"Яблоко</a:t>
            </a: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"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  <a:ea typeface="Calibri Light"/>
              <a:cs typeface="Calibri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Рисунок 4" descr="Изображение логотипа">
            <a:extLst>
              <a:ext uri="{FF2B5EF4-FFF2-40B4-BE49-F238E27FC236}">
                <a16:creationId xmlns:a16="http://schemas.microsoft.com/office/drawing/2014/main" id="{28E85CD0-82E7-7F5B-312E-E5A46F60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42" y="427448"/>
            <a:ext cx="11525864" cy="26221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EB251-A1C7-5AAB-DA43-F1442CA6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Политические партии России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23EA37-99AE-C184-8E4A-FE79732B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Единая Россия</a:t>
            </a:r>
          </a:p>
          <a:p>
            <a:r>
              <a:rPr lang="ru-RU" dirty="0">
                <a:cs typeface="Calibri"/>
              </a:rPr>
              <a:t>ЛДПР </a:t>
            </a:r>
          </a:p>
          <a:p>
            <a:r>
              <a:rPr lang="ru-RU" dirty="0">
                <a:cs typeface="Calibri"/>
              </a:rPr>
              <a:t>КПРФ</a:t>
            </a:r>
          </a:p>
          <a:p>
            <a:r>
              <a:rPr lang="ru-RU" dirty="0">
                <a:cs typeface="Calibri"/>
              </a:rPr>
              <a:t>Новые Люди</a:t>
            </a:r>
          </a:p>
          <a:p>
            <a:r>
              <a:rPr lang="ru-RU" dirty="0">
                <a:cs typeface="Calibri"/>
              </a:rPr>
              <a:t>Родина</a:t>
            </a:r>
          </a:p>
        </p:txBody>
      </p:sp>
      <p:pic>
        <p:nvPicPr>
          <p:cNvPr id="4" name="Рисунок 3" descr="Изображение выглядит как Графика, логотип, графическая встав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8A95FAC-D264-3069-8F49-818AE353D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41" y="1712162"/>
            <a:ext cx="970936" cy="547419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логотип, эмблема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4FFE85E1-78D3-216A-CFD3-F9BEA4B0E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443" y="2255852"/>
            <a:ext cx="970933" cy="606634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логотип, График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4BBD251-9440-48D4-007A-3A89CD921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672" y="2851225"/>
            <a:ext cx="958098" cy="583537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6FD41EB-53BD-65BA-DE8D-8E08D03B4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1079" y="3422824"/>
            <a:ext cx="960664" cy="515817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E6FC56F-B02E-9563-7935-5AFC48E9D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5393" y="3939394"/>
            <a:ext cx="982681" cy="4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8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0B01D-3186-CCF5-DABF-1C6FE166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Вид партии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7AA3E-2064-EDC6-132E-22442A0EE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7962"/>
            <a:ext cx="10515600" cy="203109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ru-RU" sz="2400" dirty="0">
                <a:cs typeface="Calibri"/>
              </a:rPr>
              <a:t>Партия является оппозиционной по отношению к нынешней власти</a:t>
            </a:r>
          </a:p>
          <a:p>
            <a:r>
              <a:rPr lang="ru-RU" sz="2400" dirty="0">
                <a:cs typeface="Calibri"/>
              </a:rPr>
              <a:t>Легальной по отношению к нынешнему законодательству Российской Федерации</a:t>
            </a:r>
          </a:p>
          <a:p>
            <a:r>
              <a:rPr lang="ru-RU" sz="2400" dirty="0">
                <a:cs typeface="Calibri"/>
              </a:rPr>
              <a:t>По идеологической направленности партия является Либеральной </a:t>
            </a:r>
          </a:p>
          <a:p>
            <a:r>
              <a:rPr lang="ru-RU" sz="2400" dirty="0">
                <a:cs typeface="Calibri"/>
              </a:rPr>
              <a:t>На данный момент в Российской Федерации действует многопартийная система, которая возможность существовать таким партиям, как: Яблоко, ЛДПР, Новые люди</a:t>
            </a:r>
          </a:p>
          <a:p>
            <a:endParaRPr lang="ru-RU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50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ED33C-D4AD-BD0C-542F-3F0885A1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Партия "Яблоко"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0098C9-872C-756F-6E15-0C5546D3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5164449" cy="39177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sz="1800" b="1" dirty="0">
                <a:latin typeface="Calibri"/>
                <a:ea typeface="+mn-lt"/>
                <a:cs typeface="+mn-lt"/>
              </a:rPr>
              <a:t>Российская объединённая демократическая партия</a:t>
            </a:r>
            <a:r>
              <a:rPr lang="ru-RU" sz="1800" dirty="0">
                <a:latin typeface="Calibri"/>
                <a:ea typeface="+mn-lt"/>
                <a:cs typeface="+mn-lt"/>
              </a:rPr>
              <a:t>, </a:t>
            </a:r>
            <a:r>
              <a:rPr lang="ru-RU" sz="1800" b="1" dirty="0">
                <a:latin typeface="Calibri"/>
                <a:ea typeface="+mn-lt"/>
                <a:cs typeface="+mn-lt"/>
              </a:rPr>
              <a:t>Партия «ЯБЛОКО»</a:t>
            </a:r>
            <a:r>
              <a:rPr lang="ru-RU" sz="1800" dirty="0">
                <a:latin typeface="Calibri"/>
                <a:ea typeface="+mn-lt"/>
                <a:cs typeface="+mn-lt"/>
              </a:rPr>
              <a:t>) — </a:t>
            </a:r>
            <a:r>
              <a:rPr lang="ru-RU" sz="1800" b="1" dirty="0">
                <a:latin typeface="Calibri"/>
                <a:ea typeface="+mn-lt"/>
                <a:cs typeface="+mn-lt"/>
              </a:rPr>
              <a:t>зарегистрированная российская политическая Партия социально-либеральной направленности</a:t>
            </a:r>
            <a:r>
              <a:rPr lang="ru-RU" sz="1800" dirty="0">
                <a:latin typeface="Calibri"/>
                <a:ea typeface="+mn-lt"/>
                <a:cs typeface="+mn-lt"/>
              </a:rPr>
              <a:t>. </a:t>
            </a:r>
            <a:r>
              <a:rPr lang="ru-RU" sz="1800" dirty="0">
                <a:ea typeface="+mn-lt"/>
                <a:cs typeface="+mn-lt"/>
              </a:rPr>
              <a:t>Партия участвовала в выборах депутатов Госдумы ФС РФ всех восьми созывов. Последний раз смогла избраться в </a:t>
            </a:r>
            <a:r>
              <a:rPr lang="ru-RU" sz="1800" dirty="0"/>
              <a:t>Государственную думу Российской Федерации IV созыва</a:t>
            </a:r>
            <a:br>
              <a:rPr lang="ru-RU" sz="1600" dirty="0">
                <a:ea typeface="+mn-lt"/>
                <a:cs typeface="+mn-lt"/>
              </a:rPr>
            </a:br>
            <a:endParaRPr lang="ru-RU" sz="1700">
              <a:solidFill>
                <a:srgbClr val="54595D"/>
              </a:solidFill>
              <a:ea typeface="+mn-lt"/>
              <a:cs typeface="+mn-lt"/>
            </a:endParaRPr>
          </a:p>
          <a:p>
            <a:r>
              <a:rPr lang="ru-RU" sz="1700" dirty="0">
                <a:ea typeface="+mn-lt"/>
                <a:cs typeface="+mn-lt"/>
              </a:rPr>
              <a:t> До 2003 года «Яблоко» было представлено фракцией в Государственной думе, затем, до 2007 года, — отдельными депутатами. В марте 2002 года партия стала полноправным членом Либерального Интернационала, а до этого с ноября 1998 года была в статусе наблюдателя.</a:t>
            </a:r>
            <a:endParaRPr lang="ru-RU" sz="1700" baseline="30000">
              <a:latin typeface="Calibri Light"/>
              <a:ea typeface="+mn-lt"/>
              <a:cs typeface="+mn-lt"/>
            </a:endParaRPr>
          </a:p>
          <a:p>
            <a:r>
              <a:rPr lang="ru-RU" sz="1700" dirty="0">
                <a:ea typeface="+mn-lt"/>
                <a:cs typeface="+mn-lt"/>
              </a:rPr>
              <a:t> Основатель партии Григорий Явлинский, является почётным вице-президентом Либерального интернационала.</a:t>
            </a:r>
            <a:endParaRPr lang="ru-RU" sz="1700">
              <a:cs typeface="Calibri"/>
            </a:endParaRPr>
          </a:p>
          <a:p>
            <a:endParaRPr lang="ru-RU" sz="1700">
              <a:latin typeface="Calibri Light"/>
              <a:cs typeface="Calibri"/>
            </a:endParaRPr>
          </a:p>
        </p:txBody>
      </p:sp>
      <p:pic>
        <p:nvPicPr>
          <p:cNvPr id="4" name="Рисунок 3" descr="Изображение логотипа">
            <a:extLst>
              <a:ext uri="{FF2B5EF4-FFF2-40B4-BE49-F238E27FC236}">
                <a16:creationId xmlns:a16="http://schemas.microsoft.com/office/drawing/2014/main" id="{04D38C02-21F0-5611-03E2-B4DB20E02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3518179"/>
            <a:ext cx="4788505" cy="108938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AD83E-D058-CAF8-E6DE-5CAE802D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Цели партии Яблока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AB867A-BDDA-9557-5CE1-4C5571639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ru-RU" sz="1800" dirty="0">
                <a:ea typeface="+mn-lt"/>
                <a:cs typeface="+mn-lt"/>
              </a:rPr>
              <a:t>Российская объединенная демократическая партия «ЯБЛОКО» выступает за социальную рыночную экономику, равенство стартовых возможностей, неприкосновенность частной собственности, за конкуренцию в политике и экономике, укрепление демократических институтов, верховенство закона, правовое государство, контроль граждан за властью.</a:t>
            </a:r>
            <a:endParaRPr lang="ru-RU" sz="1800">
              <a:cs typeface="Calibri"/>
            </a:endParaRPr>
          </a:p>
          <a:p>
            <a:r>
              <a:rPr lang="ru-RU" sz="1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Главный лозунг партии: «За мир и свободу!»</a:t>
            </a:r>
          </a:p>
          <a:p>
            <a:endParaRPr lang="ru-RU">
              <a:solidFill>
                <a:srgbClr val="20212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058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A9C6F-C263-B105-772B-B131756A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Программа партии </a:t>
            </a:r>
            <a:r>
              <a:rPr lang="ru-RU" dirty="0"/>
              <a:t>на выборах Государственной Думы VIII созыва (2021)</a:t>
            </a:r>
            <a:endParaRPr lang="ru-RU" dirty="0">
              <a:cs typeface="Calibri Light"/>
            </a:endParaRPr>
          </a:p>
          <a:p>
            <a:endParaRPr lang="ru-RU" dirty="0"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7897B-58EC-4C5D-5B29-A8AEB595F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12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sz="2400" b="1" cap="all" dirty="0"/>
              <a:t>СВОБОДА, ПРАВА ЧЕЛОВЕКА, ДЕМОКРАТИЯ, ЖИЗНЬ БЕЗ СТРАХА</a:t>
            </a:r>
            <a:endParaRPr lang="ru-RU" sz="2400">
              <a:ea typeface="+mn-lt"/>
              <a:cs typeface="+mn-lt"/>
            </a:endParaRPr>
          </a:p>
          <a:p>
            <a:r>
              <a:rPr lang="ru-RU" sz="1800" b="1" dirty="0">
                <a:solidFill>
                  <a:srgbClr val="333333"/>
                </a:solidFill>
                <a:ea typeface="+mn-lt"/>
                <a:cs typeface="+mn-lt"/>
              </a:rPr>
              <a:t>Судебная реформа.</a:t>
            </a:r>
            <a:r>
              <a:rPr lang="ru-RU" sz="1800" dirty="0">
                <a:solidFill>
                  <a:srgbClr val="333333"/>
                </a:solidFill>
                <a:ea typeface="+mn-lt"/>
                <a:cs typeface="+mn-lt"/>
              </a:rPr>
              <a:t> Независимость суда, выборность мировых судей. Развитие суда присяжных. Выборность председателей судов судьями. Восстановление независимости адвокатуры. Равенство сторон в судебном заседании.</a:t>
            </a:r>
            <a:endParaRPr lang="ru-RU" sz="1800" dirty="0">
              <a:solidFill>
                <a:srgbClr val="333333"/>
              </a:solidFill>
              <a:cs typeface="Calibri"/>
            </a:endParaRPr>
          </a:p>
          <a:p>
            <a:r>
              <a:rPr lang="ru-RU" sz="1800" b="1" dirty="0">
                <a:solidFill>
                  <a:srgbClr val="333333"/>
                </a:solidFill>
                <a:ea typeface="+mn-lt"/>
                <a:cs typeface="+mn-lt"/>
              </a:rPr>
              <a:t>Свобода слова и творчества.</a:t>
            </a:r>
            <a:r>
              <a:rPr lang="ru-RU" sz="1800" dirty="0">
                <a:solidFill>
                  <a:srgbClr val="333333"/>
                </a:solidFill>
                <a:ea typeface="+mn-lt"/>
                <a:cs typeface="+mn-lt"/>
              </a:rPr>
              <a:t> Запрет на все виды цензуры, в том числе скрытой и политической цензуры в СМИ. Свобода распространения информации. Неприкосновенность частной жизни, тайны переписки.</a:t>
            </a:r>
          </a:p>
          <a:p>
            <a:r>
              <a:rPr lang="ru-RU" sz="1800" b="1" dirty="0">
                <a:solidFill>
                  <a:srgbClr val="333333"/>
                </a:solidFill>
                <a:ea typeface="+mn-lt"/>
                <a:cs typeface="+mn-lt"/>
              </a:rPr>
              <a:t>Сменяемость власти и честные выборы.</a:t>
            </a:r>
            <a:r>
              <a:rPr lang="ru-RU" sz="1800" dirty="0">
                <a:solidFill>
                  <a:srgbClr val="333333"/>
                </a:solidFill>
                <a:ea typeface="+mn-lt"/>
                <a:cs typeface="+mn-lt"/>
              </a:rPr>
              <a:t> Разделение властей. Возвращение 4-летнего срока полномочий президента и Госдумы. Федерализм и развитие реального и финансово обеспеченного местного самоуправления.</a:t>
            </a:r>
            <a:endParaRPr lang="ru-RU" sz="1800" dirty="0">
              <a:solidFill>
                <a:srgbClr val="333333"/>
              </a:solidFill>
              <a:cs typeface="Calibri"/>
            </a:endParaRPr>
          </a:p>
          <a:p>
            <a:r>
              <a:rPr lang="ru-RU" sz="2400" b="1" cap="all" dirty="0"/>
              <a:t>УЛУЧШЕНИЕ ЖИЗНИ</a:t>
            </a:r>
            <a:endParaRPr lang="ru-RU" sz="2400" b="1" dirty="0">
              <a:cs typeface="Calibri"/>
            </a:endParaRPr>
          </a:p>
          <a:p>
            <a:r>
              <a:rPr lang="en-US" sz="1800" b="1" err="1">
                <a:solidFill>
                  <a:srgbClr val="333333"/>
                </a:solidFill>
                <a:ea typeface="+mn-lt"/>
                <a:cs typeface="+mn-lt"/>
              </a:rPr>
              <a:t>Рост</a:t>
            </a:r>
            <a:r>
              <a:rPr lang="en-US" sz="1800" b="1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rgbClr val="333333"/>
                </a:solidFill>
                <a:ea typeface="+mn-lt"/>
                <a:cs typeface="+mn-lt"/>
              </a:rPr>
              <a:t>доходов</a:t>
            </a:r>
            <a:r>
              <a:rPr lang="en-US" sz="1800" b="1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rgbClr val="333333"/>
                </a:solidFill>
                <a:ea typeface="+mn-lt"/>
                <a:cs typeface="+mn-lt"/>
              </a:rPr>
              <a:t>людей</a:t>
            </a:r>
            <a:r>
              <a:rPr lang="en-US" sz="1800" b="1" dirty="0">
                <a:solidFill>
                  <a:srgbClr val="333333"/>
                </a:solidFill>
                <a:ea typeface="+mn-lt"/>
                <a:cs typeface="+mn-lt"/>
              </a:rPr>
              <a:t>.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Снижение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пенсионного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возраста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до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прежних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значений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.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Индивидуальные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накопительные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счета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гражданам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для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зачисления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части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доходов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от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экспорта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природных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ресурсов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.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Отмена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подоходного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налога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для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людей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с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низкими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доходами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. </a:t>
            </a:r>
            <a:br>
              <a:rPr lang="en-US" sz="1800" dirty="0"/>
            </a:br>
            <a:r>
              <a:rPr lang="en-US" sz="1800" b="1" dirty="0">
                <a:solidFill>
                  <a:srgbClr val="333333"/>
                </a:solidFill>
                <a:ea typeface="+mn-lt"/>
                <a:cs typeface="+mn-lt"/>
              </a:rPr>
              <a:t> </a:t>
            </a:r>
            <a:endParaRPr lang="en-US" sz="1800" dirty="0">
              <a:solidFill>
                <a:srgbClr val="333333"/>
              </a:solidFill>
              <a:ea typeface="+mn-lt"/>
              <a:cs typeface="+mn-lt"/>
            </a:endParaRPr>
          </a:p>
          <a:p>
            <a:r>
              <a:rPr lang="en-US" sz="1800" b="1" dirty="0">
                <a:solidFill>
                  <a:srgbClr val="333333"/>
                </a:solidFill>
                <a:ea typeface="+mn-lt"/>
                <a:cs typeface="+mn-lt"/>
              </a:rPr>
              <a:t>Безопасность и </a:t>
            </a:r>
            <a:r>
              <a:rPr lang="en-US" sz="1800" b="1" err="1">
                <a:solidFill>
                  <a:srgbClr val="333333"/>
                </a:solidFill>
                <a:ea typeface="+mn-lt"/>
                <a:cs typeface="+mn-lt"/>
              </a:rPr>
              <a:t>гуманизм</a:t>
            </a:r>
            <a:r>
              <a:rPr lang="en-US" sz="1800" b="1" dirty="0">
                <a:solidFill>
                  <a:srgbClr val="333333"/>
                </a:solidFill>
                <a:ea typeface="+mn-lt"/>
                <a:cs typeface="+mn-lt"/>
              </a:rPr>
              <a:t>.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Обязательная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официальная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видеосъемка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взаимодействия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полиции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с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гражданами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. Гуманизация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правоохранительных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органов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и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системы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исполнения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наказаний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.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Развитие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системы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помощи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одиноким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пожилым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людям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и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людям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с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ограниченными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возможностями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создание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безбарьерной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333333"/>
                </a:solidFill>
                <a:ea typeface="+mn-lt"/>
                <a:cs typeface="+mn-lt"/>
              </a:rPr>
              <a:t>среды</a:t>
            </a:r>
            <a:r>
              <a:rPr lang="en-US" sz="1800" dirty="0">
                <a:solidFill>
                  <a:srgbClr val="333333"/>
                </a:solidFill>
                <a:ea typeface="+mn-lt"/>
                <a:cs typeface="+mn-lt"/>
              </a:rPr>
              <a:t>.</a:t>
            </a:r>
            <a:endParaRPr lang="en-US" sz="1800">
              <a:cs typeface="Calibri" panose="020F0502020204030204"/>
            </a:endParaRPr>
          </a:p>
          <a:p>
            <a:endParaRPr lang="ru-RU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56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155F6-268A-A9A9-23E4-C3500585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Calibri Light"/>
              </a:rPr>
              <a:t>Программа партии на выборах Государственной Думы VIII созыва (2021)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0B6784-8F5F-81E6-9FB3-3710A5D7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b="1" cap="all" dirty="0"/>
              <a:t>ВНЕШНЯЯ ПОЛИТИКА: ДРУЗЬЯ, А НЕ ВРАГИ</a:t>
            </a:r>
            <a:endParaRPr lang="ru-RU" dirty="0">
              <a:cs typeface="Calibri"/>
            </a:endParaRPr>
          </a:p>
          <a:p>
            <a:r>
              <a:rPr lang="ru-RU" sz="1800" b="1" dirty="0">
                <a:solidFill>
                  <a:srgbClr val="333333"/>
                </a:solidFill>
                <a:ea typeface="+mn-lt"/>
                <a:cs typeface="+mn-lt"/>
              </a:rPr>
              <a:t>Нет войне.</a:t>
            </a:r>
            <a:r>
              <a:rPr lang="ru-RU" sz="1800" dirty="0">
                <a:solidFill>
                  <a:srgbClr val="333333"/>
                </a:solidFill>
                <a:ea typeface="+mn-lt"/>
                <a:cs typeface="+mn-lt"/>
              </a:rPr>
              <a:t> Отказ от участия России в вооруженных конфликтах за рубежом, в чужих гражданских войнах. Прекращение политической, военной и экономической поддержки диктаторов и авторитарных режимов. Мирный характер внешней политики, ограничение военных расходов. Запрет деятельности частных военных компаний.</a:t>
            </a:r>
          </a:p>
          <a:p>
            <a:pPr marL="285750" indent="-285750"/>
            <a:r>
              <a:rPr lang="ru-RU" sz="1600" b="1" dirty="0">
                <a:solidFill>
                  <a:srgbClr val="333333"/>
                </a:solidFill>
                <a:ea typeface="+mn-lt"/>
                <a:cs typeface="+mn-lt"/>
              </a:rPr>
              <a:t>Доверие и сотрудничество</a:t>
            </a:r>
            <a:r>
              <a:rPr lang="ru-RU" sz="1600" dirty="0">
                <a:solidFill>
                  <a:srgbClr val="333333"/>
                </a:solidFill>
                <a:ea typeface="+mn-lt"/>
                <a:cs typeface="+mn-lt"/>
              </a:rPr>
              <a:t>. Кооперация России и развитых стран мира в поиске ответов на глобальные вызовы и угрозы: глобальное изменение климата и связанные с ним катастрофы, бедность и неравенство, защита биоразнообразия, терроризм, распространение оружия массового поражения, распространение заболеваний, стремительное расширение применения цифровых технологий, опережающих сознание людей, а также дефицит пресной воды и продовольствия. Развитие системы международного права и судопроизводства. Защита прав человека мирными средствами, неукоснительное соблюдение международных обязательств. Развитие международных институтов защиты прав человека.</a:t>
            </a:r>
            <a:endParaRPr lang="ru-RU" sz="1600">
              <a:solidFill>
                <a:srgbClr val="33333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671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7F338-2832-17C9-36C6-B57450F6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Отношение к целям партии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9114A3-D69A-70D4-877C-14430ADE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Отношение к партии в целом положительное. </a:t>
            </a:r>
          </a:p>
          <a:p>
            <a:r>
              <a:rPr lang="ru-RU" sz="2000" dirty="0">
                <a:cs typeface="Calibri"/>
              </a:rPr>
              <a:t>Партия предлагает реформы, которые будут способствовать улучшению благосостояние внутри страны.</a:t>
            </a:r>
          </a:p>
          <a:p>
            <a:r>
              <a:rPr lang="ru-RU" sz="2000" dirty="0">
                <a:cs typeface="Calibri"/>
              </a:rPr>
              <a:t>Также партия предлагает улучшение безопасности внутри страны, что является очень важным аспектом для поддержания мира и согласия среди огромного количества народов России.</a:t>
            </a:r>
          </a:p>
          <a:p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397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7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67D44-29F5-55C4-2396-3CADE847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ru-RU">
                <a:cs typeface="Calibri Light"/>
              </a:rPr>
              <a:t>Лидер партии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B9A82-1A67-4863-846E-72440FE4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b="1" dirty="0">
                <a:ea typeface="+mn-lt"/>
                <a:cs typeface="+mn-lt"/>
              </a:rPr>
              <a:t>Николай Игоревич </a:t>
            </a:r>
            <a:r>
              <a:rPr lang="ru-RU" sz="2000" b="1">
                <a:ea typeface="+mn-lt"/>
                <a:cs typeface="+mn-lt"/>
              </a:rPr>
              <a:t>Рыбаков.</a:t>
            </a:r>
            <a:endParaRPr lang="ru-RU"/>
          </a:p>
          <a:p>
            <a:endParaRPr lang="ru-RU" sz="2000" b="1" dirty="0">
              <a:ea typeface="+mn-lt"/>
              <a:cs typeface="+mn-lt"/>
            </a:endParaRPr>
          </a:p>
          <a:p>
            <a:endParaRPr lang="ru-RU" sz="2000" b="1" dirty="0">
              <a:cs typeface="Calibri"/>
            </a:endParaRPr>
          </a:p>
        </p:txBody>
      </p:sp>
      <p:pic>
        <p:nvPicPr>
          <p:cNvPr id="4" name="Рисунок 3" descr="Изображение выглядит как Человеческое лицо, человек, улыбка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6043622B-EAB1-B0CD-9C57-394B8265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769" y="717012"/>
            <a:ext cx="3635332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285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   Партия"Яблоко"</vt:lpstr>
      <vt:lpstr>Политические партии России</vt:lpstr>
      <vt:lpstr>Вид партии</vt:lpstr>
      <vt:lpstr>Партия "Яблоко"</vt:lpstr>
      <vt:lpstr>Цели партии Яблока</vt:lpstr>
      <vt:lpstr>Программа партии на выборах Государственной Думы VIII созыва (2021) </vt:lpstr>
      <vt:lpstr>Программа партии на выборах Государственной Думы VIII созыва (2021)</vt:lpstr>
      <vt:lpstr>Отношение к целям партии</vt:lpstr>
      <vt:lpstr>Лидер партии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430</cp:revision>
  <dcterms:created xsi:type="dcterms:W3CDTF">2024-01-11T16:03:21Z</dcterms:created>
  <dcterms:modified xsi:type="dcterms:W3CDTF">2024-01-18T17:59:58Z</dcterms:modified>
</cp:coreProperties>
</file>