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007581703" r:id="rId2"/>
    <p:sldId id="2007581704" r:id="rId3"/>
    <p:sldId id="2007581705" r:id="rId4"/>
    <p:sldId id="2007581706" r:id="rId5"/>
    <p:sldId id="2007581707" r:id="rId6"/>
    <p:sldId id="2007581708" r:id="rId7"/>
    <p:sldId id="2007581709" r:id="rId8"/>
    <p:sldId id="2007581710" r:id="rId9"/>
    <p:sldId id="2007581711" r:id="rId10"/>
    <p:sldId id="2007581712" r:id="rId11"/>
    <p:sldId id="2007581713" r:id="rId12"/>
    <p:sldId id="2007581714" r:id="rId13"/>
    <p:sldId id="2007581715" r:id="rId14"/>
    <p:sldId id="2007581716" r:id="rId15"/>
    <p:sldId id="2007581717" r:id="rId16"/>
    <p:sldId id="2007581718" r:id="rId17"/>
    <p:sldId id="200758171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autoAdjust="0"/>
    <p:restoredTop sz="94660"/>
  </p:normalViewPr>
  <p:slideViewPr>
    <p:cSldViewPr snapToGrid="0" showGuides="1">
      <p:cViewPr>
        <p:scale>
          <a:sx n="66" d="100"/>
          <a:sy n="66" d="100"/>
        </p:scale>
        <p:origin x="1760" y="7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607E9-8412-F437-5F07-8A8403E275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FC9000-674D-4689-CFA7-EF47DD314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097429-C38A-A9E9-3698-8611F3D4A15C}"/>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E1E6955D-4E58-771D-D011-861223645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3C581-D3E4-23B7-085F-1F1BCCDFA456}"/>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111751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58924-431E-233B-5E47-09DCB1E3BD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A5EC1D-13FB-5086-118B-27E8B7A9ED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79B079-9B8E-2EF7-9B16-22E3C9E18635}"/>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46125628-8846-801F-160D-5709F7116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49EFA-C555-3586-D102-533F128C6B9B}"/>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10738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471C68-A93D-199F-1CF7-C0525C41F9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61F5BC-73FD-0C57-7C52-205A6DBAE0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DCE3-854E-A9B5-6948-F1E97A51FF1D}"/>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EFF46EE2-51FB-CD8D-05A2-83C9C9A6C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90736-FA11-6CC0-0DA2-D85899AA3BBB}"/>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252450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8E6B5-213F-AEB4-2348-606DC76F3D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A303C8-51A5-C6CD-6893-C25D43C3E4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EBA21F-7C44-B1A9-0844-26FD812205E3}"/>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E8D8ECE2-B371-2352-5680-C23FC934BA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1AB696-D2B6-953C-2CAA-5A40EC623DA1}"/>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148630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6EC4A-F2DD-D6C4-A4F2-5569B3A80E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323B82-CAB5-8A55-1A70-59547F1A9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9E31EC-BD57-7986-92A1-FB5605650074}"/>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BF9B1151-4D1F-7404-D415-99A8CE83D8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088521-54BD-79F7-9779-14B0E587AB98}"/>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261831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003AB-7A49-9B0B-40F9-0E264EF4AA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92E210-54D6-E162-B30A-CAE98480B7F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9CFCE08-ADF5-B3E1-4773-D5DD3F1978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5BE99B3-3FE7-88C8-EFFF-897ED41D17FE}"/>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E6CA716F-1FE3-ADC8-6249-B8151218E7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84C91D-2E3B-31BE-D378-B45CA2C81192}"/>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423820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4A832-E752-1C6E-9A56-3D6705C635B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91467D-8A00-B555-5F04-E01C143A78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31406EF-A40A-1DCC-4939-31DD500664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586ACA-86B9-8F8A-F1C5-CBC855EB3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B436DB-995A-1987-29A7-9028E1D18A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1970DE-4041-94F1-92BD-C4D7DA0792E9}"/>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8" name="页脚占位符 7">
            <a:extLst>
              <a:ext uri="{FF2B5EF4-FFF2-40B4-BE49-F238E27FC236}">
                <a16:creationId xmlns:a16="http://schemas.microsoft.com/office/drawing/2014/main" id="{FFBDB762-8688-9D8D-339B-89B6D80BCA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5CF804-D112-57BE-F631-9F92771E887F}"/>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378364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0A4D7-9E75-8FB6-4A3F-DC2279A34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97839D-51F0-5602-E329-890500CFEBCC}"/>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4" name="页脚占位符 3">
            <a:extLst>
              <a:ext uri="{FF2B5EF4-FFF2-40B4-BE49-F238E27FC236}">
                <a16:creationId xmlns:a16="http://schemas.microsoft.com/office/drawing/2014/main" id="{B306B08A-B069-C776-AB49-57E20376EF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D5939A-CB3D-C33F-61EF-C4A211A04BD0}"/>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4298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85DD8B-D7B5-AD21-5E8F-85FFC1D01B14}"/>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3" name="页脚占位符 2">
            <a:extLst>
              <a:ext uri="{FF2B5EF4-FFF2-40B4-BE49-F238E27FC236}">
                <a16:creationId xmlns:a16="http://schemas.microsoft.com/office/drawing/2014/main" id="{7AB2733E-5C20-965B-645B-017182008E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BA8372-C0E3-67DF-1A15-8B172A9FC1DA}"/>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76652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F21CB-44AA-DE0C-FE6C-8075DCF88E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EF40A8-DA1F-C310-3E80-C96C75D578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7E435C-F076-EDC8-EED7-D79DE25B8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77C173-DA51-1A6D-EFED-1504E71CB2D2}"/>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EA63D0A8-8909-4986-423A-A06F496AFB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6A4A6C-0061-3351-7E4E-8563DF528F0C}"/>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79580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984C-852E-1F23-CA58-D367704CC5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E99BF3-1136-D8A6-88CE-C2ECC5F1A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BBC0BF8-1843-530F-B305-067D9979F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D073E4-4E52-658C-FF24-2DA02925E7F1}"/>
              </a:ext>
            </a:extLst>
          </p:cNvPr>
          <p:cNvSpPr>
            <a:spLocks noGrp="1"/>
          </p:cNvSpPr>
          <p:nvPr>
            <p:ph type="dt" sz="half" idx="10"/>
          </p:nvPr>
        </p:nvSpPr>
        <p:spPr/>
        <p:txBody>
          <a:bodyPr/>
          <a:lstStyle/>
          <a:p>
            <a:fld id="{0C219556-C760-4180-9380-D85547E9788F}" type="datetimeFigureOut">
              <a:rPr lang="zh-CN" altLang="en-US" smtClean="0"/>
              <a:t>2023/5/14</a:t>
            </a:fld>
            <a:endParaRPr lang="zh-CN" altLang="en-US"/>
          </a:p>
        </p:txBody>
      </p:sp>
      <p:sp>
        <p:nvSpPr>
          <p:cNvPr id="6" name="页脚占位符 5">
            <a:extLst>
              <a:ext uri="{FF2B5EF4-FFF2-40B4-BE49-F238E27FC236}">
                <a16:creationId xmlns:a16="http://schemas.microsoft.com/office/drawing/2014/main" id="{402A4C55-6EBF-EA3B-F95E-E44CEA75DE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0C1ABC-FE31-A029-0D7F-069B30508D66}"/>
              </a:ext>
            </a:extLst>
          </p:cNvPr>
          <p:cNvSpPr>
            <a:spLocks noGrp="1"/>
          </p:cNvSpPr>
          <p:nvPr>
            <p:ph type="sldNum" sz="quarter" idx="12"/>
          </p:nvPr>
        </p:nvSpPr>
        <p:spPr/>
        <p:txBody>
          <a:body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38578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7E62C6-EFF2-8075-20E5-548E8554A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93E0AB-CB1D-5034-BE65-D93948430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32844-A767-E525-BAFD-278914438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19556-C760-4180-9380-D85547E9788F}" type="datetimeFigureOut">
              <a:rPr lang="zh-CN" altLang="en-US" smtClean="0"/>
              <a:t>2023/5/14</a:t>
            </a:fld>
            <a:endParaRPr lang="zh-CN" altLang="en-US"/>
          </a:p>
        </p:txBody>
      </p:sp>
      <p:sp>
        <p:nvSpPr>
          <p:cNvPr id="5" name="页脚占位符 4">
            <a:extLst>
              <a:ext uri="{FF2B5EF4-FFF2-40B4-BE49-F238E27FC236}">
                <a16:creationId xmlns:a16="http://schemas.microsoft.com/office/drawing/2014/main" id="{0BEE3753-7CF0-530B-36F2-72CB40C70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90BC98-8E71-6239-97DB-43C4247CB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CED4F-7A19-4E73-9081-314067E7183F}" type="slidenum">
              <a:rPr lang="zh-CN" altLang="en-US" smtClean="0"/>
              <a:t>‹#›</a:t>
            </a:fld>
            <a:endParaRPr lang="zh-CN" altLang="en-US"/>
          </a:p>
        </p:txBody>
      </p:sp>
    </p:spTree>
    <p:extLst>
      <p:ext uri="{BB962C8B-B14F-4D97-AF65-F5344CB8AC3E}">
        <p14:creationId xmlns:p14="http://schemas.microsoft.com/office/powerpoint/2010/main" val="3370362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埃及人发明使用莎草纸，埃及人创造几何学</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古埃及建立旬星体系和历法</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印度出现“</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的概念，表示“无”；两河流域的人发明了马车</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大约公元前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3000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大约公元前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2700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古埃及人制成蜡烛</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大约公元前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2900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大约公元前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2000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59215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人类掌握了锡矿的使用</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1750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32095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英国人耐普尔发明了对数。</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意大利人格里马第发现了光的衍射现象，首创了光的波动说。</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1109214"/>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笛卡儿确立了坐标系，创立了解析几何。卡必奥发现了两种不同性质的电，并发现了同性电荷相斥的现象。</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1614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5936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1618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—1663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开普勒发现了行星运动第三定律。</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1618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1" y="4958428"/>
            <a:ext cx="23708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1620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—1629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2370850"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费马提出“不可能把一个整数的立方表示成两个立方的和，把一个四次幂表示成两个同方幂的和”。这就是著名的“费马大定理”。</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1637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92790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954107"/>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伽利略的</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两种新科学</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出版，叙述了匀加速运动和惯性定律，发现了相对性原理。</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牛顿发现了二项式定理，建立了微积分。</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牛顿完成了积分学；建立了“万有引力定律”；发现了白光的组成。</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1638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1665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格里凯多次进行空气压力实验，最著名的是“马德堡半球”实验；他还证明了真空中不能传声。</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3" y="5661310"/>
            <a:ext cx="24394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1654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—1663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1666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59215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胡克发现了固体弹性定律。</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1676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14210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1600438"/>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牛顿出版了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自然哲学的数学原理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一书，运用万有引力论证了彗星的轨道为抛物线，确定了质量、动量、惯性和力的基本概念，提出了运动三定律。</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法国杜发伊发现，电荷仅有两种，同电相斥，异电相吸。</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欧拉发表了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力学，或运动学分析</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1687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1734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B·</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泰勒得出了函数展成级数的一般公式，并于</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1715</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年发表，即“泰勒级数”。</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1712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1736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D·</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贝努利发表了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流体动力学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一书，奠定了数学物理方法的基础。</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1738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21025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738664"/>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法国人布盖利用摆的测定导出了万有引力常数</a:t>
            </a:r>
            <a:r>
              <a:rPr lang="en-US" altLang="zh-CN" sz="1400" dirty="0">
                <a:solidFill>
                  <a:prstClr val="black">
                    <a:lumMod val="75000"/>
                    <a:lumOff val="25000"/>
                  </a:prstClr>
                </a:solidFill>
                <a:latin typeface="Gotham Book"/>
                <a:ea typeface="思源黑体 CN Regular"/>
              </a:rPr>
              <a:t>G</a:t>
            </a:r>
            <a:r>
              <a:rPr lang="zh-CN" altLang="en-US" sz="1400" dirty="0">
                <a:solidFill>
                  <a:prstClr val="black">
                    <a:lumMod val="75000"/>
                    <a:lumOff val="25000"/>
                  </a:prstClr>
                </a:solidFill>
                <a:latin typeface="Gotham Book"/>
                <a:ea typeface="思源黑体 CN Regular"/>
              </a:rPr>
              <a:t>的值。</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欧拉出版了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无穷小分析引论</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重要著作，引入了在数学和物理学中具有重要作用的“欧拉角”。</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瓦特发明了带有单独冷凝器的蒸汽机。</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1740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1848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哥德巴赫提出了著名的“哥德巴赫猜想” </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1742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1765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850682"/>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瓦特制成第一部实用的单动式蒸汽机。</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1769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408881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库仑发现了“库仑定律”。。</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安培确立了电流磁场的“安培定则”；奥斯特发现了电流的磁效应。</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欧姆发现了“欧姆定律”。</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1785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1820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阿佛伽德罗提出了“分子”的概念，区分了原子和分子，并提出了“阿佛伽德罗定律”。</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1811</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1825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法拉第发表了电解定律，提出了电力线概念；他还提出了“场”的概念</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1834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308575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法拉第引进了电场和磁场的概念。</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黎曼创立了另一种非欧几何</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黎曼几何”；麦克斯韦开始研究电磁学，取得了重大成就。</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1109214"/>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达尔文出版了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论通过自然选择即在生存斗争中适者生存的方式的物种起源</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巨著，阐述了生物进化论的伟大思想，确立了进化论。</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1837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1854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克劳修斯确立了热力学第二定律。</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542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1850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—1861</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1859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7" y="1689501"/>
            <a:ext cx="1956041"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门捷列夫公布了“元素周期律”，并预见了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15</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种新元素的存在；迈尔也独立发现了元素周期律。</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1869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43311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1384995"/>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詹姆斯</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克拉克</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麦克斯韦出版了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论电和磁</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，系统、全面、完美地阐述了电磁场理论，这一理论成为经典物理学的重要支柱之一。</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玛丽</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居里发现元素钋和镭，</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1911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年再获诺贝尔化学奖。</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834329" y="5295020"/>
            <a:ext cx="3798255" cy="136774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阿尔伯特</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爱因斯坦提出光子假设，成功解释了光电效应，因此获得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1921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年诺贝尔物理学奖，同年又创立了“狭义相对论”，提出了著名的质能公式</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E=mc</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，正确地解释了各种原子核反应。这一年被称作“爱因斯坦奇迹年”。</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1873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1898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42548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威廉</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康拉德</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伦琴发现了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X</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射线（伦琴射线），为开创医疗影像技术铺平了道路，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1901</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年被授予首次诺贝尔物理学奖。。</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1895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1905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7" y="1689501"/>
            <a:ext cx="2721785"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阿尔伯特</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爱因斯坦提出“广义相对论”，通俗解释：任何有质量的物体都会引起时空弯曲，然后物体在这个弯曲的时空里继续做他们的“惯性运动”。</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1915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425212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2443647" cy="1815882"/>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爱德文</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哈勃发现星系退行的速率与星系距离的比值是一常数。两者间存在着线性关系，这一关系被称为“哈勃定律”，这打破了“宇宙是静止”的传统观念，证实了宇宙在膨胀，开创了现代宇宙学。</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136774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埃尔温</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薛定谔提出“薛定谔方程”，奠定了波动力学的基础，</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1933</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年诺贝尔物理学奖。后进行了著名的实验“薛定谔的猫”，以此求证观测介入时量子的存在形式。</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1109214"/>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沃纳</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海森堡提出“不确定性原理”，后又发现了“中子”，他是量子力学的创始人之一，</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1932</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年获得诺贝尔物理学奖。</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1923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1926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732557"/>
            <a:ext cx="3348431"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沃尔夫冈</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泡利提出了“泡利不相容原理”，即“在原子的同一轨道中不能容纳运动状态完全相同的电子”，这为原子物理的发展奠定了重要基础。</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404897"/>
            <a:ext cx="18823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1925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1927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7" y="1266531"/>
            <a:ext cx="3459723" cy="162627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艾伦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麦席森</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图灵写出一份长达</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50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页的关于“自动计算机”的设计说明书，这电脑的开端，还提出了一种用于判定机器是否具有智能的试验方法，即“图灵试验”。</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1950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年制出了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ACE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样机，他被誉为“计算机科学之父”和“人工智能之父”。</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938871"/>
            <a:ext cx="193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1945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423990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人类掌握了铁矿的开采和冶炼</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亚里士多德（</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Aristotle</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）编写</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气象学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，正式地定义了“气象学”的概念；中国发明指南针</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埃及人埃拉托特尼（</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Eratosthenes</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）尝试测算地球的周长，并正式提出了“地理学”的概念</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世纪</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26042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人类掌握了汞的提取，至此集齐了七大古董金属</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世纪</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公元前</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世纪</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中国杜诗发明了水力鼓风设备</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水排；卧式水轮机成为常用的动力机。</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31</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32383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738664"/>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罗马弗朗提努最早发现水管流出水的流速与管口至水面的高度差有关。</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九章算术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中最早提出了关于多元一次方程组的解法，关于正负数以及体积的计算等。</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中国蔡伦改进提高了造纸术</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40—103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28074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托勒密著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天文大全</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一书，成为古代天文学的百科全书。</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90—168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850682"/>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罗马盖伦成为最早的医学理论家和解剖学家。</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117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68421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738664"/>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中国张仲景著</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伤寒杂病论</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一书，奠定了临床医学发展的基础。</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1109214"/>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中国刘徽著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九章算术注</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，发明了“割圆术”，提出了圆周长等于无限增加边数的圆内接正多边形周长的思想，并求得圆周率为</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3.1416</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中国葛洪著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金匮药方</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一书，提出了免疫学的思想</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—219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263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中国华佗发明了“麻沸散”，在世界上最早施用麻醉法进行外科手术。</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208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284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—364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33361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中国发明了瓷器</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300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年之前</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5638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1600438"/>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中国祖冲之应用岁差制定了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大明历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，测定了一回归年为</a:t>
            </a:r>
            <a:r>
              <a:rPr lang="en-US" altLang="zh-CN" sz="1400" dirty="0">
                <a:solidFill>
                  <a:prstClr val="black">
                    <a:lumMod val="75000"/>
                    <a:lumOff val="25000"/>
                  </a:prstClr>
                </a:solidFill>
                <a:latin typeface="Gotham Book"/>
                <a:ea typeface="思源黑体 CN Regular"/>
              </a:rPr>
              <a:t>365.24281481</a:t>
            </a:r>
            <a:r>
              <a:rPr lang="zh-CN" altLang="en-US" sz="1400" dirty="0">
                <a:solidFill>
                  <a:prstClr val="black">
                    <a:lumMod val="75000"/>
                    <a:lumOff val="25000"/>
                  </a:prstClr>
                </a:solidFill>
                <a:latin typeface="Gotham Book"/>
                <a:ea typeface="思源黑体 CN Regular"/>
              </a:rPr>
              <a:t>日，一交点月为</a:t>
            </a:r>
            <a:r>
              <a:rPr lang="en-US" altLang="zh-CN" sz="1400" dirty="0">
                <a:solidFill>
                  <a:prstClr val="black">
                    <a:lumMod val="75000"/>
                    <a:lumOff val="25000"/>
                  </a:prstClr>
                </a:solidFill>
                <a:latin typeface="Gotham Book"/>
                <a:ea typeface="思源黑体 CN Regular"/>
              </a:rPr>
              <a:t>27.21223</a:t>
            </a:r>
            <a:r>
              <a:rPr lang="zh-CN" altLang="en-US" sz="1400" dirty="0">
                <a:solidFill>
                  <a:prstClr val="black">
                    <a:lumMod val="75000"/>
                    <a:lumOff val="25000"/>
                  </a:prstClr>
                </a:solidFill>
                <a:latin typeface="Gotham Book"/>
                <a:ea typeface="思源黑体 CN Regular"/>
              </a:rPr>
              <a:t>日（现代测定为</a:t>
            </a:r>
            <a:r>
              <a:rPr lang="en-US" altLang="zh-CN" sz="1400" dirty="0">
                <a:solidFill>
                  <a:prstClr val="black">
                    <a:lumMod val="75000"/>
                    <a:lumOff val="25000"/>
                  </a:prstClr>
                </a:solidFill>
                <a:latin typeface="Gotham Book"/>
                <a:ea typeface="思源黑体 CN Regular"/>
              </a:rPr>
              <a:t>365.2422</a:t>
            </a:r>
            <a:r>
              <a:rPr lang="zh-CN" altLang="en-US" sz="1400" dirty="0">
                <a:solidFill>
                  <a:prstClr val="black">
                    <a:lumMod val="75000"/>
                    <a:lumOff val="25000"/>
                  </a:prstClr>
                </a:solidFill>
                <a:latin typeface="Gotham Book"/>
                <a:ea typeface="思源黑体 CN Regular"/>
              </a:rPr>
              <a:t>日和</a:t>
            </a:r>
            <a:r>
              <a:rPr lang="en-US" altLang="zh-CN" sz="1400" dirty="0">
                <a:solidFill>
                  <a:prstClr val="black">
                    <a:lumMod val="75000"/>
                    <a:lumOff val="25000"/>
                  </a:prstClr>
                </a:solidFill>
                <a:latin typeface="Gotham Book"/>
                <a:ea typeface="思源黑体 CN Regular"/>
              </a:rPr>
              <a:t>27.21222</a:t>
            </a:r>
            <a:r>
              <a:rPr lang="zh-CN" altLang="en-US" sz="1400" dirty="0">
                <a:solidFill>
                  <a:prstClr val="black">
                    <a:lumMod val="75000"/>
                    <a:lumOff val="25000"/>
                  </a:prstClr>
                </a:solidFill>
                <a:latin typeface="Gotham Book"/>
                <a:ea typeface="思源黑体 CN Regular"/>
              </a:rPr>
              <a:t>日）</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中国郦道元著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水经注</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巨著</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中国贾思勰著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齐民要术</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一书，是中国农业科学杰出的百科全书。</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462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466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—527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中国祖冲之求得圆周率为</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3.1415926</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和</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3.1415927</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之间，早于欧洲</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1100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多年。</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463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533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—544</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59215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中国出现了最早的木版印刷术。</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550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196642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738664"/>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中国发明了火药配方，最早记载于孙思邈的</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孙真人丹经</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中</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阿拉伯天文学家们进行了子午线弧长的测量，求得地球周长为</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20400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阿拉伯里，合</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44000</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千米。</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850682"/>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阿拉伯人阿尔</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哈金出版了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光学集锦</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巨著，最早提出了光来自被观察的对象。</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600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827</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阿拉伯人阿尔</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花拉子密创立了代数学，提出了二次方程的求根公式</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780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—850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1" y="4958428"/>
            <a:ext cx="2274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965</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—1038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961240" cy="1109214"/>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阿拉伯人阿尔</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比鲁尼提出了太阳是宇宙中心的观点，并说明了地球的自转和公转。</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5" y="1361841"/>
            <a:ext cx="216352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973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—1048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51622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沈括最早命名了“石油”。</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沈括开创了“隙积术”，提出了高阶等差级数求和的方法。</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3" y="5286088"/>
            <a:ext cx="3924795" cy="136774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中国贾宪著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黄帝九章算法细草</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，开创了新的开平方、开立方的方法</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增乘开方法；提出了二项式定理系数表。</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阿拉伯人卡尔西解出了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x2n + a </a:t>
            </a:r>
            <a:r>
              <a:rPr kumimoji="0" lang="en-US" altLang="zh-CN" sz="1400" b="0" i="0" u="none" strike="noStrike" kern="1200" cap="none" spc="0" normalizeH="0" baseline="0" noProof="0" dirty="0" err="1">
                <a:ln>
                  <a:noFill/>
                </a:ln>
                <a:solidFill>
                  <a:prstClr val="black">
                    <a:lumMod val="75000"/>
                    <a:lumOff val="25000"/>
                  </a:prstClr>
                </a:solidFill>
                <a:effectLst/>
                <a:uLnTx/>
                <a:uFillTx/>
                <a:latin typeface="Gotham Book"/>
                <a:ea typeface="思源黑体 CN Regular"/>
                <a:cs typeface="+mn-cs"/>
              </a:rPr>
              <a:t>xn</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 = b </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型方程的根；卡牙姆发表了</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代数</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一书，完成了三次方程。</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1080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0757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1088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262362"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沈括著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梦溪笔谈</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科学名著</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4040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1086</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—1092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1100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850682"/>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中国杨辉发表了数学名著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详解九章算法</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endParaRP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1261</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125888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523220"/>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法国人比里当最早定义了动量的概念。</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奥力森最早提出了坐标几何概念，用坐标确定点的位置。</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333617"/>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中国发明了珠算盘。</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5" y="4659062"/>
            <a:ext cx="22864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1300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—1360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6" y="1334463"/>
            <a:ext cx="24449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1323</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—1382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法国人福尔提出了制备硝酸的方法。</a:t>
            </a: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4394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1300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—1400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1400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59215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麦哲伦完成了第一次环球航行</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5" y="1361841"/>
            <a:ext cx="23033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1519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—1522</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03354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D4D19D8B-44B6-4897-BDA0-1F88FE12E367}"/>
              </a:ext>
            </a:extLst>
          </p:cNvPr>
          <p:cNvSpPr/>
          <p:nvPr/>
        </p:nvSpPr>
        <p:spPr>
          <a:xfrm>
            <a:off x="-1781175" y="3363204"/>
            <a:ext cx="15754350" cy="18000"/>
          </a:xfrm>
          <a:custGeom>
            <a:avLst/>
            <a:gdLst>
              <a:gd name="connsiteX0" fmla="*/ 0 w 15735300"/>
              <a:gd name="connsiteY0" fmla="*/ 0 h 5849938"/>
              <a:gd name="connsiteX1" fmla="*/ 3295650 w 15735300"/>
              <a:gd name="connsiteY1" fmla="*/ 1581150 h 5849938"/>
              <a:gd name="connsiteX2" fmla="*/ 6134100 w 15735300"/>
              <a:gd name="connsiteY2" fmla="*/ 5753100 h 5849938"/>
              <a:gd name="connsiteX3" fmla="*/ 11458575 w 15735300"/>
              <a:gd name="connsiteY3" fmla="*/ 4486275 h 5849938"/>
              <a:gd name="connsiteX4" fmla="*/ 15735300 w 15735300"/>
              <a:gd name="connsiteY4" fmla="*/ 4095750 h 5849938"/>
              <a:gd name="connsiteX0" fmla="*/ 0 w 15763875"/>
              <a:gd name="connsiteY0" fmla="*/ 0 h 5983288"/>
              <a:gd name="connsiteX1" fmla="*/ 3324225 w 15763875"/>
              <a:gd name="connsiteY1" fmla="*/ 1714500 h 5983288"/>
              <a:gd name="connsiteX2" fmla="*/ 6162675 w 15763875"/>
              <a:gd name="connsiteY2" fmla="*/ 5886450 h 5983288"/>
              <a:gd name="connsiteX3" fmla="*/ 11487150 w 15763875"/>
              <a:gd name="connsiteY3" fmla="*/ 4619625 h 5983288"/>
              <a:gd name="connsiteX4" fmla="*/ 15763875 w 15763875"/>
              <a:gd name="connsiteY4" fmla="*/ 4229100 h 59832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9488"/>
              <a:gd name="connsiteX1" fmla="*/ 3314700 w 15754350"/>
              <a:gd name="connsiteY1" fmla="*/ 1790700 h 6059488"/>
              <a:gd name="connsiteX2" fmla="*/ 6153150 w 15754350"/>
              <a:gd name="connsiteY2" fmla="*/ 5962650 h 6059488"/>
              <a:gd name="connsiteX3" fmla="*/ 11477625 w 15754350"/>
              <a:gd name="connsiteY3" fmla="*/ 4695825 h 6059488"/>
              <a:gd name="connsiteX4" fmla="*/ 15754350 w 15754350"/>
              <a:gd name="connsiteY4" fmla="*/ 4305300 h 6059488"/>
              <a:gd name="connsiteX0" fmla="*/ 0 w 15754350"/>
              <a:gd name="connsiteY0" fmla="*/ 0 h 6057831"/>
              <a:gd name="connsiteX1" fmla="*/ 3321139 w 15754350"/>
              <a:gd name="connsiteY1" fmla="*/ 1822897 h 6057831"/>
              <a:gd name="connsiteX2" fmla="*/ 6153150 w 15754350"/>
              <a:gd name="connsiteY2" fmla="*/ 5962650 h 6057831"/>
              <a:gd name="connsiteX3" fmla="*/ 11477625 w 15754350"/>
              <a:gd name="connsiteY3" fmla="*/ 4695825 h 6057831"/>
              <a:gd name="connsiteX4" fmla="*/ 15754350 w 15754350"/>
              <a:gd name="connsiteY4" fmla="*/ 4305300 h 6057831"/>
              <a:gd name="connsiteX0" fmla="*/ 0 w 15754350"/>
              <a:gd name="connsiteY0" fmla="*/ 0 h 6125111"/>
              <a:gd name="connsiteX1" fmla="*/ 3321139 w 15754350"/>
              <a:gd name="connsiteY1" fmla="*/ 1822897 h 6125111"/>
              <a:gd name="connsiteX2" fmla="*/ 6410728 w 15754350"/>
              <a:gd name="connsiteY2" fmla="*/ 6033484 h 6125111"/>
              <a:gd name="connsiteX3" fmla="*/ 11477625 w 15754350"/>
              <a:gd name="connsiteY3" fmla="*/ 4695825 h 6125111"/>
              <a:gd name="connsiteX4" fmla="*/ 15754350 w 15754350"/>
              <a:gd name="connsiteY4" fmla="*/ 4305300 h 612511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30951"/>
              <a:gd name="connsiteX1" fmla="*/ 3321139 w 15754350"/>
              <a:gd name="connsiteY1" fmla="*/ 1822897 h 6130951"/>
              <a:gd name="connsiteX2" fmla="*/ 6410728 w 15754350"/>
              <a:gd name="connsiteY2" fmla="*/ 6033484 h 6130951"/>
              <a:gd name="connsiteX3" fmla="*/ 11477625 w 15754350"/>
              <a:gd name="connsiteY3" fmla="*/ 4695825 h 6130951"/>
              <a:gd name="connsiteX4" fmla="*/ 15754350 w 15754350"/>
              <a:gd name="connsiteY4" fmla="*/ 4305300 h 6130951"/>
              <a:gd name="connsiteX0" fmla="*/ 0 w 15754350"/>
              <a:gd name="connsiteY0" fmla="*/ 0 h 6123185"/>
              <a:gd name="connsiteX1" fmla="*/ 3321139 w 15754350"/>
              <a:gd name="connsiteY1" fmla="*/ 1822897 h 6123185"/>
              <a:gd name="connsiteX2" fmla="*/ 6410728 w 15754350"/>
              <a:gd name="connsiteY2" fmla="*/ 6033484 h 6123185"/>
              <a:gd name="connsiteX3" fmla="*/ 11477625 w 15754350"/>
              <a:gd name="connsiteY3" fmla="*/ 4695825 h 6123185"/>
              <a:gd name="connsiteX4" fmla="*/ 15754350 w 15754350"/>
              <a:gd name="connsiteY4" fmla="*/ 4305300 h 6123185"/>
              <a:gd name="connsiteX0" fmla="*/ 0 w 15754350"/>
              <a:gd name="connsiteY0" fmla="*/ 0 h 6128326"/>
              <a:gd name="connsiteX1" fmla="*/ 3321139 w 15754350"/>
              <a:gd name="connsiteY1" fmla="*/ 1822897 h 6128326"/>
              <a:gd name="connsiteX2" fmla="*/ 6410728 w 15754350"/>
              <a:gd name="connsiteY2" fmla="*/ 6033484 h 6128326"/>
              <a:gd name="connsiteX3" fmla="*/ 11542019 w 15754350"/>
              <a:gd name="connsiteY3" fmla="*/ 4728022 h 6128326"/>
              <a:gd name="connsiteX4" fmla="*/ 15754350 w 15754350"/>
              <a:gd name="connsiteY4" fmla="*/ 4305300 h 6128326"/>
              <a:gd name="connsiteX0" fmla="*/ 0 w 15754350"/>
              <a:gd name="connsiteY0" fmla="*/ 0 h 6094873"/>
              <a:gd name="connsiteX1" fmla="*/ 3321139 w 15754350"/>
              <a:gd name="connsiteY1" fmla="*/ 1822897 h 6094873"/>
              <a:gd name="connsiteX2" fmla="*/ 6410728 w 15754350"/>
              <a:gd name="connsiteY2" fmla="*/ 6033484 h 6094873"/>
              <a:gd name="connsiteX3" fmla="*/ 11542019 w 15754350"/>
              <a:gd name="connsiteY3" fmla="*/ 4728022 h 6094873"/>
              <a:gd name="connsiteX4" fmla="*/ 15754350 w 15754350"/>
              <a:gd name="connsiteY4" fmla="*/ 4305300 h 6094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4350" h="6094873">
                <a:moveTo>
                  <a:pt x="0" y="0"/>
                </a:moveTo>
                <a:cubicBezTo>
                  <a:pt x="1136650" y="311150"/>
                  <a:pt x="2420109" y="791558"/>
                  <a:pt x="3321139" y="1822897"/>
                </a:cubicBezTo>
                <a:cubicBezTo>
                  <a:pt x="4222169" y="2854236"/>
                  <a:pt x="4911792" y="5665206"/>
                  <a:pt x="6410728" y="6033484"/>
                </a:cubicBezTo>
                <a:cubicBezTo>
                  <a:pt x="7909664" y="6401762"/>
                  <a:pt x="9941819" y="5004247"/>
                  <a:pt x="11542019" y="4728022"/>
                </a:cubicBezTo>
                <a:cubicBezTo>
                  <a:pt x="13142219" y="4451797"/>
                  <a:pt x="14416087" y="4362450"/>
                  <a:pt x="15754350" y="4305300"/>
                </a:cubicBezTo>
              </a:path>
            </a:pathLst>
          </a:custGeom>
          <a:noFill/>
          <a:ln w="88900">
            <a:gradFill flip="none" rotWithShape="1">
              <a:gsLst>
                <a:gs pos="0">
                  <a:srgbClr val="00995A">
                    <a:alpha val="0"/>
                  </a:srgbClr>
                </a:gs>
                <a:gs pos="56000">
                  <a:srgbClr val="00995A"/>
                </a:gs>
                <a:gs pos="100000">
                  <a:srgbClr val="00995A">
                    <a:alpha val="0"/>
                  </a:srgbClr>
                </a:gs>
              </a:gsLst>
              <a:lin ang="0" scaled="1"/>
              <a:tileRect/>
            </a:gradFill>
          </a:ln>
          <a:effectLst>
            <a:outerShdw blurRad="50800" dist="292100" dir="5400000" algn="t" rotWithShape="0">
              <a:srgbClr val="016145">
                <a:alpha val="1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Gotham Book"/>
              <a:ea typeface="思源黑体 CN Regular"/>
              <a:cs typeface="+mn-cs"/>
            </a:endParaRPr>
          </a:p>
        </p:txBody>
      </p:sp>
      <p:sp>
        <p:nvSpPr>
          <p:cNvPr id="5" name="文本框 4">
            <a:extLst>
              <a:ext uri="{FF2B5EF4-FFF2-40B4-BE49-F238E27FC236}">
                <a16:creationId xmlns:a16="http://schemas.microsoft.com/office/drawing/2014/main" id="{D390FECB-696E-45F5-B56D-6490292023A6}"/>
              </a:ext>
            </a:extLst>
          </p:cNvPr>
          <p:cNvSpPr txBox="1"/>
          <p:nvPr/>
        </p:nvSpPr>
        <p:spPr>
          <a:xfrm>
            <a:off x="861047" y="4986722"/>
            <a:ext cx="1973741" cy="954107"/>
          </a:xfrm>
          <a:prstGeom prst="rect">
            <a:avLst/>
          </a:prstGeom>
          <a:noFill/>
        </p:spPr>
        <p:txBody>
          <a:bodyPr wrap="square">
            <a:spAutoFit/>
          </a:bodyPr>
          <a:lstStyle/>
          <a:p>
            <a:pPr>
              <a:defRPr/>
            </a:pPr>
            <a:r>
              <a:rPr lang="zh-CN" altLang="en-US" sz="1400" dirty="0">
                <a:solidFill>
                  <a:prstClr val="black">
                    <a:lumMod val="75000"/>
                    <a:lumOff val="25000"/>
                  </a:prstClr>
                </a:solidFill>
                <a:latin typeface="Gotham Book"/>
                <a:ea typeface="思源黑体 CN Regular"/>
              </a:rPr>
              <a:t>哥白尼完成了</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天体运行论</a:t>
            </a:r>
            <a:r>
              <a:rPr lang="en-US" altLang="zh-CN" sz="1400" dirty="0">
                <a:solidFill>
                  <a:prstClr val="black">
                    <a:lumMod val="75000"/>
                    <a:lumOff val="25000"/>
                  </a:prstClr>
                </a:solidFill>
                <a:latin typeface="Gotham Book"/>
                <a:ea typeface="思源黑体 CN Regular"/>
              </a:rPr>
              <a:t>》</a:t>
            </a:r>
            <a:r>
              <a:rPr lang="zh-CN" altLang="en-US" sz="1400" dirty="0">
                <a:solidFill>
                  <a:prstClr val="black">
                    <a:lumMod val="75000"/>
                    <a:lumOff val="25000"/>
                  </a:prstClr>
                </a:solidFill>
                <a:latin typeface="Gotham Book"/>
                <a:ea typeface="思源黑体 CN Regular"/>
              </a:rPr>
              <a:t>名著，发表于</a:t>
            </a:r>
            <a:r>
              <a:rPr lang="en-US" altLang="zh-CN" sz="1400" dirty="0">
                <a:solidFill>
                  <a:prstClr val="black">
                    <a:lumMod val="75000"/>
                    <a:lumOff val="25000"/>
                  </a:prstClr>
                </a:solidFill>
                <a:latin typeface="Gotham Book"/>
                <a:ea typeface="思源黑体 CN Regular"/>
              </a:rPr>
              <a:t>1543</a:t>
            </a:r>
            <a:r>
              <a:rPr lang="zh-CN" altLang="en-US" sz="1400" dirty="0">
                <a:solidFill>
                  <a:prstClr val="black">
                    <a:lumMod val="75000"/>
                    <a:lumOff val="25000"/>
                  </a:prstClr>
                </a:solidFill>
                <a:latin typeface="Gotham Book"/>
                <a:ea typeface="思源黑体 CN Regular"/>
              </a:rPr>
              <a:t>年，创立了“日心说”</a:t>
            </a:r>
          </a:p>
        </p:txBody>
      </p:sp>
      <p:sp>
        <p:nvSpPr>
          <p:cNvPr id="6" name="文本框 5">
            <a:extLst>
              <a:ext uri="{FF2B5EF4-FFF2-40B4-BE49-F238E27FC236}">
                <a16:creationId xmlns:a16="http://schemas.microsoft.com/office/drawing/2014/main" id="{0FBEDC32-950C-454A-9AB0-695BE672B1EF}"/>
              </a:ext>
            </a:extLst>
          </p:cNvPr>
          <p:cNvSpPr txBox="1"/>
          <p:nvPr/>
        </p:nvSpPr>
        <p:spPr>
          <a:xfrm>
            <a:off x="4799157" y="1662123"/>
            <a:ext cx="334008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伽利略发现了抛射体轨道特性，认识到了自由落体运动的规律。</a:t>
            </a:r>
          </a:p>
        </p:txBody>
      </p:sp>
      <p:sp>
        <p:nvSpPr>
          <p:cNvPr id="7" name="文本框 6">
            <a:extLst>
              <a:ext uri="{FF2B5EF4-FFF2-40B4-BE49-F238E27FC236}">
                <a16:creationId xmlns:a16="http://schemas.microsoft.com/office/drawing/2014/main" id="{99E9B0CE-4B61-420D-9D4E-C1C30C4D3817}"/>
              </a:ext>
            </a:extLst>
          </p:cNvPr>
          <p:cNvSpPr txBox="1"/>
          <p:nvPr/>
        </p:nvSpPr>
        <p:spPr>
          <a:xfrm>
            <a:off x="6763524" y="5286088"/>
            <a:ext cx="2996850" cy="592150"/>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开普勒发现了行星绕日运行的轨道为椭圆形。</a:t>
            </a:r>
          </a:p>
        </p:txBody>
      </p:sp>
      <p:sp>
        <p:nvSpPr>
          <p:cNvPr id="8" name="文本框 7">
            <a:extLst>
              <a:ext uri="{FF2B5EF4-FFF2-40B4-BE49-F238E27FC236}">
                <a16:creationId xmlns:a16="http://schemas.microsoft.com/office/drawing/2014/main" id="{C739D642-81FF-4DCB-8301-73D527977A39}"/>
              </a:ext>
            </a:extLst>
          </p:cNvPr>
          <p:cNvSpPr txBox="1"/>
          <p:nvPr/>
        </p:nvSpPr>
        <p:spPr>
          <a:xfrm flipH="1">
            <a:off x="861046" y="4659062"/>
            <a:ext cx="2055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1541</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9" name="文本框 8">
            <a:extLst>
              <a:ext uri="{FF2B5EF4-FFF2-40B4-BE49-F238E27FC236}">
                <a16:creationId xmlns:a16="http://schemas.microsoft.com/office/drawing/2014/main" id="{56B5F769-6691-488D-8465-636C6F7D8FEC}"/>
              </a:ext>
            </a:extLst>
          </p:cNvPr>
          <p:cNvSpPr txBox="1"/>
          <p:nvPr/>
        </p:nvSpPr>
        <p:spPr>
          <a:xfrm flipH="1">
            <a:off x="4799155" y="1334463"/>
            <a:ext cx="259368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1590</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0" name="文本框 9">
            <a:extLst>
              <a:ext uri="{FF2B5EF4-FFF2-40B4-BE49-F238E27FC236}">
                <a16:creationId xmlns:a16="http://schemas.microsoft.com/office/drawing/2014/main" id="{F61267F0-3A4E-4A4B-A153-2890495C52C0}"/>
              </a:ext>
            </a:extLst>
          </p:cNvPr>
          <p:cNvSpPr txBox="1"/>
          <p:nvPr/>
        </p:nvSpPr>
        <p:spPr>
          <a:xfrm>
            <a:off x="3376565" y="5988970"/>
            <a:ext cx="376491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中国李时珍用</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27</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年时间写成了巨著</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本草纲目</a:t>
            </a:r>
            <a:r>
              <a:rPr kumimoji="0" lang="en-US" altLang="zh-CN"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endParaRPr>
          </a:p>
        </p:txBody>
      </p:sp>
      <p:sp>
        <p:nvSpPr>
          <p:cNvPr id="11" name="文本框 10">
            <a:extLst>
              <a:ext uri="{FF2B5EF4-FFF2-40B4-BE49-F238E27FC236}">
                <a16:creationId xmlns:a16="http://schemas.microsoft.com/office/drawing/2014/main" id="{1A378B30-7DF3-42C5-8E2F-653DAF969119}"/>
              </a:ext>
            </a:extLst>
          </p:cNvPr>
          <p:cNvSpPr txBox="1"/>
          <p:nvPr/>
        </p:nvSpPr>
        <p:spPr>
          <a:xfrm flipH="1">
            <a:off x="3376564" y="5661310"/>
            <a:ext cx="21165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1578</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endPar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sp>
        <p:nvSpPr>
          <p:cNvPr id="12" name="文本框 11">
            <a:extLst>
              <a:ext uri="{FF2B5EF4-FFF2-40B4-BE49-F238E27FC236}">
                <a16:creationId xmlns:a16="http://schemas.microsoft.com/office/drawing/2014/main" id="{531A4E45-32C5-4D21-8961-82AFD9821547}"/>
              </a:ext>
            </a:extLst>
          </p:cNvPr>
          <p:cNvSpPr txBox="1"/>
          <p:nvPr/>
        </p:nvSpPr>
        <p:spPr>
          <a:xfrm flipH="1">
            <a:off x="6763522" y="4958428"/>
            <a:ext cx="2085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1599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 </a:t>
            </a:r>
          </a:p>
        </p:txBody>
      </p:sp>
      <p:sp>
        <p:nvSpPr>
          <p:cNvPr id="13" name="文本框 12">
            <a:extLst>
              <a:ext uri="{FF2B5EF4-FFF2-40B4-BE49-F238E27FC236}">
                <a16:creationId xmlns:a16="http://schemas.microsoft.com/office/drawing/2014/main" id="{093BDF7B-ED60-41C5-B8AF-FE60EA133D40}"/>
              </a:ext>
            </a:extLst>
          </p:cNvPr>
          <p:cNvSpPr txBox="1"/>
          <p:nvPr/>
        </p:nvSpPr>
        <p:spPr>
          <a:xfrm>
            <a:off x="8732278" y="1689501"/>
            <a:ext cx="1488154" cy="1367747"/>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伽利略发明了天文望远镜。</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75000"/>
                    <a:lumOff val="25000"/>
                  </a:prstClr>
                </a:solidFill>
                <a:effectLst/>
                <a:uLnTx/>
                <a:uFillTx/>
                <a:latin typeface="Gotham Book"/>
                <a:ea typeface="思源黑体 CN Regular"/>
                <a:cs typeface="+mn-cs"/>
              </a:rPr>
              <a:t>开普勒发现了行星运动第一、第二定律。</a:t>
            </a:r>
          </a:p>
        </p:txBody>
      </p:sp>
      <p:sp>
        <p:nvSpPr>
          <p:cNvPr id="14" name="文本框 13">
            <a:extLst>
              <a:ext uri="{FF2B5EF4-FFF2-40B4-BE49-F238E27FC236}">
                <a16:creationId xmlns:a16="http://schemas.microsoft.com/office/drawing/2014/main" id="{5DC7ECD8-CC74-4EA7-8BC1-911FF650AEBC}"/>
              </a:ext>
            </a:extLst>
          </p:cNvPr>
          <p:cNvSpPr txBox="1"/>
          <p:nvPr/>
        </p:nvSpPr>
        <p:spPr>
          <a:xfrm flipH="1">
            <a:off x="8732276" y="1361841"/>
            <a:ext cx="19560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公元</a:t>
            </a:r>
            <a:r>
              <a:rPr kumimoji="0" lang="en-US" altLang="zh-CN" sz="1800" b="0" i="0" u="none" strike="noStrike" kern="1200" cap="none" spc="0" normalizeH="0" baseline="0" noProof="0" dirty="0">
                <a:ln>
                  <a:noFill/>
                </a:ln>
                <a:solidFill>
                  <a:srgbClr val="00995A"/>
                </a:solidFill>
                <a:effectLst/>
                <a:uLnTx/>
                <a:uFillTx/>
                <a:latin typeface="Gotham Bold"/>
                <a:ea typeface="思源黑体 CN Bold"/>
                <a:cs typeface="+mn-cs"/>
              </a:rPr>
              <a:t>1609</a:t>
            </a:r>
            <a:r>
              <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rPr>
              <a:t>年</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0995A"/>
              </a:solidFill>
              <a:effectLst/>
              <a:uLnTx/>
              <a:uFillTx/>
              <a:latin typeface="Gotham Bold"/>
              <a:ea typeface="思源黑体 CN Bold"/>
              <a:cs typeface="+mn-cs"/>
            </a:endParaRPr>
          </a:p>
        </p:txBody>
      </p:sp>
      <p:cxnSp>
        <p:nvCxnSpPr>
          <p:cNvPr id="16" name="直接连接符 15">
            <a:extLst>
              <a:ext uri="{FF2B5EF4-FFF2-40B4-BE49-F238E27FC236}">
                <a16:creationId xmlns:a16="http://schemas.microsoft.com/office/drawing/2014/main" id="{B58B2D98-E0FE-49B9-95E1-4C67DDC539D0}"/>
              </a:ext>
            </a:extLst>
          </p:cNvPr>
          <p:cNvCxnSpPr>
            <a:cxnSpLocks/>
          </p:cNvCxnSpPr>
          <p:nvPr/>
        </p:nvCxnSpPr>
        <p:spPr>
          <a:xfrm>
            <a:off x="870425" y="3359944"/>
            <a:ext cx="0" cy="1460641"/>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8449D0E-A57C-4689-BB3C-96488214C543}"/>
              </a:ext>
            </a:extLst>
          </p:cNvPr>
          <p:cNvCxnSpPr>
            <a:cxnSpLocks/>
          </p:cNvCxnSpPr>
          <p:nvPr/>
        </p:nvCxnSpPr>
        <p:spPr>
          <a:xfrm flipV="1">
            <a:off x="4799157" y="1447800"/>
            <a:ext cx="0" cy="1947863"/>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4CBF269-7A6E-4919-BCB9-7486D7C4D0A6}"/>
              </a:ext>
            </a:extLst>
          </p:cNvPr>
          <p:cNvSpPr/>
          <p:nvPr/>
        </p:nvSpPr>
        <p:spPr>
          <a:xfrm>
            <a:off x="835022"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sp>
        <p:nvSpPr>
          <p:cNvPr id="19" name="椭圆 18">
            <a:extLst>
              <a:ext uri="{FF2B5EF4-FFF2-40B4-BE49-F238E27FC236}">
                <a16:creationId xmlns:a16="http://schemas.microsoft.com/office/drawing/2014/main" id="{46F0F066-EC97-4662-A0F2-2F6E2109CA59}"/>
              </a:ext>
            </a:extLst>
          </p:cNvPr>
          <p:cNvSpPr/>
          <p:nvPr/>
        </p:nvSpPr>
        <p:spPr>
          <a:xfrm>
            <a:off x="4763754"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0" name="直接连接符 19">
            <a:extLst>
              <a:ext uri="{FF2B5EF4-FFF2-40B4-BE49-F238E27FC236}">
                <a16:creationId xmlns:a16="http://schemas.microsoft.com/office/drawing/2014/main" id="{117BB535-5A26-40D4-A1A6-D99AAFC3BED9}"/>
              </a:ext>
            </a:extLst>
          </p:cNvPr>
          <p:cNvCxnSpPr>
            <a:cxnSpLocks/>
          </p:cNvCxnSpPr>
          <p:nvPr/>
        </p:nvCxnSpPr>
        <p:spPr>
          <a:xfrm flipV="1">
            <a:off x="8732277" y="1449388"/>
            <a:ext cx="0" cy="1903412"/>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88345127-E6C8-41E5-9866-0CE85DE53CF5}"/>
              </a:ext>
            </a:extLst>
          </p:cNvPr>
          <p:cNvSpPr/>
          <p:nvPr/>
        </p:nvSpPr>
        <p:spPr>
          <a:xfrm>
            <a:off x="8692486"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Gotham Book"/>
              <a:ea typeface="思源黑体 CN Regular"/>
              <a:cs typeface="+mn-cs"/>
            </a:endParaRPr>
          </a:p>
        </p:txBody>
      </p:sp>
      <p:cxnSp>
        <p:nvCxnSpPr>
          <p:cNvPr id="22" name="直接连接符 21">
            <a:extLst>
              <a:ext uri="{FF2B5EF4-FFF2-40B4-BE49-F238E27FC236}">
                <a16:creationId xmlns:a16="http://schemas.microsoft.com/office/drawing/2014/main" id="{41171E47-5249-4588-9EF1-46F2DDEC771C}"/>
              </a:ext>
            </a:extLst>
          </p:cNvPr>
          <p:cNvCxnSpPr>
            <a:cxnSpLocks/>
          </p:cNvCxnSpPr>
          <p:nvPr/>
        </p:nvCxnSpPr>
        <p:spPr>
          <a:xfrm>
            <a:off x="3343221" y="3371850"/>
            <a:ext cx="0" cy="2865438"/>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87BBE6-1E49-4F70-810C-6827B6C085CA}"/>
              </a:ext>
            </a:extLst>
          </p:cNvPr>
          <p:cNvCxnSpPr>
            <a:cxnSpLocks/>
          </p:cNvCxnSpPr>
          <p:nvPr/>
        </p:nvCxnSpPr>
        <p:spPr>
          <a:xfrm>
            <a:off x="6763523" y="3376613"/>
            <a:ext cx="0" cy="2429827"/>
          </a:xfrm>
          <a:prstGeom prst="line">
            <a:avLst/>
          </a:prstGeom>
          <a:ln w="9525">
            <a:gradFill flip="none" rotWithShape="1">
              <a:gsLst>
                <a:gs pos="100000">
                  <a:srgbClr val="00995A"/>
                </a:gs>
                <a:gs pos="0">
                  <a:srgbClr val="00995A">
                    <a:alpha val="0"/>
                  </a:srgb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B255159D-7992-4633-BBEB-F8E7869F7D35}"/>
              </a:ext>
            </a:extLst>
          </p:cNvPr>
          <p:cNvSpPr/>
          <p:nvPr/>
        </p:nvSpPr>
        <p:spPr>
          <a:xfrm>
            <a:off x="3309879"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25" name="椭圆 24">
            <a:extLst>
              <a:ext uri="{FF2B5EF4-FFF2-40B4-BE49-F238E27FC236}">
                <a16:creationId xmlns:a16="http://schemas.microsoft.com/office/drawing/2014/main" id="{79300F1C-F9DE-4A91-8776-FE197BD079D2}"/>
              </a:ext>
            </a:extLst>
          </p:cNvPr>
          <p:cNvSpPr/>
          <p:nvPr/>
        </p:nvSpPr>
        <p:spPr>
          <a:xfrm>
            <a:off x="6731245" y="3336801"/>
            <a:ext cx="70806" cy="70806"/>
          </a:xfrm>
          <a:prstGeom prst="ellipse">
            <a:avLst/>
          </a:prstGeom>
          <a:solidFill>
            <a:srgbClr val="00995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tham Book"/>
              <a:ea typeface="思源黑体 CN Regular"/>
              <a:cs typeface="+mn-cs"/>
            </a:endParaRPr>
          </a:p>
        </p:txBody>
      </p:sp>
      <p:sp>
        <p:nvSpPr>
          <p:cNvPr id="33" name="文本框 32">
            <a:extLst>
              <a:ext uri="{FF2B5EF4-FFF2-40B4-BE49-F238E27FC236}">
                <a16:creationId xmlns:a16="http://schemas.microsoft.com/office/drawing/2014/main" id="{1296A729-DE3C-4B2B-822B-8B0E43E22AA7}"/>
              </a:ext>
            </a:extLst>
          </p:cNvPr>
          <p:cNvSpPr txBox="1"/>
          <p:nvPr/>
        </p:nvSpPr>
        <p:spPr>
          <a:xfrm>
            <a:off x="755651" y="419100"/>
            <a:ext cx="58832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思源黑体 CN Bold"/>
                <a:ea typeface="思源黑体 CN Bold"/>
              </a:rPr>
              <a:t>科技发展史</a:t>
            </a:r>
            <a:endParaRPr kumimoji="0" lang="zh-CN" altLang="en-US" sz="2800" b="0" i="0" u="none" strike="noStrike" kern="1200" cap="none" spc="0" normalizeH="0" baseline="0" noProof="0" dirty="0">
              <a:ln>
                <a:noFill/>
              </a:ln>
              <a:solidFill>
                <a:prstClr val="black"/>
              </a:solidFill>
              <a:effectLst/>
              <a:uLnTx/>
              <a:uFillTx/>
              <a:latin typeface="思源黑体 CN Bold"/>
              <a:ea typeface="思源黑体 CN Bold"/>
              <a:cs typeface="+mn-cs"/>
            </a:endParaRPr>
          </a:p>
        </p:txBody>
      </p:sp>
    </p:spTree>
    <p:extLst>
      <p:ext uri="{BB962C8B-B14F-4D97-AF65-F5344CB8AC3E}">
        <p14:creationId xmlns:p14="http://schemas.microsoft.com/office/powerpoint/2010/main" val="2154030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1992</Words>
  <Application>Microsoft Office PowerPoint</Application>
  <PresentationFormat>宽屏</PresentationFormat>
  <Paragraphs>189</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Gotham Bold</vt:lpstr>
      <vt:lpstr>Gotham Book</vt:lpstr>
      <vt:lpstr>等线</vt:lpstr>
      <vt:lpstr>等线 Light</vt:lpstr>
      <vt:lpstr>思源黑体 CN Bold</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鸣远</dc:creator>
  <cp:lastModifiedBy>李 鸣远</cp:lastModifiedBy>
  <cp:revision>4</cp:revision>
  <dcterms:created xsi:type="dcterms:W3CDTF">2023-05-14T12:37:15Z</dcterms:created>
  <dcterms:modified xsi:type="dcterms:W3CDTF">2023-05-14T14:18:51Z</dcterms:modified>
</cp:coreProperties>
</file>