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3"/>
  </p:notesMasterIdLst>
  <p:handoutMasterIdLst>
    <p:handoutMasterId r:id="rId74"/>
  </p:handoutMasterIdLst>
  <p:sldIdLst>
    <p:sldId id="264" r:id="rId2"/>
    <p:sldId id="265" r:id="rId3"/>
    <p:sldId id="268" r:id="rId4"/>
    <p:sldId id="269" r:id="rId5"/>
    <p:sldId id="271" r:id="rId6"/>
    <p:sldId id="449" r:id="rId7"/>
    <p:sldId id="351" r:id="rId8"/>
    <p:sldId id="375" r:id="rId9"/>
    <p:sldId id="443" r:id="rId10"/>
    <p:sldId id="450" r:id="rId11"/>
    <p:sldId id="451" r:id="rId12"/>
    <p:sldId id="452" r:id="rId13"/>
    <p:sldId id="453" r:id="rId14"/>
    <p:sldId id="378" r:id="rId15"/>
    <p:sldId id="380" r:id="rId16"/>
    <p:sldId id="455" r:id="rId17"/>
    <p:sldId id="381" r:id="rId18"/>
    <p:sldId id="416" r:id="rId19"/>
    <p:sldId id="417" r:id="rId20"/>
    <p:sldId id="418" r:id="rId21"/>
    <p:sldId id="448" r:id="rId22"/>
    <p:sldId id="419" r:id="rId23"/>
    <p:sldId id="420" r:id="rId24"/>
    <p:sldId id="421" r:id="rId25"/>
    <p:sldId id="423" r:id="rId26"/>
    <p:sldId id="424" r:id="rId27"/>
    <p:sldId id="425" r:id="rId28"/>
    <p:sldId id="426" r:id="rId29"/>
    <p:sldId id="427" r:id="rId30"/>
    <p:sldId id="428" r:id="rId31"/>
    <p:sldId id="444" r:id="rId32"/>
    <p:sldId id="429" r:id="rId33"/>
    <p:sldId id="456" r:id="rId34"/>
    <p:sldId id="430" r:id="rId35"/>
    <p:sldId id="445" r:id="rId36"/>
    <p:sldId id="431" r:id="rId37"/>
    <p:sldId id="432" r:id="rId38"/>
    <p:sldId id="433" r:id="rId39"/>
    <p:sldId id="434" r:id="rId40"/>
    <p:sldId id="435" r:id="rId41"/>
    <p:sldId id="436" r:id="rId42"/>
    <p:sldId id="446" r:id="rId43"/>
    <p:sldId id="437" r:id="rId44"/>
    <p:sldId id="438" r:id="rId45"/>
    <p:sldId id="439" r:id="rId46"/>
    <p:sldId id="440" r:id="rId47"/>
    <p:sldId id="457" r:id="rId48"/>
    <p:sldId id="441" r:id="rId49"/>
    <p:sldId id="442" r:id="rId50"/>
    <p:sldId id="415" r:id="rId51"/>
    <p:sldId id="458" r:id="rId52"/>
    <p:sldId id="459" r:id="rId53"/>
    <p:sldId id="275" r:id="rId54"/>
    <p:sldId id="276" r:id="rId55"/>
    <p:sldId id="278" r:id="rId56"/>
    <p:sldId id="277" r:id="rId57"/>
    <p:sldId id="279" r:id="rId58"/>
    <p:sldId id="280" r:id="rId59"/>
    <p:sldId id="460" r:id="rId60"/>
    <p:sldId id="461" r:id="rId61"/>
    <p:sldId id="462" r:id="rId62"/>
    <p:sldId id="288" r:id="rId63"/>
    <p:sldId id="463" r:id="rId64"/>
    <p:sldId id="466" r:id="rId65"/>
    <p:sldId id="464" r:id="rId66"/>
    <p:sldId id="467" r:id="rId67"/>
    <p:sldId id="465" r:id="rId68"/>
    <p:sldId id="468" r:id="rId69"/>
    <p:sldId id="290" r:id="rId70"/>
    <p:sldId id="350" r:id="rId71"/>
    <p:sldId id="393" r:id="rId72"/>
  </p:sldIdLst>
  <p:sldSz cx="9144000" cy="6858000" type="screen4x3"/>
  <p:notesSz cx="6797675" cy="9926638"/>
  <p:defaultTextStyle>
    <a:defPPr>
      <a:defRPr lang="en-A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7688"/>
    <a:srgbClr val="5E889D"/>
    <a:srgbClr val="94B0BE"/>
    <a:srgbClr val="4E37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6154" autoAdjust="0"/>
  </p:normalViewPr>
  <p:slideViewPr>
    <p:cSldViewPr>
      <p:cViewPr varScale="1">
        <p:scale>
          <a:sx n="64" d="100"/>
          <a:sy n="64" d="100"/>
        </p:scale>
        <p:origin x="2464" y="16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415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5690FF6E-B05D-4DE9-8A02-C6722BFC237A}" type="datetimeFigureOut">
              <a:rPr lang="en-AU" smtClean="0"/>
              <a:t>2/10/18</a:t>
            </a:fld>
            <a:endParaRPr lang="en-AU"/>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767619AE-AC0F-45F0-9FD9-C2127E9F9E77}" type="slidenum">
              <a:rPr lang="en-AU" smtClean="0"/>
              <a:t>‹#›</a:t>
            </a:fld>
            <a:endParaRPr lang="en-AU"/>
          </a:p>
        </p:txBody>
      </p:sp>
    </p:spTree>
    <p:extLst>
      <p:ext uri="{BB962C8B-B14F-4D97-AF65-F5344CB8AC3E}">
        <p14:creationId xmlns:p14="http://schemas.microsoft.com/office/powerpoint/2010/main" val="4102120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AU" altLang="en-US"/>
          </a:p>
        </p:txBody>
      </p:sp>
      <p:sp>
        <p:nvSpPr>
          <p:cNvPr id="3075" name="Rectangle 3"/>
          <p:cNvSpPr>
            <a:spLocks noGrp="1" noChangeArrowheads="1"/>
          </p:cNvSpPr>
          <p:nvPr>
            <p:ph type="dt" idx="1"/>
          </p:nvPr>
        </p:nvSpPr>
        <p:spPr bwMode="auto">
          <a:xfrm>
            <a:off x="3850443"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AU" altLang="en-US"/>
          </a:p>
        </p:txBody>
      </p:sp>
      <p:sp>
        <p:nvSpPr>
          <p:cNvPr id="307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9768" y="4715153"/>
            <a:ext cx="5438140" cy="44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3078" name="Rectangle 6"/>
          <p:cNvSpPr>
            <a:spLocks noGrp="1" noChangeArrowheads="1"/>
          </p:cNvSpPr>
          <p:nvPr>
            <p:ph type="ftr" sz="quarter" idx="4"/>
          </p:nvPr>
        </p:nvSpPr>
        <p:spPr bwMode="auto">
          <a:xfrm>
            <a:off x="0"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AU" altLang="en-US"/>
          </a:p>
        </p:txBody>
      </p:sp>
      <p:sp>
        <p:nvSpPr>
          <p:cNvPr id="3079" name="Rectangle 7"/>
          <p:cNvSpPr>
            <a:spLocks noGrp="1" noChangeArrowheads="1"/>
          </p:cNvSpPr>
          <p:nvPr>
            <p:ph type="sldNum" sz="quarter" idx="5"/>
          </p:nvPr>
        </p:nvSpPr>
        <p:spPr bwMode="auto">
          <a:xfrm>
            <a:off x="3850443"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B54FA15-9301-4D54-B578-B5DB3CEA315C}" type="slidenum">
              <a:rPr lang="en-AU" altLang="en-US"/>
              <a:pPr/>
              <a:t>‹#›</a:t>
            </a:fld>
            <a:endParaRPr lang="en-AU" altLang="en-US"/>
          </a:p>
        </p:txBody>
      </p:sp>
    </p:spTree>
    <p:extLst>
      <p:ext uri="{BB962C8B-B14F-4D97-AF65-F5344CB8AC3E}">
        <p14:creationId xmlns:p14="http://schemas.microsoft.com/office/powerpoint/2010/main" val="2720841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B54FA15-9301-4D54-B578-B5DB3CEA315C}" type="slidenum">
              <a:rPr lang="en-AU" altLang="en-US" smtClean="0"/>
              <a:pPr/>
              <a:t>1</a:t>
            </a:fld>
            <a:endParaRPr lang="en-AU" altLang="en-US"/>
          </a:p>
        </p:txBody>
      </p:sp>
    </p:spTree>
    <p:extLst>
      <p:ext uri="{BB962C8B-B14F-4D97-AF65-F5344CB8AC3E}">
        <p14:creationId xmlns:p14="http://schemas.microsoft.com/office/powerpoint/2010/main" val="3822013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B54FA15-9301-4D54-B578-B5DB3CEA315C}" type="slidenum">
              <a:rPr lang="en-AU" altLang="en-US" smtClean="0"/>
              <a:pPr/>
              <a:t>18</a:t>
            </a:fld>
            <a:endParaRPr lang="en-AU" altLang="en-US"/>
          </a:p>
        </p:txBody>
      </p:sp>
    </p:spTree>
    <p:extLst>
      <p:ext uri="{BB962C8B-B14F-4D97-AF65-F5344CB8AC3E}">
        <p14:creationId xmlns:p14="http://schemas.microsoft.com/office/powerpoint/2010/main" val="3834198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A730D-E1B0-449E-A746-4AA9F2D56161}" type="slidenum">
              <a:rPr lang="en-AU" altLang="en-US">
                <a:solidFill>
                  <a:srgbClr val="000000"/>
                </a:solidFill>
              </a:rPr>
              <a:pPr/>
              <a:t>22</a:t>
            </a:fld>
            <a:endParaRPr lang="en-AU" altLang="en-US">
              <a:solidFill>
                <a:srgbClr val="000000"/>
              </a:solidFill>
            </a:endParaRPr>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en-AU" altLang="en-US" dirty="0"/>
          </a:p>
        </p:txBody>
      </p:sp>
    </p:spTree>
    <p:extLst>
      <p:ext uri="{BB962C8B-B14F-4D97-AF65-F5344CB8AC3E}">
        <p14:creationId xmlns:p14="http://schemas.microsoft.com/office/powerpoint/2010/main" val="328601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A730D-E1B0-449E-A746-4AA9F2D56161}" type="slidenum">
              <a:rPr lang="en-AU" altLang="en-US">
                <a:solidFill>
                  <a:srgbClr val="000000"/>
                </a:solidFill>
              </a:rPr>
              <a:pPr/>
              <a:t>23</a:t>
            </a:fld>
            <a:endParaRPr lang="en-AU" altLang="en-US">
              <a:solidFill>
                <a:srgbClr val="000000"/>
              </a:solidFill>
            </a:endParaRPr>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en-AU" altLang="en-US" dirty="0"/>
          </a:p>
        </p:txBody>
      </p:sp>
    </p:spTree>
    <p:extLst>
      <p:ext uri="{BB962C8B-B14F-4D97-AF65-F5344CB8AC3E}">
        <p14:creationId xmlns:p14="http://schemas.microsoft.com/office/powerpoint/2010/main" val="2823535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fld id="{EA506861-FE31-43CA-99F2-B85E7A5A5C6B}" type="slidenum">
              <a:rPr lang="en-AU" sz="1200">
                <a:latin typeface="Times New Roman" pitchFamily="18" charset="0"/>
              </a:rPr>
              <a:pPr eaLnBrk="1" hangingPunct="1"/>
              <a:t>27</a:t>
            </a:fld>
            <a:endParaRPr lang="en-AU" sz="120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r>
              <a:rPr lang="en-AU"/>
              <a:t>When we look at the strength of evidence for a difference, it’s not enough to compare the mean values. In these two pictures, the means are around the same, but there’s much more variation in the first graph, so less able to draw conclusions. One has to consider the mean difference in the groups RELATIVE to the variation within the groups</a:t>
            </a:r>
          </a:p>
        </p:txBody>
      </p:sp>
    </p:spTree>
    <p:extLst>
      <p:ext uri="{BB962C8B-B14F-4D97-AF65-F5344CB8AC3E}">
        <p14:creationId xmlns:p14="http://schemas.microsoft.com/office/powerpoint/2010/main" val="73188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fld id="{CBA9AF27-E080-4E70-A7E7-643BFA77B538}" type="slidenum">
              <a:rPr lang="en-AU" sz="1200">
                <a:latin typeface="Times New Roman" pitchFamily="18" charset="0"/>
              </a:rPr>
              <a:pPr eaLnBrk="1" hangingPunct="1"/>
              <a:t>40</a:t>
            </a:fld>
            <a:endParaRPr lang="en-AU" sz="120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r>
              <a:rPr lang="en-US"/>
              <a:t>As before, if the variation around each of the means is large, then it is obviously harder to be sure of a difference between the groups. </a:t>
            </a:r>
            <a:endParaRPr lang="en-AU"/>
          </a:p>
        </p:txBody>
      </p:sp>
    </p:spTree>
    <p:extLst>
      <p:ext uri="{BB962C8B-B14F-4D97-AF65-F5344CB8AC3E}">
        <p14:creationId xmlns:p14="http://schemas.microsoft.com/office/powerpoint/2010/main" val="945528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fld id="{4642230F-CE88-4BFF-B9B9-3DF1FF433ECB}" type="slidenum">
              <a:rPr lang="en-AU" sz="1200">
                <a:latin typeface="Times New Roman" pitchFamily="18" charset="0"/>
              </a:rPr>
              <a:pPr eaLnBrk="1" hangingPunct="1"/>
              <a:t>53</a:t>
            </a:fld>
            <a:endParaRPr lang="en-AU" sz="120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r>
              <a:rPr lang="en-AU" dirty="0"/>
              <a:t>This is not a really old subject. Goes back about 90 years to agricultural experiments in the 1920s and 30s. </a:t>
            </a:r>
          </a:p>
        </p:txBody>
      </p:sp>
    </p:spTree>
    <p:extLst>
      <p:ext uri="{BB962C8B-B14F-4D97-AF65-F5344CB8AC3E}">
        <p14:creationId xmlns:p14="http://schemas.microsoft.com/office/powerpoint/2010/main" val="1418319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fld id="{4642230F-CE88-4BFF-B9B9-3DF1FF433ECB}" type="slidenum">
              <a:rPr lang="en-AU" sz="1200">
                <a:latin typeface="Times New Roman" pitchFamily="18" charset="0"/>
              </a:rPr>
              <a:pPr eaLnBrk="1" hangingPunct="1"/>
              <a:t>54</a:t>
            </a:fld>
            <a:endParaRPr lang="en-AU" sz="120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AU" dirty="0"/>
          </a:p>
        </p:txBody>
      </p:sp>
    </p:spTree>
    <p:extLst>
      <p:ext uri="{BB962C8B-B14F-4D97-AF65-F5344CB8AC3E}">
        <p14:creationId xmlns:p14="http://schemas.microsoft.com/office/powerpoint/2010/main" val="3402569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fld id="{4642230F-CE88-4BFF-B9B9-3DF1FF433ECB}" type="slidenum">
              <a:rPr lang="en-AU" sz="1200">
                <a:latin typeface="Times New Roman" pitchFamily="18" charset="0"/>
              </a:rPr>
              <a:pPr eaLnBrk="1" hangingPunct="1"/>
              <a:t>55</a:t>
            </a:fld>
            <a:endParaRPr lang="en-AU" sz="120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r>
              <a:rPr lang="en-AU"/>
              <a:t>This is not a really old subject. Goes back about 90 years to agricultural experiments in the 1920s and 30s. </a:t>
            </a:r>
          </a:p>
        </p:txBody>
      </p:sp>
    </p:spTree>
    <p:extLst>
      <p:ext uri="{BB962C8B-B14F-4D97-AF65-F5344CB8AC3E}">
        <p14:creationId xmlns:p14="http://schemas.microsoft.com/office/powerpoint/2010/main" val="1151036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fld id="{4642230F-CE88-4BFF-B9B9-3DF1FF433ECB}" type="slidenum">
              <a:rPr lang="en-AU" sz="1200">
                <a:latin typeface="Times New Roman" pitchFamily="18" charset="0"/>
              </a:rPr>
              <a:pPr eaLnBrk="1" hangingPunct="1"/>
              <a:t>56</a:t>
            </a:fld>
            <a:endParaRPr lang="en-AU" sz="120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r>
              <a:rPr lang="en-AU"/>
              <a:t>This is not a really old subject. Goes back about 90 years to agricultural experiments in the 1920s and 30s. </a:t>
            </a:r>
          </a:p>
        </p:txBody>
      </p:sp>
    </p:spTree>
    <p:extLst>
      <p:ext uri="{BB962C8B-B14F-4D97-AF65-F5344CB8AC3E}">
        <p14:creationId xmlns:p14="http://schemas.microsoft.com/office/powerpoint/2010/main" val="1338658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fld id="{4642230F-CE88-4BFF-B9B9-3DF1FF433ECB}" type="slidenum">
              <a:rPr lang="en-AU" sz="1200">
                <a:latin typeface="Times New Roman" pitchFamily="18" charset="0"/>
              </a:rPr>
              <a:pPr eaLnBrk="1" hangingPunct="1"/>
              <a:t>57</a:t>
            </a:fld>
            <a:endParaRPr lang="en-AU" sz="120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r>
              <a:rPr lang="en-AU"/>
              <a:t>This is not a really old subject. Goes back about 90 years to agricultural experiments in the 1920s and 30s. </a:t>
            </a:r>
          </a:p>
        </p:txBody>
      </p:sp>
    </p:spTree>
    <p:extLst>
      <p:ext uri="{BB962C8B-B14F-4D97-AF65-F5344CB8AC3E}">
        <p14:creationId xmlns:p14="http://schemas.microsoft.com/office/powerpoint/2010/main" val="1587693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A730D-E1B0-449E-A746-4AA9F2D56161}" type="slidenum">
              <a:rPr lang="en-AU" altLang="en-US">
                <a:solidFill>
                  <a:srgbClr val="000000"/>
                </a:solidFill>
              </a:rPr>
              <a:pPr/>
              <a:t>9</a:t>
            </a:fld>
            <a:endParaRPr lang="en-AU" altLang="en-US">
              <a:solidFill>
                <a:srgbClr val="000000"/>
              </a:solidFill>
            </a:endParaRPr>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en-AU" altLang="en-US" dirty="0"/>
          </a:p>
        </p:txBody>
      </p:sp>
    </p:spTree>
    <p:extLst>
      <p:ext uri="{BB962C8B-B14F-4D97-AF65-F5344CB8AC3E}">
        <p14:creationId xmlns:p14="http://schemas.microsoft.com/office/powerpoint/2010/main" val="858333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fld id="{4642230F-CE88-4BFF-B9B9-3DF1FF433ECB}" type="slidenum">
              <a:rPr lang="en-AU" sz="1200">
                <a:latin typeface="Times New Roman" pitchFamily="18" charset="0"/>
              </a:rPr>
              <a:pPr eaLnBrk="1" hangingPunct="1"/>
              <a:t>58</a:t>
            </a:fld>
            <a:endParaRPr lang="en-AU" sz="120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r>
              <a:rPr lang="en-AU"/>
              <a:t>This is not a really old subject. Goes back about 90 years to agricultural experiments in the 1920s and 30s. </a:t>
            </a:r>
          </a:p>
        </p:txBody>
      </p:sp>
    </p:spTree>
    <p:extLst>
      <p:ext uri="{BB962C8B-B14F-4D97-AF65-F5344CB8AC3E}">
        <p14:creationId xmlns:p14="http://schemas.microsoft.com/office/powerpoint/2010/main" val="207153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B54FA15-9301-4D54-B578-B5DB3CEA315C}" type="slidenum">
              <a:rPr lang="en-AU" altLang="en-US" smtClean="0"/>
              <a:pPr/>
              <a:t>61</a:t>
            </a:fld>
            <a:endParaRPr lang="en-AU" altLang="en-US"/>
          </a:p>
        </p:txBody>
      </p:sp>
    </p:spTree>
    <p:extLst>
      <p:ext uri="{BB962C8B-B14F-4D97-AF65-F5344CB8AC3E}">
        <p14:creationId xmlns:p14="http://schemas.microsoft.com/office/powerpoint/2010/main" val="1285842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fld id="{4642230F-CE88-4BFF-B9B9-3DF1FF433ECB}" type="slidenum">
              <a:rPr lang="en-AU" sz="1200">
                <a:latin typeface="Times New Roman" pitchFamily="18" charset="0"/>
              </a:rPr>
              <a:pPr eaLnBrk="1" hangingPunct="1"/>
              <a:t>62</a:t>
            </a:fld>
            <a:endParaRPr lang="en-AU" sz="120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AU" dirty="0"/>
          </a:p>
        </p:txBody>
      </p:sp>
    </p:spTree>
    <p:extLst>
      <p:ext uri="{BB962C8B-B14F-4D97-AF65-F5344CB8AC3E}">
        <p14:creationId xmlns:p14="http://schemas.microsoft.com/office/powerpoint/2010/main" val="2865083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fld id="{4642230F-CE88-4BFF-B9B9-3DF1FF433ECB}" type="slidenum">
              <a:rPr lang="en-AU" sz="1200">
                <a:latin typeface="Times New Roman" pitchFamily="18" charset="0"/>
              </a:rPr>
              <a:pPr eaLnBrk="1" hangingPunct="1"/>
              <a:t>64</a:t>
            </a:fld>
            <a:endParaRPr lang="en-AU" sz="120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AU" dirty="0"/>
          </a:p>
        </p:txBody>
      </p:sp>
    </p:spTree>
    <p:extLst>
      <p:ext uri="{BB962C8B-B14F-4D97-AF65-F5344CB8AC3E}">
        <p14:creationId xmlns:p14="http://schemas.microsoft.com/office/powerpoint/2010/main" val="2243480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fld id="{4642230F-CE88-4BFF-B9B9-3DF1FF433ECB}" type="slidenum">
              <a:rPr lang="en-AU" sz="1200">
                <a:latin typeface="Times New Roman" pitchFamily="18" charset="0"/>
              </a:rPr>
              <a:pPr eaLnBrk="1" hangingPunct="1"/>
              <a:t>66</a:t>
            </a:fld>
            <a:endParaRPr lang="en-AU" sz="120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AU" dirty="0"/>
          </a:p>
        </p:txBody>
      </p:sp>
    </p:spTree>
    <p:extLst>
      <p:ext uri="{BB962C8B-B14F-4D97-AF65-F5344CB8AC3E}">
        <p14:creationId xmlns:p14="http://schemas.microsoft.com/office/powerpoint/2010/main" val="4028850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B54FA15-9301-4D54-B578-B5DB3CEA315C}" type="slidenum">
              <a:rPr lang="en-AU" altLang="en-US" smtClean="0"/>
              <a:pPr/>
              <a:t>67</a:t>
            </a:fld>
            <a:endParaRPr lang="en-AU" altLang="en-US"/>
          </a:p>
        </p:txBody>
      </p:sp>
    </p:spTree>
    <p:extLst>
      <p:ext uri="{BB962C8B-B14F-4D97-AF65-F5344CB8AC3E}">
        <p14:creationId xmlns:p14="http://schemas.microsoft.com/office/powerpoint/2010/main" val="3538903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B54FA15-9301-4D54-B578-B5DB3CEA315C}" type="slidenum">
              <a:rPr lang="en-AU" altLang="en-US" smtClean="0"/>
              <a:pPr/>
              <a:t>68</a:t>
            </a:fld>
            <a:endParaRPr lang="en-AU" altLang="en-US"/>
          </a:p>
        </p:txBody>
      </p:sp>
    </p:spTree>
    <p:extLst>
      <p:ext uri="{BB962C8B-B14F-4D97-AF65-F5344CB8AC3E}">
        <p14:creationId xmlns:p14="http://schemas.microsoft.com/office/powerpoint/2010/main" val="2084898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Arial" charset="0"/>
                <a:ea typeface="+mn-ea"/>
                <a:cs typeface="Arial" charset="0"/>
              </a:rPr>
              <a:t>Five varieties of barley were grown in six locations in each of 1931 and 1932.</a:t>
            </a:r>
            <a:endParaRPr lang="en-AU" dirty="0"/>
          </a:p>
        </p:txBody>
      </p:sp>
      <p:sp>
        <p:nvSpPr>
          <p:cNvPr id="4" name="Slide Number Placeholder 3"/>
          <p:cNvSpPr>
            <a:spLocks noGrp="1"/>
          </p:cNvSpPr>
          <p:nvPr>
            <p:ph type="sldNum" sz="quarter" idx="10"/>
          </p:nvPr>
        </p:nvSpPr>
        <p:spPr/>
        <p:txBody>
          <a:bodyPr/>
          <a:lstStyle/>
          <a:p>
            <a:fld id="{DB54FA15-9301-4D54-B578-B5DB3CEA315C}" type="slidenum">
              <a:rPr lang="en-AU" altLang="en-US" smtClean="0"/>
              <a:pPr/>
              <a:t>10</a:t>
            </a:fld>
            <a:endParaRPr lang="en-AU" altLang="en-US"/>
          </a:p>
        </p:txBody>
      </p:sp>
    </p:spTree>
    <p:extLst>
      <p:ext uri="{BB962C8B-B14F-4D97-AF65-F5344CB8AC3E}">
        <p14:creationId xmlns:p14="http://schemas.microsoft.com/office/powerpoint/2010/main" val="467808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Arial" charset="0"/>
                <a:ea typeface="+mn-ea"/>
                <a:cs typeface="Arial" charset="0"/>
              </a:rPr>
              <a:t>Five varieties of barley were grown in six locations in each of 1931 and 1932.</a:t>
            </a:r>
            <a:endParaRPr lang="en-AU" dirty="0"/>
          </a:p>
        </p:txBody>
      </p:sp>
      <p:sp>
        <p:nvSpPr>
          <p:cNvPr id="4" name="Slide Number Placeholder 3"/>
          <p:cNvSpPr>
            <a:spLocks noGrp="1"/>
          </p:cNvSpPr>
          <p:nvPr>
            <p:ph type="sldNum" sz="quarter" idx="10"/>
          </p:nvPr>
        </p:nvSpPr>
        <p:spPr/>
        <p:txBody>
          <a:bodyPr/>
          <a:lstStyle/>
          <a:p>
            <a:fld id="{DB54FA15-9301-4D54-B578-B5DB3CEA315C}" type="slidenum">
              <a:rPr lang="en-AU" altLang="en-US" smtClean="0"/>
              <a:pPr/>
              <a:t>11</a:t>
            </a:fld>
            <a:endParaRPr lang="en-AU" altLang="en-US"/>
          </a:p>
        </p:txBody>
      </p:sp>
    </p:spTree>
    <p:extLst>
      <p:ext uri="{BB962C8B-B14F-4D97-AF65-F5344CB8AC3E}">
        <p14:creationId xmlns:p14="http://schemas.microsoft.com/office/powerpoint/2010/main" val="3528793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Arial" charset="0"/>
                <a:ea typeface="+mn-ea"/>
                <a:cs typeface="Arial" charset="0"/>
              </a:rPr>
              <a:t>Five varieties of barley were grown in six locations in each of 1931 and 1932.</a:t>
            </a:r>
            <a:endParaRPr lang="en-AU" dirty="0"/>
          </a:p>
        </p:txBody>
      </p:sp>
      <p:sp>
        <p:nvSpPr>
          <p:cNvPr id="4" name="Slide Number Placeholder 3"/>
          <p:cNvSpPr>
            <a:spLocks noGrp="1"/>
          </p:cNvSpPr>
          <p:nvPr>
            <p:ph type="sldNum" sz="quarter" idx="10"/>
          </p:nvPr>
        </p:nvSpPr>
        <p:spPr/>
        <p:txBody>
          <a:bodyPr/>
          <a:lstStyle/>
          <a:p>
            <a:fld id="{DB54FA15-9301-4D54-B578-B5DB3CEA315C}" type="slidenum">
              <a:rPr lang="en-AU" altLang="en-US" smtClean="0"/>
              <a:pPr/>
              <a:t>12</a:t>
            </a:fld>
            <a:endParaRPr lang="en-AU" altLang="en-US"/>
          </a:p>
        </p:txBody>
      </p:sp>
    </p:spTree>
    <p:extLst>
      <p:ext uri="{BB962C8B-B14F-4D97-AF65-F5344CB8AC3E}">
        <p14:creationId xmlns:p14="http://schemas.microsoft.com/office/powerpoint/2010/main" val="2077004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Arial" charset="0"/>
                <a:ea typeface="+mn-ea"/>
                <a:cs typeface="Arial" charset="0"/>
              </a:rPr>
              <a:t>Five varieties of barley were grown in six locations in each of 1931 and 1932.</a:t>
            </a:r>
            <a:endParaRPr lang="en-AU" dirty="0"/>
          </a:p>
        </p:txBody>
      </p:sp>
      <p:sp>
        <p:nvSpPr>
          <p:cNvPr id="4" name="Slide Number Placeholder 3"/>
          <p:cNvSpPr>
            <a:spLocks noGrp="1"/>
          </p:cNvSpPr>
          <p:nvPr>
            <p:ph type="sldNum" sz="quarter" idx="10"/>
          </p:nvPr>
        </p:nvSpPr>
        <p:spPr/>
        <p:txBody>
          <a:bodyPr/>
          <a:lstStyle/>
          <a:p>
            <a:fld id="{DB54FA15-9301-4D54-B578-B5DB3CEA315C}" type="slidenum">
              <a:rPr lang="en-AU" altLang="en-US" smtClean="0"/>
              <a:pPr/>
              <a:t>13</a:t>
            </a:fld>
            <a:endParaRPr lang="en-AU" altLang="en-US"/>
          </a:p>
        </p:txBody>
      </p:sp>
    </p:spTree>
    <p:extLst>
      <p:ext uri="{BB962C8B-B14F-4D97-AF65-F5344CB8AC3E}">
        <p14:creationId xmlns:p14="http://schemas.microsoft.com/office/powerpoint/2010/main" val="988475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Arial" charset="0"/>
                <a:ea typeface="+mn-ea"/>
                <a:cs typeface="Arial" charset="0"/>
              </a:rPr>
              <a:t>In this experiment, 10 cows were selected from the Iowa State College Holstein-Friesian herd and divided into two equal groups. Care was taken to have the groups as nearly equal as possible with regard to milk production, stage of gestation, body weight, condition and age. These cows were each given 10 pounds of timothy hay and 30 pounds of corn silage daily but were fed different grain mixtures. Treatment T1, then, consisted of feeding a grain mixture of 1 part of corn and cob meal to 1 part of ground oats, while treatment T2 consisted of feeding a grain mixture of 4 parts corn and cob meal, 4 parts of ground oats and 3 parts of gluten feed. The three treatment periods covered 105 days -- three periods of 35 days each. The yields for the first 7 days of each period were not considered because of the possible effect of the transition from one treatment to the other. The data, together with sums and differences which aid in the calculations incidental to testing, are given in table 2.</a:t>
            </a:r>
          </a:p>
          <a:p>
            <a:r>
              <a:rPr lang="en-AU" sz="1200" b="0" i="0" kern="1200" dirty="0">
                <a:solidFill>
                  <a:schemeClr val="tx1"/>
                </a:solidFill>
                <a:effectLst/>
                <a:latin typeface="Arial" charset="0"/>
                <a:ea typeface="+mn-ea"/>
                <a:cs typeface="Arial" charset="0"/>
              </a:rPr>
              <a:t>It seems safe to conclude that the inclusion of gluten feed in the grain mixture fed in a timothy hay ration to Holstein-Friesian cows increased the production of milk. The average increase was 21.7 pounds per cow for a 28-day period.</a:t>
            </a:r>
          </a:p>
          <a:p>
            <a:endParaRPr lang="en-AU" dirty="0"/>
          </a:p>
        </p:txBody>
      </p:sp>
      <p:sp>
        <p:nvSpPr>
          <p:cNvPr id="4" name="Slide Number Placeholder 3"/>
          <p:cNvSpPr>
            <a:spLocks noGrp="1"/>
          </p:cNvSpPr>
          <p:nvPr>
            <p:ph type="sldNum" sz="quarter" idx="10"/>
          </p:nvPr>
        </p:nvSpPr>
        <p:spPr/>
        <p:txBody>
          <a:bodyPr/>
          <a:lstStyle/>
          <a:p>
            <a:fld id="{DB54FA15-9301-4D54-B578-B5DB3CEA315C}" type="slidenum">
              <a:rPr lang="en-AU" altLang="en-US" smtClean="0"/>
              <a:pPr/>
              <a:t>14</a:t>
            </a:fld>
            <a:endParaRPr lang="en-AU" altLang="en-US"/>
          </a:p>
        </p:txBody>
      </p:sp>
    </p:spTree>
    <p:extLst>
      <p:ext uri="{BB962C8B-B14F-4D97-AF65-F5344CB8AC3E}">
        <p14:creationId xmlns:p14="http://schemas.microsoft.com/office/powerpoint/2010/main" val="425240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But how to combine information across periods?</a:t>
            </a:r>
          </a:p>
        </p:txBody>
      </p:sp>
      <p:sp>
        <p:nvSpPr>
          <p:cNvPr id="4" name="Slide Number Placeholder 3"/>
          <p:cNvSpPr>
            <a:spLocks noGrp="1"/>
          </p:cNvSpPr>
          <p:nvPr>
            <p:ph type="sldNum" sz="quarter" idx="10"/>
          </p:nvPr>
        </p:nvSpPr>
        <p:spPr/>
        <p:txBody>
          <a:bodyPr/>
          <a:lstStyle/>
          <a:p>
            <a:fld id="{DB54FA15-9301-4D54-B578-B5DB3CEA315C}" type="slidenum">
              <a:rPr lang="en-AU" altLang="en-US" smtClean="0"/>
              <a:pPr/>
              <a:t>15</a:t>
            </a:fld>
            <a:endParaRPr lang="en-AU" altLang="en-US"/>
          </a:p>
        </p:txBody>
      </p:sp>
    </p:spTree>
    <p:extLst>
      <p:ext uri="{BB962C8B-B14F-4D97-AF65-F5344CB8AC3E}">
        <p14:creationId xmlns:p14="http://schemas.microsoft.com/office/powerpoint/2010/main" val="1048203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But how to combine information across periods?</a:t>
            </a:r>
          </a:p>
        </p:txBody>
      </p:sp>
      <p:sp>
        <p:nvSpPr>
          <p:cNvPr id="4" name="Slide Number Placeholder 3"/>
          <p:cNvSpPr>
            <a:spLocks noGrp="1"/>
          </p:cNvSpPr>
          <p:nvPr>
            <p:ph type="sldNum" sz="quarter" idx="10"/>
          </p:nvPr>
        </p:nvSpPr>
        <p:spPr/>
        <p:txBody>
          <a:bodyPr/>
          <a:lstStyle/>
          <a:p>
            <a:fld id="{DB54FA15-9301-4D54-B578-B5DB3CEA315C}" type="slidenum">
              <a:rPr lang="en-AU" altLang="en-US" smtClean="0"/>
              <a:pPr/>
              <a:t>16</a:t>
            </a:fld>
            <a:endParaRPr lang="en-AU" altLang="en-US"/>
          </a:p>
        </p:txBody>
      </p:sp>
    </p:spTree>
    <p:extLst>
      <p:ext uri="{BB962C8B-B14F-4D97-AF65-F5344CB8AC3E}">
        <p14:creationId xmlns:p14="http://schemas.microsoft.com/office/powerpoint/2010/main" val="31569083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4652963"/>
            <a:ext cx="9144000" cy="2205037"/>
          </a:xfrm>
          <a:prstGeom prst="rect">
            <a:avLst/>
          </a:prstGeom>
          <a:solidFill>
            <a:srgbClr val="94B0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pPr lvl="0"/>
            <a:r>
              <a:rPr lang="en-US" altLang="en-US" noProof="0"/>
              <a:t>Click to edit Master subtitle style</a:t>
            </a:r>
            <a:endParaRPr lang="en-AU" altLang="en-US" noProof="0"/>
          </a:p>
        </p:txBody>
      </p:sp>
      <p:sp>
        <p:nvSpPr>
          <p:cNvPr id="8197" name="Rectangle 5"/>
          <p:cNvSpPr>
            <a:spLocks noGrp="1" noChangeArrowheads="1"/>
          </p:cNvSpPr>
          <p:nvPr>
            <p:ph type="dt" sz="half" idx="2"/>
          </p:nvPr>
        </p:nvSpPr>
        <p:spPr>
          <a:xfrm>
            <a:off x="457200" y="6245225"/>
            <a:ext cx="2133600" cy="476250"/>
          </a:xfrm>
        </p:spPr>
        <p:txBody>
          <a:bodyPr/>
          <a:lstStyle>
            <a:lvl1pPr algn="l">
              <a:defRPr/>
            </a:lvl1pPr>
          </a:lstStyle>
          <a:p>
            <a:endParaRPr lang="en-AU" altLang="en-US"/>
          </a:p>
        </p:txBody>
      </p:sp>
      <p:sp>
        <p:nvSpPr>
          <p:cNvPr id="8198" name="Rectangle 6"/>
          <p:cNvSpPr>
            <a:spLocks noGrp="1" noChangeArrowheads="1"/>
          </p:cNvSpPr>
          <p:nvPr>
            <p:ph type="ftr" sz="quarter" idx="3"/>
          </p:nvPr>
        </p:nvSpPr>
        <p:spPr>
          <a:xfrm>
            <a:off x="3124200" y="6245225"/>
            <a:ext cx="2895600" cy="476250"/>
          </a:xfrm>
        </p:spPr>
        <p:txBody>
          <a:bodyPr/>
          <a:lstStyle>
            <a:lvl1pPr algn="ctr">
              <a:defRPr/>
            </a:lvl1pPr>
          </a:lstStyle>
          <a:p>
            <a:r>
              <a:rPr lang="en-AU" altLang="en-US"/>
              <a:t>Footer text goes in here</a:t>
            </a:r>
          </a:p>
        </p:txBody>
      </p:sp>
      <p:sp>
        <p:nvSpPr>
          <p:cNvPr id="8199" name="Rectangle 7"/>
          <p:cNvSpPr>
            <a:spLocks noGrp="1" noChangeArrowheads="1"/>
          </p:cNvSpPr>
          <p:nvPr>
            <p:ph type="sldNum" sz="quarter" idx="4"/>
          </p:nvPr>
        </p:nvSpPr>
        <p:spPr>
          <a:xfrm>
            <a:off x="6553200" y="6245225"/>
            <a:ext cx="2133600" cy="476250"/>
          </a:xfrm>
        </p:spPr>
        <p:txBody>
          <a:bodyPr/>
          <a:lstStyle>
            <a:lvl1pPr>
              <a:defRPr/>
            </a:lvl1pPr>
          </a:lstStyle>
          <a:p>
            <a:fld id="{C990353A-4863-4D3B-B297-5057ECABFA94}" type="slidenum">
              <a:rPr lang="en-AU" altLang="en-US"/>
              <a:pPr/>
              <a:t>‹#›</a:t>
            </a:fld>
            <a:endParaRPr lang="en-AU" altLang="en-US"/>
          </a:p>
        </p:txBody>
      </p:sp>
      <p:sp>
        <p:nvSpPr>
          <p:cNvPr id="8200" name="Rectangle 8"/>
          <p:cNvSpPr>
            <a:spLocks noChangeArrowheads="1"/>
          </p:cNvSpPr>
          <p:nvPr/>
        </p:nvSpPr>
        <p:spPr bwMode="auto">
          <a:xfrm>
            <a:off x="0" y="0"/>
            <a:ext cx="9144000" cy="76517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pic>
        <p:nvPicPr>
          <p:cNvPr id="8201" name="Picture 9" descr="ANU_LOGO_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extLst>
            <a:ext uri="{909E8E84-426E-40DD-AFC4-6F175D3DCCD1}">
              <a14:hiddenFill xmlns:a14="http://schemas.microsoft.com/office/drawing/2010/main">
                <a:solidFill>
                  <a:srgbClr val="FFFFFF"/>
                </a:solidFill>
              </a14:hiddenFill>
            </a:ext>
          </a:extLst>
        </p:spPr>
      </p:pic>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pPr lvl="0"/>
            <a:r>
              <a:rPr lang="en-US" altLang="en-US" noProof="0"/>
              <a:t>Click to edit Master title style</a:t>
            </a:r>
            <a:endParaRPr lang="en-A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Footer text goes in here</a:t>
            </a:r>
          </a:p>
        </p:txBody>
      </p:sp>
      <p:sp>
        <p:nvSpPr>
          <p:cNvPr id="6" name="Slide Number Placeholder 5"/>
          <p:cNvSpPr>
            <a:spLocks noGrp="1"/>
          </p:cNvSpPr>
          <p:nvPr>
            <p:ph type="sldNum" sz="quarter" idx="12"/>
          </p:nvPr>
        </p:nvSpPr>
        <p:spPr/>
        <p:txBody>
          <a:bodyPr/>
          <a:lstStyle>
            <a:lvl1pPr>
              <a:defRPr/>
            </a:lvl1pPr>
          </a:lstStyle>
          <a:p>
            <a:fld id="{859BAA4E-4577-473B-AC0E-D1C11E075246}" type="slidenum">
              <a:rPr lang="en-AU" altLang="en-US"/>
              <a:pPr/>
              <a:t>‹#›</a:t>
            </a:fld>
            <a:endParaRPr lang="en-AU" altLang="en-US"/>
          </a:p>
        </p:txBody>
      </p:sp>
    </p:spTree>
    <p:extLst>
      <p:ext uri="{BB962C8B-B14F-4D97-AF65-F5344CB8AC3E}">
        <p14:creationId xmlns:p14="http://schemas.microsoft.com/office/powerpoint/2010/main" val="193216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Footer text goes in here</a:t>
            </a:r>
          </a:p>
        </p:txBody>
      </p:sp>
      <p:sp>
        <p:nvSpPr>
          <p:cNvPr id="6" name="Slide Number Placeholder 5"/>
          <p:cNvSpPr>
            <a:spLocks noGrp="1"/>
          </p:cNvSpPr>
          <p:nvPr>
            <p:ph type="sldNum" sz="quarter" idx="12"/>
          </p:nvPr>
        </p:nvSpPr>
        <p:spPr/>
        <p:txBody>
          <a:bodyPr/>
          <a:lstStyle>
            <a:lvl1pPr>
              <a:defRPr/>
            </a:lvl1pPr>
          </a:lstStyle>
          <a:p>
            <a:fld id="{94A54952-80D5-4FD2-876E-3BEDFB7467BD}" type="slidenum">
              <a:rPr lang="en-AU" altLang="en-US"/>
              <a:pPr/>
              <a:t>‹#›</a:t>
            </a:fld>
            <a:endParaRPr lang="en-AU" altLang="en-US"/>
          </a:p>
        </p:txBody>
      </p:sp>
    </p:spTree>
    <p:extLst>
      <p:ext uri="{BB962C8B-B14F-4D97-AF65-F5344CB8AC3E}">
        <p14:creationId xmlns:p14="http://schemas.microsoft.com/office/powerpoint/2010/main" val="343572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4800" y="1295400"/>
            <a:ext cx="8458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999406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AU"/>
          </a:p>
        </p:txBody>
      </p:sp>
      <p:sp>
        <p:nvSpPr>
          <p:cNvPr id="3" name="Content Placeholder 2"/>
          <p:cNvSpPr>
            <a:spLocks noGrp="1"/>
          </p:cNvSpPr>
          <p:nvPr>
            <p:ph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quarter" idx="2"/>
          </p:nvPr>
        </p:nvSpPr>
        <p:spPr>
          <a:xfrm>
            <a:off x="4648200" y="19812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Content Placeholder 4"/>
          <p:cNvSpPr>
            <a:spLocks noGrp="1"/>
          </p:cNvSpPr>
          <p:nvPr>
            <p:ph sz="quarter" idx="3"/>
          </p:nvPr>
        </p:nvSpPr>
        <p:spPr>
          <a:xfrm>
            <a:off x="4648200" y="40005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10"/>
          </p:nvPr>
        </p:nvSpPr>
        <p:spPr>
          <a:xfrm>
            <a:off x="3124200" y="6248400"/>
            <a:ext cx="2895600" cy="457200"/>
          </a:xfrm>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1"/>
          </p:nvPr>
        </p:nvSpPr>
        <p:spPr>
          <a:xfrm>
            <a:off x="6553200" y="6248400"/>
            <a:ext cx="2133600" cy="457200"/>
          </a:xfrm>
        </p:spPr>
        <p:txBody>
          <a:bodyPr/>
          <a:lstStyle>
            <a:lvl1pPr>
              <a:defRPr/>
            </a:lvl1pPr>
          </a:lstStyle>
          <a:p>
            <a:fld id="{F27244DA-C4F8-452F-B50D-D846C7EDE66C}" type="slidenum">
              <a:rPr lang="en-US" altLang="en-US">
                <a:solidFill>
                  <a:srgbClr val="000000"/>
                </a:solidFill>
              </a:rPr>
              <a:pPr/>
              <a:t>‹#›</a:t>
            </a:fld>
            <a:endParaRPr lang="en-US" altLang="en-US">
              <a:solidFill>
                <a:srgbClr val="000000"/>
              </a:solidFill>
            </a:endParaRPr>
          </a:p>
        </p:txBody>
      </p:sp>
      <p:sp>
        <p:nvSpPr>
          <p:cNvPr id="8" name="Date Placeholder 7"/>
          <p:cNvSpPr>
            <a:spLocks noGrp="1"/>
          </p:cNvSpPr>
          <p:nvPr>
            <p:ph type="dt" sz="half" idx="12"/>
          </p:nvPr>
        </p:nvSpPr>
        <p:spPr>
          <a:xfrm>
            <a:off x="457200" y="6245225"/>
            <a:ext cx="2133600" cy="476250"/>
          </a:xfrm>
        </p:spPr>
        <p:txBody>
          <a:bodyPr/>
          <a:lstStyle>
            <a:lvl1pPr>
              <a:defRPr/>
            </a:lvl1pPr>
          </a:lstStyle>
          <a:p>
            <a:endParaRPr lang="en-US" altLang="en-US">
              <a:solidFill>
                <a:srgbClr val="000000"/>
              </a:solidFill>
            </a:endParaRPr>
          </a:p>
        </p:txBody>
      </p:sp>
    </p:spTree>
    <p:extLst>
      <p:ext uri="{BB962C8B-B14F-4D97-AF65-F5344CB8AC3E}">
        <p14:creationId xmlns:p14="http://schemas.microsoft.com/office/powerpoint/2010/main" val="2455158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Footer text goes in here</a:t>
            </a:r>
          </a:p>
        </p:txBody>
      </p:sp>
      <p:sp>
        <p:nvSpPr>
          <p:cNvPr id="6" name="Slide Number Placeholder 5"/>
          <p:cNvSpPr>
            <a:spLocks noGrp="1"/>
          </p:cNvSpPr>
          <p:nvPr>
            <p:ph type="sldNum" sz="quarter" idx="12"/>
          </p:nvPr>
        </p:nvSpPr>
        <p:spPr/>
        <p:txBody>
          <a:bodyPr/>
          <a:lstStyle>
            <a:lvl1pPr>
              <a:defRPr/>
            </a:lvl1pPr>
          </a:lstStyle>
          <a:p>
            <a:fld id="{CBC4DA89-F07B-43A0-BAB0-8B37DC74CBDD}" type="slidenum">
              <a:rPr lang="en-AU" altLang="en-US"/>
              <a:pPr/>
              <a:t>‹#›</a:t>
            </a:fld>
            <a:endParaRPr lang="en-AU" altLang="en-US"/>
          </a:p>
        </p:txBody>
      </p:sp>
    </p:spTree>
    <p:extLst>
      <p:ext uri="{BB962C8B-B14F-4D97-AF65-F5344CB8AC3E}">
        <p14:creationId xmlns:p14="http://schemas.microsoft.com/office/powerpoint/2010/main" val="306480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Footer text goes in here</a:t>
            </a:r>
          </a:p>
        </p:txBody>
      </p:sp>
      <p:sp>
        <p:nvSpPr>
          <p:cNvPr id="6" name="Slide Number Placeholder 5"/>
          <p:cNvSpPr>
            <a:spLocks noGrp="1"/>
          </p:cNvSpPr>
          <p:nvPr>
            <p:ph type="sldNum" sz="quarter" idx="12"/>
          </p:nvPr>
        </p:nvSpPr>
        <p:spPr/>
        <p:txBody>
          <a:bodyPr/>
          <a:lstStyle>
            <a:lvl1pPr>
              <a:defRPr/>
            </a:lvl1pPr>
          </a:lstStyle>
          <a:p>
            <a:fld id="{EB468A8D-4BE2-4E2D-BF97-A6A6D74E6056}" type="slidenum">
              <a:rPr lang="en-AU" altLang="en-US"/>
              <a:pPr/>
              <a:t>‹#›</a:t>
            </a:fld>
            <a:endParaRPr lang="en-AU" altLang="en-US"/>
          </a:p>
        </p:txBody>
      </p:sp>
    </p:spTree>
    <p:extLst>
      <p:ext uri="{BB962C8B-B14F-4D97-AF65-F5344CB8AC3E}">
        <p14:creationId xmlns:p14="http://schemas.microsoft.com/office/powerpoint/2010/main" val="1966263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Footer text goes in here</a:t>
            </a:r>
          </a:p>
        </p:txBody>
      </p:sp>
      <p:sp>
        <p:nvSpPr>
          <p:cNvPr id="7" name="Slide Number Placeholder 6"/>
          <p:cNvSpPr>
            <a:spLocks noGrp="1"/>
          </p:cNvSpPr>
          <p:nvPr>
            <p:ph type="sldNum" sz="quarter" idx="12"/>
          </p:nvPr>
        </p:nvSpPr>
        <p:spPr/>
        <p:txBody>
          <a:bodyPr/>
          <a:lstStyle>
            <a:lvl1pPr>
              <a:defRPr/>
            </a:lvl1pPr>
          </a:lstStyle>
          <a:p>
            <a:fld id="{72773827-0A6A-416C-A334-22BC5298E841}" type="slidenum">
              <a:rPr lang="en-AU" altLang="en-US"/>
              <a:pPr/>
              <a:t>‹#›</a:t>
            </a:fld>
            <a:endParaRPr lang="en-AU" altLang="en-US"/>
          </a:p>
        </p:txBody>
      </p:sp>
    </p:spTree>
    <p:extLst>
      <p:ext uri="{BB962C8B-B14F-4D97-AF65-F5344CB8AC3E}">
        <p14:creationId xmlns:p14="http://schemas.microsoft.com/office/powerpoint/2010/main" val="321011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r>
              <a:rPr lang="en-AU" altLang="en-US"/>
              <a:t>Footer text goes in here</a:t>
            </a:r>
          </a:p>
        </p:txBody>
      </p:sp>
      <p:sp>
        <p:nvSpPr>
          <p:cNvPr id="9" name="Slide Number Placeholder 8"/>
          <p:cNvSpPr>
            <a:spLocks noGrp="1"/>
          </p:cNvSpPr>
          <p:nvPr>
            <p:ph type="sldNum" sz="quarter" idx="12"/>
          </p:nvPr>
        </p:nvSpPr>
        <p:spPr/>
        <p:txBody>
          <a:bodyPr/>
          <a:lstStyle>
            <a:lvl1pPr>
              <a:defRPr/>
            </a:lvl1pPr>
          </a:lstStyle>
          <a:p>
            <a:fld id="{A83A6A9D-C34F-4BDF-A11A-62F13E120173}" type="slidenum">
              <a:rPr lang="en-AU" altLang="en-US"/>
              <a:pPr/>
              <a:t>‹#›</a:t>
            </a:fld>
            <a:endParaRPr lang="en-AU" altLang="en-US"/>
          </a:p>
        </p:txBody>
      </p:sp>
    </p:spTree>
    <p:extLst>
      <p:ext uri="{BB962C8B-B14F-4D97-AF65-F5344CB8AC3E}">
        <p14:creationId xmlns:p14="http://schemas.microsoft.com/office/powerpoint/2010/main" val="31169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r>
              <a:rPr lang="en-AU" altLang="en-US"/>
              <a:t>Footer text goes in here</a:t>
            </a:r>
          </a:p>
        </p:txBody>
      </p:sp>
      <p:sp>
        <p:nvSpPr>
          <p:cNvPr id="5" name="Slide Number Placeholder 4"/>
          <p:cNvSpPr>
            <a:spLocks noGrp="1"/>
          </p:cNvSpPr>
          <p:nvPr>
            <p:ph type="sldNum" sz="quarter" idx="12"/>
          </p:nvPr>
        </p:nvSpPr>
        <p:spPr/>
        <p:txBody>
          <a:bodyPr/>
          <a:lstStyle>
            <a:lvl1pPr>
              <a:defRPr/>
            </a:lvl1pPr>
          </a:lstStyle>
          <a:p>
            <a:fld id="{05B6816F-F914-48CF-8511-10E467B44173}" type="slidenum">
              <a:rPr lang="en-AU" altLang="en-US"/>
              <a:pPr/>
              <a:t>‹#›</a:t>
            </a:fld>
            <a:endParaRPr lang="en-AU" altLang="en-US"/>
          </a:p>
        </p:txBody>
      </p:sp>
    </p:spTree>
    <p:extLst>
      <p:ext uri="{BB962C8B-B14F-4D97-AF65-F5344CB8AC3E}">
        <p14:creationId xmlns:p14="http://schemas.microsoft.com/office/powerpoint/2010/main" val="3227606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r>
              <a:rPr lang="en-AU" altLang="en-US"/>
              <a:t>Footer text goes in here</a:t>
            </a:r>
          </a:p>
        </p:txBody>
      </p:sp>
      <p:sp>
        <p:nvSpPr>
          <p:cNvPr id="4" name="Slide Number Placeholder 3"/>
          <p:cNvSpPr>
            <a:spLocks noGrp="1"/>
          </p:cNvSpPr>
          <p:nvPr>
            <p:ph type="sldNum" sz="quarter" idx="12"/>
          </p:nvPr>
        </p:nvSpPr>
        <p:spPr/>
        <p:txBody>
          <a:bodyPr/>
          <a:lstStyle>
            <a:lvl1pPr>
              <a:defRPr/>
            </a:lvl1pPr>
          </a:lstStyle>
          <a:p>
            <a:fld id="{DC9EE88F-A6D8-4F40-B772-ABBFA5837886}" type="slidenum">
              <a:rPr lang="en-AU" altLang="en-US"/>
              <a:pPr/>
              <a:t>‹#›</a:t>
            </a:fld>
            <a:endParaRPr lang="en-AU" altLang="en-US"/>
          </a:p>
        </p:txBody>
      </p:sp>
    </p:spTree>
    <p:extLst>
      <p:ext uri="{BB962C8B-B14F-4D97-AF65-F5344CB8AC3E}">
        <p14:creationId xmlns:p14="http://schemas.microsoft.com/office/powerpoint/2010/main" val="247687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Footer text goes in here</a:t>
            </a:r>
          </a:p>
        </p:txBody>
      </p:sp>
      <p:sp>
        <p:nvSpPr>
          <p:cNvPr id="7" name="Slide Number Placeholder 6"/>
          <p:cNvSpPr>
            <a:spLocks noGrp="1"/>
          </p:cNvSpPr>
          <p:nvPr>
            <p:ph type="sldNum" sz="quarter" idx="12"/>
          </p:nvPr>
        </p:nvSpPr>
        <p:spPr/>
        <p:txBody>
          <a:bodyPr/>
          <a:lstStyle>
            <a:lvl1pPr>
              <a:defRPr/>
            </a:lvl1pPr>
          </a:lstStyle>
          <a:p>
            <a:fld id="{CE273F07-4A55-4ED6-8080-C1D94002559D}" type="slidenum">
              <a:rPr lang="en-AU" altLang="en-US"/>
              <a:pPr/>
              <a:t>‹#›</a:t>
            </a:fld>
            <a:endParaRPr lang="en-AU" altLang="en-US"/>
          </a:p>
        </p:txBody>
      </p:sp>
    </p:spTree>
    <p:extLst>
      <p:ext uri="{BB962C8B-B14F-4D97-AF65-F5344CB8AC3E}">
        <p14:creationId xmlns:p14="http://schemas.microsoft.com/office/powerpoint/2010/main" val="58002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Footer text goes in here</a:t>
            </a:r>
          </a:p>
        </p:txBody>
      </p:sp>
      <p:sp>
        <p:nvSpPr>
          <p:cNvPr id="7" name="Slide Number Placeholder 6"/>
          <p:cNvSpPr>
            <a:spLocks noGrp="1"/>
          </p:cNvSpPr>
          <p:nvPr>
            <p:ph type="sldNum" sz="quarter" idx="12"/>
          </p:nvPr>
        </p:nvSpPr>
        <p:spPr/>
        <p:txBody>
          <a:bodyPr/>
          <a:lstStyle>
            <a:lvl1pPr>
              <a:defRPr/>
            </a:lvl1pPr>
          </a:lstStyle>
          <a:p>
            <a:fld id="{533085FA-4DA1-4F68-AA1E-C1C922692FDA}" type="slidenum">
              <a:rPr lang="en-AU" altLang="en-US"/>
              <a:pPr/>
              <a:t>‹#›</a:t>
            </a:fld>
            <a:endParaRPr lang="en-AU" altLang="en-US"/>
          </a:p>
        </p:txBody>
      </p:sp>
    </p:spTree>
    <p:extLst>
      <p:ext uri="{BB962C8B-B14F-4D97-AF65-F5344CB8AC3E}">
        <p14:creationId xmlns:p14="http://schemas.microsoft.com/office/powerpoint/2010/main" val="3979711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597650"/>
            <a:ext cx="9144000" cy="260350"/>
          </a:xfrm>
          <a:prstGeom prst="rect">
            <a:avLst/>
          </a:prstGeom>
          <a:solidFill>
            <a:srgbClr val="94B0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026" name="Rectangle 2"/>
          <p:cNvSpPr>
            <a:spLocks noGrp="1" noChangeArrowheads="1"/>
          </p:cNvSpPr>
          <p:nvPr>
            <p:ph type="title"/>
          </p:nvPr>
        </p:nvSpPr>
        <p:spPr bwMode="auto">
          <a:xfrm>
            <a:off x="468313" y="76517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457200" y="1916113"/>
            <a:ext cx="82296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5724525" y="6597650"/>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AU" altLang="en-US"/>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en-AU" altLang="en-US"/>
              <a:t>Footer text goes in here</a:t>
            </a:r>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DC8D644-2F39-4D84-8C07-7406E7E4A58A}" type="slidenum">
              <a:rPr lang="en-AU" altLang="en-US"/>
              <a:pPr/>
              <a:t>‹#›</a:t>
            </a:fld>
            <a:endParaRPr lang="en-AU" altLang="en-US"/>
          </a:p>
        </p:txBody>
      </p:sp>
      <p:sp>
        <p:nvSpPr>
          <p:cNvPr id="1031" name="Rectangle 7"/>
          <p:cNvSpPr>
            <a:spLocks noChangeArrowheads="1"/>
          </p:cNvSpPr>
          <p:nvPr/>
        </p:nvSpPr>
        <p:spPr bwMode="auto">
          <a:xfrm>
            <a:off x="0" y="0"/>
            <a:ext cx="9144000" cy="76517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pic>
        <p:nvPicPr>
          <p:cNvPr id="1033" name="Picture 9" descr="ANU_LOGO_WHITE"/>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1" fontAlgn="base" hangingPunct="1">
        <a:spcBef>
          <a:spcPct val="0"/>
        </a:spcBef>
        <a:spcAft>
          <a:spcPct val="0"/>
        </a:spcAft>
        <a:defRPr sz="3600">
          <a:solidFill>
            <a:srgbClr val="527688"/>
          </a:solidFill>
          <a:latin typeface="+mj-lt"/>
          <a:ea typeface="+mj-ea"/>
          <a:cs typeface="+mj-cs"/>
        </a:defRPr>
      </a:lvl1pPr>
      <a:lvl2pPr algn="l" rtl="0" eaLnBrk="1" fontAlgn="base" hangingPunct="1">
        <a:spcBef>
          <a:spcPct val="0"/>
        </a:spcBef>
        <a:spcAft>
          <a:spcPct val="0"/>
        </a:spcAft>
        <a:defRPr sz="3600">
          <a:solidFill>
            <a:srgbClr val="527688"/>
          </a:solidFill>
          <a:latin typeface="Arial" charset="0"/>
          <a:cs typeface="Arial" charset="0"/>
        </a:defRPr>
      </a:lvl2pPr>
      <a:lvl3pPr algn="l" rtl="0" eaLnBrk="1" fontAlgn="base" hangingPunct="1">
        <a:spcBef>
          <a:spcPct val="0"/>
        </a:spcBef>
        <a:spcAft>
          <a:spcPct val="0"/>
        </a:spcAft>
        <a:defRPr sz="3600">
          <a:solidFill>
            <a:srgbClr val="527688"/>
          </a:solidFill>
          <a:latin typeface="Arial" charset="0"/>
          <a:cs typeface="Arial" charset="0"/>
        </a:defRPr>
      </a:lvl3pPr>
      <a:lvl4pPr algn="l" rtl="0" eaLnBrk="1" fontAlgn="base" hangingPunct="1">
        <a:spcBef>
          <a:spcPct val="0"/>
        </a:spcBef>
        <a:spcAft>
          <a:spcPct val="0"/>
        </a:spcAft>
        <a:defRPr sz="3600">
          <a:solidFill>
            <a:srgbClr val="527688"/>
          </a:solidFill>
          <a:latin typeface="Arial" charset="0"/>
          <a:cs typeface="Arial" charset="0"/>
        </a:defRPr>
      </a:lvl4pPr>
      <a:lvl5pPr algn="l" rtl="0" eaLnBrk="1" fontAlgn="base" hangingPunct="1">
        <a:spcBef>
          <a:spcPct val="0"/>
        </a:spcBef>
        <a:spcAft>
          <a:spcPct val="0"/>
        </a:spcAft>
        <a:defRPr sz="3600">
          <a:solidFill>
            <a:srgbClr val="527688"/>
          </a:solidFill>
          <a:latin typeface="Arial" charset="0"/>
          <a:cs typeface="Arial" charset="0"/>
        </a:defRPr>
      </a:lvl5pPr>
      <a:lvl6pPr marL="457200" algn="l" rtl="0" eaLnBrk="1" fontAlgn="base" hangingPunct="1">
        <a:spcBef>
          <a:spcPct val="0"/>
        </a:spcBef>
        <a:spcAft>
          <a:spcPct val="0"/>
        </a:spcAft>
        <a:defRPr sz="3600">
          <a:solidFill>
            <a:srgbClr val="527688"/>
          </a:solidFill>
          <a:latin typeface="Arial" charset="0"/>
          <a:cs typeface="Arial" charset="0"/>
        </a:defRPr>
      </a:lvl6pPr>
      <a:lvl7pPr marL="914400" algn="l" rtl="0" eaLnBrk="1" fontAlgn="base" hangingPunct="1">
        <a:spcBef>
          <a:spcPct val="0"/>
        </a:spcBef>
        <a:spcAft>
          <a:spcPct val="0"/>
        </a:spcAft>
        <a:defRPr sz="3600">
          <a:solidFill>
            <a:srgbClr val="527688"/>
          </a:solidFill>
          <a:latin typeface="Arial" charset="0"/>
          <a:cs typeface="Arial" charset="0"/>
        </a:defRPr>
      </a:lvl7pPr>
      <a:lvl8pPr marL="1371600" algn="l" rtl="0" eaLnBrk="1" fontAlgn="base" hangingPunct="1">
        <a:spcBef>
          <a:spcPct val="0"/>
        </a:spcBef>
        <a:spcAft>
          <a:spcPct val="0"/>
        </a:spcAft>
        <a:defRPr sz="3600">
          <a:solidFill>
            <a:srgbClr val="527688"/>
          </a:solidFill>
          <a:latin typeface="Arial" charset="0"/>
          <a:cs typeface="Arial" charset="0"/>
        </a:defRPr>
      </a:lvl8pPr>
      <a:lvl9pPr marL="1828800" algn="l" rtl="0" eaLnBrk="1" fontAlgn="base" hangingPunct="1">
        <a:spcBef>
          <a:spcPct val="0"/>
        </a:spcBef>
        <a:spcAft>
          <a:spcPct val="0"/>
        </a:spcAft>
        <a:defRPr sz="3600">
          <a:solidFill>
            <a:srgbClr val="527688"/>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28.wmf"/></Relationships>
</file>

<file path=ppt/slides/_rels/slide4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30.png"/><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883878"/>
            <a:ext cx="3888431" cy="3600400"/>
          </a:xfrm>
        </p:spPr>
        <p:txBody>
          <a:bodyPr/>
          <a:lstStyle/>
          <a:p>
            <a:pPr eaLnBrk="1" hangingPunct="1"/>
            <a:r>
              <a:rPr lang="en-AU" sz="3000" dirty="0"/>
              <a:t>Statistical Thinking in Biology Research</a:t>
            </a:r>
          </a:p>
        </p:txBody>
      </p:sp>
      <p:sp>
        <p:nvSpPr>
          <p:cNvPr id="3075" name="Rectangle 3"/>
          <p:cNvSpPr>
            <a:spLocks noGrp="1" noChangeArrowheads="1"/>
          </p:cNvSpPr>
          <p:nvPr>
            <p:ph type="subTitle" idx="1"/>
          </p:nvPr>
        </p:nvSpPr>
        <p:spPr/>
        <p:txBody>
          <a:bodyPr/>
          <a:lstStyle/>
          <a:p>
            <a:pPr marL="0" indent="0" eaLnBrk="1" hangingPunct="1">
              <a:lnSpc>
                <a:spcPct val="80000"/>
              </a:lnSpc>
            </a:pPr>
            <a:r>
              <a:rPr lang="en-AU" sz="1600"/>
              <a:t>Terry Neeman, PhD AStat</a:t>
            </a:r>
          </a:p>
          <a:p>
            <a:pPr marL="0" indent="0" eaLnBrk="1" hangingPunct="1">
              <a:lnSpc>
                <a:spcPct val="80000"/>
              </a:lnSpc>
            </a:pPr>
            <a:r>
              <a:rPr lang="en-AU" sz="1600"/>
              <a:t>Statistical Consulting Unit (SCU)</a:t>
            </a:r>
          </a:p>
          <a:p>
            <a:pPr marL="0" indent="0" eaLnBrk="1" hangingPunct="1">
              <a:lnSpc>
                <a:spcPct val="80000"/>
              </a:lnSpc>
            </a:pPr>
            <a:r>
              <a:rPr lang="en-AU" sz="1600"/>
              <a:t>John Dedman Building, ANU</a:t>
            </a:r>
          </a:p>
        </p:txBody>
      </p:sp>
      <p:pic>
        <p:nvPicPr>
          <p:cNvPr id="26626" name="Picture 2" descr="http://upload.wikimedia.org/wikipedia/commons/8/86/Argonne's_Midwest_Center_for_Structural_Genomics_deposits_1,000th_protein_structu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1196752"/>
            <a:ext cx="5100939" cy="2974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002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C9EE88F-A6D8-4F40-B772-ABBFA5837886}" type="slidenum">
              <a:rPr lang="en-AU" altLang="en-US" smtClean="0"/>
              <a:pPr/>
              <a:t>10</a:t>
            </a:fld>
            <a:endParaRPr lang="en-AU" altLang="en-US"/>
          </a:p>
        </p:txBody>
      </p:sp>
      <p:sp>
        <p:nvSpPr>
          <p:cNvPr id="3" name="Rectangle 2"/>
          <p:cNvSpPr/>
          <p:nvPr/>
        </p:nvSpPr>
        <p:spPr>
          <a:xfrm>
            <a:off x="251519" y="1268760"/>
            <a:ext cx="7849493" cy="830997"/>
          </a:xfrm>
          <a:prstGeom prst="rect">
            <a:avLst/>
          </a:prstGeom>
        </p:spPr>
        <p:txBody>
          <a:bodyPr wrap="square">
            <a:spAutoFit/>
          </a:bodyPr>
          <a:lstStyle/>
          <a:p>
            <a:pPr lvl="0">
              <a:spcBef>
                <a:spcPct val="50000"/>
              </a:spcBef>
            </a:pPr>
            <a:r>
              <a:rPr lang="en-AU" sz="2400" dirty="0">
                <a:solidFill>
                  <a:srgbClr val="527688"/>
                </a:solidFill>
                <a:latin typeface="Arial"/>
                <a:cs typeface="Arial"/>
              </a:rPr>
              <a:t>Message 4: Knowing how to combine information across subgroups  can improve inference</a:t>
            </a:r>
          </a:p>
        </p:txBody>
      </p:sp>
      <p:sp>
        <p:nvSpPr>
          <p:cNvPr id="4" name="Rectangle 3"/>
          <p:cNvSpPr/>
          <p:nvPr/>
        </p:nvSpPr>
        <p:spPr>
          <a:xfrm>
            <a:off x="251519" y="2274838"/>
            <a:ext cx="8435281" cy="1061829"/>
          </a:xfrm>
          <a:prstGeom prst="rect">
            <a:avLst/>
          </a:prstGeom>
        </p:spPr>
        <p:txBody>
          <a:bodyPr wrap="square">
            <a:spAutoFit/>
          </a:bodyPr>
          <a:lstStyle/>
          <a:p>
            <a:pPr eaLnBrk="1" hangingPunct="1">
              <a:spcBef>
                <a:spcPct val="50000"/>
              </a:spcBef>
            </a:pPr>
            <a:r>
              <a:rPr lang="en-AU" dirty="0"/>
              <a:t>Example 1: Comparing yield in five barley varieties (1930s)</a:t>
            </a:r>
          </a:p>
          <a:p>
            <a:pPr eaLnBrk="1" hangingPunct="1">
              <a:spcBef>
                <a:spcPct val="50000"/>
              </a:spcBef>
            </a:pPr>
            <a:r>
              <a:rPr lang="en-AU" dirty="0"/>
              <a:t>	Experimental factors: 5 varieties of barley, 6 locations, 2 time points  </a:t>
            </a:r>
          </a:p>
          <a:p>
            <a:pPr eaLnBrk="1" hangingPunct="1">
              <a:spcBef>
                <a:spcPts val="0"/>
              </a:spcBef>
            </a:pPr>
            <a:r>
              <a:rPr lang="en-AU" dirty="0"/>
              <a:t>	Outcome measure: yield</a:t>
            </a:r>
          </a:p>
        </p:txBody>
      </p:sp>
      <p:sp>
        <p:nvSpPr>
          <p:cNvPr id="5" name="TextBox 4"/>
          <p:cNvSpPr txBox="1"/>
          <p:nvPr/>
        </p:nvSpPr>
        <p:spPr>
          <a:xfrm>
            <a:off x="5091933" y="5661248"/>
            <a:ext cx="4474840" cy="646331"/>
          </a:xfrm>
          <a:prstGeom prst="rect">
            <a:avLst/>
          </a:prstGeom>
          <a:noFill/>
        </p:spPr>
        <p:txBody>
          <a:bodyPr wrap="square" rtlCol="0">
            <a:spAutoFit/>
          </a:bodyPr>
          <a:lstStyle/>
          <a:p>
            <a:r>
              <a:rPr lang="en-AU" dirty="0"/>
              <a:t>Acknowledgement: MASS package </a:t>
            </a:r>
          </a:p>
          <a:p>
            <a:r>
              <a:rPr lang="en-AU" dirty="0"/>
              <a:t>in R</a:t>
            </a:r>
          </a:p>
        </p:txBody>
      </p:sp>
      <p:pic>
        <p:nvPicPr>
          <p:cNvPr id="6" name="Picture 5"/>
          <p:cNvPicPr>
            <a:picLocks noChangeAspect="1"/>
          </p:cNvPicPr>
          <p:nvPr/>
        </p:nvPicPr>
        <p:blipFill>
          <a:blip r:embed="rId3"/>
          <a:stretch>
            <a:fillRect/>
          </a:stretch>
        </p:blipFill>
        <p:spPr>
          <a:xfrm>
            <a:off x="539552" y="3618582"/>
            <a:ext cx="4552381" cy="2809524"/>
          </a:xfrm>
          <a:prstGeom prst="rect">
            <a:avLst/>
          </a:prstGeom>
        </p:spPr>
      </p:pic>
    </p:spTree>
    <p:extLst>
      <p:ext uri="{BB962C8B-B14F-4D97-AF65-F5344CB8AC3E}">
        <p14:creationId xmlns:p14="http://schemas.microsoft.com/office/powerpoint/2010/main" val="2585969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C9EE88F-A6D8-4F40-B772-ABBFA5837886}" type="slidenum">
              <a:rPr lang="en-AU" altLang="en-US" smtClean="0"/>
              <a:pPr/>
              <a:t>11</a:t>
            </a:fld>
            <a:endParaRPr lang="en-AU" altLang="en-US"/>
          </a:p>
        </p:txBody>
      </p:sp>
      <p:sp>
        <p:nvSpPr>
          <p:cNvPr id="3" name="Rectangle 2"/>
          <p:cNvSpPr/>
          <p:nvPr/>
        </p:nvSpPr>
        <p:spPr>
          <a:xfrm>
            <a:off x="251519" y="1268760"/>
            <a:ext cx="7849493" cy="830997"/>
          </a:xfrm>
          <a:prstGeom prst="rect">
            <a:avLst/>
          </a:prstGeom>
        </p:spPr>
        <p:txBody>
          <a:bodyPr wrap="square">
            <a:spAutoFit/>
          </a:bodyPr>
          <a:lstStyle/>
          <a:p>
            <a:pPr lvl="0">
              <a:spcBef>
                <a:spcPct val="50000"/>
              </a:spcBef>
            </a:pPr>
            <a:r>
              <a:rPr lang="en-AU" sz="2400" dirty="0">
                <a:solidFill>
                  <a:srgbClr val="527688"/>
                </a:solidFill>
                <a:latin typeface="Arial"/>
                <a:cs typeface="Arial"/>
              </a:rPr>
              <a:t>Message 4: Knowing how to combine information across subgroups  can improve inference</a:t>
            </a:r>
          </a:p>
        </p:txBody>
      </p:sp>
      <p:sp>
        <p:nvSpPr>
          <p:cNvPr id="4" name="Rectangle 3"/>
          <p:cNvSpPr/>
          <p:nvPr/>
        </p:nvSpPr>
        <p:spPr>
          <a:xfrm>
            <a:off x="251519" y="2274838"/>
            <a:ext cx="8435281" cy="1061829"/>
          </a:xfrm>
          <a:prstGeom prst="rect">
            <a:avLst/>
          </a:prstGeom>
        </p:spPr>
        <p:txBody>
          <a:bodyPr wrap="square">
            <a:spAutoFit/>
          </a:bodyPr>
          <a:lstStyle/>
          <a:p>
            <a:pPr eaLnBrk="1" hangingPunct="1">
              <a:spcBef>
                <a:spcPct val="50000"/>
              </a:spcBef>
            </a:pPr>
            <a:r>
              <a:rPr lang="en-AU" dirty="0"/>
              <a:t>Example 1: Comparing yield in five barley varieties (1930s)</a:t>
            </a:r>
          </a:p>
          <a:p>
            <a:pPr eaLnBrk="1" hangingPunct="1">
              <a:spcBef>
                <a:spcPct val="50000"/>
              </a:spcBef>
            </a:pPr>
            <a:r>
              <a:rPr lang="en-AU" dirty="0"/>
              <a:t>	Experimental factors: 5 varieties of barley, 6 locations, 2 time points  </a:t>
            </a:r>
          </a:p>
          <a:p>
            <a:pPr eaLnBrk="1" hangingPunct="1">
              <a:spcBef>
                <a:spcPts val="0"/>
              </a:spcBef>
            </a:pPr>
            <a:r>
              <a:rPr lang="en-AU" dirty="0"/>
              <a:t>	Outcome measure: yield</a:t>
            </a:r>
          </a:p>
        </p:txBody>
      </p:sp>
      <p:sp>
        <p:nvSpPr>
          <p:cNvPr id="5" name="TextBox 4"/>
          <p:cNvSpPr txBox="1"/>
          <p:nvPr/>
        </p:nvSpPr>
        <p:spPr>
          <a:xfrm>
            <a:off x="5091933" y="5661248"/>
            <a:ext cx="4474840" cy="646331"/>
          </a:xfrm>
          <a:prstGeom prst="rect">
            <a:avLst/>
          </a:prstGeom>
          <a:noFill/>
        </p:spPr>
        <p:txBody>
          <a:bodyPr wrap="square" rtlCol="0">
            <a:spAutoFit/>
          </a:bodyPr>
          <a:lstStyle/>
          <a:p>
            <a:r>
              <a:rPr lang="en-AU" dirty="0"/>
              <a:t>Acknowledgement: MASS package </a:t>
            </a:r>
          </a:p>
          <a:p>
            <a:r>
              <a:rPr lang="en-AU" dirty="0"/>
              <a:t>in R</a:t>
            </a:r>
          </a:p>
        </p:txBody>
      </p:sp>
      <p:pic>
        <p:nvPicPr>
          <p:cNvPr id="7" name="Picture 6"/>
          <p:cNvPicPr>
            <a:picLocks noChangeAspect="1"/>
          </p:cNvPicPr>
          <p:nvPr/>
        </p:nvPicPr>
        <p:blipFill>
          <a:blip r:embed="rId3"/>
          <a:stretch>
            <a:fillRect/>
          </a:stretch>
        </p:blipFill>
        <p:spPr>
          <a:xfrm>
            <a:off x="539552" y="3498055"/>
            <a:ext cx="4552381" cy="2809524"/>
          </a:xfrm>
          <a:prstGeom prst="rect">
            <a:avLst/>
          </a:prstGeom>
        </p:spPr>
      </p:pic>
      <p:sp>
        <p:nvSpPr>
          <p:cNvPr id="8" name="TextBox 7"/>
          <p:cNvSpPr txBox="1"/>
          <p:nvPr/>
        </p:nvSpPr>
        <p:spPr>
          <a:xfrm>
            <a:off x="5580112" y="3336667"/>
            <a:ext cx="2520900" cy="2308324"/>
          </a:xfrm>
          <a:prstGeom prst="rect">
            <a:avLst/>
          </a:prstGeom>
          <a:noFill/>
        </p:spPr>
        <p:txBody>
          <a:bodyPr wrap="square" rtlCol="0">
            <a:spAutoFit/>
          </a:bodyPr>
          <a:lstStyle/>
          <a:p>
            <a:r>
              <a:rPr lang="en-AU" dirty="0"/>
              <a:t>Note: Year is also a source of variation</a:t>
            </a:r>
          </a:p>
          <a:p>
            <a:endParaRPr lang="en-AU" dirty="0"/>
          </a:p>
          <a:p>
            <a:r>
              <a:rPr lang="en-AU" dirty="0"/>
              <a:t>“Controlling for year” =</a:t>
            </a:r>
          </a:p>
          <a:p>
            <a:r>
              <a:rPr lang="en-AU" dirty="0"/>
              <a:t>Comparing yields WITHIN year and combining differences</a:t>
            </a:r>
          </a:p>
          <a:p>
            <a:endParaRPr lang="en-AU" dirty="0"/>
          </a:p>
        </p:txBody>
      </p:sp>
    </p:spTree>
    <p:extLst>
      <p:ext uri="{BB962C8B-B14F-4D97-AF65-F5344CB8AC3E}">
        <p14:creationId xmlns:p14="http://schemas.microsoft.com/office/powerpoint/2010/main" val="407528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C9EE88F-A6D8-4F40-B772-ABBFA5837886}" type="slidenum">
              <a:rPr lang="en-AU" altLang="en-US" smtClean="0"/>
              <a:pPr/>
              <a:t>12</a:t>
            </a:fld>
            <a:endParaRPr lang="en-AU" altLang="en-US"/>
          </a:p>
        </p:txBody>
      </p:sp>
      <p:sp>
        <p:nvSpPr>
          <p:cNvPr id="3" name="Rectangle 2"/>
          <p:cNvSpPr/>
          <p:nvPr/>
        </p:nvSpPr>
        <p:spPr>
          <a:xfrm>
            <a:off x="251519" y="1268760"/>
            <a:ext cx="7849493" cy="830997"/>
          </a:xfrm>
          <a:prstGeom prst="rect">
            <a:avLst/>
          </a:prstGeom>
        </p:spPr>
        <p:txBody>
          <a:bodyPr wrap="square">
            <a:spAutoFit/>
          </a:bodyPr>
          <a:lstStyle/>
          <a:p>
            <a:pPr lvl="0">
              <a:spcBef>
                <a:spcPct val="50000"/>
              </a:spcBef>
            </a:pPr>
            <a:r>
              <a:rPr lang="en-AU" sz="2400" dirty="0">
                <a:solidFill>
                  <a:srgbClr val="527688"/>
                </a:solidFill>
                <a:latin typeface="Arial"/>
                <a:cs typeface="Arial"/>
              </a:rPr>
              <a:t>Message 4: Knowing how to combine information across subgroups  can improve inference</a:t>
            </a:r>
          </a:p>
        </p:txBody>
      </p:sp>
      <p:sp>
        <p:nvSpPr>
          <p:cNvPr id="4" name="Rectangle 3"/>
          <p:cNvSpPr/>
          <p:nvPr/>
        </p:nvSpPr>
        <p:spPr>
          <a:xfrm>
            <a:off x="251519" y="2274838"/>
            <a:ext cx="8435281" cy="1061829"/>
          </a:xfrm>
          <a:prstGeom prst="rect">
            <a:avLst/>
          </a:prstGeom>
        </p:spPr>
        <p:txBody>
          <a:bodyPr wrap="square">
            <a:spAutoFit/>
          </a:bodyPr>
          <a:lstStyle/>
          <a:p>
            <a:pPr eaLnBrk="1" hangingPunct="1">
              <a:spcBef>
                <a:spcPct val="50000"/>
              </a:spcBef>
            </a:pPr>
            <a:r>
              <a:rPr lang="en-AU" dirty="0"/>
              <a:t>Example 1: Comparing yield in five barley varieties (1930s)</a:t>
            </a:r>
          </a:p>
          <a:p>
            <a:pPr eaLnBrk="1" hangingPunct="1">
              <a:spcBef>
                <a:spcPct val="50000"/>
              </a:spcBef>
            </a:pPr>
            <a:r>
              <a:rPr lang="en-AU" dirty="0"/>
              <a:t>	Experimental factors: 5 varieties of barley, 6 locations, 2 time points  </a:t>
            </a:r>
          </a:p>
          <a:p>
            <a:pPr eaLnBrk="1" hangingPunct="1">
              <a:spcBef>
                <a:spcPts val="0"/>
              </a:spcBef>
            </a:pPr>
            <a:r>
              <a:rPr lang="en-AU" dirty="0"/>
              <a:t>	Outcome measure: yield</a:t>
            </a:r>
          </a:p>
        </p:txBody>
      </p:sp>
      <p:sp>
        <p:nvSpPr>
          <p:cNvPr id="5" name="TextBox 4"/>
          <p:cNvSpPr txBox="1"/>
          <p:nvPr/>
        </p:nvSpPr>
        <p:spPr>
          <a:xfrm>
            <a:off x="5091933" y="5661248"/>
            <a:ext cx="4474840" cy="646331"/>
          </a:xfrm>
          <a:prstGeom prst="rect">
            <a:avLst/>
          </a:prstGeom>
          <a:noFill/>
        </p:spPr>
        <p:txBody>
          <a:bodyPr wrap="square" rtlCol="0">
            <a:spAutoFit/>
          </a:bodyPr>
          <a:lstStyle/>
          <a:p>
            <a:r>
              <a:rPr lang="en-AU" dirty="0"/>
              <a:t>Acknowledgement: MASS package </a:t>
            </a:r>
          </a:p>
          <a:p>
            <a:r>
              <a:rPr lang="en-AU" dirty="0"/>
              <a:t>in R</a:t>
            </a:r>
          </a:p>
        </p:txBody>
      </p:sp>
      <p:sp>
        <p:nvSpPr>
          <p:cNvPr id="8" name="TextBox 7"/>
          <p:cNvSpPr txBox="1"/>
          <p:nvPr/>
        </p:nvSpPr>
        <p:spPr>
          <a:xfrm>
            <a:off x="5868144" y="3153577"/>
            <a:ext cx="2520900" cy="2585323"/>
          </a:xfrm>
          <a:prstGeom prst="rect">
            <a:avLst/>
          </a:prstGeom>
          <a:noFill/>
        </p:spPr>
        <p:txBody>
          <a:bodyPr wrap="square" rtlCol="0">
            <a:spAutoFit/>
          </a:bodyPr>
          <a:lstStyle/>
          <a:p>
            <a:r>
              <a:rPr lang="en-AU" dirty="0"/>
              <a:t>Note: Location is a  BIG source of variation</a:t>
            </a:r>
          </a:p>
          <a:p>
            <a:endParaRPr lang="en-AU" dirty="0"/>
          </a:p>
          <a:p>
            <a:r>
              <a:rPr lang="en-AU" dirty="0"/>
              <a:t>“Controlling for location” =</a:t>
            </a:r>
          </a:p>
          <a:p>
            <a:r>
              <a:rPr lang="en-AU" dirty="0"/>
              <a:t>Comparing yields WITHIN location and combining differences</a:t>
            </a:r>
          </a:p>
          <a:p>
            <a:endParaRPr lang="en-AU" dirty="0"/>
          </a:p>
        </p:txBody>
      </p:sp>
      <p:pic>
        <p:nvPicPr>
          <p:cNvPr id="6" name="Picture 5"/>
          <p:cNvPicPr>
            <a:picLocks noChangeAspect="1"/>
          </p:cNvPicPr>
          <p:nvPr/>
        </p:nvPicPr>
        <p:blipFill>
          <a:blip r:embed="rId3"/>
          <a:stretch>
            <a:fillRect/>
          </a:stretch>
        </p:blipFill>
        <p:spPr>
          <a:xfrm>
            <a:off x="441943" y="3490393"/>
            <a:ext cx="4552381" cy="2809524"/>
          </a:xfrm>
          <a:prstGeom prst="rect">
            <a:avLst/>
          </a:prstGeom>
        </p:spPr>
      </p:pic>
    </p:spTree>
    <p:extLst>
      <p:ext uri="{BB962C8B-B14F-4D97-AF65-F5344CB8AC3E}">
        <p14:creationId xmlns:p14="http://schemas.microsoft.com/office/powerpoint/2010/main" val="363732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C9EE88F-A6D8-4F40-B772-ABBFA5837886}" type="slidenum">
              <a:rPr lang="en-AU" altLang="en-US" smtClean="0"/>
              <a:pPr/>
              <a:t>13</a:t>
            </a:fld>
            <a:endParaRPr lang="en-AU" altLang="en-US"/>
          </a:p>
        </p:txBody>
      </p:sp>
      <p:sp>
        <p:nvSpPr>
          <p:cNvPr id="3" name="Rectangle 2"/>
          <p:cNvSpPr/>
          <p:nvPr/>
        </p:nvSpPr>
        <p:spPr>
          <a:xfrm>
            <a:off x="251519" y="1268760"/>
            <a:ext cx="7849493" cy="830997"/>
          </a:xfrm>
          <a:prstGeom prst="rect">
            <a:avLst/>
          </a:prstGeom>
        </p:spPr>
        <p:txBody>
          <a:bodyPr wrap="square">
            <a:spAutoFit/>
          </a:bodyPr>
          <a:lstStyle/>
          <a:p>
            <a:pPr lvl="0">
              <a:spcBef>
                <a:spcPct val="50000"/>
              </a:spcBef>
            </a:pPr>
            <a:r>
              <a:rPr lang="en-AU" sz="2400" dirty="0">
                <a:solidFill>
                  <a:srgbClr val="527688"/>
                </a:solidFill>
                <a:latin typeface="Arial"/>
                <a:cs typeface="Arial"/>
              </a:rPr>
              <a:t>Message 4: Knowing how to combine information across subgroups  can improve inference</a:t>
            </a:r>
          </a:p>
        </p:txBody>
      </p:sp>
      <p:sp>
        <p:nvSpPr>
          <p:cNvPr id="4" name="Rectangle 3"/>
          <p:cNvSpPr/>
          <p:nvPr/>
        </p:nvSpPr>
        <p:spPr>
          <a:xfrm>
            <a:off x="251519" y="2274838"/>
            <a:ext cx="8435281" cy="1061829"/>
          </a:xfrm>
          <a:prstGeom prst="rect">
            <a:avLst/>
          </a:prstGeom>
        </p:spPr>
        <p:txBody>
          <a:bodyPr wrap="square">
            <a:spAutoFit/>
          </a:bodyPr>
          <a:lstStyle/>
          <a:p>
            <a:pPr eaLnBrk="1" hangingPunct="1">
              <a:spcBef>
                <a:spcPct val="50000"/>
              </a:spcBef>
            </a:pPr>
            <a:r>
              <a:rPr lang="en-AU" dirty="0"/>
              <a:t>Example 1: Comparing yield in five barley varieties (1930s)</a:t>
            </a:r>
          </a:p>
          <a:p>
            <a:pPr eaLnBrk="1" hangingPunct="1">
              <a:spcBef>
                <a:spcPct val="50000"/>
              </a:spcBef>
            </a:pPr>
            <a:r>
              <a:rPr lang="en-AU" dirty="0"/>
              <a:t>	Experimental factors: 5 varieties of barley, 6 locations, 2 time points  </a:t>
            </a:r>
          </a:p>
          <a:p>
            <a:pPr eaLnBrk="1" hangingPunct="1">
              <a:spcBef>
                <a:spcPts val="0"/>
              </a:spcBef>
            </a:pPr>
            <a:r>
              <a:rPr lang="en-AU" dirty="0"/>
              <a:t>	Outcome measure: yield</a:t>
            </a:r>
          </a:p>
        </p:txBody>
      </p:sp>
      <p:sp>
        <p:nvSpPr>
          <p:cNvPr id="5" name="TextBox 4"/>
          <p:cNvSpPr txBox="1"/>
          <p:nvPr/>
        </p:nvSpPr>
        <p:spPr>
          <a:xfrm>
            <a:off x="5456716" y="6367046"/>
            <a:ext cx="5288592" cy="338554"/>
          </a:xfrm>
          <a:prstGeom prst="rect">
            <a:avLst/>
          </a:prstGeom>
          <a:noFill/>
        </p:spPr>
        <p:txBody>
          <a:bodyPr wrap="square" rtlCol="0">
            <a:spAutoFit/>
          </a:bodyPr>
          <a:lstStyle/>
          <a:p>
            <a:r>
              <a:rPr lang="en-AU" sz="1600" dirty="0"/>
              <a:t>Acknowledgement: MASS package in R</a:t>
            </a:r>
          </a:p>
        </p:txBody>
      </p:sp>
      <p:sp>
        <p:nvSpPr>
          <p:cNvPr id="8" name="TextBox 7"/>
          <p:cNvSpPr txBox="1"/>
          <p:nvPr/>
        </p:nvSpPr>
        <p:spPr>
          <a:xfrm>
            <a:off x="5868144" y="3153577"/>
            <a:ext cx="2520900" cy="2585323"/>
          </a:xfrm>
          <a:prstGeom prst="rect">
            <a:avLst/>
          </a:prstGeom>
          <a:noFill/>
        </p:spPr>
        <p:txBody>
          <a:bodyPr wrap="square" rtlCol="0">
            <a:spAutoFit/>
          </a:bodyPr>
          <a:lstStyle/>
          <a:p>
            <a:r>
              <a:rPr lang="en-AU" dirty="0"/>
              <a:t>Note: Location is a  BIG source of variation</a:t>
            </a:r>
          </a:p>
          <a:p>
            <a:endParaRPr lang="en-AU" dirty="0"/>
          </a:p>
          <a:p>
            <a:r>
              <a:rPr lang="en-AU" dirty="0"/>
              <a:t>“Controlling for location” =</a:t>
            </a:r>
          </a:p>
          <a:p>
            <a:r>
              <a:rPr lang="en-AU" dirty="0"/>
              <a:t>Comparing yields WITHIN location and combining differences</a:t>
            </a:r>
          </a:p>
          <a:p>
            <a:endParaRPr lang="en-AU" dirty="0"/>
          </a:p>
        </p:txBody>
      </p:sp>
      <p:pic>
        <p:nvPicPr>
          <p:cNvPr id="7" name="Picture 6"/>
          <p:cNvPicPr>
            <a:picLocks noChangeAspect="1"/>
          </p:cNvPicPr>
          <p:nvPr/>
        </p:nvPicPr>
        <p:blipFill>
          <a:blip r:embed="rId3"/>
          <a:stretch>
            <a:fillRect/>
          </a:stretch>
        </p:blipFill>
        <p:spPr>
          <a:xfrm>
            <a:off x="473331" y="3498055"/>
            <a:ext cx="4552381" cy="2809524"/>
          </a:xfrm>
          <a:prstGeom prst="rect">
            <a:avLst/>
          </a:prstGeom>
        </p:spPr>
      </p:pic>
      <p:sp>
        <p:nvSpPr>
          <p:cNvPr id="6" name="Rectangle 5"/>
          <p:cNvSpPr/>
          <p:nvPr/>
        </p:nvSpPr>
        <p:spPr>
          <a:xfrm>
            <a:off x="4842594" y="5577122"/>
            <a:ext cx="4572000" cy="646331"/>
          </a:xfrm>
          <a:prstGeom prst="rect">
            <a:avLst/>
          </a:prstGeom>
        </p:spPr>
        <p:txBody>
          <a:bodyPr>
            <a:spAutoFit/>
          </a:bodyPr>
          <a:lstStyle/>
          <a:p>
            <a:r>
              <a:rPr lang="en-AU" dirty="0"/>
              <a:t>What about controlling for location AND year?</a:t>
            </a:r>
          </a:p>
        </p:txBody>
      </p:sp>
    </p:spTree>
    <p:extLst>
      <p:ext uri="{BB962C8B-B14F-4D97-AF65-F5344CB8AC3E}">
        <p14:creationId xmlns:p14="http://schemas.microsoft.com/office/powerpoint/2010/main" val="1338605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4"/>
          <p:cNvSpPr txBox="1">
            <a:spLocks noChangeArrowheads="1"/>
          </p:cNvSpPr>
          <p:nvPr/>
        </p:nvSpPr>
        <p:spPr bwMode="auto">
          <a:xfrm>
            <a:off x="9846" y="1559532"/>
            <a:ext cx="8532439" cy="2046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AU" sz="2000" dirty="0"/>
              <a:t>Example 2: Does diet affect milk yield in Holstein-Frisian cows?</a:t>
            </a:r>
          </a:p>
          <a:p>
            <a:pPr eaLnBrk="1" hangingPunct="1">
              <a:spcBef>
                <a:spcPct val="50000"/>
              </a:spcBef>
            </a:pPr>
            <a:r>
              <a:rPr lang="en-AU" sz="2000" dirty="0"/>
              <a:t>	Cows: 5 cows per treatment (10 cows total)</a:t>
            </a:r>
          </a:p>
          <a:p>
            <a:pPr eaLnBrk="1" hangingPunct="1">
              <a:spcBef>
                <a:spcPct val="50000"/>
              </a:spcBef>
            </a:pPr>
            <a:r>
              <a:rPr lang="en-AU" sz="2000" dirty="0"/>
              <a:t>	Experimental factors: 2 Diets (</a:t>
            </a:r>
            <a:r>
              <a:rPr lang="en-AU" sz="2000" dirty="0" err="1"/>
              <a:t>Hay&amp;Corn</a:t>
            </a:r>
            <a:r>
              <a:rPr lang="en-AU" sz="2000" dirty="0"/>
              <a:t> + grain mixture) </a:t>
            </a:r>
          </a:p>
          <a:p>
            <a:pPr eaLnBrk="1" hangingPunct="1">
              <a:spcBef>
                <a:spcPts val="0"/>
              </a:spcBef>
            </a:pPr>
            <a:r>
              <a:rPr lang="en-AU" sz="2000" dirty="0"/>
              <a:t>	Outcome measure: milk yield (lbs)</a:t>
            </a:r>
          </a:p>
          <a:p>
            <a:pPr eaLnBrk="1" hangingPunct="1">
              <a:spcBef>
                <a:spcPct val="50000"/>
              </a:spcBef>
            </a:pPr>
            <a:r>
              <a:rPr lang="en-AU" sz="1800" dirty="0"/>
              <a:t>			</a:t>
            </a:r>
          </a:p>
        </p:txBody>
      </p:sp>
      <p:sp>
        <p:nvSpPr>
          <p:cNvPr id="2" name="Rectangle 1"/>
          <p:cNvSpPr/>
          <p:nvPr/>
        </p:nvSpPr>
        <p:spPr>
          <a:xfrm>
            <a:off x="9846" y="743415"/>
            <a:ext cx="8954641" cy="830997"/>
          </a:xfrm>
          <a:prstGeom prst="rect">
            <a:avLst/>
          </a:prstGeom>
        </p:spPr>
        <p:txBody>
          <a:bodyPr wrap="square">
            <a:spAutoFit/>
          </a:bodyPr>
          <a:lstStyle/>
          <a:p>
            <a:pPr lvl="0">
              <a:spcBef>
                <a:spcPct val="50000"/>
              </a:spcBef>
            </a:pPr>
            <a:r>
              <a:rPr lang="en-AU" sz="2400" dirty="0">
                <a:solidFill>
                  <a:srgbClr val="527688"/>
                </a:solidFill>
                <a:latin typeface="Arial"/>
                <a:cs typeface="Arial"/>
              </a:rPr>
              <a:t>Message 5: Comparing treatments within units can improve inference</a:t>
            </a:r>
          </a:p>
        </p:txBody>
      </p:sp>
      <p:sp>
        <p:nvSpPr>
          <p:cNvPr id="3" name="TextBox 2"/>
          <p:cNvSpPr txBox="1"/>
          <p:nvPr/>
        </p:nvSpPr>
        <p:spPr>
          <a:xfrm>
            <a:off x="251520" y="4274647"/>
            <a:ext cx="1440160" cy="369332"/>
          </a:xfrm>
          <a:prstGeom prst="rect">
            <a:avLst/>
          </a:prstGeom>
          <a:noFill/>
        </p:spPr>
        <p:txBody>
          <a:bodyPr wrap="square" rtlCol="0">
            <a:spAutoFit/>
          </a:bodyPr>
          <a:lstStyle/>
          <a:p>
            <a:r>
              <a:rPr lang="en-AU" dirty="0"/>
              <a:t>Group A</a:t>
            </a:r>
          </a:p>
        </p:txBody>
      </p:sp>
      <p:sp>
        <p:nvSpPr>
          <p:cNvPr id="71" name="TextBox 70"/>
          <p:cNvSpPr txBox="1"/>
          <p:nvPr/>
        </p:nvSpPr>
        <p:spPr>
          <a:xfrm>
            <a:off x="251520" y="5583776"/>
            <a:ext cx="1440160" cy="369332"/>
          </a:xfrm>
          <a:prstGeom prst="rect">
            <a:avLst/>
          </a:prstGeom>
          <a:noFill/>
        </p:spPr>
        <p:txBody>
          <a:bodyPr wrap="square" rtlCol="0">
            <a:spAutoFit/>
          </a:bodyPr>
          <a:lstStyle/>
          <a:p>
            <a:r>
              <a:rPr lang="en-AU" dirty="0"/>
              <a:t>Diet T2</a:t>
            </a:r>
          </a:p>
        </p:txBody>
      </p:sp>
      <p:sp>
        <p:nvSpPr>
          <p:cNvPr id="72" name="TextBox 71"/>
          <p:cNvSpPr txBox="1"/>
          <p:nvPr/>
        </p:nvSpPr>
        <p:spPr>
          <a:xfrm>
            <a:off x="1965193" y="3459029"/>
            <a:ext cx="1440160" cy="369332"/>
          </a:xfrm>
          <a:prstGeom prst="rect">
            <a:avLst/>
          </a:prstGeom>
          <a:noFill/>
        </p:spPr>
        <p:txBody>
          <a:bodyPr wrap="square" rtlCol="0">
            <a:spAutoFit/>
          </a:bodyPr>
          <a:lstStyle/>
          <a:p>
            <a:r>
              <a:rPr lang="en-AU" dirty="0"/>
              <a:t>Period 1</a:t>
            </a:r>
          </a:p>
        </p:txBody>
      </p:sp>
      <p:sp>
        <p:nvSpPr>
          <p:cNvPr id="74" name="TextBox 73"/>
          <p:cNvSpPr txBox="1"/>
          <p:nvPr/>
        </p:nvSpPr>
        <p:spPr>
          <a:xfrm>
            <a:off x="3767086" y="3459029"/>
            <a:ext cx="1440160" cy="369332"/>
          </a:xfrm>
          <a:prstGeom prst="rect">
            <a:avLst/>
          </a:prstGeom>
          <a:noFill/>
        </p:spPr>
        <p:txBody>
          <a:bodyPr wrap="square" rtlCol="0">
            <a:spAutoFit/>
          </a:bodyPr>
          <a:lstStyle/>
          <a:p>
            <a:r>
              <a:rPr lang="en-AU" dirty="0"/>
              <a:t>Period 2</a:t>
            </a:r>
          </a:p>
        </p:txBody>
      </p:sp>
      <p:sp>
        <p:nvSpPr>
          <p:cNvPr id="79" name="TextBox 78"/>
          <p:cNvSpPr txBox="1"/>
          <p:nvPr/>
        </p:nvSpPr>
        <p:spPr>
          <a:xfrm>
            <a:off x="5691870" y="3459029"/>
            <a:ext cx="1440160" cy="369332"/>
          </a:xfrm>
          <a:prstGeom prst="rect">
            <a:avLst/>
          </a:prstGeom>
          <a:noFill/>
        </p:spPr>
        <p:txBody>
          <a:bodyPr wrap="square" rtlCol="0">
            <a:spAutoFit/>
          </a:bodyPr>
          <a:lstStyle/>
          <a:p>
            <a:r>
              <a:rPr lang="en-AU" dirty="0"/>
              <a:t>Period 3</a:t>
            </a:r>
          </a:p>
        </p:txBody>
      </p:sp>
      <p:pic>
        <p:nvPicPr>
          <p:cNvPr id="10242" name="Picture 2" descr="Image result for cow imag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199" y="4050861"/>
            <a:ext cx="1192197" cy="95107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Image result for cow imag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3986" y="5154339"/>
            <a:ext cx="1192197" cy="95107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Image result for cow imag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1067" y="5154340"/>
            <a:ext cx="1192197" cy="95107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Image result for cow imag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8113" y="5137341"/>
            <a:ext cx="1192197" cy="95107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Image result for cow imag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5816" y="3983774"/>
            <a:ext cx="1192197" cy="95107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Image result for cow imag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5851" y="3953836"/>
            <a:ext cx="1192197" cy="95107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3332425" y="4297869"/>
            <a:ext cx="286362" cy="114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 name="Right Arrow 84"/>
          <p:cNvSpPr/>
          <p:nvPr/>
        </p:nvSpPr>
        <p:spPr>
          <a:xfrm>
            <a:off x="5268751" y="4240818"/>
            <a:ext cx="286362" cy="114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 name="Right Arrow 85"/>
          <p:cNvSpPr/>
          <p:nvPr/>
        </p:nvSpPr>
        <p:spPr>
          <a:xfrm>
            <a:off x="3389986" y="5515777"/>
            <a:ext cx="286362" cy="114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 name="Right Arrow 86"/>
          <p:cNvSpPr/>
          <p:nvPr/>
        </p:nvSpPr>
        <p:spPr>
          <a:xfrm>
            <a:off x="5282616" y="5515776"/>
            <a:ext cx="286362" cy="114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1334570" y="4217187"/>
            <a:ext cx="823199" cy="369332"/>
          </a:xfrm>
          <a:prstGeom prst="rect">
            <a:avLst/>
          </a:prstGeom>
          <a:noFill/>
        </p:spPr>
        <p:txBody>
          <a:bodyPr wrap="square" rtlCol="0">
            <a:spAutoFit/>
          </a:bodyPr>
          <a:lstStyle/>
          <a:p>
            <a:r>
              <a:rPr lang="en-AU" dirty="0"/>
              <a:t>5 x</a:t>
            </a:r>
          </a:p>
        </p:txBody>
      </p:sp>
      <p:sp>
        <p:nvSpPr>
          <p:cNvPr id="88" name="TextBox 87"/>
          <p:cNvSpPr txBox="1"/>
          <p:nvPr/>
        </p:nvSpPr>
        <p:spPr>
          <a:xfrm>
            <a:off x="1331176" y="5561814"/>
            <a:ext cx="823199" cy="369332"/>
          </a:xfrm>
          <a:prstGeom prst="rect">
            <a:avLst/>
          </a:prstGeom>
          <a:noFill/>
        </p:spPr>
        <p:txBody>
          <a:bodyPr wrap="square" rtlCol="0">
            <a:spAutoFit/>
          </a:bodyPr>
          <a:lstStyle/>
          <a:p>
            <a:r>
              <a:rPr lang="en-AU" dirty="0"/>
              <a:t>5 x</a:t>
            </a:r>
          </a:p>
        </p:txBody>
      </p:sp>
      <p:sp>
        <p:nvSpPr>
          <p:cNvPr id="8" name="TextBox 7"/>
          <p:cNvSpPr txBox="1"/>
          <p:nvPr/>
        </p:nvSpPr>
        <p:spPr>
          <a:xfrm>
            <a:off x="2154375" y="3772572"/>
            <a:ext cx="804873" cy="369332"/>
          </a:xfrm>
          <a:prstGeom prst="rect">
            <a:avLst/>
          </a:prstGeom>
          <a:noFill/>
        </p:spPr>
        <p:txBody>
          <a:bodyPr wrap="square" rtlCol="0">
            <a:spAutoFit/>
          </a:bodyPr>
          <a:lstStyle/>
          <a:p>
            <a:r>
              <a:rPr lang="en-AU" dirty="0"/>
              <a:t>T1</a:t>
            </a:r>
          </a:p>
        </p:txBody>
      </p:sp>
      <p:sp>
        <p:nvSpPr>
          <p:cNvPr id="89" name="TextBox 88"/>
          <p:cNvSpPr txBox="1"/>
          <p:nvPr/>
        </p:nvSpPr>
        <p:spPr>
          <a:xfrm>
            <a:off x="6151310" y="3772572"/>
            <a:ext cx="804873" cy="369332"/>
          </a:xfrm>
          <a:prstGeom prst="rect">
            <a:avLst/>
          </a:prstGeom>
          <a:noFill/>
        </p:spPr>
        <p:txBody>
          <a:bodyPr wrap="square" rtlCol="0">
            <a:spAutoFit/>
          </a:bodyPr>
          <a:lstStyle/>
          <a:p>
            <a:r>
              <a:rPr lang="en-AU" dirty="0"/>
              <a:t>T1</a:t>
            </a:r>
          </a:p>
        </p:txBody>
      </p:sp>
      <p:sp>
        <p:nvSpPr>
          <p:cNvPr id="90" name="TextBox 89"/>
          <p:cNvSpPr txBox="1"/>
          <p:nvPr/>
        </p:nvSpPr>
        <p:spPr>
          <a:xfrm>
            <a:off x="4204937" y="5940980"/>
            <a:ext cx="804873" cy="369332"/>
          </a:xfrm>
          <a:prstGeom prst="rect">
            <a:avLst/>
          </a:prstGeom>
          <a:noFill/>
        </p:spPr>
        <p:txBody>
          <a:bodyPr wrap="square" rtlCol="0">
            <a:spAutoFit/>
          </a:bodyPr>
          <a:lstStyle/>
          <a:p>
            <a:r>
              <a:rPr lang="en-AU" dirty="0"/>
              <a:t>T1</a:t>
            </a:r>
          </a:p>
        </p:txBody>
      </p:sp>
      <p:sp>
        <p:nvSpPr>
          <p:cNvPr id="91" name="TextBox 90"/>
          <p:cNvSpPr txBox="1"/>
          <p:nvPr/>
        </p:nvSpPr>
        <p:spPr>
          <a:xfrm>
            <a:off x="4137739" y="3761659"/>
            <a:ext cx="804873" cy="369332"/>
          </a:xfrm>
          <a:prstGeom prst="rect">
            <a:avLst/>
          </a:prstGeom>
          <a:noFill/>
        </p:spPr>
        <p:txBody>
          <a:bodyPr wrap="square" rtlCol="0">
            <a:spAutoFit/>
          </a:bodyPr>
          <a:lstStyle/>
          <a:p>
            <a:r>
              <a:rPr lang="en-AU" dirty="0"/>
              <a:t>T2</a:t>
            </a:r>
          </a:p>
        </p:txBody>
      </p:sp>
      <p:sp>
        <p:nvSpPr>
          <p:cNvPr id="92" name="TextBox 91"/>
          <p:cNvSpPr txBox="1"/>
          <p:nvPr/>
        </p:nvSpPr>
        <p:spPr>
          <a:xfrm>
            <a:off x="2330523" y="5947180"/>
            <a:ext cx="804873" cy="369332"/>
          </a:xfrm>
          <a:prstGeom prst="rect">
            <a:avLst/>
          </a:prstGeom>
          <a:noFill/>
        </p:spPr>
        <p:txBody>
          <a:bodyPr wrap="square" rtlCol="0">
            <a:spAutoFit/>
          </a:bodyPr>
          <a:lstStyle/>
          <a:p>
            <a:r>
              <a:rPr lang="en-AU" dirty="0"/>
              <a:t>T2</a:t>
            </a:r>
          </a:p>
        </p:txBody>
      </p:sp>
      <p:sp>
        <p:nvSpPr>
          <p:cNvPr id="109" name="TextBox 108"/>
          <p:cNvSpPr txBox="1"/>
          <p:nvPr/>
        </p:nvSpPr>
        <p:spPr>
          <a:xfrm>
            <a:off x="6009512" y="5931146"/>
            <a:ext cx="804873" cy="369332"/>
          </a:xfrm>
          <a:prstGeom prst="rect">
            <a:avLst/>
          </a:prstGeom>
          <a:noFill/>
        </p:spPr>
        <p:txBody>
          <a:bodyPr wrap="square" rtlCol="0">
            <a:spAutoFit/>
          </a:bodyPr>
          <a:lstStyle/>
          <a:p>
            <a:r>
              <a:rPr lang="en-AU" dirty="0"/>
              <a:t>T2</a:t>
            </a:r>
          </a:p>
        </p:txBody>
      </p:sp>
    </p:spTree>
    <p:extLst>
      <p:ext uri="{BB962C8B-B14F-4D97-AF65-F5344CB8AC3E}">
        <p14:creationId xmlns:p14="http://schemas.microsoft.com/office/powerpoint/2010/main" val="298606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5"/>
          <p:cNvSpPr txBox="1">
            <a:spLocks noChangeArrowheads="1"/>
          </p:cNvSpPr>
          <p:nvPr/>
        </p:nvSpPr>
        <p:spPr bwMode="auto">
          <a:xfrm>
            <a:off x="289185" y="2053618"/>
            <a:ext cx="19767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AU" sz="1800" dirty="0"/>
              <a:t>Yield by Treatment</a:t>
            </a:r>
          </a:p>
        </p:txBody>
      </p:sp>
      <p:sp>
        <p:nvSpPr>
          <p:cNvPr id="4" name="Rectangle 3"/>
          <p:cNvSpPr/>
          <p:nvPr/>
        </p:nvSpPr>
        <p:spPr>
          <a:xfrm>
            <a:off x="1835696" y="1124744"/>
            <a:ext cx="6586656" cy="369332"/>
          </a:xfrm>
          <a:prstGeom prst="rect">
            <a:avLst/>
          </a:prstGeom>
        </p:spPr>
        <p:txBody>
          <a:bodyPr wrap="square">
            <a:spAutoFit/>
          </a:bodyPr>
          <a:lstStyle/>
          <a:p>
            <a:pPr eaLnBrk="1" hangingPunct="1">
              <a:spcBef>
                <a:spcPct val="50000"/>
              </a:spcBef>
            </a:pPr>
            <a:r>
              <a:rPr lang="en-AU" dirty="0"/>
              <a:t>Does diet affect milk yield in Holstein-Frisian cows?</a:t>
            </a:r>
          </a:p>
        </p:txBody>
      </p:sp>
      <p:sp>
        <p:nvSpPr>
          <p:cNvPr id="5" name="TextBox 4"/>
          <p:cNvSpPr txBox="1"/>
          <p:nvPr/>
        </p:nvSpPr>
        <p:spPr>
          <a:xfrm>
            <a:off x="289185" y="3429000"/>
            <a:ext cx="2482615" cy="2308324"/>
          </a:xfrm>
          <a:prstGeom prst="rect">
            <a:avLst/>
          </a:prstGeom>
          <a:noFill/>
        </p:spPr>
        <p:txBody>
          <a:bodyPr wrap="square" rtlCol="0">
            <a:spAutoFit/>
          </a:bodyPr>
          <a:lstStyle/>
          <a:p>
            <a:r>
              <a:rPr lang="en-AU" dirty="0"/>
              <a:t>Other sources of variation:</a:t>
            </a:r>
          </a:p>
          <a:p>
            <a:r>
              <a:rPr lang="en-AU" dirty="0"/>
              <a:t>Period</a:t>
            </a:r>
          </a:p>
          <a:p>
            <a:r>
              <a:rPr lang="en-AU" dirty="0"/>
              <a:t>Group</a:t>
            </a:r>
          </a:p>
          <a:p>
            <a:r>
              <a:rPr lang="en-AU" dirty="0"/>
              <a:t>Cow</a:t>
            </a:r>
          </a:p>
          <a:p>
            <a:endParaRPr lang="en-AU" dirty="0"/>
          </a:p>
          <a:p>
            <a:r>
              <a:rPr lang="en-AU" dirty="0"/>
              <a:t>How can they improve our inference?</a:t>
            </a:r>
          </a:p>
        </p:txBody>
      </p:sp>
      <p:pic>
        <p:nvPicPr>
          <p:cNvPr id="6" name="Picture 5"/>
          <p:cNvPicPr>
            <a:picLocks noChangeAspect="1"/>
          </p:cNvPicPr>
          <p:nvPr/>
        </p:nvPicPr>
        <p:blipFill>
          <a:blip r:embed="rId3"/>
          <a:stretch>
            <a:fillRect/>
          </a:stretch>
        </p:blipFill>
        <p:spPr>
          <a:xfrm>
            <a:off x="2771801" y="1763993"/>
            <a:ext cx="6367046" cy="3929453"/>
          </a:xfrm>
          <a:prstGeom prst="rect">
            <a:avLst/>
          </a:prstGeom>
        </p:spPr>
      </p:pic>
    </p:spTree>
    <p:extLst>
      <p:ext uri="{BB962C8B-B14F-4D97-AF65-F5344CB8AC3E}">
        <p14:creationId xmlns:p14="http://schemas.microsoft.com/office/powerpoint/2010/main" val="268216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35696" y="1124744"/>
            <a:ext cx="6586656" cy="369332"/>
          </a:xfrm>
          <a:prstGeom prst="rect">
            <a:avLst/>
          </a:prstGeom>
        </p:spPr>
        <p:txBody>
          <a:bodyPr wrap="square">
            <a:spAutoFit/>
          </a:bodyPr>
          <a:lstStyle/>
          <a:p>
            <a:pPr eaLnBrk="1" hangingPunct="1">
              <a:spcBef>
                <a:spcPct val="50000"/>
              </a:spcBef>
            </a:pPr>
            <a:r>
              <a:rPr lang="en-AU" dirty="0"/>
              <a:t>Does diet affect milk yield in Holstein-Frisian cows?</a:t>
            </a:r>
          </a:p>
        </p:txBody>
      </p:sp>
      <p:sp>
        <p:nvSpPr>
          <p:cNvPr id="5" name="TextBox 4"/>
          <p:cNvSpPr txBox="1"/>
          <p:nvPr/>
        </p:nvSpPr>
        <p:spPr>
          <a:xfrm>
            <a:off x="289185" y="1863408"/>
            <a:ext cx="2482615" cy="3416320"/>
          </a:xfrm>
          <a:prstGeom prst="rect">
            <a:avLst/>
          </a:prstGeom>
          <a:noFill/>
        </p:spPr>
        <p:txBody>
          <a:bodyPr wrap="square" rtlCol="0">
            <a:spAutoFit/>
          </a:bodyPr>
          <a:lstStyle/>
          <a:p>
            <a:r>
              <a:rPr lang="en-AU" dirty="0"/>
              <a:t>Yield by </a:t>
            </a:r>
          </a:p>
          <a:p>
            <a:r>
              <a:rPr lang="en-AU" dirty="0"/>
              <a:t>Treatment</a:t>
            </a:r>
          </a:p>
          <a:p>
            <a:r>
              <a:rPr lang="en-AU" dirty="0"/>
              <a:t>Period</a:t>
            </a:r>
          </a:p>
          <a:p>
            <a:r>
              <a:rPr lang="en-AU" dirty="0"/>
              <a:t>Group</a:t>
            </a:r>
          </a:p>
          <a:p>
            <a:r>
              <a:rPr lang="en-AU" dirty="0"/>
              <a:t>Cow</a:t>
            </a:r>
          </a:p>
          <a:p>
            <a:endParaRPr lang="en-AU" dirty="0"/>
          </a:p>
          <a:p>
            <a:r>
              <a:rPr lang="en-AU" dirty="0"/>
              <a:t>Observations:</a:t>
            </a:r>
          </a:p>
          <a:p>
            <a:r>
              <a:rPr lang="en-AU" dirty="0"/>
              <a:t>P1: B&gt;A (T2 better)</a:t>
            </a:r>
          </a:p>
          <a:p>
            <a:r>
              <a:rPr lang="en-AU" dirty="0"/>
              <a:t>P2: A goes up (T2)</a:t>
            </a:r>
          </a:p>
          <a:p>
            <a:r>
              <a:rPr lang="en-AU" dirty="0"/>
              <a:t>       B goes down (T1)</a:t>
            </a:r>
          </a:p>
          <a:p>
            <a:r>
              <a:rPr lang="en-AU" dirty="0"/>
              <a:t>P3: ??</a:t>
            </a:r>
          </a:p>
          <a:p>
            <a:endParaRPr lang="en-AU" dirty="0"/>
          </a:p>
        </p:txBody>
      </p:sp>
      <p:pic>
        <p:nvPicPr>
          <p:cNvPr id="2" name="Picture 1"/>
          <p:cNvPicPr>
            <a:picLocks noChangeAspect="1"/>
          </p:cNvPicPr>
          <p:nvPr/>
        </p:nvPicPr>
        <p:blipFill>
          <a:blip r:embed="rId3"/>
          <a:stretch>
            <a:fillRect/>
          </a:stretch>
        </p:blipFill>
        <p:spPr>
          <a:xfrm>
            <a:off x="2667424" y="1494076"/>
            <a:ext cx="6476576" cy="3997050"/>
          </a:xfrm>
          <a:prstGeom prst="rect">
            <a:avLst/>
          </a:prstGeom>
        </p:spPr>
      </p:pic>
      <p:sp>
        <p:nvSpPr>
          <p:cNvPr id="3" name="TextBox 2"/>
          <p:cNvSpPr txBox="1"/>
          <p:nvPr/>
        </p:nvSpPr>
        <p:spPr>
          <a:xfrm>
            <a:off x="3419872" y="5279728"/>
            <a:ext cx="4608512" cy="369332"/>
          </a:xfrm>
          <a:prstGeom prst="rect">
            <a:avLst/>
          </a:prstGeom>
          <a:noFill/>
        </p:spPr>
        <p:txBody>
          <a:bodyPr wrap="square" rtlCol="0">
            <a:spAutoFit/>
          </a:bodyPr>
          <a:lstStyle/>
          <a:p>
            <a:r>
              <a:rPr lang="en-AU" dirty="0"/>
              <a:t>T1          T2          T1   | T2          T1         T2</a:t>
            </a:r>
          </a:p>
        </p:txBody>
      </p:sp>
    </p:spTree>
    <p:extLst>
      <p:ext uri="{BB962C8B-B14F-4D97-AF65-F5344CB8AC3E}">
        <p14:creationId xmlns:p14="http://schemas.microsoft.com/office/powerpoint/2010/main" val="1589762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836712"/>
            <a:ext cx="4572000" cy="523220"/>
          </a:xfrm>
          <a:prstGeom prst="rect">
            <a:avLst/>
          </a:prstGeom>
        </p:spPr>
        <p:txBody>
          <a:bodyPr>
            <a:spAutoFit/>
          </a:bodyPr>
          <a:lstStyle/>
          <a:p>
            <a:pPr eaLnBrk="1" hangingPunct="1">
              <a:spcBef>
                <a:spcPct val="50000"/>
              </a:spcBef>
            </a:pPr>
            <a:r>
              <a:rPr lang="en-AU" sz="2800" dirty="0">
                <a:solidFill>
                  <a:srgbClr val="527688"/>
                </a:solidFill>
              </a:rPr>
              <a:t>Summary so far</a:t>
            </a:r>
          </a:p>
        </p:txBody>
      </p:sp>
      <p:sp>
        <p:nvSpPr>
          <p:cNvPr id="4" name="Rectangle 3"/>
          <p:cNvSpPr/>
          <p:nvPr/>
        </p:nvSpPr>
        <p:spPr>
          <a:xfrm>
            <a:off x="25590" y="1513528"/>
            <a:ext cx="8866890" cy="1123384"/>
          </a:xfrm>
          <a:prstGeom prst="rect">
            <a:avLst/>
          </a:prstGeom>
        </p:spPr>
        <p:txBody>
          <a:bodyPr wrap="square">
            <a:spAutoFit/>
          </a:bodyPr>
          <a:lstStyle/>
          <a:p>
            <a:pPr eaLnBrk="1" hangingPunct="1">
              <a:spcBef>
                <a:spcPts val="0"/>
              </a:spcBef>
            </a:pPr>
            <a:r>
              <a:rPr lang="en-AU" sz="2000" dirty="0">
                <a:solidFill>
                  <a:srgbClr val="527688"/>
                </a:solidFill>
                <a:latin typeface="Arial"/>
                <a:cs typeface="Arial"/>
              </a:rPr>
              <a:t>Message</a:t>
            </a:r>
            <a:r>
              <a:rPr lang="en-AU" sz="2000" dirty="0">
                <a:solidFill>
                  <a:srgbClr val="527688"/>
                </a:solidFill>
              </a:rPr>
              <a:t> 1: A small p-value is not always evidence of a treatment effect.</a:t>
            </a:r>
          </a:p>
          <a:p>
            <a:pPr eaLnBrk="1" hangingPunct="1">
              <a:spcBef>
                <a:spcPts val="0"/>
              </a:spcBef>
            </a:pPr>
            <a:r>
              <a:rPr lang="en-AU" sz="2000" dirty="0">
                <a:solidFill>
                  <a:srgbClr val="527688"/>
                </a:solidFill>
              </a:rPr>
              <a:t>                   </a:t>
            </a:r>
            <a:r>
              <a:rPr lang="en-AU" sz="2000" dirty="0">
                <a:solidFill>
                  <a:srgbClr val="FF0000"/>
                </a:solidFill>
              </a:rPr>
              <a:t>Good experimental design matters.</a:t>
            </a:r>
          </a:p>
          <a:p>
            <a:pPr eaLnBrk="1" hangingPunct="1">
              <a:spcBef>
                <a:spcPct val="50000"/>
              </a:spcBef>
            </a:pPr>
            <a:endParaRPr lang="en-AU" dirty="0">
              <a:solidFill>
                <a:srgbClr val="527688"/>
              </a:solidFill>
            </a:endParaRPr>
          </a:p>
        </p:txBody>
      </p:sp>
      <p:sp>
        <p:nvSpPr>
          <p:cNvPr id="6" name="Rectangle 5"/>
          <p:cNvSpPr/>
          <p:nvPr/>
        </p:nvSpPr>
        <p:spPr>
          <a:xfrm>
            <a:off x="0" y="2420888"/>
            <a:ext cx="9144000" cy="3785652"/>
          </a:xfrm>
          <a:prstGeom prst="rect">
            <a:avLst/>
          </a:prstGeom>
        </p:spPr>
        <p:txBody>
          <a:bodyPr wrap="square">
            <a:spAutoFit/>
          </a:bodyPr>
          <a:lstStyle/>
          <a:p>
            <a:pPr>
              <a:spcBef>
                <a:spcPct val="50000"/>
              </a:spcBef>
            </a:pPr>
            <a:r>
              <a:rPr lang="en-AU" sz="2000" dirty="0">
                <a:solidFill>
                  <a:srgbClr val="527688"/>
                </a:solidFill>
                <a:latin typeface="Arial"/>
                <a:cs typeface="Arial"/>
              </a:rPr>
              <a:t>Message 2: p-values from simple comparisons cannot tell us when differences are “different”.</a:t>
            </a:r>
          </a:p>
          <a:p>
            <a:pPr lvl="0">
              <a:spcBef>
                <a:spcPct val="50000"/>
              </a:spcBef>
            </a:pPr>
            <a:r>
              <a:rPr lang="en-AU" sz="2000" dirty="0">
                <a:solidFill>
                  <a:srgbClr val="527688"/>
                </a:solidFill>
                <a:latin typeface="Arial"/>
                <a:cs typeface="Arial"/>
              </a:rPr>
              <a:t>Message 3: Interpreting experimental results needs more than t-tests</a:t>
            </a:r>
          </a:p>
          <a:p>
            <a:pPr lvl="0">
              <a:spcBef>
                <a:spcPts val="0"/>
              </a:spcBef>
            </a:pPr>
            <a:r>
              <a:rPr lang="en-AU" sz="2000" dirty="0">
                <a:solidFill>
                  <a:srgbClr val="FF0000"/>
                </a:solidFill>
                <a:latin typeface="Arial"/>
                <a:cs typeface="Arial"/>
              </a:rPr>
              <a:t>	The analysis should match the scientific question of interest.</a:t>
            </a:r>
          </a:p>
          <a:p>
            <a:pPr lvl="0">
              <a:spcBef>
                <a:spcPts val="0"/>
              </a:spcBef>
            </a:pPr>
            <a:r>
              <a:rPr lang="en-AU" sz="2000" dirty="0">
                <a:solidFill>
                  <a:srgbClr val="FF0000"/>
                </a:solidFill>
                <a:latin typeface="Arial"/>
                <a:cs typeface="Arial"/>
              </a:rPr>
              <a:t>              We need a statistical model of the experiment.</a:t>
            </a:r>
          </a:p>
          <a:p>
            <a:pPr lvl="0">
              <a:spcBef>
                <a:spcPts val="0"/>
              </a:spcBef>
            </a:pPr>
            <a:r>
              <a:rPr lang="en-AU" sz="2000" dirty="0">
                <a:solidFill>
                  <a:srgbClr val="527688"/>
                </a:solidFill>
                <a:latin typeface="Arial"/>
                <a:cs typeface="Arial"/>
              </a:rPr>
              <a:t>Message 4: Knowing how to combine information across subgroups  can improve inference</a:t>
            </a:r>
          </a:p>
          <a:p>
            <a:pPr>
              <a:spcBef>
                <a:spcPct val="50000"/>
              </a:spcBef>
            </a:pPr>
            <a:r>
              <a:rPr lang="en-AU" sz="2000" dirty="0">
                <a:solidFill>
                  <a:srgbClr val="FF0000"/>
                </a:solidFill>
                <a:latin typeface="Arial"/>
                <a:cs typeface="Arial"/>
              </a:rPr>
              <a:t>A statistical model enables accumulation of evidence across experiments.</a:t>
            </a:r>
          </a:p>
          <a:p>
            <a:pPr>
              <a:spcBef>
                <a:spcPct val="50000"/>
              </a:spcBef>
            </a:pPr>
            <a:r>
              <a:rPr lang="en-AU" sz="2000" dirty="0">
                <a:solidFill>
                  <a:srgbClr val="527688"/>
                </a:solidFill>
                <a:latin typeface="Arial"/>
                <a:cs typeface="Arial"/>
              </a:rPr>
              <a:t>Message 5: Comparing treatments within units can improve inference</a:t>
            </a:r>
          </a:p>
          <a:p>
            <a:pPr>
              <a:spcBef>
                <a:spcPct val="50000"/>
              </a:spcBef>
            </a:pPr>
            <a:r>
              <a:rPr lang="en-AU" sz="2000" dirty="0">
                <a:solidFill>
                  <a:srgbClr val="FF0000"/>
                </a:solidFill>
                <a:latin typeface="Arial"/>
                <a:cs typeface="Arial"/>
              </a:rPr>
              <a:t>A statistical model can incorporate data structure for appropriate inference.</a:t>
            </a:r>
          </a:p>
        </p:txBody>
      </p:sp>
    </p:spTree>
    <p:extLst>
      <p:ext uri="{BB962C8B-B14F-4D97-AF65-F5344CB8AC3E}">
        <p14:creationId xmlns:p14="http://schemas.microsoft.com/office/powerpoint/2010/main" val="4068346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329862"/>
            <a:ext cx="3888431" cy="2708434"/>
          </a:xfrm>
        </p:spPr>
        <p:txBody>
          <a:bodyPr/>
          <a:lstStyle/>
          <a:p>
            <a:pPr eaLnBrk="1" hangingPunct="1"/>
            <a:r>
              <a:rPr lang="en-AU" sz="3000" dirty="0"/>
              <a:t>Chapter 1. Introduction to Statistical Modelling</a:t>
            </a:r>
            <a:br>
              <a:rPr lang="en-AU" sz="3000" dirty="0"/>
            </a:br>
            <a:br>
              <a:rPr lang="en-AU" sz="3000" dirty="0"/>
            </a:br>
            <a:br>
              <a:rPr lang="en-AU" sz="3000" dirty="0"/>
            </a:br>
            <a:endParaRPr lang="en-AU" sz="2000" dirty="0"/>
          </a:p>
        </p:txBody>
      </p:sp>
      <p:sp>
        <p:nvSpPr>
          <p:cNvPr id="3075" name="Rectangle 3"/>
          <p:cNvSpPr>
            <a:spLocks noGrp="1" noChangeArrowheads="1"/>
          </p:cNvSpPr>
          <p:nvPr>
            <p:ph type="subTitle" idx="1"/>
          </p:nvPr>
        </p:nvSpPr>
        <p:spPr>
          <a:xfrm>
            <a:off x="245205" y="4750408"/>
            <a:ext cx="4326795" cy="1130166"/>
          </a:xfrm>
          <a:effectLst>
            <a:softEdge rad="635000"/>
          </a:effectLst>
        </p:spPr>
        <p:txBody>
          <a:bodyPr/>
          <a:lstStyle/>
          <a:p>
            <a:pPr marL="0" indent="0" eaLnBrk="1" hangingPunct="1">
              <a:lnSpc>
                <a:spcPct val="80000"/>
              </a:lnSpc>
            </a:pPr>
            <a:r>
              <a:rPr lang="en-AU" sz="1600" dirty="0"/>
              <a:t>Terry Neeman, PhD </a:t>
            </a:r>
            <a:r>
              <a:rPr lang="en-AU" sz="1600" dirty="0" err="1"/>
              <a:t>AStat</a:t>
            </a:r>
            <a:endParaRPr lang="en-AU" sz="1600" dirty="0"/>
          </a:p>
          <a:p>
            <a:pPr marL="0" indent="0" eaLnBrk="1" hangingPunct="1">
              <a:lnSpc>
                <a:spcPct val="80000"/>
              </a:lnSpc>
            </a:pPr>
            <a:r>
              <a:rPr lang="en-AU" sz="1600" dirty="0"/>
              <a:t>Statistical Consulting Unit (SCU)</a:t>
            </a:r>
          </a:p>
          <a:p>
            <a:pPr marL="0" indent="0" eaLnBrk="1" hangingPunct="1">
              <a:lnSpc>
                <a:spcPct val="80000"/>
              </a:lnSpc>
            </a:pPr>
            <a:r>
              <a:rPr lang="en-AU" sz="1600" dirty="0"/>
              <a:t>John </a:t>
            </a:r>
            <a:r>
              <a:rPr lang="en-AU" sz="1600" dirty="0" err="1"/>
              <a:t>Dedman</a:t>
            </a:r>
            <a:r>
              <a:rPr lang="en-AU" sz="1600" dirty="0"/>
              <a:t> Building, ANU</a:t>
            </a:r>
          </a:p>
          <a:p>
            <a:pPr marL="0" indent="0" eaLnBrk="1" hangingPunct="1">
              <a:lnSpc>
                <a:spcPct val="80000"/>
              </a:lnSpc>
            </a:pPr>
            <a:endParaRPr lang="en-AU" sz="1600" dirty="0"/>
          </a:p>
          <a:p>
            <a:pPr marL="0" indent="0" eaLnBrk="1" hangingPunct="1">
              <a:lnSpc>
                <a:spcPct val="80000"/>
              </a:lnSpc>
            </a:pPr>
            <a:endParaRPr lang="en-AU" sz="1600" dirty="0"/>
          </a:p>
          <a:p>
            <a:pPr marL="0" indent="0" eaLnBrk="1" hangingPunct="1">
              <a:lnSpc>
                <a:spcPct val="80000"/>
              </a:lnSpc>
            </a:pPr>
            <a:endParaRPr lang="en-AU" sz="1600" dirty="0"/>
          </a:p>
          <a:p>
            <a:pPr>
              <a:lnSpc>
                <a:spcPct val="80000"/>
              </a:lnSpc>
            </a:pPr>
            <a:r>
              <a:rPr lang="en-AU" sz="2400" dirty="0"/>
              <a:t>(</a:t>
            </a:r>
            <a:r>
              <a:rPr lang="en-AU" sz="1600" dirty="0"/>
              <a:t>Note: this lecture requires the R packages ggplot2 and </a:t>
            </a:r>
            <a:r>
              <a:rPr lang="en-AU" sz="1600" dirty="0" err="1"/>
              <a:t>emmeans</a:t>
            </a:r>
            <a:r>
              <a:rPr lang="en-AU" sz="1600" dirty="0"/>
              <a:t>)</a:t>
            </a:r>
          </a:p>
        </p:txBody>
      </p:sp>
      <p:pic>
        <p:nvPicPr>
          <p:cNvPr id="26626" name="Picture 2" descr="http://upload.wikimedia.org/wikipedia/commons/8/86/Argonne's_Midwest_Center_for_Structural_Genomics_deposits_1,000th_protein_structu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1196752"/>
            <a:ext cx="5100939" cy="297465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Image result for r 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4678625"/>
            <a:ext cx="4272329" cy="2403897"/>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841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90B693B-70F0-43D3-9959-75DE27525BFF}" type="slidenum">
              <a:rPr lang="en-US" altLang="en-US">
                <a:solidFill>
                  <a:srgbClr val="000000"/>
                </a:solidFill>
              </a:rPr>
              <a:pPr/>
              <a:t>19</a:t>
            </a:fld>
            <a:endParaRPr lang="en-US" altLang="en-US">
              <a:solidFill>
                <a:srgbClr val="000000"/>
              </a:solidFill>
            </a:endParaRPr>
          </a:p>
        </p:txBody>
      </p:sp>
      <p:sp>
        <p:nvSpPr>
          <p:cNvPr id="361474" name="Rectangle 2"/>
          <p:cNvSpPr>
            <a:spLocks noGrp="1" noChangeArrowheads="1"/>
          </p:cNvSpPr>
          <p:nvPr>
            <p:ph type="title"/>
          </p:nvPr>
        </p:nvSpPr>
        <p:spPr>
          <a:xfrm>
            <a:off x="1493658" y="1160748"/>
            <a:ext cx="6172200" cy="1028700"/>
          </a:xfrm>
        </p:spPr>
        <p:txBody>
          <a:bodyPr/>
          <a:lstStyle/>
          <a:p>
            <a:pPr algn="ctr"/>
            <a:r>
              <a:rPr lang="en-AU" altLang="en-US" sz="2800" dirty="0"/>
              <a:t>Introduction to Statistical Modelling- What is a model (data)?</a:t>
            </a:r>
          </a:p>
        </p:txBody>
      </p:sp>
      <p:sp>
        <p:nvSpPr>
          <p:cNvPr id="361475" name="Rectangle 3"/>
          <p:cNvSpPr>
            <a:spLocks noGrp="1" noChangeArrowheads="1"/>
          </p:cNvSpPr>
          <p:nvPr>
            <p:ph type="body" idx="1"/>
          </p:nvPr>
        </p:nvSpPr>
        <p:spPr>
          <a:xfrm>
            <a:off x="395288" y="2387600"/>
            <a:ext cx="8229600" cy="4210050"/>
          </a:xfrm>
        </p:spPr>
        <p:txBody>
          <a:bodyPr/>
          <a:lstStyle/>
          <a:p>
            <a:r>
              <a:rPr lang="en-AU" altLang="en-US" sz="2400" dirty="0"/>
              <a:t>Model – an informative summary of data</a:t>
            </a:r>
          </a:p>
          <a:p>
            <a:r>
              <a:rPr lang="en-AU" altLang="en-US" sz="2400" dirty="0"/>
              <a:t>Model – a framework for inferring associations </a:t>
            </a:r>
          </a:p>
          <a:p>
            <a:r>
              <a:rPr lang="en-AU" altLang="en-US" sz="2400" dirty="0"/>
              <a:t>Model – a framework for predicting future observations</a:t>
            </a:r>
          </a:p>
          <a:p>
            <a:r>
              <a:rPr lang="en-AU" altLang="en-US" sz="2400" dirty="0"/>
              <a:t>Model – may take many different functional forms</a:t>
            </a:r>
          </a:p>
          <a:p>
            <a:r>
              <a:rPr lang="en-AU" altLang="en-US" sz="2400" dirty="0"/>
              <a:t>Model – a conceptualisation of the experiment </a:t>
            </a:r>
          </a:p>
          <a:p>
            <a:pPr>
              <a:buFont typeface="Wingdings" pitchFamily="2" charset="2"/>
              <a:buNone/>
            </a:pPr>
            <a:endParaRPr lang="en-AU" altLang="en-US" sz="2400" dirty="0"/>
          </a:p>
          <a:p>
            <a:pPr algn="ctr">
              <a:buFont typeface="Wingdings" pitchFamily="2" charset="2"/>
              <a:buNone/>
            </a:pPr>
            <a:r>
              <a:rPr lang="en-AU" altLang="en-US" sz="2400" dirty="0"/>
              <a:t>ALWAYS BEGIN WITH A RESEARCH QUESTION</a:t>
            </a:r>
          </a:p>
        </p:txBody>
      </p:sp>
    </p:spTree>
    <p:extLst>
      <p:ext uri="{BB962C8B-B14F-4D97-AF65-F5344CB8AC3E}">
        <p14:creationId xmlns:p14="http://schemas.microsoft.com/office/powerpoint/2010/main" val="220243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idx="4294967295"/>
          </p:nvPr>
        </p:nvSpPr>
        <p:spPr>
          <a:xfrm>
            <a:off x="0" y="1295400"/>
            <a:ext cx="8458200" cy="685800"/>
          </a:xfrm>
        </p:spPr>
        <p:txBody>
          <a:bodyPr/>
          <a:lstStyle/>
          <a:p>
            <a:pPr eaLnBrk="1" hangingPunct="1"/>
            <a:r>
              <a:rPr lang="en-AU" sz="3000" dirty="0"/>
              <a:t>A few key ideas for today’s lecture</a:t>
            </a:r>
            <a:br>
              <a:rPr lang="en-AU" sz="3000" dirty="0"/>
            </a:br>
            <a:endParaRPr lang="en-AU" sz="3000" dirty="0"/>
          </a:p>
        </p:txBody>
      </p:sp>
      <p:sp>
        <p:nvSpPr>
          <p:cNvPr id="4099" name="Text Box 7"/>
          <p:cNvSpPr txBox="1">
            <a:spLocks noChangeArrowheads="1"/>
          </p:cNvSpPr>
          <p:nvPr/>
        </p:nvSpPr>
        <p:spPr bwMode="auto">
          <a:xfrm>
            <a:off x="196850" y="2204864"/>
            <a:ext cx="80645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AU" dirty="0"/>
              <a:t>Statistics in biology is the study of biological variation.</a:t>
            </a:r>
          </a:p>
          <a:p>
            <a:pPr eaLnBrk="1" hangingPunct="1">
              <a:spcBef>
                <a:spcPct val="50000"/>
              </a:spcBef>
            </a:pPr>
            <a:r>
              <a:rPr lang="en-AU" dirty="0"/>
              <a:t>Statistical ideas about biological variation inform the design of experiments.</a:t>
            </a:r>
          </a:p>
          <a:p>
            <a:pPr eaLnBrk="1" hangingPunct="1">
              <a:spcBef>
                <a:spcPct val="50000"/>
              </a:spcBef>
            </a:pPr>
            <a:r>
              <a:rPr lang="en-AU" dirty="0"/>
              <a:t>Statistical ideas about biological variation inform the analysis of experiments.</a:t>
            </a:r>
          </a:p>
          <a:p>
            <a:pPr eaLnBrk="1" hangingPunct="1">
              <a:spcBef>
                <a:spcPct val="50000"/>
              </a:spcBef>
            </a:pPr>
            <a:r>
              <a:rPr lang="en-AU" dirty="0"/>
              <a:t>Statistical thinking is an essential component of scientific thinking.  </a:t>
            </a:r>
          </a:p>
        </p:txBody>
      </p:sp>
    </p:spTree>
    <p:extLst>
      <p:ext uri="{BB962C8B-B14F-4D97-AF65-F5344CB8AC3E}">
        <p14:creationId xmlns:p14="http://schemas.microsoft.com/office/powerpoint/2010/main" val="2779294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90B693B-70F0-43D3-9959-75DE27525BFF}" type="slidenum">
              <a:rPr lang="en-US" altLang="en-US">
                <a:solidFill>
                  <a:srgbClr val="000000"/>
                </a:solidFill>
              </a:rPr>
              <a:pPr/>
              <a:t>20</a:t>
            </a:fld>
            <a:endParaRPr lang="en-US" altLang="en-US">
              <a:solidFill>
                <a:srgbClr val="000000"/>
              </a:solidFill>
            </a:endParaRPr>
          </a:p>
        </p:txBody>
      </p:sp>
      <p:sp>
        <p:nvSpPr>
          <p:cNvPr id="361474" name="Rectangle 2"/>
          <p:cNvSpPr>
            <a:spLocks noGrp="1" noChangeArrowheads="1"/>
          </p:cNvSpPr>
          <p:nvPr>
            <p:ph type="title"/>
          </p:nvPr>
        </p:nvSpPr>
        <p:spPr>
          <a:xfrm>
            <a:off x="1493658" y="1160748"/>
            <a:ext cx="6172200" cy="1028700"/>
          </a:xfrm>
        </p:spPr>
        <p:txBody>
          <a:bodyPr/>
          <a:lstStyle/>
          <a:p>
            <a:pPr algn="ctr"/>
            <a:r>
              <a:rPr lang="en-AU" altLang="en-US" sz="2400" dirty="0"/>
              <a:t>Key components of a statistical model of an experiment</a:t>
            </a:r>
          </a:p>
        </p:txBody>
      </p:sp>
      <p:sp>
        <p:nvSpPr>
          <p:cNvPr id="361475" name="Rectangle 3"/>
          <p:cNvSpPr>
            <a:spLocks noGrp="1" noChangeArrowheads="1"/>
          </p:cNvSpPr>
          <p:nvPr>
            <p:ph type="body" idx="1"/>
          </p:nvPr>
        </p:nvSpPr>
        <p:spPr>
          <a:xfrm>
            <a:off x="395288" y="2288524"/>
            <a:ext cx="8229600" cy="4210050"/>
          </a:xfrm>
        </p:spPr>
        <p:txBody>
          <a:bodyPr/>
          <a:lstStyle/>
          <a:p>
            <a:r>
              <a:rPr lang="en-AU" altLang="en-US" sz="1800" dirty="0"/>
              <a:t>Outcome measure</a:t>
            </a:r>
          </a:p>
          <a:p>
            <a:pPr lvl="1"/>
            <a:r>
              <a:rPr lang="en-AU" altLang="en-US" sz="1400" dirty="0"/>
              <a:t>Response variable</a:t>
            </a:r>
          </a:p>
          <a:p>
            <a:pPr lvl="1"/>
            <a:r>
              <a:rPr lang="en-AU" altLang="en-US" sz="1400" dirty="0"/>
              <a:t>Measure of interest</a:t>
            </a:r>
          </a:p>
          <a:p>
            <a:r>
              <a:rPr lang="en-AU" altLang="en-US" sz="1800" dirty="0"/>
              <a:t>Experimental factors </a:t>
            </a:r>
          </a:p>
          <a:p>
            <a:pPr lvl="1"/>
            <a:r>
              <a:rPr lang="en-AU" altLang="en-US" sz="1500" dirty="0"/>
              <a:t>Conditions that can be manipulated </a:t>
            </a:r>
          </a:p>
          <a:p>
            <a:pPr lvl="1"/>
            <a:r>
              <a:rPr lang="en-AU" altLang="en-US" sz="1500" dirty="0"/>
              <a:t>Conditions of interest (e.g. genotype, gender) </a:t>
            </a:r>
          </a:p>
          <a:p>
            <a:pPr lvl="1"/>
            <a:r>
              <a:rPr lang="en-AU" altLang="en-US" sz="1500" dirty="0"/>
              <a:t>Main questions: do the conditions impact upon the outcome measure?</a:t>
            </a:r>
          </a:p>
          <a:p>
            <a:r>
              <a:rPr lang="en-AU" altLang="en-US" sz="1800" dirty="0"/>
              <a:t>Blocking factors – Data Structure</a:t>
            </a:r>
          </a:p>
          <a:p>
            <a:pPr lvl="1"/>
            <a:r>
              <a:rPr lang="en-AU" altLang="en-US" sz="1400" dirty="0"/>
              <a:t>Conditions (not of interest) that may impact upon the outcome measure</a:t>
            </a:r>
          </a:p>
          <a:p>
            <a:pPr lvl="1"/>
            <a:r>
              <a:rPr lang="en-AU" altLang="en-US" sz="1400" dirty="0"/>
              <a:t>Sources of variation in the experiment that need to be controlled for</a:t>
            </a:r>
          </a:p>
          <a:p>
            <a:pPr lvl="1"/>
            <a:r>
              <a:rPr lang="en-AU" altLang="en-US" sz="1400" dirty="0"/>
              <a:t>Clustering of experimental units</a:t>
            </a:r>
          </a:p>
          <a:p>
            <a:pPr lvl="1"/>
            <a:endParaRPr lang="en-AU" altLang="en-US" sz="1400" dirty="0"/>
          </a:p>
          <a:p>
            <a:pPr>
              <a:buFont typeface="Wingdings" pitchFamily="2" charset="2"/>
              <a:buNone/>
            </a:pPr>
            <a:endParaRPr lang="en-AU" altLang="en-US" sz="1800" dirty="0"/>
          </a:p>
          <a:p>
            <a:pPr algn="ctr">
              <a:buFont typeface="Wingdings" pitchFamily="2" charset="2"/>
              <a:buNone/>
            </a:pPr>
            <a:r>
              <a:rPr lang="en-AU" altLang="en-US" sz="1800" dirty="0"/>
              <a:t>ALWAYS BEGIN WITH A RESEARCH QUESTION</a:t>
            </a:r>
          </a:p>
        </p:txBody>
      </p:sp>
    </p:spTree>
    <p:extLst>
      <p:ext uri="{BB962C8B-B14F-4D97-AF65-F5344CB8AC3E}">
        <p14:creationId xmlns:p14="http://schemas.microsoft.com/office/powerpoint/2010/main" val="1055011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90B693B-70F0-43D3-9959-75DE27525BFF}" type="slidenum">
              <a:rPr lang="en-US" altLang="en-US">
                <a:solidFill>
                  <a:srgbClr val="000000"/>
                </a:solidFill>
              </a:rPr>
              <a:pPr/>
              <a:t>21</a:t>
            </a:fld>
            <a:endParaRPr lang="en-US" altLang="en-US">
              <a:solidFill>
                <a:srgbClr val="000000"/>
              </a:solidFill>
            </a:endParaRPr>
          </a:p>
        </p:txBody>
      </p:sp>
      <p:sp>
        <p:nvSpPr>
          <p:cNvPr id="361474" name="Rectangle 2"/>
          <p:cNvSpPr>
            <a:spLocks noGrp="1" noChangeArrowheads="1"/>
          </p:cNvSpPr>
          <p:nvPr>
            <p:ph type="title"/>
          </p:nvPr>
        </p:nvSpPr>
        <p:spPr>
          <a:xfrm>
            <a:off x="1187624" y="1134356"/>
            <a:ext cx="6172200" cy="1028700"/>
          </a:xfrm>
        </p:spPr>
        <p:txBody>
          <a:bodyPr/>
          <a:lstStyle/>
          <a:p>
            <a:pPr algn="ctr"/>
            <a:r>
              <a:rPr lang="en-AU" altLang="en-US" sz="2800" dirty="0"/>
              <a:t>Key Objectives of a statistical model of an experiment</a:t>
            </a:r>
          </a:p>
        </p:txBody>
      </p:sp>
      <p:sp>
        <p:nvSpPr>
          <p:cNvPr id="361475" name="Rectangle 3"/>
          <p:cNvSpPr>
            <a:spLocks noGrp="1" noChangeArrowheads="1"/>
          </p:cNvSpPr>
          <p:nvPr>
            <p:ph type="body" idx="1"/>
          </p:nvPr>
        </p:nvSpPr>
        <p:spPr>
          <a:xfrm>
            <a:off x="395288" y="2492896"/>
            <a:ext cx="8209160" cy="2778112"/>
          </a:xfrm>
        </p:spPr>
        <p:txBody>
          <a:bodyPr/>
          <a:lstStyle/>
          <a:p>
            <a:r>
              <a:rPr lang="en-AU" altLang="en-US" sz="2400" dirty="0"/>
              <a:t>To compare the </a:t>
            </a:r>
            <a:r>
              <a:rPr lang="en-AU" altLang="en-US" sz="2400" u="sng" dirty="0"/>
              <a:t>mean </a:t>
            </a:r>
            <a:r>
              <a:rPr lang="en-AU" altLang="en-US" sz="2400" dirty="0"/>
              <a:t>response of an organism/system to a set of different experimental conditions.</a:t>
            </a:r>
          </a:p>
          <a:p>
            <a:pPr lvl="1"/>
            <a:r>
              <a:rPr lang="en-AU" altLang="en-US" sz="2400" dirty="0"/>
              <a:t>Obtain estimate of </a:t>
            </a:r>
            <a:r>
              <a:rPr lang="en-AU" altLang="en-US" sz="2400" u="sng" dirty="0"/>
              <a:t>Treatment effect (mean difference)</a:t>
            </a:r>
          </a:p>
          <a:p>
            <a:pPr lvl="1"/>
            <a:r>
              <a:rPr lang="en-AU" altLang="en-US" sz="2400" dirty="0"/>
              <a:t>Is this </a:t>
            </a:r>
            <a:r>
              <a:rPr lang="en-AU" altLang="en-US" sz="2400" u="sng" dirty="0"/>
              <a:t>Treatment effect </a:t>
            </a:r>
            <a:r>
              <a:rPr lang="en-AU" altLang="en-US" sz="2400" dirty="0"/>
              <a:t>different in subgroups of interest?</a:t>
            </a:r>
          </a:p>
          <a:p>
            <a:r>
              <a:rPr lang="en-AU" altLang="en-US" sz="2400" dirty="0"/>
              <a:t>What are the most important factors influencing the </a:t>
            </a:r>
            <a:r>
              <a:rPr lang="en-AU" altLang="en-US" sz="2400" u="sng" dirty="0"/>
              <a:t>mean</a:t>
            </a:r>
            <a:r>
              <a:rPr lang="en-AU" altLang="en-US" sz="2400" dirty="0"/>
              <a:t> response? </a:t>
            </a:r>
          </a:p>
          <a:p>
            <a:r>
              <a:rPr lang="en-AU" altLang="en-US" sz="2400" dirty="0"/>
              <a:t>Subsidiary question: how can we design our experiment in future to more efficiently estimate the </a:t>
            </a:r>
            <a:r>
              <a:rPr lang="en-AU" altLang="en-US" sz="2400" u="sng" dirty="0"/>
              <a:t>Treatment</a:t>
            </a:r>
            <a:r>
              <a:rPr lang="en-AU" altLang="en-US" sz="2400" dirty="0"/>
              <a:t> </a:t>
            </a:r>
            <a:r>
              <a:rPr lang="en-AU" altLang="en-US" sz="2400" u="sng" dirty="0"/>
              <a:t>effects</a:t>
            </a:r>
            <a:r>
              <a:rPr lang="en-AU" altLang="en-US" sz="2400" dirty="0"/>
              <a:t>?</a:t>
            </a:r>
          </a:p>
          <a:p>
            <a:pPr marL="457200" lvl="1" indent="0">
              <a:buNone/>
            </a:pPr>
            <a:endParaRPr lang="en-AU" altLang="en-US" sz="1400" dirty="0"/>
          </a:p>
          <a:p>
            <a:pPr>
              <a:buFont typeface="Wingdings" pitchFamily="2" charset="2"/>
              <a:buNone/>
            </a:pPr>
            <a:endParaRPr lang="en-AU" altLang="en-US" sz="1800" dirty="0"/>
          </a:p>
        </p:txBody>
      </p:sp>
    </p:spTree>
    <p:extLst>
      <p:ext uri="{BB962C8B-B14F-4D97-AF65-F5344CB8AC3E}">
        <p14:creationId xmlns:p14="http://schemas.microsoft.com/office/powerpoint/2010/main" val="12832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6"/>
          <p:cNvSpPr>
            <a:spLocks noGrp="1"/>
          </p:cNvSpPr>
          <p:nvPr>
            <p:ph type="sldNum" sz="quarter" idx="11"/>
          </p:nvPr>
        </p:nvSpPr>
        <p:spPr/>
        <p:txBody>
          <a:bodyPr/>
          <a:lstStyle/>
          <a:p>
            <a:fld id="{80321FF0-FDB5-4923-B767-43DEAC568F02}" type="slidenum">
              <a:rPr lang="en-US" altLang="en-US">
                <a:solidFill>
                  <a:srgbClr val="000000"/>
                </a:solidFill>
              </a:rPr>
              <a:pPr/>
              <a:t>22</a:t>
            </a:fld>
            <a:endParaRPr lang="en-US" altLang="en-US">
              <a:solidFill>
                <a:srgbClr val="000000"/>
              </a:solidFill>
            </a:endParaRPr>
          </a:p>
        </p:txBody>
      </p:sp>
      <p:sp>
        <p:nvSpPr>
          <p:cNvPr id="367618" name="Rectangle 2"/>
          <p:cNvSpPr>
            <a:spLocks noGrp="1" noChangeArrowheads="1"/>
          </p:cNvSpPr>
          <p:nvPr>
            <p:ph type="title"/>
          </p:nvPr>
        </p:nvSpPr>
        <p:spPr>
          <a:xfrm>
            <a:off x="404724" y="894339"/>
            <a:ext cx="7686854" cy="1028700"/>
          </a:xfrm>
        </p:spPr>
        <p:txBody>
          <a:bodyPr/>
          <a:lstStyle/>
          <a:p>
            <a:r>
              <a:rPr lang="en-AU" altLang="en-US" sz="2800" dirty="0"/>
              <a:t>Example 1: Compare mean wheat yield between standard commercial and new variety</a:t>
            </a:r>
          </a:p>
        </p:txBody>
      </p:sp>
      <p:sp>
        <p:nvSpPr>
          <p:cNvPr id="3" name="Rectangle 2"/>
          <p:cNvSpPr/>
          <p:nvPr/>
        </p:nvSpPr>
        <p:spPr>
          <a:xfrm>
            <a:off x="559183" y="2106455"/>
            <a:ext cx="6013648" cy="1846659"/>
          </a:xfrm>
          <a:prstGeom prst="rect">
            <a:avLst/>
          </a:prstGeom>
        </p:spPr>
        <p:txBody>
          <a:bodyPr wrap="square">
            <a:spAutoFit/>
          </a:bodyPr>
          <a:lstStyle/>
          <a:p>
            <a:r>
              <a:rPr lang="en-AU" altLang="en-US" sz="2000" dirty="0"/>
              <a:t>Outcome measure:      Tonnes/hectare</a:t>
            </a:r>
          </a:p>
          <a:p>
            <a:r>
              <a:rPr lang="en-AU" altLang="en-US" sz="2000" dirty="0"/>
              <a:t>Experimental factor:     Variety (new/standard)</a:t>
            </a:r>
          </a:p>
          <a:p>
            <a:r>
              <a:rPr lang="en-AU" altLang="en-US" sz="2000" dirty="0"/>
              <a:t>Data:                             6 plots/ variety</a:t>
            </a:r>
          </a:p>
          <a:p>
            <a:endParaRPr lang="en-AU" altLang="en-US" dirty="0"/>
          </a:p>
          <a:p>
            <a:endParaRPr lang="en-AU" altLang="en-US" dirty="0"/>
          </a:p>
          <a:p>
            <a:r>
              <a:rPr lang="en-AU" altLang="en-US" dirty="0"/>
              <a:t>	</a:t>
            </a:r>
          </a:p>
        </p:txBody>
      </p:sp>
      <p:pic>
        <p:nvPicPr>
          <p:cNvPr id="1050" name="Picture 26" descr="Image result for wheat variety trials imag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4302001"/>
            <a:ext cx="3730598" cy="19463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9183" y="3112520"/>
            <a:ext cx="4516873" cy="2862322"/>
          </a:xfrm>
          <a:prstGeom prst="rect">
            <a:avLst/>
          </a:prstGeom>
          <a:noFill/>
        </p:spPr>
        <p:txBody>
          <a:bodyPr wrap="square" rtlCol="0">
            <a:spAutoFit/>
          </a:bodyPr>
          <a:lstStyle/>
          <a:p>
            <a:r>
              <a:rPr lang="en-AU" dirty="0"/>
              <a:t>From our data, we can calculate:</a:t>
            </a:r>
          </a:p>
          <a:p>
            <a:endParaRPr lang="en-AU" dirty="0"/>
          </a:p>
          <a:p>
            <a:endParaRPr lang="en-AU" dirty="0"/>
          </a:p>
          <a:p>
            <a:r>
              <a:rPr lang="en-AU" dirty="0"/>
              <a:t>Observed overall </a:t>
            </a:r>
            <a:r>
              <a:rPr lang="en-AU" u="sng" dirty="0"/>
              <a:t>mean </a:t>
            </a:r>
            <a:r>
              <a:rPr lang="en-AU" dirty="0"/>
              <a:t>wheat yield</a:t>
            </a:r>
          </a:p>
          <a:p>
            <a:endParaRPr lang="en-AU" dirty="0"/>
          </a:p>
          <a:p>
            <a:r>
              <a:rPr lang="en-AU" dirty="0"/>
              <a:t>Observed </a:t>
            </a:r>
            <a:r>
              <a:rPr lang="en-AU" u="sng" dirty="0"/>
              <a:t>mean</a:t>
            </a:r>
            <a:r>
              <a:rPr lang="en-AU" dirty="0"/>
              <a:t> yield in STANDARD</a:t>
            </a:r>
          </a:p>
          <a:p>
            <a:r>
              <a:rPr lang="en-AU" dirty="0"/>
              <a:t>Observed </a:t>
            </a:r>
            <a:r>
              <a:rPr lang="en-AU" u="sng" dirty="0"/>
              <a:t>mean</a:t>
            </a:r>
            <a:r>
              <a:rPr lang="en-AU" dirty="0"/>
              <a:t> yield in NEW VARIETY</a:t>
            </a:r>
          </a:p>
          <a:p>
            <a:endParaRPr lang="en-AU" dirty="0"/>
          </a:p>
          <a:p>
            <a:endParaRPr lang="en-AU" dirty="0"/>
          </a:p>
          <a:p>
            <a:r>
              <a:rPr lang="en-AU" u="sng" dirty="0"/>
              <a:t>Variation</a:t>
            </a:r>
            <a:r>
              <a:rPr lang="en-AU" dirty="0"/>
              <a:t> around each </a:t>
            </a:r>
            <a:r>
              <a:rPr lang="en-AU" u="sng" dirty="0"/>
              <a:t>mean</a:t>
            </a:r>
            <a:r>
              <a:rPr lang="en-AU" dirty="0"/>
              <a:t>  </a:t>
            </a:r>
          </a:p>
        </p:txBody>
      </p:sp>
    </p:spTree>
    <p:extLst>
      <p:ext uri="{BB962C8B-B14F-4D97-AF65-F5344CB8AC3E}">
        <p14:creationId xmlns:p14="http://schemas.microsoft.com/office/powerpoint/2010/main" val="3935067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6"/>
          <p:cNvSpPr>
            <a:spLocks noGrp="1"/>
          </p:cNvSpPr>
          <p:nvPr>
            <p:ph type="sldNum" sz="quarter" idx="11"/>
          </p:nvPr>
        </p:nvSpPr>
        <p:spPr/>
        <p:txBody>
          <a:bodyPr/>
          <a:lstStyle/>
          <a:p>
            <a:fld id="{80321FF0-FDB5-4923-B767-43DEAC568F02}" type="slidenum">
              <a:rPr lang="en-US" altLang="en-US">
                <a:solidFill>
                  <a:srgbClr val="000000"/>
                </a:solidFill>
              </a:rPr>
              <a:pPr/>
              <a:t>23</a:t>
            </a:fld>
            <a:endParaRPr lang="en-US" altLang="en-US">
              <a:solidFill>
                <a:srgbClr val="000000"/>
              </a:solidFill>
            </a:endParaRPr>
          </a:p>
        </p:txBody>
      </p:sp>
      <p:sp>
        <p:nvSpPr>
          <p:cNvPr id="367618" name="Rectangle 2 1"/>
          <p:cNvSpPr>
            <a:spLocks noGrp="1" noChangeArrowheads="1"/>
          </p:cNvSpPr>
          <p:nvPr>
            <p:ph type="title"/>
          </p:nvPr>
        </p:nvSpPr>
        <p:spPr>
          <a:xfrm>
            <a:off x="404724" y="894339"/>
            <a:ext cx="7686854" cy="1028700"/>
          </a:xfrm>
        </p:spPr>
        <p:txBody>
          <a:bodyPr/>
          <a:lstStyle/>
          <a:p>
            <a:r>
              <a:rPr lang="en-AU" altLang="en-US" sz="2400" dirty="0"/>
              <a:t>Example 1: Compare mean wheat yield between standard commercial and new variety</a:t>
            </a:r>
            <a:endParaRPr lang="en-AU" altLang="en-US" sz="2100" dirty="0"/>
          </a:p>
        </p:txBody>
      </p:sp>
      <p:sp>
        <p:nvSpPr>
          <p:cNvPr id="3" name="Rectangle 2 2"/>
          <p:cNvSpPr/>
          <p:nvPr/>
        </p:nvSpPr>
        <p:spPr>
          <a:xfrm>
            <a:off x="644596" y="1923039"/>
            <a:ext cx="5961271" cy="2985433"/>
          </a:xfrm>
          <a:prstGeom prst="rect">
            <a:avLst/>
          </a:prstGeom>
        </p:spPr>
        <p:txBody>
          <a:bodyPr wrap="square">
            <a:spAutoFit/>
          </a:bodyPr>
          <a:lstStyle/>
          <a:p>
            <a:r>
              <a:rPr lang="en-AU" altLang="en-US" sz="2000" dirty="0"/>
              <a:t>Outcome measure:      Tonnes/hectare</a:t>
            </a:r>
          </a:p>
          <a:p>
            <a:r>
              <a:rPr lang="en-AU" altLang="en-US" sz="2000" dirty="0"/>
              <a:t>Experimental factor:     Variety (new/standard)</a:t>
            </a:r>
          </a:p>
          <a:p>
            <a:r>
              <a:rPr lang="en-AU" altLang="en-US" sz="2000" dirty="0"/>
              <a:t>Data:                             6 plots/ variety</a:t>
            </a:r>
          </a:p>
          <a:p>
            <a:endParaRPr lang="en-AU" altLang="en-US" sz="2000" dirty="0"/>
          </a:p>
          <a:p>
            <a:endParaRPr lang="en-AU" altLang="en-US" dirty="0"/>
          </a:p>
          <a:p>
            <a:r>
              <a:rPr lang="en-AU" altLang="en-US" dirty="0"/>
              <a:t>THE STATISTICAL MODEL DESCRIBES </a:t>
            </a:r>
          </a:p>
          <a:p>
            <a:pPr marL="285750" indent="-285750">
              <a:buFont typeface="Arial" panose="020B0604020202020204" pitchFamily="34" charset="0"/>
              <a:buChar char="•"/>
            </a:pPr>
            <a:r>
              <a:rPr lang="en-AU" altLang="en-US" dirty="0"/>
              <a:t>RELATIONSHIP BETWEEN THE MEAN YIELDS, </a:t>
            </a:r>
          </a:p>
          <a:p>
            <a:pPr marL="285750" indent="-285750">
              <a:buFont typeface="Arial" panose="020B0604020202020204" pitchFamily="34" charset="0"/>
              <a:buChar char="•"/>
            </a:pPr>
            <a:r>
              <a:rPr lang="en-AU" altLang="en-US" dirty="0"/>
              <a:t>VARIATION AROUND THE MEANS</a:t>
            </a:r>
          </a:p>
          <a:p>
            <a:pPr marL="285750" indent="-285750">
              <a:buFont typeface="Arial" panose="020B0604020202020204" pitchFamily="34" charset="0"/>
              <a:buChar char="•"/>
            </a:pPr>
            <a:endParaRPr lang="en-AU" altLang="en-US" dirty="0"/>
          </a:p>
          <a:p>
            <a:r>
              <a:rPr lang="en-AU" altLang="en-US" dirty="0"/>
              <a:t>	</a:t>
            </a:r>
          </a:p>
        </p:txBody>
      </p:sp>
      <p:sp>
        <p:nvSpPr>
          <p:cNvPr id="2" name="TextBox 1"/>
          <p:cNvSpPr txBox="1"/>
          <p:nvPr/>
        </p:nvSpPr>
        <p:spPr>
          <a:xfrm>
            <a:off x="243880" y="5294357"/>
            <a:ext cx="4861520" cy="369332"/>
          </a:xfrm>
          <a:prstGeom prst="rect">
            <a:avLst/>
          </a:prstGeom>
          <a:noFill/>
        </p:spPr>
        <p:txBody>
          <a:bodyPr wrap="square" rtlCol="0">
            <a:spAutoFit/>
          </a:bodyPr>
          <a:lstStyle/>
          <a:p>
            <a:r>
              <a:rPr lang="en-AU" dirty="0"/>
              <a:t>We would like to infer that D is different to 0.</a:t>
            </a:r>
          </a:p>
        </p:txBody>
      </p:sp>
      <p:sp>
        <p:nvSpPr>
          <p:cNvPr id="4" name="Content Placeholder 3"/>
          <p:cNvSpPr>
            <a:spLocks noGrp="1"/>
          </p:cNvSpPr>
          <p:nvPr>
            <p:ph sz="quarter" idx="3"/>
          </p:nvPr>
        </p:nvSpPr>
        <p:spPr>
          <a:xfrm>
            <a:off x="5079023" y="4610100"/>
            <a:ext cx="4038600" cy="1866900"/>
          </a:xfrm>
        </p:spPr>
        <p:txBody>
          <a:bodyPr/>
          <a:lstStyle/>
          <a:p>
            <a:pPr marL="0" indent="0">
              <a:buNone/>
            </a:pPr>
            <a:r>
              <a:rPr lang="en-AU" sz="2000" dirty="0"/>
              <a:t>A is </a:t>
            </a:r>
            <a:r>
              <a:rPr lang="en-AU" sz="2000" u="sng" dirty="0"/>
              <a:t>mean for STANDARD</a:t>
            </a:r>
          </a:p>
          <a:p>
            <a:pPr marL="0" indent="0">
              <a:buNone/>
            </a:pPr>
            <a:r>
              <a:rPr lang="en-AU" sz="2000" dirty="0"/>
              <a:t>D is </a:t>
            </a:r>
            <a:r>
              <a:rPr lang="en-AU" sz="2000" u="sng" dirty="0"/>
              <a:t>mean difference </a:t>
            </a:r>
            <a:r>
              <a:rPr lang="en-AU" sz="2000" dirty="0"/>
              <a:t>between NEW and STANDARD</a:t>
            </a:r>
          </a:p>
          <a:p>
            <a:endParaRPr lang="en-AU" dirty="0"/>
          </a:p>
        </p:txBody>
      </p:sp>
      <p:sp>
        <p:nvSpPr>
          <p:cNvPr id="5" name="Rectangle 4"/>
          <p:cNvSpPr/>
          <p:nvPr/>
        </p:nvSpPr>
        <p:spPr>
          <a:xfrm>
            <a:off x="4838700" y="5830669"/>
            <a:ext cx="4572000" cy="646331"/>
          </a:xfrm>
          <a:prstGeom prst="rect">
            <a:avLst/>
          </a:prstGeom>
        </p:spPr>
        <p:txBody>
          <a:bodyPr>
            <a:spAutoFit/>
          </a:bodyPr>
          <a:lstStyle/>
          <a:p>
            <a:r>
              <a:rPr lang="en-AU" dirty="0"/>
              <a:t>A and D are called the PARAMETERS of the model. </a:t>
            </a:r>
          </a:p>
        </p:txBody>
      </p:sp>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54640" y="4775899"/>
            <a:ext cx="3641620" cy="351477"/>
          </a:xfrm>
          <a:prstGeom prst="rect">
            <a:avLst/>
          </a:prstGeom>
        </p:spPr>
      </p:pic>
    </p:spTree>
    <p:extLst>
      <p:ext uri="{BB962C8B-B14F-4D97-AF65-F5344CB8AC3E}">
        <p14:creationId xmlns:p14="http://schemas.microsoft.com/office/powerpoint/2010/main" val="308301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E1CF0F4E-D70D-482D-98E3-C3162E525B51}" type="slidenum">
              <a:rPr lang="en-US" altLang="en-US">
                <a:solidFill>
                  <a:srgbClr val="000000"/>
                </a:solidFill>
              </a:rPr>
              <a:pPr/>
              <a:t>24</a:t>
            </a:fld>
            <a:endParaRPr lang="en-US" altLang="en-US">
              <a:solidFill>
                <a:srgbClr val="000000"/>
              </a:solidFill>
            </a:endParaRPr>
          </a:p>
        </p:txBody>
      </p:sp>
      <p:sp>
        <p:nvSpPr>
          <p:cNvPr id="369669" name="Rectangle 5"/>
          <p:cNvSpPr>
            <a:spLocks noGrp="1" noChangeArrowheads="1"/>
          </p:cNvSpPr>
          <p:nvPr>
            <p:ph type="title"/>
          </p:nvPr>
        </p:nvSpPr>
        <p:spPr>
          <a:xfrm>
            <a:off x="524206" y="1412776"/>
            <a:ext cx="8229600" cy="1143000"/>
          </a:xfrm>
        </p:spPr>
        <p:txBody>
          <a:bodyPr/>
          <a:lstStyle/>
          <a:p>
            <a:r>
              <a:rPr lang="en-AU" altLang="en-US" sz="2800" dirty="0"/>
              <a:t>Statistical models: Summary of an experiment</a:t>
            </a:r>
            <a:br>
              <a:rPr lang="en-AU" altLang="en-US" sz="2800" dirty="0"/>
            </a:br>
            <a:r>
              <a:rPr lang="en-AU" altLang="en-US" sz="2800" dirty="0"/>
              <a:t>1) MEAN</a:t>
            </a:r>
            <a:br>
              <a:rPr lang="en-AU" altLang="en-US" sz="2800" dirty="0"/>
            </a:br>
            <a:r>
              <a:rPr lang="en-AU" altLang="en-US" sz="2800" dirty="0"/>
              <a:t>	the patterns in the data</a:t>
            </a:r>
            <a:br>
              <a:rPr lang="en-AU" altLang="en-US" sz="2800" dirty="0"/>
            </a:br>
            <a:r>
              <a:rPr lang="en-AU" altLang="en-US" sz="2800" dirty="0"/>
              <a:t>	the signals in the data</a:t>
            </a:r>
            <a:br>
              <a:rPr lang="en-AU" altLang="en-US" sz="2800" dirty="0"/>
            </a:br>
            <a:r>
              <a:rPr lang="en-AU" altLang="en-US" sz="2800" dirty="0"/>
              <a:t>2) VARIATION around the MEAN</a:t>
            </a:r>
            <a:br>
              <a:rPr lang="en-AU" altLang="en-US" sz="2800" dirty="0"/>
            </a:br>
            <a:r>
              <a:rPr lang="en-AU" altLang="en-US" sz="2800" dirty="0"/>
              <a:t>	the “noise” in the data </a:t>
            </a:r>
          </a:p>
        </p:txBody>
      </p:sp>
      <p:sp>
        <p:nvSpPr>
          <p:cNvPr id="4" name="TextBox 3"/>
          <p:cNvSpPr txBox="1"/>
          <p:nvPr/>
        </p:nvSpPr>
        <p:spPr>
          <a:xfrm>
            <a:off x="1043608" y="3789040"/>
            <a:ext cx="6408712" cy="923330"/>
          </a:xfrm>
          <a:prstGeom prst="rect">
            <a:avLst/>
          </a:prstGeom>
          <a:noFill/>
        </p:spPr>
        <p:txBody>
          <a:bodyPr wrap="square" rtlCol="0">
            <a:spAutoFit/>
          </a:bodyPr>
          <a:lstStyle/>
          <a:p>
            <a:r>
              <a:rPr lang="en-AU" dirty="0"/>
              <a:t>BIG QUESTION IN STATISTICS: Given our data:</a:t>
            </a:r>
          </a:p>
          <a:p>
            <a:endParaRPr lang="en-AU" dirty="0"/>
          </a:p>
          <a:p>
            <a:r>
              <a:rPr lang="en-AU" dirty="0"/>
              <a:t>How do we separate the “signal” from the “noise”?</a:t>
            </a:r>
          </a:p>
        </p:txBody>
      </p:sp>
      <p:pic>
        <p:nvPicPr>
          <p:cNvPr id="6" name="Picture 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123728" y="5353295"/>
            <a:ext cx="4395886" cy="241371"/>
          </a:xfrm>
          <a:prstGeom prst="rect">
            <a:avLst/>
          </a:prstGeom>
        </p:spPr>
      </p:pic>
    </p:spTree>
    <p:extLst>
      <p:ext uri="{BB962C8B-B14F-4D97-AF65-F5344CB8AC3E}">
        <p14:creationId xmlns:p14="http://schemas.microsoft.com/office/powerpoint/2010/main" val="1031940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611572" y="1396801"/>
            <a:ext cx="74168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spcBef>
                <a:spcPct val="50000"/>
              </a:spcBef>
            </a:pPr>
            <a:r>
              <a:rPr lang="en-AU" dirty="0"/>
              <a:t>The t-test is an example of a simple model, where:</a:t>
            </a:r>
          </a:p>
          <a:p>
            <a:endParaRPr lang="en-AU" altLang="en-US" sz="2000" b="1" dirty="0"/>
          </a:p>
          <a:p>
            <a:r>
              <a:rPr lang="en-AU" altLang="en-US" b="1" dirty="0"/>
              <a:t>Outcome measure</a:t>
            </a:r>
          </a:p>
          <a:p>
            <a:pPr lvl="1"/>
            <a:r>
              <a:rPr lang="en-AU" altLang="en-US" dirty="0"/>
              <a:t>Continuous variable</a:t>
            </a:r>
          </a:p>
          <a:p>
            <a:r>
              <a:rPr lang="en-AU" altLang="en-US" b="1" dirty="0"/>
              <a:t>Experimental factor</a:t>
            </a:r>
          </a:p>
          <a:p>
            <a:r>
              <a:rPr lang="en-AU" altLang="en-US" dirty="0"/>
              <a:t>       One factor: 2 conditions</a:t>
            </a:r>
          </a:p>
          <a:p>
            <a:r>
              <a:rPr lang="en-AU" altLang="en-US" b="1" dirty="0"/>
              <a:t>Blocking factor – Data Structure</a:t>
            </a:r>
          </a:p>
          <a:p>
            <a:r>
              <a:rPr lang="en-AU" altLang="en-US" dirty="0"/>
              <a:t>	none</a:t>
            </a:r>
          </a:p>
          <a:p>
            <a:pPr eaLnBrk="1" hangingPunct="1">
              <a:spcBef>
                <a:spcPct val="50000"/>
              </a:spcBef>
            </a:pPr>
            <a:r>
              <a:rPr lang="en-AU" dirty="0"/>
              <a:t> </a:t>
            </a:r>
          </a:p>
        </p:txBody>
      </p:sp>
      <p:sp>
        <p:nvSpPr>
          <p:cNvPr id="2" name="TextBox 1"/>
          <p:cNvSpPr txBox="1"/>
          <p:nvPr/>
        </p:nvSpPr>
        <p:spPr>
          <a:xfrm>
            <a:off x="0" y="4509120"/>
            <a:ext cx="9144000" cy="1938992"/>
          </a:xfrm>
          <a:prstGeom prst="rect">
            <a:avLst/>
          </a:prstGeom>
          <a:noFill/>
        </p:spPr>
        <p:txBody>
          <a:bodyPr wrap="square" rtlCol="0">
            <a:spAutoFit/>
          </a:bodyPr>
          <a:lstStyle/>
          <a:p>
            <a:r>
              <a:rPr lang="en-AU" sz="2400" dirty="0"/>
              <a:t>MEAN  - GROUP A</a:t>
            </a:r>
          </a:p>
          <a:p>
            <a:r>
              <a:rPr lang="en-AU" sz="2400" dirty="0"/>
              <a:t>MEAN – GROUP B</a:t>
            </a:r>
          </a:p>
          <a:p>
            <a:endParaRPr lang="en-AU" sz="2400" dirty="0"/>
          </a:p>
          <a:p>
            <a:r>
              <a:rPr lang="en-AU" sz="2400" dirty="0"/>
              <a:t>VARIATION around the means: to infer whether the “true” mean difference is different to 0</a:t>
            </a:r>
          </a:p>
        </p:txBody>
      </p:sp>
    </p:spTree>
    <p:extLst>
      <p:ext uri="{BB962C8B-B14F-4D97-AF65-F5344CB8AC3E}">
        <p14:creationId xmlns:p14="http://schemas.microsoft.com/office/powerpoint/2010/main" val="3581169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4892" y="1012825"/>
            <a:ext cx="9145016" cy="1143000"/>
          </a:xfrm>
        </p:spPr>
        <p:txBody>
          <a:bodyPr/>
          <a:lstStyle/>
          <a:p>
            <a:r>
              <a:rPr lang="en-AU" sz="3000" dirty="0"/>
              <a:t> </a:t>
            </a:r>
            <a:r>
              <a:rPr lang="en-AU" altLang="en-US" sz="3200" dirty="0"/>
              <a:t>Example 1: Compare mean wheat yield between standard commercial and new variety</a:t>
            </a:r>
            <a:endParaRPr lang="en-AU" sz="3000" dirty="0"/>
          </a:p>
        </p:txBody>
      </p:sp>
      <p:sp>
        <p:nvSpPr>
          <p:cNvPr id="19459" name="Rectangle 3"/>
          <p:cNvSpPr>
            <a:spLocks noGrp="1" noChangeArrowheads="1"/>
          </p:cNvSpPr>
          <p:nvPr>
            <p:ph type="body" idx="1"/>
          </p:nvPr>
        </p:nvSpPr>
        <p:spPr>
          <a:xfrm>
            <a:off x="251520" y="2155825"/>
            <a:ext cx="8229600" cy="2065263"/>
          </a:xfrm>
        </p:spPr>
        <p:txBody>
          <a:bodyPr/>
          <a:lstStyle/>
          <a:p>
            <a:r>
              <a:rPr lang="en-AU" altLang="en-US" sz="2400" dirty="0"/>
              <a:t>Outcome measure:      Tonnes/hectare</a:t>
            </a:r>
          </a:p>
          <a:p>
            <a:r>
              <a:rPr lang="en-AU" altLang="en-US" sz="2400" dirty="0"/>
              <a:t>Experimental factor:     Variety (new/standard)</a:t>
            </a:r>
          </a:p>
          <a:p>
            <a:r>
              <a:rPr lang="en-AU" altLang="en-US" sz="2400" dirty="0"/>
              <a:t>Data:                             6 plots/ variety</a:t>
            </a:r>
          </a:p>
          <a:p>
            <a:pPr marL="0" indent="0" eaLnBrk="1" hangingPunct="1">
              <a:buNone/>
            </a:pPr>
            <a:endParaRPr lang="en-AU" sz="2400" dirty="0"/>
          </a:p>
        </p:txBody>
      </p:sp>
      <p:sp>
        <p:nvSpPr>
          <p:cNvPr id="2" name="TextBox 1"/>
          <p:cNvSpPr txBox="1"/>
          <p:nvPr/>
        </p:nvSpPr>
        <p:spPr>
          <a:xfrm>
            <a:off x="1619672" y="4653136"/>
            <a:ext cx="5040560" cy="923330"/>
          </a:xfrm>
          <a:prstGeom prst="rect">
            <a:avLst/>
          </a:prstGeom>
          <a:noFill/>
        </p:spPr>
        <p:txBody>
          <a:bodyPr wrap="square" rtlCol="0">
            <a:spAutoFit/>
          </a:bodyPr>
          <a:lstStyle/>
          <a:p>
            <a:endParaRPr lang="en-AU" dirty="0"/>
          </a:p>
          <a:p>
            <a:endParaRPr lang="en-AU" dirty="0"/>
          </a:p>
          <a:p>
            <a:r>
              <a:rPr lang="en-AU" dirty="0"/>
              <a:t>How many parameters in this model?</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979712" y="4301659"/>
            <a:ext cx="3641620" cy="351477"/>
          </a:xfrm>
          <a:prstGeom prst="rect">
            <a:avLst/>
          </a:prstGeom>
        </p:spPr>
      </p:pic>
    </p:spTree>
    <p:extLst>
      <p:ext uri="{BB962C8B-B14F-4D97-AF65-F5344CB8AC3E}">
        <p14:creationId xmlns:p14="http://schemas.microsoft.com/office/powerpoint/2010/main" val="3466904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7"/>
          <p:cNvSpPr txBox="1">
            <a:spLocks noChangeArrowheads="1"/>
          </p:cNvSpPr>
          <p:nvPr/>
        </p:nvSpPr>
        <p:spPr bwMode="auto">
          <a:xfrm>
            <a:off x="2395128" y="5373216"/>
            <a:ext cx="50571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AU" dirty="0"/>
              <a:t>MEAN (Standard) = 2.8 t/hectare</a:t>
            </a:r>
          </a:p>
          <a:p>
            <a:pPr eaLnBrk="1" hangingPunct="1">
              <a:spcBef>
                <a:spcPct val="50000"/>
              </a:spcBef>
            </a:pPr>
            <a:r>
              <a:rPr lang="en-AU" dirty="0"/>
              <a:t>MEAN (New) =   3.1 t/hectare</a:t>
            </a:r>
          </a:p>
        </p:txBody>
      </p:sp>
      <p:sp>
        <p:nvSpPr>
          <p:cNvPr id="4" name="TextBox 3"/>
          <p:cNvSpPr txBox="1"/>
          <p:nvPr/>
        </p:nvSpPr>
        <p:spPr>
          <a:xfrm>
            <a:off x="226622" y="3087522"/>
            <a:ext cx="2168506" cy="1292662"/>
          </a:xfrm>
          <a:prstGeom prst="rect">
            <a:avLst/>
          </a:prstGeom>
          <a:noFill/>
        </p:spPr>
        <p:txBody>
          <a:bodyPr wrap="square" rtlCol="0">
            <a:spAutoFit/>
          </a:bodyPr>
          <a:lstStyle/>
          <a:p>
            <a:r>
              <a:rPr lang="en-AU" dirty="0"/>
              <a:t>Which set of data </a:t>
            </a:r>
            <a:r>
              <a:rPr lang="en-AU" sz="2000" dirty="0"/>
              <a:t>shows greater evidence that New &gt; Standard?</a:t>
            </a:r>
          </a:p>
        </p:txBody>
      </p:sp>
      <p:pic>
        <p:nvPicPr>
          <p:cNvPr id="2" name="Picture 1"/>
          <p:cNvPicPr>
            <a:picLocks noChangeAspect="1"/>
          </p:cNvPicPr>
          <p:nvPr/>
        </p:nvPicPr>
        <p:blipFill>
          <a:blip r:embed="rId3"/>
          <a:stretch>
            <a:fillRect/>
          </a:stretch>
        </p:blipFill>
        <p:spPr>
          <a:xfrm>
            <a:off x="2395128" y="788295"/>
            <a:ext cx="6197377" cy="4598453"/>
          </a:xfrm>
          <a:prstGeom prst="rect">
            <a:avLst/>
          </a:prstGeom>
        </p:spPr>
      </p:pic>
    </p:spTree>
    <p:extLst>
      <p:ext uri="{BB962C8B-B14F-4D97-AF65-F5344CB8AC3E}">
        <p14:creationId xmlns:p14="http://schemas.microsoft.com/office/powerpoint/2010/main" val="149747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16"/>
          <p:cNvSpPr>
            <a:spLocks noChangeArrowheads="1"/>
          </p:cNvSpPr>
          <p:nvPr/>
        </p:nvSpPr>
        <p:spPr bwMode="auto">
          <a:xfrm>
            <a:off x="6084888" y="2133600"/>
            <a:ext cx="3059112" cy="12954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1507" name="Oval 13"/>
          <p:cNvSpPr>
            <a:spLocks noChangeArrowheads="1"/>
          </p:cNvSpPr>
          <p:nvPr/>
        </p:nvSpPr>
        <p:spPr bwMode="auto">
          <a:xfrm>
            <a:off x="0" y="4652962"/>
            <a:ext cx="5004048" cy="208840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1508" name="Rectangle 2"/>
          <p:cNvSpPr>
            <a:spLocks noGrp="1" noChangeArrowheads="1"/>
          </p:cNvSpPr>
          <p:nvPr>
            <p:ph type="title"/>
          </p:nvPr>
        </p:nvSpPr>
        <p:spPr/>
        <p:txBody>
          <a:bodyPr/>
          <a:lstStyle/>
          <a:p>
            <a:pPr algn="ctr" eaLnBrk="1" hangingPunct="1"/>
            <a:r>
              <a:rPr lang="en-AU" sz="3000" dirty="0"/>
              <a:t>The t-test compares means between </a:t>
            </a:r>
            <a:br>
              <a:rPr lang="en-AU" sz="3000" dirty="0"/>
            </a:br>
            <a:r>
              <a:rPr lang="en-AU" sz="3000" dirty="0"/>
              <a:t>TWO groups</a:t>
            </a:r>
          </a:p>
        </p:txBody>
      </p:sp>
      <p:sp>
        <p:nvSpPr>
          <p:cNvPr id="21510" name="Text Box 12"/>
          <p:cNvSpPr txBox="1">
            <a:spLocks noChangeArrowheads="1"/>
          </p:cNvSpPr>
          <p:nvPr/>
        </p:nvSpPr>
        <p:spPr bwMode="auto">
          <a:xfrm>
            <a:off x="382660" y="4941888"/>
            <a:ext cx="482453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AU" dirty="0"/>
              <a:t>Standard error of the difference depends upon: </a:t>
            </a:r>
          </a:p>
          <a:p>
            <a:pPr eaLnBrk="1" hangingPunct="1">
              <a:spcBef>
                <a:spcPts val="0"/>
              </a:spcBef>
            </a:pPr>
            <a:r>
              <a:rPr lang="en-AU" dirty="0"/>
              <a:t>	Sample sizes</a:t>
            </a:r>
          </a:p>
          <a:p>
            <a:pPr eaLnBrk="1" hangingPunct="1">
              <a:spcBef>
                <a:spcPts val="0"/>
              </a:spcBef>
            </a:pPr>
            <a:r>
              <a:rPr lang="en-AU" dirty="0"/>
              <a:t>	Within-group variation</a:t>
            </a:r>
          </a:p>
        </p:txBody>
      </p:sp>
      <p:sp>
        <p:nvSpPr>
          <p:cNvPr id="21511" name="Line 14"/>
          <p:cNvSpPr>
            <a:spLocks noChangeShapeType="1"/>
          </p:cNvSpPr>
          <p:nvPr/>
        </p:nvSpPr>
        <p:spPr bwMode="auto">
          <a:xfrm flipV="1">
            <a:off x="4355976" y="4437062"/>
            <a:ext cx="360487"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512" name="Text Box 15"/>
          <p:cNvSpPr txBox="1">
            <a:spLocks noChangeArrowheads="1"/>
          </p:cNvSpPr>
          <p:nvPr/>
        </p:nvSpPr>
        <p:spPr bwMode="auto">
          <a:xfrm>
            <a:off x="6372225" y="2276475"/>
            <a:ext cx="25241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r>
              <a:rPr lang="en-AU"/>
              <a:t>Between-group </a:t>
            </a:r>
          </a:p>
          <a:p>
            <a:pPr eaLnBrk="1" hangingPunct="1"/>
            <a:r>
              <a:rPr lang="en-AU"/>
              <a:t>mean differences</a:t>
            </a:r>
          </a:p>
        </p:txBody>
      </p:sp>
      <p:sp>
        <p:nvSpPr>
          <p:cNvPr id="21513" name="Line 17"/>
          <p:cNvSpPr>
            <a:spLocks noChangeShapeType="1"/>
          </p:cNvSpPr>
          <p:nvPr/>
        </p:nvSpPr>
        <p:spPr bwMode="auto">
          <a:xfrm flipH="1">
            <a:off x="6156325" y="3141663"/>
            <a:ext cx="287338" cy="714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7" name="Picture 6"/>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361078" y="2899125"/>
            <a:ext cx="2723810" cy="1550476"/>
          </a:xfrm>
          <a:prstGeom prst="rect">
            <a:avLst/>
          </a:prstGeom>
        </p:spPr>
      </p:pic>
    </p:spTree>
    <p:extLst>
      <p:ext uri="{BB962C8B-B14F-4D97-AF65-F5344CB8AC3E}">
        <p14:creationId xmlns:p14="http://schemas.microsoft.com/office/powerpoint/2010/main" val="891984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3059113" y="1196975"/>
            <a:ext cx="2252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r>
              <a:rPr lang="en-AU"/>
              <a:t>When </a:t>
            </a:r>
            <a:r>
              <a:rPr lang="el-GR">
                <a:cs typeface="Arial" pitchFamily="34" charset="0"/>
              </a:rPr>
              <a:t>μ</a:t>
            </a:r>
            <a:r>
              <a:rPr lang="en-AU" baseline="-25000">
                <a:cs typeface="Arial" pitchFamily="34" charset="0"/>
              </a:rPr>
              <a:t>V</a:t>
            </a:r>
            <a:r>
              <a:rPr lang="en-AU">
                <a:cs typeface="Arial" pitchFamily="34" charset="0"/>
              </a:rPr>
              <a:t> = </a:t>
            </a:r>
            <a:r>
              <a:rPr lang="el-GR"/>
              <a:t>μ</a:t>
            </a:r>
            <a:r>
              <a:rPr lang="en-AU" baseline="-25000"/>
              <a:t>S</a:t>
            </a:r>
            <a:endParaRPr lang="el-GR" baseline="-25000"/>
          </a:p>
        </p:txBody>
      </p:sp>
      <p:pic>
        <p:nvPicPr>
          <p:cNvPr id="225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844675"/>
            <a:ext cx="5903912"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6"/>
          <p:cNvSpPr txBox="1">
            <a:spLocks noChangeArrowheads="1"/>
          </p:cNvSpPr>
          <p:nvPr/>
        </p:nvSpPr>
        <p:spPr bwMode="auto">
          <a:xfrm>
            <a:off x="971550" y="5516563"/>
            <a:ext cx="6913563"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lnSpc>
                <a:spcPct val="70000"/>
              </a:lnSpc>
              <a:spcBef>
                <a:spcPct val="50000"/>
              </a:spcBef>
            </a:pPr>
            <a:r>
              <a:rPr lang="en-AU"/>
              <a:t>t distribution symmetric around 0</a:t>
            </a:r>
          </a:p>
          <a:p>
            <a:pPr eaLnBrk="1" hangingPunct="1">
              <a:lnSpc>
                <a:spcPct val="70000"/>
              </a:lnSpc>
              <a:spcBef>
                <a:spcPct val="50000"/>
              </a:spcBef>
            </a:pPr>
            <a:r>
              <a:rPr lang="en-AU"/>
              <a:t>t-values around 0 are the most common</a:t>
            </a:r>
          </a:p>
          <a:p>
            <a:pPr eaLnBrk="1" hangingPunct="1">
              <a:lnSpc>
                <a:spcPct val="70000"/>
              </a:lnSpc>
              <a:spcBef>
                <a:spcPct val="50000"/>
              </a:spcBef>
            </a:pPr>
            <a:r>
              <a:rPr lang="en-AU"/>
              <a:t>t-values &gt; |2| unlikely</a:t>
            </a:r>
          </a:p>
        </p:txBody>
      </p:sp>
    </p:spTree>
    <p:extLst>
      <p:ext uri="{BB962C8B-B14F-4D97-AF65-F5344CB8AC3E}">
        <p14:creationId xmlns:p14="http://schemas.microsoft.com/office/powerpoint/2010/main" val="133167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5"/>
          <p:cNvSpPr txBox="1">
            <a:spLocks noChangeArrowheads="1"/>
          </p:cNvSpPr>
          <p:nvPr/>
        </p:nvSpPr>
        <p:spPr bwMode="auto">
          <a:xfrm>
            <a:off x="-252535" y="2348880"/>
            <a:ext cx="51845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spcBef>
                <a:spcPct val="50000"/>
              </a:spcBef>
            </a:pPr>
            <a:r>
              <a:rPr lang="en-AU" dirty="0"/>
              <a:t>R. A. Fisher: 1890 - 1962</a:t>
            </a:r>
          </a:p>
        </p:txBody>
      </p:sp>
      <p:pic>
        <p:nvPicPr>
          <p:cNvPr id="921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8" y="2780928"/>
            <a:ext cx="3159016" cy="324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0" name="Text Box 7"/>
          <p:cNvSpPr txBox="1">
            <a:spLocks noChangeArrowheads="1"/>
          </p:cNvSpPr>
          <p:nvPr/>
        </p:nvSpPr>
        <p:spPr bwMode="auto">
          <a:xfrm>
            <a:off x="611188" y="6021388"/>
            <a:ext cx="763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AU" i="1"/>
              <a:t>Statistical Principles for Research Workers (1925)</a:t>
            </a:r>
          </a:p>
        </p:txBody>
      </p:sp>
      <p:sp>
        <p:nvSpPr>
          <p:cNvPr id="2" name="TextBox 1"/>
          <p:cNvSpPr txBox="1"/>
          <p:nvPr/>
        </p:nvSpPr>
        <p:spPr>
          <a:xfrm>
            <a:off x="539552" y="1268760"/>
            <a:ext cx="8064896" cy="553998"/>
          </a:xfrm>
          <a:prstGeom prst="rect">
            <a:avLst/>
          </a:prstGeom>
          <a:noFill/>
        </p:spPr>
        <p:txBody>
          <a:bodyPr wrap="square" rtlCol="0">
            <a:spAutoFit/>
          </a:bodyPr>
          <a:lstStyle/>
          <a:p>
            <a:r>
              <a:rPr lang="en-AU" sz="3000" dirty="0">
                <a:solidFill>
                  <a:srgbClr val="527688"/>
                </a:solidFill>
                <a:latin typeface="+mj-lt"/>
                <a:ea typeface="+mj-ea"/>
                <a:cs typeface="+mj-cs"/>
              </a:rPr>
              <a:t>A bit of history of statistical methods in biology </a:t>
            </a:r>
          </a:p>
        </p:txBody>
      </p:sp>
      <p:pic>
        <p:nvPicPr>
          <p:cNvPr id="3" name="Picture 2"/>
          <p:cNvPicPr>
            <a:picLocks noChangeAspect="1"/>
          </p:cNvPicPr>
          <p:nvPr/>
        </p:nvPicPr>
        <p:blipFill>
          <a:blip r:embed="rId3"/>
          <a:stretch>
            <a:fillRect/>
          </a:stretch>
        </p:blipFill>
        <p:spPr>
          <a:xfrm>
            <a:off x="4436885" y="2810545"/>
            <a:ext cx="4286641" cy="3210843"/>
          </a:xfrm>
          <a:prstGeom prst="rect">
            <a:avLst/>
          </a:prstGeom>
        </p:spPr>
      </p:pic>
    </p:spTree>
    <p:extLst>
      <p:ext uri="{BB962C8B-B14F-4D97-AF65-F5344CB8AC3E}">
        <p14:creationId xmlns:p14="http://schemas.microsoft.com/office/powerpoint/2010/main" val="2842325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br>
              <a:rPr lang="en-AU" sz="2400"/>
            </a:br>
            <a:r>
              <a:rPr lang="en-AU" sz="2400"/>
              <a:t>p-value: probability (area under curve) of getting a value as extreme as what you observed, when </a:t>
            </a:r>
            <a:r>
              <a:rPr lang="el-GR" sz="2400"/>
              <a:t>μ</a:t>
            </a:r>
            <a:r>
              <a:rPr lang="en-AU" sz="2400" baseline="-25000"/>
              <a:t>V</a:t>
            </a:r>
            <a:r>
              <a:rPr lang="en-AU" sz="2400"/>
              <a:t> = </a:t>
            </a:r>
            <a:r>
              <a:rPr lang="el-GR" sz="2400"/>
              <a:t>μ</a:t>
            </a:r>
            <a:r>
              <a:rPr lang="en-AU" sz="2400" baseline="-25000"/>
              <a:t>S</a:t>
            </a:r>
            <a:br>
              <a:rPr lang="el-GR" sz="2400"/>
            </a:br>
            <a:r>
              <a:rPr lang="en-AU" sz="3000"/>
              <a:t> </a:t>
            </a:r>
          </a:p>
        </p:txBody>
      </p:sp>
      <p:pic>
        <p:nvPicPr>
          <p:cNvPr id="23555"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764506" y="2507797"/>
            <a:ext cx="4824413" cy="3044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56" name="Rectangle 5"/>
          <p:cNvSpPr>
            <a:spLocks noChangeArrowheads="1"/>
          </p:cNvSpPr>
          <p:nvPr/>
        </p:nvSpPr>
        <p:spPr bwMode="auto">
          <a:xfrm>
            <a:off x="4427538" y="2636838"/>
            <a:ext cx="2592387" cy="576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3557" name="Rectangle 6"/>
          <p:cNvSpPr>
            <a:spLocks noChangeArrowheads="1"/>
          </p:cNvSpPr>
          <p:nvPr/>
        </p:nvSpPr>
        <p:spPr bwMode="auto">
          <a:xfrm>
            <a:off x="1403350" y="2636838"/>
            <a:ext cx="2592388" cy="576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3558" name="Rectangle 7"/>
          <p:cNvSpPr>
            <a:spLocks noChangeArrowheads="1"/>
          </p:cNvSpPr>
          <p:nvPr/>
        </p:nvSpPr>
        <p:spPr bwMode="auto">
          <a:xfrm>
            <a:off x="5292725" y="4292600"/>
            <a:ext cx="2592388" cy="576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3559" name="Rectangle 8"/>
          <p:cNvSpPr>
            <a:spLocks noChangeArrowheads="1"/>
          </p:cNvSpPr>
          <p:nvPr/>
        </p:nvSpPr>
        <p:spPr bwMode="auto">
          <a:xfrm>
            <a:off x="3708400" y="5013325"/>
            <a:ext cx="2592388" cy="576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 name="Rectangle 1"/>
          <p:cNvSpPr/>
          <p:nvPr/>
        </p:nvSpPr>
        <p:spPr>
          <a:xfrm>
            <a:off x="4461124" y="4737994"/>
            <a:ext cx="288478" cy="28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3059832" y="4737994"/>
            <a:ext cx="288478" cy="28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17382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Analyse these data in R</a:t>
            </a:r>
          </a:p>
        </p:txBody>
      </p:sp>
      <p:sp>
        <p:nvSpPr>
          <p:cNvPr id="4" name="Slide Number Placeholder 3"/>
          <p:cNvSpPr>
            <a:spLocks noGrp="1"/>
          </p:cNvSpPr>
          <p:nvPr>
            <p:ph type="sldNum" sz="quarter" idx="12"/>
          </p:nvPr>
        </p:nvSpPr>
        <p:spPr/>
        <p:txBody>
          <a:bodyPr/>
          <a:lstStyle/>
          <a:p>
            <a:fld id="{CBC4DA89-F07B-43A0-BAB0-8B37DC74CBDD}" type="slidenum">
              <a:rPr lang="en-AU" altLang="en-US" smtClean="0"/>
              <a:pPr/>
              <a:t>31</a:t>
            </a:fld>
            <a:endParaRPr lang="en-AU" altLang="en-US"/>
          </a:p>
        </p:txBody>
      </p:sp>
      <p:sp>
        <p:nvSpPr>
          <p:cNvPr id="5" name="TextBox 4"/>
          <p:cNvSpPr txBox="1"/>
          <p:nvPr/>
        </p:nvSpPr>
        <p:spPr>
          <a:xfrm>
            <a:off x="394758" y="2133194"/>
            <a:ext cx="8749241" cy="2246769"/>
          </a:xfrm>
          <a:prstGeom prst="rect">
            <a:avLst/>
          </a:prstGeom>
          <a:noFill/>
        </p:spPr>
        <p:txBody>
          <a:bodyPr wrap="square" rtlCol="0">
            <a:spAutoFit/>
          </a:bodyPr>
          <a:lstStyle/>
          <a:p>
            <a:r>
              <a:rPr lang="en-AU" sz="2000" b="1" dirty="0"/>
              <a:t>Set up working directory and import data</a:t>
            </a:r>
          </a:p>
          <a:p>
            <a:endParaRPr lang="en-AU" sz="2000" dirty="0"/>
          </a:p>
          <a:p>
            <a:r>
              <a:rPr lang="en-AU" sz="2000" dirty="0" err="1">
                <a:solidFill>
                  <a:schemeClr val="accent6">
                    <a:lumMod val="60000"/>
                    <a:lumOff val="40000"/>
                  </a:schemeClr>
                </a:solidFill>
              </a:rPr>
              <a:t>setwd</a:t>
            </a:r>
            <a:r>
              <a:rPr lang="en-AU" sz="2000" dirty="0">
                <a:solidFill>
                  <a:schemeClr val="accent6">
                    <a:lumMod val="60000"/>
                    <a:lumOff val="40000"/>
                  </a:schemeClr>
                </a:solidFill>
              </a:rPr>
              <a:t>(“~/Dropbox/CSIRO short course/Data”)</a:t>
            </a:r>
          </a:p>
          <a:p>
            <a:r>
              <a:rPr lang="en-AU" sz="2000" dirty="0">
                <a:solidFill>
                  <a:schemeClr val="accent6">
                    <a:lumMod val="60000"/>
                    <a:lumOff val="40000"/>
                  </a:schemeClr>
                </a:solidFill>
              </a:rPr>
              <a:t>wheat&lt;-read.csv(“wheat yield.csv”)</a:t>
            </a:r>
          </a:p>
          <a:p>
            <a:r>
              <a:rPr lang="en-AU" sz="2000" dirty="0" err="1">
                <a:solidFill>
                  <a:schemeClr val="accent6">
                    <a:lumMod val="60000"/>
                    <a:lumOff val="40000"/>
                  </a:schemeClr>
                </a:solidFill>
              </a:rPr>
              <a:t>str</a:t>
            </a:r>
            <a:r>
              <a:rPr lang="en-AU" sz="2000" dirty="0">
                <a:solidFill>
                  <a:schemeClr val="accent6">
                    <a:lumMod val="60000"/>
                    <a:lumOff val="40000"/>
                  </a:schemeClr>
                </a:solidFill>
              </a:rPr>
              <a:t>(wheat) #check data types for each variable</a:t>
            </a:r>
          </a:p>
          <a:p>
            <a:r>
              <a:rPr lang="en-AU" sz="2000" dirty="0">
                <a:solidFill>
                  <a:schemeClr val="accent6">
                    <a:lumMod val="60000"/>
                    <a:lumOff val="40000"/>
                  </a:schemeClr>
                </a:solidFill>
              </a:rPr>
              <a:t>View(wheat) #View data</a:t>
            </a:r>
          </a:p>
          <a:p>
            <a:r>
              <a:rPr lang="en-AU" sz="2000" dirty="0" err="1">
                <a:solidFill>
                  <a:schemeClr val="accent6">
                    <a:lumMod val="60000"/>
                    <a:lumOff val="40000"/>
                  </a:schemeClr>
                </a:solidFill>
              </a:rPr>
              <a:t>wheat$Variety</a:t>
            </a:r>
            <a:r>
              <a:rPr lang="en-AU" sz="2000" dirty="0">
                <a:solidFill>
                  <a:schemeClr val="accent6">
                    <a:lumMod val="60000"/>
                    <a:lumOff val="40000"/>
                  </a:schemeClr>
                </a:solidFill>
              </a:rPr>
              <a:t>&lt;-relevel(</a:t>
            </a:r>
            <a:r>
              <a:rPr lang="en-AU" sz="2000" dirty="0" err="1">
                <a:solidFill>
                  <a:schemeClr val="accent6">
                    <a:lumMod val="60000"/>
                    <a:lumOff val="40000"/>
                  </a:schemeClr>
                </a:solidFill>
              </a:rPr>
              <a:t>wheat$Variety</a:t>
            </a:r>
            <a:r>
              <a:rPr lang="en-AU" sz="2000" dirty="0">
                <a:solidFill>
                  <a:schemeClr val="accent6">
                    <a:lumMod val="60000"/>
                    <a:lumOff val="40000"/>
                  </a:schemeClr>
                </a:solidFill>
              </a:rPr>
              <a:t>, ref=“Standard”) # set reference level</a:t>
            </a:r>
          </a:p>
        </p:txBody>
      </p:sp>
      <p:sp>
        <p:nvSpPr>
          <p:cNvPr id="6" name="TextBox 5"/>
          <p:cNvSpPr txBox="1"/>
          <p:nvPr/>
        </p:nvSpPr>
        <p:spPr>
          <a:xfrm>
            <a:off x="468313" y="4365104"/>
            <a:ext cx="8218487" cy="1877437"/>
          </a:xfrm>
          <a:prstGeom prst="rect">
            <a:avLst/>
          </a:prstGeom>
          <a:noFill/>
        </p:spPr>
        <p:txBody>
          <a:bodyPr wrap="square" rtlCol="0">
            <a:spAutoFit/>
          </a:bodyPr>
          <a:lstStyle/>
          <a:p>
            <a:r>
              <a:rPr lang="en-AU" sz="2000" b="1" dirty="0"/>
              <a:t>Visualise data</a:t>
            </a:r>
          </a:p>
          <a:p>
            <a:endParaRPr lang="en-AU" dirty="0"/>
          </a:p>
          <a:p>
            <a:r>
              <a:rPr lang="en-AU" sz="2000" dirty="0">
                <a:solidFill>
                  <a:schemeClr val="accent6">
                    <a:lumMod val="60000"/>
                    <a:lumOff val="40000"/>
                  </a:schemeClr>
                </a:solidFill>
              </a:rPr>
              <a:t>library(ggplot2)</a:t>
            </a:r>
          </a:p>
          <a:p>
            <a:r>
              <a:rPr lang="en-AU" sz="2000" dirty="0" err="1">
                <a:solidFill>
                  <a:schemeClr val="accent6">
                    <a:lumMod val="60000"/>
                    <a:lumOff val="40000"/>
                  </a:schemeClr>
                </a:solidFill>
              </a:rPr>
              <a:t>ggplot</a:t>
            </a:r>
            <a:r>
              <a:rPr lang="en-AU" sz="2000" dirty="0">
                <a:solidFill>
                  <a:schemeClr val="accent6">
                    <a:lumMod val="60000"/>
                    <a:lumOff val="40000"/>
                  </a:schemeClr>
                </a:solidFill>
              </a:rPr>
              <a:t>(wheat, </a:t>
            </a:r>
            <a:r>
              <a:rPr lang="en-AU" sz="2000" dirty="0" err="1">
                <a:solidFill>
                  <a:schemeClr val="accent6">
                    <a:lumMod val="60000"/>
                    <a:lumOff val="40000"/>
                  </a:schemeClr>
                </a:solidFill>
              </a:rPr>
              <a:t>aes</a:t>
            </a:r>
            <a:r>
              <a:rPr lang="en-AU" sz="2000" dirty="0">
                <a:solidFill>
                  <a:schemeClr val="accent6">
                    <a:lumMod val="60000"/>
                    <a:lumOff val="40000"/>
                  </a:schemeClr>
                </a:solidFill>
              </a:rPr>
              <a:t>(Variety, Yield, colour=Variety)) + </a:t>
            </a:r>
            <a:r>
              <a:rPr lang="en-AU" sz="2000" dirty="0" err="1">
                <a:solidFill>
                  <a:schemeClr val="accent6">
                    <a:lumMod val="60000"/>
                    <a:lumOff val="40000"/>
                  </a:schemeClr>
                </a:solidFill>
              </a:rPr>
              <a:t>geom_point</a:t>
            </a:r>
            <a:r>
              <a:rPr lang="en-AU" sz="2000" dirty="0">
                <a:solidFill>
                  <a:schemeClr val="accent6">
                    <a:lumMod val="60000"/>
                    <a:lumOff val="40000"/>
                  </a:schemeClr>
                </a:solidFill>
              </a:rPr>
              <a:t>() + </a:t>
            </a:r>
          </a:p>
          <a:p>
            <a:r>
              <a:rPr lang="en-AU" sz="2000" dirty="0">
                <a:solidFill>
                  <a:schemeClr val="accent6">
                    <a:lumMod val="60000"/>
                    <a:lumOff val="40000"/>
                  </a:schemeClr>
                </a:solidFill>
              </a:rPr>
              <a:t>            </a:t>
            </a:r>
            <a:r>
              <a:rPr lang="en-AU" sz="2000" dirty="0" err="1">
                <a:solidFill>
                  <a:schemeClr val="accent6">
                    <a:lumMod val="60000"/>
                    <a:lumOff val="40000"/>
                  </a:schemeClr>
                </a:solidFill>
              </a:rPr>
              <a:t>facet_wrap</a:t>
            </a:r>
            <a:r>
              <a:rPr lang="en-AU" sz="2000" dirty="0">
                <a:solidFill>
                  <a:schemeClr val="accent6">
                    <a:lumMod val="60000"/>
                    <a:lumOff val="40000"/>
                  </a:schemeClr>
                </a:solidFill>
              </a:rPr>
              <a:t>(~Variation)</a:t>
            </a:r>
          </a:p>
          <a:p>
            <a:endParaRPr lang="en-AU" dirty="0"/>
          </a:p>
        </p:txBody>
      </p:sp>
    </p:spTree>
    <p:extLst>
      <p:ext uri="{BB962C8B-B14F-4D97-AF65-F5344CB8AC3E}">
        <p14:creationId xmlns:p14="http://schemas.microsoft.com/office/powerpoint/2010/main" val="214758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Sample analysis in R: t-test</a:t>
            </a:r>
          </a:p>
        </p:txBody>
      </p:sp>
      <p:sp>
        <p:nvSpPr>
          <p:cNvPr id="4" name="Slide Number Placeholder 3"/>
          <p:cNvSpPr>
            <a:spLocks noGrp="1"/>
          </p:cNvSpPr>
          <p:nvPr>
            <p:ph type="sldNum" sz="quarter" idx="12"/>
          </p:nvPr>
        </p:nvSpPr>
        <p:spPr/>
        <p:txBody>
          <a:bodyPr/>
          <a:lstStyle/>
          <a:p>
            <a:fld id="{CBC4DA89-F07B-43A0-BAB0-8B37DC74CBDD}" type="slidenum">
              <a:rPr lang="en-AU" altLang="en-US" smtClean="0"/>
              <a:pPr/>
              <a:t>32</a:t>
            </a:fld>
            <a:endParaRPr lang="en-AU" altLang="en-US"/>
          </a:p>
        </p:txBody>
      </p:sp>
      <p:sp>
        <p:nvSpPr>
          <p:cNvPr id="5" name="Rectangle 1"/>
          <p:cNvSpPr>
            <a:spLocks noChangeArrowheads="1"/>
          </p:cNvSpPr>
          <p:nvPr/>
        </p:nvSpPr>
        <p:spPr bwMode="auto">
          <a:xfrm>
            <a:off x="0" y="-138499"/>
            <a:ext cx="65" cy="276999"/>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287016" y="1908175"/>
            <a:ext cx="8856984" cy="1477328"/>
          </a:xfrm>
          <a:prstGeom prst="rect">
            <a:avLst/>
          </a:prstGeom>
        </p:spPr>
        <p:txBody>
          <a:bodyPr wrap="square">
            <a:spAutoFit/>
          </a:bodyPr>
          <a:lstStyle/>
          <a:p>
            <a:r>
              <a:rPr lang="en-AU" b="1" dirty="0"/>
              <a:t>Subset data by Variation (High and Low)</a:t>
            </a:r>
          </a:p>
          <a:p>
            <a:endParaRPr lang="en-AU" dirty="0"/>
          </a:p>
          <a:p>
            <a:r>
              <a:rPr lang="en-AU" dirty="0" err="1">
                <a:solidFill>
                  <a:schemeClr val="accent6">
                    <a:lumMod val="60000"/>
                    <a:lumOff val="40000"/>
                  </a:schemeClr>
                </a:solidFill>
              </a:rPr>
              <a:t>wheat_H</a:t>
            </a:r>
            <a:r>
              <a:rPr lang="en-AU" dirty="0">
                <a:solidFill>
                  <a:schemeClr val="accent6">
                    <a:lumMod val="60000"/>
                    <a:lumOff val="40000"/>
                  </a:schemeClr>
                </a:solidFill>
              </a:rPr>
              <a:t>&lt;- subset(</a:t>
            </a:r>
            <a:r>
              <a:rPr lang="en-AU" dirty="0" err="1">
                <a:solidFill>
                  <a:schemeClr val="accent6">
                    <a:lumMod val="60000"/>
                    <a:lumOff val="40000"/>
                  </a:schemeClr>
                </a:solidFill>
              </a:rPr>
              <a:t>wheat,Variation</a:t>
            </a:r>
            <a:r>
              <a:rPr lang="en-AU" dirty="0">
                <a:solidFill>
                  <a:schemeClr val="accent6">
                    <a:lumMod val="60000"/>
                    <a:lumOff val="40000"/>
                  </a:schemeClr>
                </a:solidFill>
              </a:rPr>
              <a:t>=“High”)</a:t>
            </a:r>
          </a:p>
          <a:p>
            <a:r>
              <a:rPr lang="en-AU" dirty="0" err="1">
                <a:solidFill>
                  <a:schemeClr val="accent6">
                    <a:lumMod val="60000"/>
                    <a:lumOff val="40000"/>
                  </a:schemeClr>
                </a:solidFill>
              </a:rPr>
              <a:t>wheat_L</a:t>
            </a:r>
            <a:r>
              <a:rPr lang="en-AU" dirty="0">
                <a:solidFill>
                  <a:schemeClr val="accent6">
                    <a:lumMod val="60000"/>
                    <a:lumOff val="40000"/>
                  </a:schemeClr>
                </a:solidFill>
              </a:rPr>
              <a:t>&lt;- subset(</a:t>
            </a:r>
            <a:r>
              <a:rPr lang="en-AU" dirty="0" err="1">
                <a:solidFill>
                  <a:schemeClr val="accent6">
                    <a:lumMod val="60000"/>
                    <a:lumOff val="40000"/>
                  </a:schemeClr>
                </a:solidFill>
              </a:rPr>
              <a:t>wheat,Variation</a:t>
            </a:r>
            <a:r>
              <a:rPr lang="en-AU" dirty="0">
                <a:solidFill>
                  <a:schemeClr val="accent6">
                    <a:lumMod val="60000"/>
                    <a:lumOff val="40000"/>
                  </a:schemeClr>
                </a:solidFill>
              </a:rPr>
              <a:t>=“Low”)</a:t>
            </a:r>
          </a:p>
          <a:p>
            <a:endParaRPr lang="en-AU" dirty="0">
              <a:solidFill>
                <a:schemeClr val="accent6">
                  <a:lumMod val="60000"/>
                  <a:lumOff val="40000"/>
                </a:schemeClr>
              </a:solidFill>
            </a:endParaRPr>
          </a:p>
        </p:txBody>
      </p:sp>
      <p:sp>
        <p:nvSpPr>
          <p:cNvPr id="3" name="Rectangle 2"/>
          <p:cNvSpPr/>
          <p:nvPr/>
        </p:nvSpPr>
        <p:spPr>
          <a:xfrm>
            <a:off x="315398" y="3385503"/>
            <a:ext cx="7158220" cy="3181384"/>
          </a:xfrm>
          <a:prstGeom prst="rect">
            <a:avLst/>
          </a:prstGeom>
        </p:spPr>
        <p:txBody>
          <a:bodyPr wrap="square">
            <a:spAutoFit/>
          </a:bodyPr>
          <a:lstStyle/>
          <a:p>
            <a:pPr>
              <a:lnSpc>
                <a:spcPct val="107000"/>
              </a:lnSpc>
              <a:spcAft>
                <a:spcPts val="800"/>
              </a:spcAft>
            </a:pPr>
            <a:r>
              <a:rPr lang="en-AU" b="1" dirty="0"/>
              <a:t>Compare Varieties in “High Variation” subset</a:t>
            </a:r>
            <a:endParaRPr lang="en-AU"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&gt; </a:t>
            </a:r>
            <a:r>
              <a:rPr lang="en-AU"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t.test</a:t>
            </a:r>
            <a:r>
              <a:rPr lang="en-AU" dirty="0">
                <a:solidFill>
                  <a:srgbClr val="0070C0"/>
                </a:solidFill>
                <a:latin typeface="Calibri" panose="020F0502020204030204" pitchFamily="34" charset="0"/>
                <a:ea typeface="Calibri" panose="020F0502020204030204" pitchFamily="34" charset="0"/>
                <a:cs typeface="Times New Roman" panose="02020603050405020304" pitchFamily="18" charset="0"/>
              </a:rPr>
              <a:t>(</a:t>
            </a:r>
            <a:r>
              <a:rPr lang="en-AU"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Yield~Variety</a:t>
            </a:r>
            <a:r>
              <a:rPr lang="en-AU" dirty="0">
                <a:solidFill>
                  <a:srgbClr val="0070C0"/>
                </a:solidFill>
                <a:latin typeface="Calibri" panose="020F0502020204030204" pitchFamily="34" charset="0"/>
                <a:ea typeface="Calibri" panose="020F0502020204030204" pitchFamily="34" charset="0"/>
                <a:cs typeface="Times New Roman" panose="02020603050405020304" pitchFamily="18" charset="0"/>
              </a:rPr>
              <a:t>, data=</a:t>
            </a:r>
            <a:r>
              <a:rPr lang="en-AU"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wheat_H</a:t>
            </a:r>
            <a:r>
              <a:rPr lang="en-AU"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AU"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var.equal</a:t>
            </a:r>
            <a:r>
              <a:rPr lang="en-AU" dirty="0">
                <a:solidFill>
                  <a:srgbClr val="0070C0"/>
                </a:solidFill>
                <a:latin typeface="Calibri" panose="020F0502020204030204" pitchFamily="34" charset="0"/>
                <a:ea typeface="Calibri" panose="020F0502020204030204" pitchFamily="34" charset="0"/>
                <a:cs typeface="Times New Roman" panose="02020603050405020304" pitchFamily="18" charset="0"/>
              </a:rPr>
              <a:t>=TRUE)</a:t>
            </a:r>
            <a:endParaRPr lang="en-AU"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t = 0.93776, </a:t>
            </a:r>
            <a:r>
              <a:rPr lang="en-AU" dirty="0" err="1">
                <a:latin typeface="Calibri" panose="020F0502020204030204" pitchFamily="34" charset="0"/>
                <a:ea typeface="Calibri" panose="020F0502020204030204" pitchFamily="34" charset="0"/>
                <a:cs typeface="Times New Roman" panose="02020603050405020304" pitchFamily="18" charset="0"/>
              </a:rPr>
              <a:t>df</a:t>
            </a:r>
            <a:r>
              <a:rPr lang="en-AU" dirty="0">
                <a:latin typeface="Calibri" panose="020F0502020204030204" pitchFamily="34" charset="0"/>
                <a:ea typeface="Calibri" panose="020F0502020204030204" pitchFamily="34" charset="0"/>
                <a:cs typeface="Times New Roman" panose="02020603050405020304" pitchFamily="18" charset="0"/>
              </a:rPr>
              <a:t> = 10, p-value = 0.3705</a:t>
            </a:r>
          </a:p>
          <a:p>
            <a:pPr>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alternative hypothesis: true difference in means is not equal to 0</a:t>
            </a:r>
          </a:p>
          <a:p>
            <a:pPr>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95 percent confidence interval:</a:t>
            </a:r>
          </a:p>
          <a:p>
            <a:pPr>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 -0.7181446  1.7619349</a:t>
            </a:r>
          </a:p>
          <a:p>
            <a:pPr>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mean in group New mean in group Standard </a:t>
            </a:r>
          </a:p>
          <a:p>
            <a:pPr>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              3.241916               2.720021 </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5668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Sample analysis in R: t-test</a:t>
            </a:r>
          </a:p>
        </p:txBody>
      </p:sp>
      <p:sp>
        <p:nvSpPr>
          <p:cNvPr id="4" name="Slide Number Placeholder 3"/>
          <p:cNvSpPr>
            <a:spLocks noGrp="1"/>
          </p:cNvSpPr>
          <p:nvPr>
            <p:ph type="sldNum" sz="quarter" idx="12"/>
          </p:nvPr>
        </p:nvSpPr>
        <p:spPr/>
        <p:txBody>
          <a:bodyPr/>
          <a:lstStyle/>
          <a:p>
            <a:fld id="{CBC4DA89-F07B-43A0-BAB0-8B37DC74CBDD}" type="slidenum">
              <a:rPr lang="en-AU" altLang="en-US" smtClean="0"/>
              <a:pPr/>
              <a:t>33</a:t>
            </a:fld>
            <a:endParaRPr lang="en-AU" altLang="en-US"/>
          </a:p>
        </p:txBody>
      </p:sp>
      <p:sp>
        <p:nvSpPr>
          <p:cNvPr id="5" name="Rectangle 1"/>
          <p:cNvSpPr>
            <a:spLocks noChangeArrowheads="1"/>
          </p:cNvSpPr>
          <p:nvPr/>
        </p:nvSpPr>
        <p:spPr bwMode="auto">
          <a:xfrm>
            <a:off x="0" y="-138499"/>
            <a:ext cx="65" cy="276999"/>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287016" y="1908175"/>
            <a:ext cx="8856984" cy="1477328"/>
          </a:xfrm>
          <a:prstGeom prst="rect">
            <a:avLst/>
          </a:prstGeom>
        </p:spPr>
        <p:txBody>
          <a:bodyPr wrap="square">
            <a:spAutoFit/>
          </a:bodyPr>
          <a:lstStyle/>
          <a:p>
            <a:r>
              <a:rPr lang="en-AU" b="1" dirty="0"/>
              <a:t>Subset data by Variation (High and Low)</a:t>
            </a:r>
          </a:p>
          <a:p>
            <a:endParaRPr lang="en-AU" dirty="0"/>
          </a:p>
          <a:p>
            <a:r>
              <a:rPr lang="en-AU" dirty="0" err="1">
                <a:solidFill>
                  <a:schemeClr val="accent6">
                    <a:lumMod val="60000"/>
                    <a:lumOff val="40000"/>
                  </a:schemeClr>
                </a:solidFill>
              </a:rPr>
              <a:t>wheat_H</a:t>
            </a:r>
            <a:r>
              <a:rPr lang="en-AU" dirty="0">
                <a:solidFill>
                  <a:schemeClr val="accent6">
                    <a:lumMod val="60000"/>
                    <a:lumOff val="40000"/>
                  </a:schemeClr>
                </a:solidFill>
              </a:rPr>
              <a:t>&lt;- subset(</a:t>
            </a:r>
            <a:r>
              <a:rPr lang="en-AU" dirty="0" err="1">
                <a:solidFill>
                  <a:schemeClr val="accent6">
                    <a:lumMod val="60000"/>
                    <a:lumOff val="40000"/>
                  </a:schemeClr>
                </a:solidFill>
              </a:rPr>
              <a:t>wheat,Variation</a:t>
            </a:r>
            <a:r>
              <a:rPr lang="en-AU" dirty="0">
                <a:solidFill>
                  <a:schemeClr val="accent6">
                    <a:lumMod val="60000"/>
                    <a:lumOff val="40000"/>
                  </a:schemeClr>
                </a:solidFill>
              </a:rPr>
              <a:t>=“High”)</a:t>
            </a:r>
          </a:p>
          <a:p>
            <a:r>
              <a:rPr lang="en-AU" dirty="0" err="1">
                <a:solidFill>
                  <a:schemeClr val="accent6">
                    <a:lumMod val="60000"/>
                    <a:lumOff val="40000"/>
                  </a:schemeClr>
                </a:solidFill>
              </a:rPr>
              <a:t>wheat_L</a:t>
            </a:r>
            <a:r>
              <a:rPr lang="en-AU" dirty="0">
                <a:solidFill>
                  <a:schemeClr val="accent6">
                    <a:lumMod val="60000"/>
                    <a:lumOff val="40000"/>
                  </a:schemeClr>
                </a:solidFill>
              </a:rPr>
              <a:t>&lt;- subset(</a:t>
            </a:r>
            <a:r>
              <a:rPr lang="en-AU" dirty="0" err="1">
                <a:solidFill>
                  <a:schemeClr val="accent6">
                    <a:lumMod val="60000"/>
                    <a:lumOff val="40000"/>
                  </a:schemeClr>
                </a:solidFill>
              </a:rPr>
              <a:t>wheat,Variation</a:t>
            </a:r>
            <a:r>
              <a:rPr lang="en-AU" dirty="0">
                <a:solidFill>
                  <a:schemeClr val="accent6">
                    <a:lumMod val="60000"/>
                    <a:lumOff val="40000"/>
                  </a:schemeClr>
                </a:solidFill>
              </a:rPr>
              <a:t>=“Low”)</a:t>
            </a:r>
          </a:p>
          <a:p>
            <a:endParaRPr lang="en-AU" dirty="0">
              <a:solidFill>
                <a:schemeClr val="accent6">
                  <a:lumMod val="60000"/>
                  <a:lumOff val="40000"/>
                </a:schemeClr>
              </a:solidFill>
            </a:endParaRPr>
          </a:p>
        </p:txBody>
      </p:sp>
      <p:sp>
        <p:nvSpPr>
          <p:cNvPr id="3" name="Rectangle 2"/>
          <p:cNvSpPr/>
          <p:nvPr/>
        </p:nvSpPr>
        <p:spPr>
          <a:xfrm>
            <a:off x="315398" y="3385503"/>
            <a:ext cx="7158220" cy="2829236"/>
          </a:xfrm>
          <a:prstGeom prst="rect">
            <a:avLst/>
          </a:prstGeom>
        </p:spPr>
        <p:txBody>
          <a:bodyPr wrap="square">
            <a:spAutoFit/>
          </a:bodyPr>
          <a:lstStyle/>
          <a:p>
            <a:pPr>
              <a:lnSpc>
                <a:spcPct val="107000"/>
              </a:lnSpc>
              <a:spcAft>
                <a:spcPts val="800"/>
              </a:spcAft>
            </a:pPr>
            <a:r>
              <a:rPr lang="en-AU" b="1" dirty="0"/>
              <a:t>Compare Varieties in “Low Variation” subset</a:t>
            </a:r>
            <a:endParaRPr lang="en-AU"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&gt; </a:t>
            </a:r>
            <a:r>
              <a:rPr lang="en-AU"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t.test</a:t>
            </a:r>
            <a:r>
              <a:rPr lang="en-AU" dirty="0">
                <a:solidFill>
                  <a:srgbClr val="0070C0"/>
                </a:solidFill>
                <a:latin typeface="Calibri" panose="020F0502020204030204" pitchFamily="34" charset="0"/>
                <a:ea typeface="Calibri" panose="020F0502020204030204" pitchFamily="34" charset="0"/>
                <a:cs typeface="Times New Roman" panose="02020603050405020304" pitchFamily="18" charset="0"/>
              </a:rPr>
              <a:t>(</a:t>
            </a:r>
            <a:r>
              <a:rPr lang="en-AU"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Yield~Variety</a:t>
            </a:r>
            <a:r>
              <a:rPr lang="en-AU" dirty="0">
                <a:solidFill>
                  <a:srgbClr val="0070C0"/>
                </a:solidFill>
                <a:latin typeface="Calibri" panose="020F0502020204030204" pitchFamily="34" charset="0"/>
                <a:ea typeface="Calibri" panose="020F0502020204030204" pitchFamily="34" charset="0"/>
                <a:cs typeface="Times New Roman" panose="02020603050405020304" pitchFamily="18" charset="0"/>
              </a:rPr>
              <a:t>, data=</a:t>
            </a:r>
            <a:r>
              <a:rPr lang="en-AU"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wheat_L</a:t>
            </a:r>
            <a:r>
              <a:rPr lang="en-AU"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AU"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var.equal</a:t>
            </a:r>
            <a:r>
              <a:rPr lang="en-AU" dirty="0">
                <a:solidFill>
                  <a:srgbClr val="0070C0"/>
                </a:solidFill>
                <a:latin typeface="Calibri" panose="020F0502020204030204" pitchFamily="34" charset="0"/>
                <a:ea typeface="Calibri" panose="020F0502020204030204" pitchFamily="34" charset="0"/>
                <a:cs typeface="Times New Roman" panose="02020603050405020304" pitchFamily="18" charset="0"/>
              </a:rPr>
              <a:t>=TRUE)</a:t>
            </a:r>
            <a:endParaRPr lang="en-AU" dirty="0">
              <a:latin typeface="Calibri" panose="020F0502020204030204" pitchFamily="34" charset="0"/>
              <a:ea typeface="Calibri" panose="020F0502020204030204" pitchFamily="34" charset="0"/>
              <a:cs typeface="Times New Roman" panose="02020603050405020304" pitchFamily="18" charset="0"/>
            </a:endParaRPr>
          </a:p>
          <a:p>
            <a:r>
              <a:rPr lang="en-AU" dirty="0"/>
              <a:t>t = 3.9816, </a:t>
            </a:r>
            <a:r>
              <a:rPr lang="en-AU" dirty="0" err="1"/>
              <a:t>df</a:t>
            </a:r>
            <a:r>
              <a:rPr lang="en-AU" dirty="0"/>
              <a:t> = 10, p-value = 0.002594</a:t>
            </a:r>
          </a:p>
          <a:p>
            <a:r>
              <a:rPr lang="en-AU" dirty="0"/>
              <a:t>alternative hypothesis: true difference in means is not equal to 0</a:t>
            </a:r>
          </a:p>
          <a:p>
            <a:r>
              <a:rPr lang="en-AU" dirty="0"/>
              <a:t>95 percent confidence interval:</a:t>
            </a:r>
          </a:p>
          <a:p>
            <a:r>
              <a:rPr lang="en-AU" dirty="0"/>
              <a:t> 0.1948069 0.6898950</a:t>
            </a:r>
          </a:p>
          <a:p>
            <a:r>
              <a:rPr lang="en-AU" dirty="0"/>
              <a:t>sample estimates:</a:t>
            </a:r>
          </a:p>
          <a:p>
            <a:r>
              <a:rPr lang="en-AU" dirty="0"/>
              <a:t>     mean in group New     mean in group Standard </a:t>
            </a:r>
          </a:p>
          <a:p>
            <a:r>
              <a:rPr lang="en-AU" dirty="0"/>
              <a:t>              3.260917               2.818566 </a:t>
            </a:r>
          </a:p>
        </p:txBody>
      </p:sp>
    </p:spTree>
    <p:extLst>
      <p:ext uri="{BB962C8B-B14F-4D97-AF65-F5344CB8AC3E}">
        <p14:creationId xmlns:p14="http://schemas.microsoft.com/office/powerpoint/2010/main" val="2394204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Fit a linear model in R: lm</a:t>
            </a:r>
          </a:p>
        </p:txBody>
      </p:sp>
      <p:sp>
        <p:nvSpPr>
          <p:cNvPr id="4" name="Slide Number Placeholder 3"/>
          <p:cNvSpPr>
            <a:spLocks noGrp="1"/>
          </p:cNvSpPr>
          <p:nvPr>
            <p:ph type="sldNum" sz="quarter" idx="12"/>
          </p:nvPr>
        </p:nvSpPr>
        <p:spPr/>
        <p:txBody>
          <a:bodyPr/>
          <a:lstStyle/>
          <a:p>
            <a:fld id="{CBC4DA89-F07B-43A0-BAB0-8B37DC74CBDD}" type="slidenum">
              <a:rPr lang="en-AU" altLang="en-US" smtClean="0"/>
              <a:pPr/>
              <a:t>34</a:t>
            </a:fld>
            <a:endParaRPr lang="en-AU" altLang="en-US"/>
          </a:p>
        </p:txBody>
      </p:sp>
      <p:sp>
        <p:nvSpPr>
          <p:cNvPr id="5" name="Rectangle 1"/>
          <p:cNvSpPr>
            <a:spLocks noChangeArrowheads="1"/>
          </p:cNvSpPr>
          <p:nvPr/>
        </p:nvSpPr>
        <p:spPr bwMode="auto">
          <a:xfrm>
            <a:off x="0" y="-138499"/>
            <a:ext cx="65" cy="276999"/>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76944"/>
            <a:ext cx="76944" cy="153888"/>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Lucida Console" panose="020B06090405040202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p:nvPr/>
        </p:nvSpPr>
        <p:spPr>
          <a:xfrm>
            <a:off x="251520" y="1879037"/>
            <a:ext cx="9067056" cy="3970318"/>
          </a:xfrm>
          <a:prstGeom prst="rect">
            <a:avLst/>
          </a:prstGeom>
        </p:spPr>
        <p:txBody>
          <a:bodyPr wrap="square">
            <a:spAutoFit/>
          </a:bodyPr>
          <a:lstStyle/>
          <a:p>
            <a:pPr lvl="0" eaLnBrk="0" hangingPunct="0"/>
            <a:r>
              <a:rPr lang="en-US" altLang="en-US" dirty="0">
                <a:solidFill>
                  <a:srgbClr val="0000FF"/>
                </a:solidFill>
                <a:latin typeface="Lucida Console" panose="020B0609040504020204" pitchFamily="49" charset="0"/>
              </a:rPr>
              <a:t>lm1&lt;-lm(Yield ~ Variety, data = </a:t>
            </a:r>
            <a:r>
              <a:rPr lang="en-US" altLang="en-US" dirty="0" err="1">
                <a:solidFill>
                  <a:srgbClr val="0000FF"/>
                </a:solidFill>
                <a:latin typeface="Lucida Console" panose="020B0609040504020204" pitchFamily="49" charset="0"/>
              </a:rPr>
              <a:t>wheat_L</a:t>
            </a:r>
            <a:r>
              <a:rPr lang="en-US" altLang="en-US" dirty="0">
                <a:solidFill>
                  <a:srgbClr val="0000FF"/>
                </a:solidFill>
                <a:latin typeface="Lucida Console" panose="020B0609040504020204" pitchFamily="49" charset="0"/>
              </a:rPr>
              <a:t>)  </a:t>
            </a:r>
          </a:p>
          <a:p>
            <a:pPr lvl="0" eaLnBrk="0" hangingPunct="0"/>
            <a:r>
              <a:rPr lang="en-US" altLang="en-US" dirty="0" err="1">
                <a:solidFill>
                  <a:srgbClr val="0000FF"/>
                </a:solidFill>
                <a:latin typeface="Lucida Console" panose="020B0609040504020204" pitchFamily="49" charset="0"/>
              </a:rPr>
              <a:t>anova</a:t>
            </a:r>
            <a:r>
              <a:rPr lang="en-US" altLang="en-US" dirty="0">
                <a:solidFill>
                  <a:srgbClr val="0000FF"/>
                </a:solidFill>
                <a:latin typeface="Lucida Console" panose="020B0609040504020204" pitchFamily="49" charset="0"/>
              </a:rPr>
              <a:t>(lm1) </a:t>
            </a:r>
          </a:p>
          <a:p>
            <a:r>
              <a:rPr lang="en-AU" dirty="0"/>
              <a:t>Analysis of Variance Table</a:t>
            </a:r>
          </a:p>
          <a:p>
            <a:r>
              <a:rPr lang="en-AU" dirty="0"/>
              <a:t>Response: Yield</a:t>
            </a:r>
          </a:p>
          <a:p>
            <a:r>
              <a:rPr lang="en-AU" dirty="0"/>
              <a:t>          	</a:t>
            </a:r>
            <a:r>
              <a:rPr lang="en-AU" dirty="0" err="1"/>
              <a:t>Df</a:t>
            </a:r>
            <a:r>
              <a:rPr lang="en-AU" dirty="0"/>
              <a:t>  	Sum </a:t>
            </a:r>
            <a:r>
              <a:rPr lang="en-AU" dirty="0" err="1"/>
              <a:t>Sq</a:t>
            </a:r>
            <a:r>
              <a:rPr lang="en-AU" dirty="0"/>
              <a:t> 		Mean </a:t>
            </a:r>
            <a:r>
              <a:rPr lang="en-AU" dirty="0" err="1"/>
              <a:t>Sq</a:t>
            </a:r>
            <a:r>
              <a:rPr lang="en-AU" dirty="0"/>
              <a:t> 	F value   	</a:t>
            </a:r>
            <a:r>
              <a:rPr lang="en-AU" dirty="0" err="1"/>
              <a:t>Pr</a:t>
            </a:r>
            <a:r>
              <a:rPr lang="en-AU" dirty="0"/>
              <a:t>(&gt;F)   </a:t>
            </a:r>
          </a:p>
          <a:p>
            <a:r>
              <a:rPr lang="en-AU" dirty="0"/>
              <a:t>Variety       1 	0.58702 		0.58702  	15.853 		0.002594 **</a:t>
            </a:r>
          </a:p>
          <a:p>
            <a:r>
              <a:rPr lang="en-AU" dirty="0"/>
              <a:t>Residuals 10 	0.37029 		0.03703 </a:t>
            </a:r>
            <a:endParaRPr lang="en-US" altLang="en-US" dirty="0">
              <a:solidFill>
                <a:srgbClr val="000000"/>
              </a:solidFill>
              <a:latin typeface="Lucida Console" panose="020B0609040504020204" pitchFamily="49" charset="0"/>
            </a:endParaRPr>
          </a:p>
          <a:p>
            <a:pPr lvl="0" eaLnBrk="0" hangingPunct="0"/>
            <a:endParaRPr lang="en-US" altLang="en-US" dirty="0">
              <a:solidFill>
                <a:srgbClr val="0000FF"/>
              </a:solidFill>
              <a:latin typeface="Lucida Console" panose="020B0609040504020204" pitchFamily="49" charset="0"/>
            </a:endParaRPr>
          </a:p>
          <a:p>
            <a:pPr lvl="0" eaLnBrk="0" hangingPunct="0"/>
            <a:r>
              <a:rPr lang="en-US" altLang="en-US" dirty="0">
                <a:solidFill>
                  <a:srgbClr val="0000FF"/>
                </a:solidFill>
                <a:latin typeface="Lucida Console" panose="020B0609040504020204" pitchFamily="49" charset="0"/>
              </a:rPr>
              <a:t>summary(lm1)</a:t>
            </a:r>
          </a:p>
          <a:p>
            <a:r>
              <a:rPr lang="en-AU" dirty="0"/>
              <a:t> Coefficients:</a:t>
            </a:r>
          </a:p>
          <a:p>
            <a:r>
              <a:rPr lang="en-AU" dirty="0"/>
              <a:t>            		Estimate 	Std. Error 	t value 		</a:t>
            </a:r>
            <a:r>
              <a:rPr lang="en-AU" dirty="0" err="1"/>
              <a:t>Pr</a:t>
            </a:r>
            <a:r>
              <a:rPr lang="en-AU" dirty="0"/>
              <a:t>(&gt;|t|)    </a:t>
            </a:r>
          </a:p>
          <a:p>
            <a:r>
              <a:rPr lang="en-AU" dirty="0"/>
              <a:t>(Intercept)  	2.81857    	0.07856  	35.878 		6.72e-12 ***</a:t>
            </a:r>
          </a:p>
          <a:p>
            <a:r>
              <a:rPr lang="en-AU" dirty="0" err="1"/>
              <a:t>VarietyNew</a:t>
            </a:r>
            <a:r>
              <a:rPr lang="en-AU" dirty="0"/>
              <a:t>   	0.44235    	0.11110   	3.982  		0.00259 ** </a:t>
            </a:r>
          </a:p>
          <a:p>
            <a:pPr lvl="0" eaLnBrk="0" hangingPunct="0"/>
            <a:endParaRPr lang="en-US" altLang="en-US" dirty="0">
              <a:solidFill>
                <a:srgbClr val="0000FF"/>
              </a:solidFill>
              <a:latin typeface="Lucida Console" panose="020B0609040504020204" pitchFamily="49" charset="0"/>
            </a:endParaRPr>
          </a:p>
        </p:txBody>
      </p:sp>
    </p:spTree>
    <p:extLst>
      <p:ext uri="{BB962C8B-B14F-4D97-AF65-F5344CB8AC3E}">
        <p14:creationId xmlns:p14="http://schemas.microsoft.com/office/powerpoint/2010/main" val="3843429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Fit a linear model in R: lm</a:t>
            </a:r>
          </a:p>
        </p:txBody>
      </p:sp>
      <p:sp>
        <p:nvSpPr>
          <p:cNvPr id="4" name="Slide Number Placeholder 3"/>
          <p:cNvSpPr>
            <a:spLocks noGrp="1"/>
          </p:cNvSpPr>
          <p:nvPr>
            <p:ph type="sldNum" sz="quarter" idx="12"/>
          </p:nvPr>
        </p:nvSpPr>
        <p:spPr/>
        <p:txBody>
          <a:bodyPr/>
          <a:lstStyle/>
          <a:p>
            <a:fld id="{CBC4DA89-F07B-43A0-BAB0-8B37DC74CBDD}" type="slidenum">
              <a:rPr lang="en-AU" altLang="en-US" smtClean="0"/>
              <a:pPr/>
              <a:t>35</a:t>
            </a:fld>
            <a:endParaRPr lang="en-AU" altLang="en-US"/>
          </a:p>
        </p:txBody>
      </p:sp>
      <p:sp>
        <p:nvSpPr>
          <p:cNvPr id="5" name="Rectangle 1"/>
          <p:cNvSpPr>
            <a:spLocks noChangeArrowheads="1"/>
          </p:cNvSpPr>
          <p:nvPr/>
        </p:nvSpPr>
        <p:spPr bwMode="auto">
          <a:xfrm>
            <a:off x="0" y="-138499"/>
            <a:ext cx="65" cy="276999"/>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76944"/>
            <a:ext cx="76944" cy="153888"/>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Lucida Console" panose="020B06090405040202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p:nvPr/>
        </p:nvSpPr>
        <p:spPr>
          <a:xfrm>
            <a:off x="323528" y="1879037"/>
            <a:ext cx="9067056" cy="3693319"/>
          </a:xfrm>
          <a:prstGeom prst="rect">
            <a:avLst/>
          </a:prstGeom>
        </p:spPr>
        <p:txBody>
          <a:bodyPr wrap="square">
            <a:spAutoFit/>
          </a:bodyPr>
          <a:lstStyle/>
          <a:p>
            <a:pPr lvl="0" eaLnBrk="0" hangingPunct="0"/>
            <a:r>
              <a:rPr lang="en-US" altLang="en-US" dirty="0">
                <a:solidFill>
                  <a:srgbClr val="0000FF"/>
                </a:solidFill>
                <a:latin typeface="Lucida Console" panose="020B0609040504020204" pitchFamily="49" charset="0"/>
              </a:rPr>
              <a:t>Lm1&lt;-lm(</a:t>
            </a:r>
            <a:r>
              <a:rPr lang="en-US" altLang="en-US" dirty="0" err="1">
                <a:solidFill>
                  <a:srgbClr val="0000FF"/>
                </a:solidFill>
                <a:latin typeface="Lucida Console" panose="020B0609040504020204" pitchFamily="49" charset="0"/>
              </a:rPr>
              <a:t>Yield~Variety</a:t>
            </a:r>
            <a:r>
              <a:rPr lang="en-US" altLang="en-US" dirty="0">
                <a:solidFill>
                  <a:srgbClr val="0000FF"/>
                </a:solidFill>
                <a:latin typeface="Lucida Console" panose="020B0609040504020204" pitchFamily="49" charset="0"/>
              </a:rPr>
              <a:t>, data = wheat)  </a:t>
            </a:r>
          </a:p>
          <a:p>
            <a:pPr lvl="0" eaLnBrk="0" hangingPunct="0"/>
            <a:r>
              <a:rPr lang="en-US" altLang="en-US" dirty="0">
                <a:solidFill>
                  <a:srgbClr val="0000FF"/>
                </a:solidFill>
                <a:latin typeface="Lucida Console" panose="020B0609040504020204" pitchFamily="49" charset="0"/>
              </a:rPr>
              <a:t>summary(lm1) </a:t>
            </a:r>
          </a:p>
          <a:p>
            <a:r>
              <a:rPr lang="en-AU" dirty="0"/>
              <a:t>Coefficients:</a:t>
            </a:r>
          </a:p>
          <a:p>
            <a:r>
              <a:rPr lang="en-AU" dirty="0"/>
              <a:t>            		Estimate 	Std. Error 	t value 		</a:t>
            </a:r>
            <a:r>
              <a:rPr lang="en-AU" dirty="0" err="1"/>
              <a:t>Pr</a:t>
            </a:r>
            <a:r>
              <a:rPr lang="en-AU" dirty="0"/>
              <a:t>(&gt;|t|)    </a:t>
            </a:r>
          </a:p>
          <a:p>
            <a:r>
              <a:rPr lang="en-AU" dirty="0"/>
              <a:t>(Intercept)  	2.81857    	0.07856  	35.878 		6.72e-12 ***</a:t>
            </a:r>
          </a:p>
          <a:p>
            <a:r>
              <a:rPr lang="en-AU" dirty="0" err="1"/>
              <a:t>VarietyNew</a:t>
            </a:r>
            <a:r>
              <a:rPr lang="en-AU" dirty="0"/>
              <a:t>   	0.44235    	0.11110   	3.982  		0.00259 ** </a:t>
            </a:r>
          </a:p>
          <a:p>
            <a:pPr lvl="0" eaLnBrk="0" hangingPunct="0"/>
            <a:endParaRPr lang="en-US" altLang="en-US" dirty="0">
              <a:solidFill>
                <a:srgbClr val="000000"/>
              </a:solidFill>
              <a:latin typeface="Lucida Console" panose="020B0609040504020204" pitchFamily="49" charset="0"/>
            </a:endParaRPr>
          </a:p>
          <a:p>
            <a:pPr lvl="0" eaLnBrk="0" hangingPunct="0"/>
            <a:r>
              <a:rPr lang="en-US" altLang="en-US" dirty="0">
                <a:solidFill>
                  <a:srgbClr val="0000FF"/>
                </a:solidFill>
                <a:latin typeface="Lucida Console" panose="020B0609040504020204" pitchFamily="49" charset="0"/>
              </a:rPr>
              <a:t>library(</a:t>
            </a:r>
            <a:r>
              <a:rPr lang="en-US" altLang="en-US" dirty="0" err="1">
                <a:solidFill>
                  <a:srgbClr val="0000FF"/>
                </a:solidFill>
                <a:latin typeface="Lucida Console" panose="020B0609040504020204" pitchFamily="49" charset="0"/>
              </a:rPr>
              <a:t>emmeans</a:t>
            </a:r>
            <a:r>
              <a:rPr lang="en-US" altLang="en-US" dirty="0">
                <a:solidFill>
                  <a:srgbClr val="0000FF"/>
                </a:solidFill>
                <a:latin typeface="Lucida Console" panose="020B0609040504020204" pitchFamily="49" charset="0"/>
              </a:rPr>
              <a:t>)</a:t>
            </a:r>
          </a:p>
          <a:p>
            <a:r>
              <a:rPr lang="en-US" altLang="en-US" dirty="0" err="1">
                <a:solidFill>
                  <a:srgbClr val="0000FF"/>
                </a:solidFill>
                <a:latin typeface="Lucida Console" panose="020B0609040504020204" pitchFamily="49" charset="0"/>
              </a:rPr>
              <a:t>emmeans</a:t>
            </a:r>
            <a:r>
              <a:rPr lang="en-US" altLang="en-US" dirty="0">
                <a:solidFill>
                  <a:srgbClr val="0000FF"/>
                </a:solidFill>
                <a:latin typeface="Lucida Console" panose="020B0609040504020204" pitchFamily="49" charset="0"/>
              </a:rPr>
              <a:t>(lm1, ~Variety) </a:t>
            </a:r>
          </a:p>
          <a:p>
            <a:r>
              <a:rPr lang="en-AU" dirty="0"/>
              <a:t>Variety    	</a:t>
            </a:r>
            <a:r>
              <a:rPr lang="en-AU" dirty="0" err="1"/>
              <a:t>emmean</a:t>
            </a:r>
            <a:r>
              <a:rPr lang="en-AU" dirty="0"/>
              <a:t>     SE 		</a:t>
            </a:r>
            <a:r>
              <a:rPr lang="en-AU" dirty="0" err="1"/>
              <a:t>df</a:t>
            </a:r>
            <a:r>
              <a:rPr lang="en-AU" dirty="0"/>
              <a:t> 	lower.CL 	upper.CL</a:t>
            </a:r>
          </a:p>
          <a:p>
            <a:r>
              <a:rPr lang="en-AU" dirty="0"/>
              <a:t> Standard 	2.818 	0.0785 		10 	2.64 		2.99</a:t>
            </a:r>
          </a:p>
          <a:p>
            <a:r>
              <a:rPr lang="en-AU" dirty="0"/>
              <a:t> New      		3.260	0.0785 		10 	3.08 		3.43</a:t>
            </a:r>
          </a:p>
          <a:p>
            <a:pPr lvl="0" eaLnBrk="0" hangingPunct="0"/>
            <a:endParaRPr lang="en-US" altLang="en-US" dirty="0">
              <a:solidFill>
                <a:srgbClr val="0000FF"/>
              </a:solidFill>
              <a:latin typeface="Lucida Console" panose="020B0609040504020204" pitchFamily="49" charset="0"/>
            </a:endParaRPr>
          </a:p>
        </p:txBody>
      </p:sp>
      <p:sp>
        <p:nvSpPr>
          <p:cNvPr id="3" name="Explosion 1 2"/>
          <p:cNvSpPr/>
          <p:nvPr/>
        </p:nvSpPr>
        <p:spPr>
          <a:xfrm>
            <a:off x="1752075" y="2526607"/>
            <a:ext cx="1800200" cy="1368152"/>
          </a:xfrm>
          <a:prstGeom prst="irregularSeal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Arrow Connector 6"/>
          <p:cNvCxnSpPr/>
          <p:nvPr/>
        </p:nvCxnSpPr>
        <p:spPr>
          <a:xfrm flipH="1">
            <a:off x="3419872" y="1556792"/>
            <a:ext cx="1728192" cy="1152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48064" y="1078292"/>
            <a:ext cx="2736304" cy="707886"/>
          </a:xfrm>
          <a:prstGeom prst="rect">
            <a:avLst/>
          </a:prstGeom>
          <a:noFill/>
        </p:spPr>
        <p:txBody>
          <a:bodyPr wrap="square" rtlCol="0">
            <a:spAutoFit/>
          </a:bodyPr>
          <a:lstStyle/>
          <a:p>
            <a:r>
              <a:rPr lang="en-AU" sz="2000" b="1" dirty="0"/>
              <a:t>MODEL PARAMETERS</a:t>
            </a:r>
          </a:p>
        </p:txBody>
      </p:sp>
      <p:sp>
        <p:nvSpPr>
          <p:cNvPr id="11" name="Explosion 2 10"/>
          <p:cNvSpPr/>
          <p:nvPr/>
        </p:nvSpPr>
        <p:spPr>
          <a:xfrm>
            <a:off x="1043608" y="4181646"/>
            <a:ext cx="2520280" cy="1375028"/>
          </a:xfrm>
          <a:prstGeom prst="irregularSeal2">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Arrow Connector 12"/>
          <p:cNvCxnSpPr/>
          <p:nvPr/>
        </p:nvCxnSpPr>
        <p:spPr>
          <a:xfrm>
            <a:off x="3131840" y="4869160"/>
            <a:ext cx="1451273" cy="7647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55120" y="5602213"/>
            <a:ext cx="3805311" cy="707886"/>
          </a:xfrm>
          <a:prstGeom prst="rect">
            <a:avLst/>
          </a:prstGeom>
          <a:noFill/>
        </p:spPr>
        <p:txBody>
          <a:bodyPr wrap="square" rtlCol="0">
            <a:spAutoFit/>
          </a:bodyPr>
          <a:lstStyle/>
          <a:p>
            <a:r>
              <a:rPr lang="en-AU" sz="2000" b="1" dirty="0"/>
              <a:t>MODEL PARAMETERS (a different parameterisation)</a:t>
            </a:r>
          </a:p>
        </p:txBody>
      </p:sp>
    </p:spTree>
    <p:extLst>
      <p:ext uri="{BB962C8B-B14F-4D97-AF65-F5344CB8AC3E}">
        <p14:creationId xmlns:p14="http://schemas.microsoft.com/office/powerpoint/2010/main" val="3819564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Assessing model assumptions in R</a:t>
            </a:r>
          </a:p>
        </p:txBody>
      </p:sp>
      <p:sp>
        <p:nvSpPr>
          <p:cNvPr id="4" name="Slide Number Placeholder 3"/>
          <p:cNvSpPr>
            <a:spLocks noGrp="1"/>
          </p:cNvSpPr>
          <p:nvPr>
            <p:ph type="sldNum" sz="quarter" idx="12"/>
          </p:nvPr>
        </p:nvSpPr>
        <p:spPr/>
        <p:txBody>
          <a:bodyPr/>
          <a:lstStyle/>
          <a:p>
            <a:fld id="{CBC4DA89-F07B-43A0-BAB0-8B37DC74CBDD}" type="slidenum">
              <a:rPr lang="en-AU" altLang="en-US" smtClean="0"/>
              <a:pPr/>
              <a:t>36</a:t>
            </a:fld>
            <a:endParaRPr lang="en-AU" altLang="en-US"/>
          </a:p>
        </p:txBody>
      </p:sp>
      <p:sp>
        <p:nvSpPr>
          <p:cNvPr id="5" name="Rectangle 1"/>
          <p:cNvSpPr>
            <a:spLocks noChangeArrowheads="1"/>
          </p:cNvSpPr>
          <p:nvPr/>
        </p:nvSpPr>
        <p:spPr bwMode="auto">
          <a:xfrm>
            <a:off x="0" y="-138499"/>
            <a:ext cx="65" cy="276999"/>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76944"/>
            <a:ext cx="76944" cy="153888"/>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Lucida Console" panose="020B06090405040202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7" name="TextBox 6"/>
              <p:cNvSpPr txBox="1"/>
              <p:nvPr/>
            </p:nvSpPr>
            <p:spPr>
              <a:xfrm>
                <a:off x="5792907" y="1526776"/>
                <a:ext cx="296267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AU" sz="2800" i="1" smtClean="0">
                          <a:latin typeface="Cambria Math" panose="02040503050406030204" pitchFamily="18" charset="0"/>
                          <a:ea typeface="Cambria Math" panose="02040503050406030204" pitchFamily="18" charset="0"/>
                        </a:rPr>
                        <m:t>𝜀</m:t>
                      </m:r>
                      <m:r>
                        <a:rPr lang="en-AU" sz="2800" b="0" i="1" smtClean="0">
                          <a:latin typeface="Cambria Math" panose="02040503050406030204" pitchFamily="18" charset="0"/>
                          <a:ea typeface="Cambria Math" panose="02040503050406030204" pitchFamily="18" charset="0"/>
                        </a:rPr>
                        <m:t>~</m:t>
                      </m:r>
                      <m:r>
                        <a:rPr lang="en-AU" sz="2800" b="0" i="1" smtClean="0">
                          <a:latin typeface="Cambria Math" panose="02040503050406030204" pitchFamily="18" charset="0"/>
                          <a:ea typeface="Cambria Math" panose="02040503050406030204" pitchFamily="18" charset="0"/>
                        </a:rPr>
                        <m:t>𝑁</m:t>
                      </m:r>
                      <m:d>
                        <m:dPr>
                          <m:ctrlPr>
                            <a:rPr lang="en-AU" sz="2800" b="0" i="1" smtClean="0">
                              <a:latin typeface="Cambria Math" panose="02040503050406030204" pitchFamily="18" charset="0"/>
                              <a:ea typeface="Cambria Math" panose="02040503050406030204" pitchFamily="18" charset="0"/>
                            </a:rPr>
                          </m:ctrlPr>
                        </m:dPr>
                        <m:e>
                          <m:r>
                            <a:rPr lang="en-AU" sz="2800" i="1">
                              <a:latin typeface="Cambria Math" panose="02040503050406030204" pitchFamily="18" charset="0"/>
                              <a:ea typeface="Cambria Math" panose="02040503050406030204" pitchFamily="18" charset="0"/>
                            </a:rPr>
                            <m:t>0,</m:t>
                          </m:r>
                          <m:sSup>
                            <m:sSupPr>
                              <m:ctrlPr>
                                <a:rPr lang="en-AU" sz="2800" i="1">
                                  <a:latin typeface="Cambria Math" panose="02040503050406030204" pitchFamily="18" charset="0"/>
                                  <a:ea typeface="Cambria Math" panose="02040503050406030204" pitchFamily="18" charset="0"/>
                                </a:rPr>
                              </m:ctrlPr>
                            </m:sSupPr>
                            <m:e>
                              <m:r>
                                <a:rPr lang="en-AU" sz="2800" i="1">
                                  <a:latin typeface="Cambria Math" panose="02040503050406030204" pitchFamily="18" charset="0"/>
                                  <a:ea typeface="Cambria Math" panose="02040503050406030204" pitchFamily="18" charset="0"/>
                                </a:rPr>
                                <m:t>𝜎</m:t>
                              </m:r>
                            </m:e>
                            <m:sup>
                              <m:r>
                                <a:rPr lang="en-AU" sz="2800" i="1">
                                  <a:latin typeface="Cambria Math" panose="02040503050406030204" pitchFamily="18" charset="0"/>
                                  <a:ea typeface="Cambria Math" panose="02040503050406030204" pitchFamily="18" charset="0"/>
                                </a:rPr>
                                <m:t>2</m:t>
                              </m:r>
                            </m:sup>
                          </m:sSup>
                        </m:e>
                      </m:d>
                    </m:oMath>
                  </m:oMathPara>
                </a14:m>
                <a:endParaRPr lang="en-AU"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5792907" y="1526776"/>
                <a:ext cx="2962672" cy="430887"/>
              </a:xfrm>
              <a:prstGeom prst="rect">
                <a:avLst/>
              </a:prstGeom>
              <a:blipFill rotWithShape="0">
                <a:blip r:embed="rId2"/>
                <a:stretch>
                  <a:fillRect/>
                </a:stretch>
              </a:blipFill>
            </p:spPr>
            <p:txBody>
              <a:bodyPr/>
              <a:lstStyle/>
              <a:p>
                <a:r>
                  <a:rPr lang="en-AU">
                    <a:noFill/>
                  </a:rPr>
                  <a:t> </a:t>
                </a:r>
              </a:p>
            </p:txBody>
          </p:sp>
        </mc:Fallback>
      </mc:AlternateContent>
      <p:sp>
        <p:nvSpPr>
          <p:cNvPr id="6" name="Rectangle 5"/>
          <p:cNvSpPr/>
          <p:nvPr/>
        </p:nvSpPr>
        <p:spPr>
          <a:xfrm>
            <a:off x="1835696" y="1723192"/>
            <a:ext cx="2694969" cy="369332"/>
          </a:xfrm>
          <a:prstGeom prst="rect">
            <a:avLst/>
          </a:prstGeom>
        </p:spPr>
        <p:txBody>
          <a:bodyPr wrap="none">
            <a:spAutoFit/>
          </a:bodyPr>
          <a:lstStyle/>
          <a:p>
            <a:r>
              <a:rPr lang="en-US" altLang="en-US" dirty="0">
                <a:solidFill>
                  <a:srgbClr val="0000FF"/>
                </a:solidFill>
                <a:latin typeface="Lucida Console" panose="020B0609040504020204" pitchFamily="49" charset="0"/>
              </a:rPr>
              <a:t>plot(lm1, which=1)</a:t>
            </a:r>
            <a:endParaRPr lang="en-AU" dirty="0"/>
          </a:p>
        </p:txBody>
      </p:sp>
      <p:pic>
        <p:nvPicPr>
          <p:cNvPr id="3" name="Picture 2"/>
          <p:cNvPicPr>
            <a:picLocks noChangeAspect="1"/>
          </p:cNvPicPr>
          <p:nvPr/>
        </p:nvPicPr>
        <p:blipFill>
          <a:blip r:embed="rId3"/>
          <a:stretch>
            <a:fillRect/>
          </a:stretch>
        </p:blipFill>
        <p:spPr>
          <a:xfrm>
            <a:off x="468313" y="2024238"/>
            <a:ext cx="7488063" cy="4621294"/>
          </a:xfrm>
          <a:prstGeom prst="rect">
            <a:avLst/>
          </a:prstGeom>
        </p:spPr>
      </p:pic>
    </p:spTree>
    <p:extLst>
      <p:ext uri="{BB962C8B-B14F-4D97-AF65-F5344CB8AC3E}">
        <p14:creationId xmlns:p14="http://schemas.microsoft.com/office/powerpoint/2010/main" val="936162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AU"/>
              <a:t>Reporting results from this experiment</a:t>
            </a:r>
          </a:p>
        </p:txBody>
      </p:sp>
      <p:sp>
        <p:nvSpPr>
          <p:cNvPr id="4" name="Rectangle 3"/>
          <p:cNvSpPr/>
          <p:nvPr/>
        </p:nvSpPr>
        <p:spPr>
          <a:xfrm>
            <a:off x="179512" y="2060848"/>
            <a:ext cx="6202868" cy="2246769"/>
          </a:xfrm>
          <a:prstGeom prst="rect">
            <a:avLst/>
          </a:prstGeom>
        </p:spPr>
        <p:txBody>
          <a:bodyPr wrap="square">
            <a:spAutoFit/>
          </a:bodyPr>
          <a:lstStyle/>
          <a:p>
            <a:r>
              <a:rPr lang="en-AU" sz="2000" dirty="0">
                <a:solidFill>
                  <a:srgbClr val="0070C0"/>
                </a:solidFill>
              </a:rPr>
              <a:t>lm1.results&lt;-summary(</a:t>
            </a:r>
            <a:r>
              <a:rPr lang="en-AU" sz="2000" dirty="0" err="1">
                <a:solidFill>
                  <a:srgbClr val="0070C0"/>
                </a:solidFill>
              </a:rPr>
              <a:t>emmeans</a:t>
            </a:r>
            <a:r>
              <a:rPr lang="en-AU" sz="2000" dirty="0">
                <a:solidFill>
                  <a:srgbClr val="0070C0"/>
                </a:solidFill>
              </a:rPr>
              <a:t>(lm1,~Variety))</a:t>
            </a:r>
          </a:p>
          <a:p>
            <a:endParaRPr lang="en-AU" sz="2000" dirty="0"/>
          </a:p>
          <a:p>
            <a:r>
              <a:rPr lang="en-AU" sz="2000" dirty="0" err="1">
                <a:solidFill>
                  <a:srgbClr val="0070C0"/>
                </a:solidFill>
              </a:rPr>
              <a:t>ggplot</a:t>
            </a:r>
            <a:r>
              <a:rPr lang="en-AU" sz="2000" dirty="0">
                <a:solidFill>
                  <a:srgbClr val="0070C0"/>
                </a:solidFill>
              </a:rPr>
              <a:t>(lm1.results,aes(</a:t>
            </a:r>
            <a:r>
              <a:rPr lang="en-AU" sz="2000" dirty="0" err="1">
                <a:solidFill>
                  <a:srgbClr val="0070C0"/>
                </a:solidFill>
              </a:rPr>
              <a:t>Variety,emmean</a:t>
            </a:r>
            <a:r>
              <a:rPr lang="en-AU" sz="2000" dirty="0">
                <a:solidFill>
                  <a:srgbClr val="0070C0"/>
                </a:solidFill>
              </a:rPr>
              <a:t>))+</a:t>
            </a:r>
          </a:p>
          <a:p>
            <a:r>
              <a:rPr lang="en-AU" sz="2000" dirty="0" err="1">
                <a:solidFill>
                  <a:srgbClr val="0070C0"/>
                </a:solidFill>
              </a:rPr>
              <a:t>geom_bar</a:t>
            </a:r>
            <a:r>
              <a:rPr lang="en-AU" sz="2000" dirty="0">
                <a:solidFill>
                  <a:srgbClr val="0070C0"/>
                </a:solidFill>
              </a:rPr>
              <a:t>(stat="identity", width=.4)+</a:t>
            </a:r>
          </a:p>
          <a:p>
            <a:r>
              <a:rPr lang="en-AU" sz="2000" dirty="0" err="1">
                <a:solidFill>
                  <a:srgbClr val="0070C0"/>
                </a:solidFill>
              </a:rPr>
              <a:t>geom_errorbar</a:t>
            </a:r>
            <a:r>
              <a:rPr lang="en-AU" sz="2000" dirty="0">
                <a:solidFill>
                  <a:srgbClr val="0070C0"/>
                </a:solidFill>
              </a:rPr>
              <a:t>(</a:t>
            </a:r>
            <a:r>
              <a:rPr lang="en-AU" sz="2000" dirty="0" err="1">
                <a:solidFill>
                  <a:srgbClr val="0070C0"/>
                </a:solidFill>
              </a:rPr>
              <a:t>aes</a:t>
            </a:r>
            <a:r>
              <a:rPr lang="en-AU" sz="2000" dirty="0">
                <a:solidFill>
                  <a:srgbClr val="0070C0"/>
                </a:solidFill>
              </a:rPr>
              <a:t>(</a:t>
            </a:r>
            <a:r>
              <a:rPr lang="en-AU" sz="2000" dirty="0" err="1">
                <a:solidFill>
                  <a:srgbClr val="0070C0"/>
                </a:solidFill>
              </a:rPr>
              <a:t>ymin</a:t>
            </a:r>
            <a:r>
              <a:rPr lang="en-AU" sz="2000" dirty="0">
                <a:solidFill>
                  <a:srgbClr val="0070C0"/>
                </a:solidFill>
              </a:rPr>
              <a:t> = , </a:t>
            </a:r>
            <a:r>
              <a:rPr lang="en-AU" sz="2000" dirty="0" err="1">
                <a:solidFill>
                  <a:srgbClr val="0070C0"/>
                </a:solidFill>
              </a:rPr>
              <a:t>ymax</a:t>
            </a:r>
            <a:r>
              <a:rPr lang="en-AU" sz="2000" dirty="0">
                <a:solidFill>
                  <a:srgbClr val="0070C0"/>
                </a:solidFill>
              </a:rPr>
              <a:t> = ) + #incomplete</a:t>
            </a:r>
          </a:p>
          <a:p>
            <a:r>
              <a:rPr lang="en-AU" sz="2000" dirty="0" err="1">
                <a:solidFill>
                  <a:srgbClr val="0070C0"/>
                </a:solidFill>
              </a:rPr>
              <a:t>ylim</a:t>
            </a:r>
            <a:r>
              <a:rPr lang="en-AU" sz="2000" dirty="0">
                <a:solidFill>
                  <a:srgbClr val="0070C0"/>
                </a:solidFill>
              </a:rPr>
              <a:t>(0,5)+</a:t>
            </a:r>
          </a:p>
          <a:p>
            <a:r>
              <a:rPr lang="en-AU" sz="2000" dirty="0">
                <a:solidFill>
                  <a:srgbClr val="0070C0"/>
                </a:solidFill>
              </a:rPr>
              <a:t>labs(y = “Mean Yield (t/hectare)") </a:t>
            </a:r>
          </a:p>
        </p:txBody>
      </p:sp>
      <p:pic>
        <p:nvPicPr>
          <p:cNvPr id="2" name="Picture 1"/>
          <p:cNvPicPr>
            <a:picLocks noChangeAspect="1"/>
          </p:cNvPicPr>
          <p:nvPr/>
        </p:nvPicPr>
        <p:blipFill>
          <a:blip r:embed="rId2"/>
          <a:stretch>
            <a:fillRect/>
          </a:stretch>
        </p:blipFill>
        <p:spPr>
          <a:xfrm>
            <a:off x="4595103" y="3749937"/>
            <a:ext cx="4552381" cy="2809524"/>
          </a:xfrm>
          <a:prstGeom prst="rect">
            <a:avLst/>
          </a:prstGeom>
        </p:spPr>
      </p:pic>
    </p:spTree>
    <p:extLst>
      <p:ext uri="{BB962C8B-B14F-4D97-AF65-F5344CB8AC3E}">
        <p14:creationId xmlns:p14="http://schemas.microsoft.com/office/powerpoint/2010/main" val="1545549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684213" y="1989138"/>
            <a:ext cx="7416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spcBef>
                <a:spcPct val="50000"/>
              </a:spcBef>
            </a:pPr>
            <a:r>
              <a:rPr lang="en-AU" dirty="0"/>
              <a:t>1-way ANOVA is an example of a simple model, where the outcome measure is a continuous variable and the single experimental factor has 2 OR MORE levels</a:t>
            </a:r>
          </a:p>
        </p:txBody>
      </p:sp>
    </p:spTree>
    <p:extLst>
      <p:ext uri="{BB962C8B-B14F-4D97-AF65-F5344CB8AC3E}">
        <p14:creationId xmlns:p14="http://schemas.microsoft.com/office/powerpoint/2010/main" val="3350389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7504" y="765175"/>
            <a:ext cx="8928992" cy="1143000"/>
          </a:xfrm>
        </p:spPr>
        <p:txBody>
          <a:bodyPr/>
          <a:lstStyle/>
          <a:p>
            <a:pPr eaLnBrk="1" hangingPunct="1"/>
            <a:r>
              <a:rPr lang="en-AU" sz="2800" dirty="0"/>
              <a:t>Compare wheat yields between 3 varieties</a:t>
            </a:r>
          </a:p>
        </p:txBody>
      </p:sp>
      <p:sp>
        <p:nvSpPr>
          <p:cNvPr id="26627" name="Rectangle 3"/>
          <p:cNvSpPr>
            <a:spLocks noGrp="1" noChangeArrowheads="1"/>
          </p:cNvSpPr>
          <p:nvPr>
            <p:ph type="body" idx="1"/>
          </p:nvPr>
        </p:nvSpPr>
        <p:spPr/>
        <p:txBody>
          <a:bodyPr/>
          <a:lstStyle/>
          <a:p>
            <a:r>
              <a:rPr lang="en-AU" altLang="en-US" sz="2000" dirty="0"/>
              <a:t>Outcome measure:      Tonnes/hectare</a:t>
            </a:r>
          </a:p>
          <a:p>
            <a:r>
              <a:rPr lang="en-AU" altLang="en-US" sz="2000" dirty="0"/>
              <a:t>Experimental factor:     Variety (new/</a:t>
            </a:r>
            <a:r>
              <a:rPr lang="en-AU" altLang="en-US" sz="2000" u="sng" dirty="0" err="1">
                <a:solidFill>
                  <a:srgbClr val="00B050"/>
                </a:solidFill>
              </a:rPr>
              <a:t>newPLUS</a:t>
            </a:r>
            <a:r>
              <a:rPr lang="en-AU" altLang="en-US" sz="2000" dirty="0"/>
              <a:t>/standard)</a:t>
            </a:r>
          </a:p>
          <a:p>
            <a:r>
              <a:rPr lang="en-AU" altLang="en-US" sz="2000" dirty="0"/>
              <a:t>Data:                             6 plots/ variety</a:t>
            </a:r>
          </a:p>
          <a:p>
            <a:pPr marL="0" indent="0">
              <a:buNone/>
            </a:pPr>
            <a:endParaRPr lang="en-AU" sz="2000" dirty="0"/>
          </a:p>
          <a:p>
            <a:pPr marL="0" indent="0" eaLnBrk="1" hangingPunct="1">
              <a:buNone/>
            </a:pPr>
            <a:r>
              <a:rPr lang="en-AU" sz="2000" dirty="0"/>
              <a:t>.</a:t>
            </a:r>
          </a:p>
        </p:txBody>
      </p:sp>
      <p:pic>
        <p:nvPicPr>
          <p:cNvPr id="5" name="Picture 26" descr="Image result for wheat variety trials ima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569" y="3645024"/>
            <a:ext cx="3730598" cy="19463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572000" y="3789040"/>
            <a:ext cx="3816424" cy="830997"/>
          </a:xfrm>
          <a:prstGeom prst="rect">
            <a:avLst/>
          </a:prstGeom>
          <a:noFill/>
        </p:spPr>
        <p:txBody>
          <a:bodyPr wrap="square" rtlCol="0">
            <a:spAutoFit/>
          </a:bodyPr>
          <a:lstStyle/>
          <a:p>
            <a:r>
              <a:rPr lang="en-AU" sz="2400" dirty="0"/>
              <a:t>How many parameters in this model?</a:t>
            </a:r>
          </a:p>
        </p:txBody>
      </p:sp>
    </p:spTree>
    <p:extLst>
      <p:ext uri="{BB962C8B-B14F-4D97-AF65-F5344CB8AC3E}">
        <p14:creationId xmlns:p14="http://schemas.microsoft.com/office/powerpoint/2010/main" val="425534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1547813" y="2708275"/>
            <a:ext cx="4464347"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AU" sz="3200" dirty="0"/>
              <a:t>Stories from the front</a:t>
            </a:r>
          </a:p>
          <a:p>
            <a:pPr algn="ctr" eaLnBrk="1" hangingPunct="1">
              <a:spcBef>
                <a:spcPct val="50000"/>
              </a:spcBef>
            </a:pPr>
            <a:r>
              <a:rPr lang="en-AU" dirty="0"/>
              <a:t> </a:t>
            </a:r>
            <a:r>
              <a:rPr lang="en-AU" i="1" dirty="0"/>
              <a:t>(cautionary tales)</a:t>
            </a:r>
          </a:p>
        </p:txBody>
      </p:sp>
    </p:spTree>
    <p:extLst>
      <p:ext uri="{BB962C8B-B14F-4D97-AF65-F5344CB8AC3E}">
        <p14:creationId xmlns:p14="http://schemas.microsoft.com/office/powerpoint/2010/main" val="1971456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ChangeArrowheads="1"/>
          </p:cNvSpPr>
          <p:nvPr/>
        </p:nvSpPr>
        <p:spPr bwMode="auto">
          <a:xfrm>
            <a:off x="555624" y="1285573"/>
            <a:ext cx="8588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2800" dirty="0">
                <a:solidFill>
                  <a:srgbClr val="527688"/>
                </a:solidFill>
                <a:latin typeface="+mj-lt"/>
                <a:ea typeface="+mj-ea"/>
                <a:cs typeface="+mj-cs"/>
              </a:rPr>
              <a:t>Results from Wheat Yield Experiment with 3 Varieties</a:t>
            </a:r>
          </a:p>
        </p:txBody>
      </p:sp>
      <p:pic>
        <p:nvPicPr>
          <p:cNvPr id="2" name="Picture 1"/>
          <p:cNvPicPr>
            <a:picLocks noChangeAspect="1"/>
          </p:cNvPicPr>
          <p:nvPr/>
        </p:nvPicPr>
        <p:blipFill>
          <a:blip r:embed="rId3"/>
          <a:stretch>
            <a:fillRect/>
          </a:stretch>
        </p:blipFill>
        <p:spPr>
          <a:xfrm>
            <a:off x="1475657" y="2024237"/>
            <a:ext cx="7063374" cy="4359195"/>
          </a:xfrm>
          <a:prstGeom prst="rect">
            <a:avLst/>
          </a:prstGeom>
        </p:spPr>
      </p:pic>
    </p:spTree>
    <p:extLst>
      <p:ext uri="{BB962C8B-B14F-4D97-AF65-F5344CB8AC3E}">
        <p14:creationId xmlns:p14="http://schemas.microsoft.com/office/powerpoint/2010/main" val="478049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2"/>
          <p:cNvSpPr>
            <a:spLocks noChangeArrowheads="1"/>
          </p:cNvSpPr>
          <p:nvPr/>
        </p:nvSpPr>
        <p:spPr bwMode="auto">
          <a:xfrm>
            <a:off x="3563938" y="2349500"/>
            <a:ext cx="3059112" cy="12954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8675" name="Oval 3"/>
          <p:cNvSpPr>
            <a:spLocks noChangeArrowheads="1"/>
          </p:cNvSpPr>
          <p:nvPr/>
        </p:nvSpPr>
        <p:spPr bwMode="auto">
          <a:xfrm>
            <a:off x="2843213" y="3716338"/>
            <a:ext cx="4787900" cy="1295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8676" name="Rectangle 4"/>
          <p:cNvSpPr>
            <a:spLocks noGrp="1" noChangeArrowheads="1"/>
          </p:cNvSpPr>
          <p:nvPr>
            <p:ph type="title"/>
          </p:nvPr>
        </p:nvSpPr>
        <p:spPr/>
        <p:txBody>
          <a:bodyPr/>
          <a:lstStyle/>
          <a:p>
            <a:pPr algn="ctr" eaLnBrk="1" hangingPunct="1"/>
            <a:r>
              <a:rPr lang="en-AU" sz="3000"/>
              <a:t>ANOVA compares means between </a:t>
            </a:r>
            <a:br>
              <a:rPr lang="en-AU" sz="3000"/>
            </a:br>
            <a:r>
              <a:rPr lang="en-AU" sz="3000"/>
              <a:t>TWO or MORE POPULATIONS</a:t>
            </a:r>
          </a:p>
        </p:txBody>
      </p:sp>
      <p:graphicFrame>
        <p:nvGraphicFramePr>
          <p:cNvPr id="28677" name="Object 6"/>
          <p:cNvGraphicFramePr>
            <a:graphicFrameLocks noGrp="1" noChangeAspect="1"/>
          </p:cNvGraphicFramePr>
          <p:nvPr>
            <p:ph sz="half" idx="1"/>
          </p:nvPr>
        </p:nvGraphicFramePr>
        <p:xfrm>
          <a:off x="2771775" y="2825750"/>
          <a:ext cx="3671888" cy="1687513"/>
        </p:xfrm>
        <a:graphic>
          <a:graphicData uri="http://schemas.openxmlformats.org/presentationml/2006/ole">
            <mc:AlternateContent xmlns:mc="http://schemas.openxmlformats.org/markup-compatibility/2006">
              <mc:Choice xmlns:v="urn:schemas-microsoft-com:vml" Requires="v">
                <p:oleObj spid="_x0000_s8225" name="Equation" r:id="rId3" imgW="939392" imgH="431613" progId="Equation.3">
                  <p:embed/>
                </p:oleObj>
              </mc:Choice>
              <mc:Fallback>
                <p:oleObj name="Equation" r:id="rId3" imgW="939392"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825750"/>
                        <a:ext cx="3671888" cy="168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8" name="Text Box 7"/>
          <p:cNvSpPr txBox="1">
            <a:spLocks noChangeArrowheads="1"/>
          </p:cNvSpPr>
          <p:nvPr/>
        </p:nvSpPr>
        <p:spPr bwMode="auto">
          <a:xfrm>
            <a:off x="3635375" y="3860800"/>
            <a:ext cx="316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AU"/>
              <a:t>Within-group variation</a:t>
            </a:r>
          </a:p>
        </p:txBody>
      </p:sp>
      <p:sp>
        <p:nvSpPr>
          <p:cNvPr id="28679" name="Text Box 9"/>
          <p:cNvSpPr txBox="1">
            <a:spLocks noChangeArrowheads="1"/>
          </p:cNvSpPr>
          <p:nvPr/>
        </p:nvSpPr>
        <p:spPr bwMode="auto">
          <a:xfrm>
            <a:off x="3924300" y="2492375"/>
            <a:ext cx="23383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r>
              <a:rPr lang="en-AU"/>
              <a:t>Between-group </a:t>
            </a:r>
          </a:p>
          <a:p>
            <a:pPr eaLnBrk="1" hangingPunct="1"/>
            <a:r>
              <a:rPr lang="en-AU"/>
              <a:t>mean variation</a:t>
            </a:r>
          </a:p>
        </p:txBody>
      </p:sp>
    </p:spTree>
    <p:extLst>
      <p:ext uri="{BB962C8B-B14F-4D97-AF65-F5344CB8AC3E}">
        <p14:creationId xmlns:p14="http://schemas.microsoft.com/office/powerpoint/2010/main" val="868423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Analyse these data in R</a:t>
            </a:r>
          </a:p>
        </p:txBody>
      </p:sp>
      <p:sp>
        <p:nvSpPr>
          <p:cNvPr id="4" name="Slide Number Placeholder 3"/>
          <p:cNvSpPr>
            <a:spLocks noGrp="1"/>
          </p:cNvSpPr>
          <p:nvPr>
            <p:ph type="sldNum" sz="quarter" idx="12"/>
          </p:nvPr>
        </p:nvSpPr>
        <p:spPr/>
        <p:txBody>
          <a:bodyPr/>
          <a:lstStyle/>
          <a:p>
            <a:fld id="{CBC4DA89-F07B-43A0-BAB0-8B37DC74CBDD}" type="slidenum">
              <a:rPr lang="en-AU" altLang="en-US" smtClean="0"/>
              <a:pPr/>
              <a:t>42</a:t>
            </a:fld>
            <a:endParaRPr lang="en-AU" altLang="en-US"/>
          </a:p>
        </p:txBody>
      </p:sp>
      <p:sp>
        <p:nvSpPr>
          <p:cNvPr id="5" name="TextBox 4"/>
          <p:cNvSpPr txBox="1"/>
          <p:nvPr/>
        </p:nvSpPr>
        <p:spPr>
          <a:xfrm>
            <a:off x="468313" y="2204864"/>
            <a:ext cx="8229600" cy="1938992"/>
          </a:xfrm>
          <a:prstGeom prst="rect">
            <a:avLst/>
          </a:prstGeom>
          <a:noFill/>
        </p:spPr>
        <p:txBody>
          <a:bodyPr wrap="square" rtlCol="0">
            <a:spAutoFit/>
          </a:bodyPr>
          <a:lstStyle/>
          <a:p>
            <a:r>
              <a:rPr lang="en-AU" sz="2000" b="1" dirty="0"/>
              <a:t>Set up working directory and import data</a:t>
            </a:r>
          </a:p>
          <a:p>
            <a:endParaRPr lang="en-AU" sz="2000" dirty="0"/>
          </a:p>
          <a:p>
            <a:r>
              <a:rPr lang="en-AU" sz="2000" dirty="0" err="1">
                <a:solidFill>
                  <a:schemeClr val="accent6">
                    <a:lumMod val="60000"/>
                    <a:lumOff val="40000"/>
                  </a:schemeClr>
                </a:solidFill>
              </a:rPr>
              <a:t>setwd</a:t>
            </a:r>
            <a:r>
              <a:rPr lang="en-AU" sz="2000" dirty="0">
                <a:solidFill>
                  <a:schemeClr val="accent6">
                    <a:lumMod val="60000"/>
                    <a:lumOff val="40000"/>
                  </a:schemeClr>
                </a:solidFill>
              </a:rPr>
              <a:t>(“~/Dropbox/CSIRO short course/Data”)</a:t>
            </a:r>
          </a:p>
          <a:p>
            <a:r>
              <a:rPr lang="en-AU" sz="2000" dirty="0">
                <a:solidFill>
                  <a:schemeClr val="accent6">
                    <a:lumMod val="60000"/>
                    <a:lumOff val="40000"/>
                  </a:schemeClr>
                </a:solidFill>
              </a:rPr>
              <a:t>wheat2&lt;-read.csv(“wheat yield PLUS.csv”)</a:t>
            </a:r>
          </a:p>
          <a:p>
            <a:r>
              <a:rPr lang="en-AU" sz="2000" dirty="0" err="1">
                <a:solidFill>
                  <a:schemeClr val="accent6">
                    <a:lumMod val="60000"/>
                    <a:lumOff val="40000"/>
                  </a:schemeClr>
                </a:solidFill>
              </a:rPr>
              <a:t>str</a:t>
            </a:r>
            <a:r>
              <a:rPr lang="en-AU" sz="2000" dirty="0">
                <a:solidFill>
                  <a:schemeClr val="accent6">
                    <a:lumMod val="60000"/>
                    <a:lumOff val="40000"/>
                  </a:schemeClr>
                </a:solidFill>
              </a:rPr>
              <a:t>(wheat2) #check data types for each variable</a:t>
            </a:r>
          </a:p>
          <a:p>
            <a:r>
              <a:rPr lang="en-AU" sz="2000" dirty="0">
                <a:solidFill>
                  <a:schemeClr val="accent6">
                    <a:lumMod val="60000"/>
                    <a:lumOff val="40000"/>
                  </a:schemeClr>
                </a:solidFill>
              </a:rPr>
              <a:t>View(wheat2) #View data</a:t>
            </a:r>
          </a:p>
        </p:txBody>
      </p:sp>
      <p:sp>
        <p:nvSpPr>
          <p:cNvPr id="6" name="TextBox 5"/>
          <p:cNvSpPr txBox="1"/>
          <p:nvPr/>
        </p:nvSpPr>
        <p:spPr>
          <a:xfrm>
            <a:off x="468313" y="4365104"/>
            <a:ext cx="7272039" cy="1877437"/>
          </a:xfrm>
          <a:prstGeom prst="rect">
            <a:avLst/>
          </a:prstGeom>
          <a:noFill/>
        </p:spPr>
        <p:txBody>
          <a:bodyPr wrap="square" rtlCol="0">
            <a:spAutoFit/>
          </a:bodyPr>
          <a:lstStyle/>
          <a:p>
            <a:r>
              <a:rPr lang="en-AU" sz="2000" b="1" dirty="0"/>
              <a:t>Visualise data</a:t>
            </a:r>
          </a:p>
          <a:p>
            <a:endParaRPr lang="en-AU" dirty="0"/>
          </a:p>
          <a:p>
            <a:r>
              <a:rPr lang="en-AU" sz="2000" dirty="0">
                <a:solidFill>
                  <a:schemeClr val="accent6">
                    <a:lumMod val="60000"/>
                    <a:lumOff val="40000"/>
                  </a:schemeClr>
                </a:solidFill>
              </a:rPr>
              <a:t>library(ggplot2)</a:t>
            </a:r>
          </a:p>
          <a:p>
            <a:r>
              <a:rPr lang="en-AU" sz="2000" dirty="0" err="1">
                <a:solidFill>
                  <a:schemeClr val="accent6">
                    <a:lumMod val="60000"/>
                    <a:lumOff val="40000"/>
                  </a:schemeClr>
                </a:solidFill>
              </a:rPr>
              <a:t>ggplot</a:t>
            </a:r>
            <a:r>
              <a:rPr lang="en-AU" sz="2000" dirty="0">
                <a:solidFill>
                  <a:schemeClr val="accent6">
                    <a:lumMod val="60000"/>
                    <a:lumOff val="40000"/>
                  </a:schemeClr>
                </a:solidFill>
              </a:rPr>
              <a:t>(wheat2, </a:t>
            </a:r>
            <a:r>
              <a:rPr lang="en-AU" sz="2000" dirty="0" err="1">
                <a:solidFill>
                  <a:schemeClr val="accent6">
                    <a:lumMod val="60000"/>
                    <a:lumOff val="40000"/>
                  </a:schemeClr>
                </a:solidFill>
              </a:rPr>
              <a:t>aes</a:t>
            </a:r>
            <a:r>
              <a:rPr lang="en-AU" sz="2000" dirty="0">
                <a:solidFill>
                  <a:schemeClr val="accent6">
                    <a:lumMod val="60000"/>
                    <a:lumOff val="40000"/>
                  </a:schemeClr>
                </a:solidFill>
              </a:rPr>
              <a:t>(Variety, Yield, colour=Variety)) +</a:t>
            </a:r>
          </a:p>
          <a:p>
            <a:r>
              <a:rPr lang="en-AU" sz="2000" dirty="0">
                <a:solidFill>
                  <a:schemeClr val="accent6">
                    <a:lumMod val="60000"/>
                    <a:lumOff val="40000"/>
                  </a:schemeClr>
                </a:solidFill>
              </a:rPr>
              <a:t>            </a:t>
            </a:r>
            <a:r>
              <a:rPr lang="en-AU" sz="2000" dirty="0" err="1">
                <a:solidFill>
                  <a:schemeClr val="accent6">
                    <a:lumMod val="60000"/>
                    <a:lumOff val="40000"/>
                  </a:schemeClr>
                </a:solidFill>
              </a:rPr>
              <a:t>geom_point</a:t>
            </a:r>
            <a:r>
              <a:rPr lang="en-AU" sz="2000" dirty="0">
                <a:solidFill>
                  <a:schemeClr val="accent6">
                    <a:lumMod val="60000"/>
                    <a:lumOff val="40000"/>
                  </a:schemeClr>
                </a:solidFill>
              </a:rPr>
              <a:t>()</a:t>
            </a:r>
          </a:p>
          <a:p>
            <a:endParaRPr lang="en-AU" dirty="0"/>
          </a:p>
        </p:txBody>
      </p:sp>
      <p:pic>
        <p:nvPicPr>
          <p:cNvPr id="7" name="Picture 26" descr="Image result for wheat variety trials ima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765176"/>
            <a:ext cx="2843808" cy="148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085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09445"/>
            <a:ext cx="8676456" cy="1768754"/>
          </a:xfrm>
          <a:prstGeom prst="rect">
            <a:avLst/>
          </a:prstGeom>
        </p:spPr>
        <p:txBody>
          <a:bodyPr wrap="square">
            <a:spAutoFit/>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aov1=</a:t>
            </a:r>
            <a:r>
              <a:rPr lang="en-AU"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aov</a:t>
            </a:r>
            <a:r>
              <a:rPr lang="en-AU"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t>
            </a:r>
            <a:r>
              <a:rPr lang="en-AU"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Yield~Variety</a:t>
            </a:r>
            <a:r>
              <a:rPr lang="en-AU"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 data = wheat2)</a:t>
            </a:r>
            <a:endParaRPr lang="en-AU"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summary(aov1)</a:t>
            </a:r>
          </a:p>
          <a:p>
            <a:r>
              <a:rPr lang="en-AU" sz="2400" dirty="0"/>
              <a:t> 	</a:t>
            </a:r>
            <a:r>
              <a:rPr lang="en-AU" sz="2000" dirty="0" err="1"/>
              <a:t>Df</a:t>
            </a:r>
            <a:r>
              <a:rPr lang="en-AU" sz="2000" dirty="0"/>
              <a:t> 	Sum </a:t>
            </a:r>
            <a:r>
              <a:rPr lang="en-AU" sz="2000" dirty="0" err="1"/>
              <a:t>Sq</a:t>
            </a:r>
            <a:r>
              <a:rPr lang="en-AU" sz="2000" dirty="0"/>
              <a:t>    Mean </a:t>
            </a:r>
            <a:r>
              <a:rPr lang="en-AU" sz="2000" dirty="0" err="1"/>
              <a:t>Sq</a:t>
            </a:r>
            <a:r>
              <a:rPr lang="en-AU" sz="2000" dirty="0"/>
              <a:t> 	F value  	</a:t>
            </a:r>
            <a:r>
              <a:rPr lang="en-AU" sz="2000" dirty="0" err="1"/>
              <a:t>Pr</a:t>
            </a:r>
            <a:r>
              <a:rPr lang="en-AU" sz="2000" dirty="0"/>
              <a:t>(&gt;F)   </a:t>
            </a:r>
          </a:p>
          <a:p>
            <a:r>
              <a:rPr lang="en-AU" sz="2000" dirty="0"/>
              <a:t>Variety      2 	0.6820        0.3410         8.951 		0.00276 **</a:t>
            </a:r>
          </a:p>
          <a:p>
            <a:r>
              <a:rPr lang="en-AU" sz="2000" dirty="0"/>
              <a:t>Residuals 15 	0.5714        0.0381   </a:t>
            </a:r>
            <a:endParaRPr lang="en-AU"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79512" y="1196752"/>
            <a:ext cx="6056466" cy="523220"/>
          </a:xfrm>
          <a:prstGeom prst="rect">
            <a:avLst/>
          </a:prstGeom>
        </p:spPr>
        <p:txBody>
          <a:bodyPr wrap="none">
            <a:spAutoFit/>
          </a:bodyPr>
          <a:lstStyle/>
          <a:p>
            <a:r>
              <a:rPr lang="en-AU" sz="2800" kern="0" dirty="0">
                <a:solidFill>
                  <a:srgbClr val="527688"/>
                </a:solidFill>
                <a:latin typeface="Arial"/>
                <a:ea typeface="+mj-ea"/>
                <a:cs typeface="Arial"/>
              </a:rPr>
              <a:t>Sample analysis in R: 1-way ANOVA</a:t>
            </a:r>
            <a:endParaRPr lang="en-AU" dirty="0"/>
          </a:p>
        </p:txBody>
      </p:sp>
      <p:sp>
        <p:nvSpPr>
          <p:cNvPr id="3" name="Rectangle 2"/>
          <p:cNvSpPr/>
          <p:nvPr/>
        </p:nvSpPr>
        <p:spPr>
          <a:xfrm>
            <a:off x="0" y="4581128"/>
            <a:ext cx="4784515" cy="461665"/>
          </a:xfrm>
          <a:prstGeom prst="rect">
            <a:avLst/>
          </a:prstGeom>
        </p:spPr>
        <p:txBody>
          <a:bodyPr wrap="none">
            <a:spAutoFit/>
          </a:bodyPr>
          <a:lstStyle/>
          <a:p>
            <a:pPr eaLnBrk="1" hangingPunct="1">
              <a:spcBef>
                <a:spcPct val="50000"/>
              </a:spcBef>
            </a:pPr>
            <a:r>
              <a:rPr lang="en-AU" sz="2400" dirty="0"/>
              <a:t>But which groups are different???</a:t>
            </a:r>
          </a:p>
        </p:txBody>
      </p:sp>
      <p:pic>
        <p:nvPicPr>
          <p:cNvPr id="5" name="Picture 26" descr="Image result for wheat variety trials ima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4811960"/>
            <a:ext cx="2843808" cy="148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588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5" name="Text Box 88"/>
          <p:cNvSpPr txBox="1">
            <a:spLocks noChangeArrowheads="1"/>
          </p:cNvSpPr>
          <p:nvPr/>
        </p:nvSpPr>
        <p:spPr bwMode="auto">
          <a:xfrm>
            <a:off x="323850" y="1484313"/>
            <a:ext cx="6911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AU"/>
              <a:t>Summary of results:</a:t>
            </a:r>
          </a:p>
        </p:txBody>
      </p:sp>
      <p:sp>
        <p:nvSpPr>
          <p:cNvPr id="30746" name="Text Box 89"/>
          <p:cNvSpPr txBox="1">
            <a:spLocks noChangeArrowheads="1"/>
          </p:cNvSpPr>
          <p:nvPr/>
        </p:nvSpPr>
        <p:spPr bwMode="auto">
          <a:xfrm>
            <a:off x="684213" y="5084763"/>
            <a:ext cx="734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AU" dirty="0"/>
              <a:t>But which groups are different???</a:t>
            </a:r>
          </a:p>
        </p:txBody>
      </p:sp>
      <p:sp>
        <p:nvSpPr>
          <p:cNvPr id="2" name="Rectangle 1"/>
          <p:cNvSpPr/>
          <p:nvPr/>
        </p:nvSpPr>
        <p:spPr>
          <a:xfrm>
            <a:off x="107504" y="1957975"/>
            <a:ext cx="8712968" cy="2445862"/>
          </a:xfrm>
          <a:prstGeom prst="rect">
            <a:avLst/>
          </a:prstGeom>
        </p:spPr>
        <p:txBody>
          <a:bodyPr wrap="square">
            <a:spAutoFit/>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library(</a:t>
            </a:r>
            <a:r>
              <a:rPr lang="en-AU"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emmeans</a:t>
            </a:r>
            <a:r>
              <a:rPr lang="en-AU"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t>
            </a:r>
          </a:p>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emmeans</a:t>
            </a:r>
            <a:r>
              <a:rPr lang="en-AU"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(aov1, ~Variety)</a:t>
            </a:r>
            <a:endParaRPr lang="en-AU" sz="2400" dirty="0">
              <a:latin typeface="Calibri" panose="020F0502020204030204" pitchFamily="34" charset="0"/>
              <a:ea typeface="Calibri" panose="020F0502020204030204" pitchFamily="34" charset="0"/>
              <a:cs typeface="Times New Roman" panose="02020603050405020304" pitchFamily="18" charset="0"/>
            </a:endParaRPr>
          </a:p>
          <a:p>
            <a:r>
              <a:rPr lang="en-AU"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a:t>
            </a:r>
            <a:r>
              <a:rPr lang="en-AU" dirty="0"/>
              <a:t>Variety   	 </a:t>
            </a:r>
            <a:r>
              <a:rPr lang="en-AU" dirty="0" err="1"/>
              <a:t>emmean</a:t>
            </a:r>
            <a:r>
              <a:rPr lang="en-AU" dirty="0"/>
              <a:t>   	SE 	</a:t>
            </a:r>
            <a:r>
              <a:rPr lang="en-AU" dirty="0" err="1"/>
              <a:t>df</a:t>
            </a:r>
            <a:r>
              <a:rPr lang="en-AU" dirty="0"/>
              <a:t>    lower.CL    upper.CL</a:t>
            </a:r>
          </a:p>
          <a:p>
            <a:r>
              <a:rPr lang="en-AU" dirty="0"/>
              <a:t> Standard 	2.81 		0.079 	15 	2.64 	2.98</a:t>
            </a:r>
          </a:p>
          <a:p>
            <a:r>
              <a:rPr lang="en-AU" dirty="0"/>
              <a:t> New      		3.26 		0.079 	15 	3.09 	3.43</a:t>
            </a:r>
          </a:p>
          <a:p>
            <a:r>
              <a:rPr lang="en-AU" dirty="0"/>
              <a:t> </a:t>
            </a:r>
            <a:r>
              <a:rPr lang="en-AU" dirty="0" err="1"/>
              <a:t>NewPlus</a:t>
            </a:r>
            <a:r>
              <a:rPr lang="en-AU" dirty="0"/>
              <a:t>  	3.19 		0.079 	15 	3.02 	3.36</a:t>
            </a:r>
          </a:p>
          <a:p>
            <a:r>
              <a:rPr lang="en-AU" dirty="0"/>
              <a:t> </a:t>
            </a:r>
          </a:p>
          <a:p>
            <a:r>
              <a:rPr lang="en-AU" dirty="0"/>
              <a:t>Confidence level used: 0.95 </a:t>
            </a:r>
          </a:p>
        </p:txBody>
      </p:sp>
      <p:pic>
        <p:nvPicPr>
          <p:cNvPr id="5" name="Picture 26" descr="Image result for wheat variety trials ima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4811960"/>
            <a:ext cx="2843808" cy="148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03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3" name="Text Box 25"/>
          <p:cNvSpPr txBox="1">
            <a:spLocks noChangeArrowheads="1"/>
          </p:cNvSpPr>
          <p:nvPr/>
        </p:nvSpPr>
        <p:spPr bwMode="auto">
          <a:xfrm>
            <a:off x="323850" y="1484313"/>
            <a:ext cx="6911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AU" dirty="0"/>
              <a:t>Post hoc comparisons:</a:t>
            </a:r>
          </a:p>
        </p:txBody>
      </p:sp>
      <p:sp>
        <p:nvSpPr>
          <p:cNvPr id="3" name="Rectangle 2"/>
          <p:cNvSpPr/>
          <p:nvPr/>
        </p:nvSpPr>
        <p:spPr>
          <a:xfrm>
            <a:off x="179512" y="1941513"/>
            <a:ext cx="8893175" cy="2722861"/>
          </a:xfrm>
          <a:prstGeom prst="rect">
            <a:avLst/>
          </a:prstGeom>
        </p:spPr>
        <p:txBody>
          <a:bodyPr wrap="square">
            <a:spAutoFit/>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library(</a:t>
            </a:r>
            <a:r>
              <a:rPr lang="en-AU"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emmeans</a:t>
            </a:r>
            <a:r>
              <a:rPr lang="en-AU"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t>
            </a:r>
          </a:p>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emmeans</a:t>
            </a:r>
            <a:r>
              <a:rPr lang="en-AU"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(aov1, </a:t>
            </a:r>
            <a:r>
              <a:rPr lang="en-AU"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pairwise~Variety</a:t>
            </a:r>
            <a:r>
              <a:rPr lang="en-AU"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t>
            </a:r>
            <a:endParaRPr lang="en-AU" sz="2400" dirty="0">
              <a:latin typeface="Calibri" panose="020F0502020204030204" pitchFamily="34" charset="0"/>
              <a:ea typeface="Calibri" panose="020F0502020204030204" pitchFamily="34" charset="0"/>
              <a:cs typeface="Times New Roman" panose="02020603050405020304" pitchFamily="18" charset="0"/>
            </a:endParaRPr>
          </a:p>
          <a:p>
            <a:pPr latinLnBrk="1"/>
            <a:r>
              <a:rPr lang="en-AU" dirty="0"/>
              <a:t>$contrasts</a:t>
            </a:r>
          </a:p>
          <a:p>
            <a:pPr latinLnBrk="1"/>
            <a:r>
              <a:rPr lang="en-AU" dirty="0"/>
              <a:t> contrast              		estimate        SE 	</a:t>
            </a:r>
            <a:r>
              <a:rPr lang="en-AU" dirty="0" err="1"/>
              <a:t>df</a:t>
            </a:r>
            <a:r>
              <a:rPr lang="en-AU" dirty="0"/>
              <a:t>  	 </a:t>
            </a:r>
            <a:r>
              <a:rPr lang="en-AU" dirty="0" err="1"/>
              <a:t>t.ratio</a:t>
            </a:r>
            <a:r>
              <a:rPr lang="en-AU" dirty="0"/>
              <a:t>  </a:t>
            </a:r>
            <a:r>
              <a:rPr lang="en-AU" dirty="0" err="1"/>
              <a:t>p.value</a:t>
            </a:r>
            <a:endParaRPr lang="en-AU" dirty="0"/>
          </a:p>
          <a:p>
            <a:pPr latinLnBrk="1"/>
            <a:r>
              <a:rPr lang="en-AU" dirty="0"/>
              <a:t> Standard - New    	 -0.44 	   0.112 	15  	-3.925  0.0036</a:t>
            </a:r>
          </a:p>
          <a:p>
            <a:pPr latinLnBrk="1"/>
            <a:r>
              <a:rPr lang="en-AU" dirty="0"/>
              <a:t> Standard – </a:t>
            </a:r>
            <a:r>
              <a:rPr lang="en-AU" dirty="0" err="1"/>
              <a:t>NewPlus</a:t>
            </a:r>
            <a:r>
              <a:rPr lang="en-AU" dirty="0"/>
              <a:t>	 -0.37 	   0.112 	15  	-3.330  0.0120</a:t>
            </a:r>
          </a:p>
          <a:p>
            <a:pPr latinLnBrk="1"/>
            <a:r>
              <a:rPr lang="en-AU" dirty="0"/>
              <a:t> New - </a:t>
            </a:r>
            <a:r>
              <a:rPr lang="en-AU" dirty="0" err="1"/>
              <a:t>NewPlus</a:t>
            </a:r>
            <a:r>
              <a:rPr lang="en-AU" dirty="0"/>
              <a:t>      	 0.06 	   0.112 	15   	 0.595  0.8248</a:t>
            </a:r>
          </a:p>
          <a:p>
            <a:pPr latinLnBrk="1"/>
            <a:r>
              <a:rPr lang="en-AU" dirty="0"/>
              <a:t> </a:t>
            </a:r>
          </a:p>
          <a:p>
            <a:pPr latinLnBrk="1"/>
            <a:r>
              <a:rPr lang="en-AU" dirty="0"/>
              <a:t>P value adjustment: </a:t>
            </a:r>
            <a:r>
              <a:rPr lang="en-AU" dirty="0" err="1"/>
              <a:t>tukey</a:t>
            </a:r>
            <a:r>
              <a:rPr lang="en-AU" dirty="0"/>
              <a:t> method for comparing a family of 3 estimates</a:t>
            </a:r>
          </a:p>
        </p:txBody>
      </p:sp>
      <p:pic>
        <p:nvPicPr>
          <p:cNvPr id="4" name="Picture 26" descr="Image result for wheat variety trials ima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4811960"/>
            <a:ext cx="2843808" cy="148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80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985267" y="1962618"/>
            <a:ext cx="7327647" cy="4416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AU" altLang="en-US"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lm2&lt;-</a:t>
            </a:r>
            <a:r>
              <a:rPr kumimoji="0" lang="en-AU" altLang="en-US"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lm(</a:t>
            </a:r>
            <a:r>
              <a:rPr lang="en-AU" altLang="en-US"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Yield </a:t>
            </a:r>
            <a:r>
              <a:rPr kumimoji="0" lang="en-AU" altLang="en-US"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 Variety, data = </a:t>
            </a:r>
            <a:r>
              <a:rPr lang="en-AU" altLang="en-US"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wheat</a:t>
            </a:r>
            <a:r>
              <a:rPr kumimoji="0" lang="en-AU" altLang="en-US"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2) </a:t>
            </a:r>
          </a:p>
          <a:p>
            <a:pPr marR="0" lvl="0" algn="l" defTabSz="914400" rtl="0" eaLnBrk="0" fontAlgn="base" latinLnBrk="0" hangingPunct="0">
              <a:lnSpc>
                <a:spcPct val="100000"/>
              </a:lnSpc>
              <a:spcBef>
                <a:spcPct val="0"/>
              </a:spcBef>
              <a:spcAft>
                <a:spcPct val="0"/>
              </a:spcAft>
              <a:buClrTx/>
              <a:buSzTx/>
              <a:tabLst/>
            </a:pPr>
            <a:r>
              <a:rPr lang="en-AU" altLang="en-US"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anova</a:t>
            </a:r>
            <a:r>
              <a:rPr kumimoji="0" lang="en-AU" altLang="en-US"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(lm2)</a:t>
            </a:r>
            <a:r>
              <a:rPr kumimoji="0" lang="en-AU" altLang="en-US"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p>
          <a:p>
            <a:pPr latinLnBrk="1"/>
            <a:r>
              <a:rPr lang="en-AU" sz="1600" dirty="0"/>
              <a:t>Analysis of Variance Table</a:t>
            </a:r>
          </a:p>
          <a:p>
            <a:pPr latinLnBrk="1"/>
            <a:r>
              <a:rPr lang="en-AU" dirty="0"/>
              <a:t> Response: Yield</a:t>
            </a:r>
          </a:p>
          <a:p>
            <a:pPr latinLnBrk="1"/>
            <a:r>
              <a:rPr lang="en-AU" dirty="0"/>
              <a:t>          	</a:t>
            </a:r>
            <a:r>
              <a:rPr lang="en-AU" dirty="0" err="1"/>
              <a:t>Df</a:t>
            </a:r>
            <a:r>
              <a:rPr lang="en-AU" dirty="0"/>
              <a:t> 	 Sum </a:t>
            </a:r>
            <a:r>
              <a:rPr lang="en-AU" dirty="0" err="1"/>
              <a:t>Sq</a:t>
            </a:r>
            <a:r>
              <a:rPr lang="en-AU" dirty="0"/>
              <a:t> 	Mean </a:t>
            </a:r>
            <a:r>
              <a:rPr lang="en-AU" dirty="0" err="1"/>
              <a:t>Sq</a:t>
            </a:r>
            <a:r>
              <a:rPr lang="en-AU" dirty="0"/>
              <a:t>     F value   </a:t>
            </a:r>
            <a:r>
              <a:rPr lang="en-AU" dirty="0" err="1"/>
              <a:t>Pr</a:t>
            </a:r>
            <a:r>
              <a:rPr lang="en-AU" dirty="0"/>
              <a:t>(&gt;F)   </a:t>
            </a:r>
          </a:p>
          <a:p>
            <a:pPr latinLnBrk="1"/>
            <a:r>
              <a:rPr lang="en-AU" dirty="0"/>
              <a:t>Variety       2 	0.68203   	0.34101       8.9513    0.002764 **</a:t>
            </a:r>
          </a:p>
          <a:p>
            <a:r>
              <a:rPr lang="en-AU" dirty="0"/>
              <a:t>Residuals 15 	0.57145  	0.03810 </a:t>
            </a:r>
          </a:p>
          <a:p>
            <a:endParaRPr kumimoji="0" lang="en-AU" altLang="en-US" sz="16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endParaRPr>
          </a:p>
          <a:p>
            <a:pPr marR="0" lvl="0" algn="l" defTabSz="914400" rtl="0" eaLnBrk="0" fontAlgn="base" latinLnBrk="0" hangingPunct="0">
              <a:lnSpc>
                <a:spcPct val="100000"/>
              </a:lnSpc>
              <a:spcBef>
                <a:spcPct val="0"/>
              </a:spcBef>
              <a:spcAft>
                <a:spcPct val="0"/>
              </a:spcAft>
              <a:buClrTx/>
              <a:buSzTx/>
              <a:tabLst/>
            </a:pPr>
            <a:r>
              <a:rPr lang="en-AU" altLang="en-US"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summary</a:t>
            </a:r>
            <a:r>
              <a:rPr kumimoji="0" lang="en-AU" altLang="en-US"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(lm2)</a:t>
            </a:r>
          </a:p>
          <a:p>
            <a:pPr latinLnBrk="1"/>
            <a:r>
              <a:rPr lang="en-AU" dirty="0"/>
              <a:t>Coefficients:</a:t>
            </a:r>
          </a:p>
          <a:p>
            <a:pPr latinLnBrk="1"/>
            <a:r>
              <a:rPr lang="en-AU" dirty="0"/>
              <a:t>               	Estimate  Std. Error    t value     </a:t>
            </a:r>
            <a:r>
              <a:rPr lang="en-AU" dirty="0" err="1"/>
              <a:t>Pr</a:t>
            </a:r>
            <a:r>
              <a:rPr lang="en-AU" dirty="0"/>
              <a:t>(&gt;|t|)    </a:t>
            </a:r>
          </a:p>
          <a:p>
            <a:pPr latinLnBrk="1"/>
            <a:r>
              <a:rPr lang="en-AU" dirty="0"/>
              <a:t>(Intercept)     	2.81857    0.07968     35.372     7.26e-16 ***</a:t>
            </a:r>
          </a:p>
          <a:p>
            <a:pPr latinLnBrk="1"/>
            <a:r>
              <a:rPr lang="en-AU" dirty="0" err="1"/>
              <a:t>VarietyNew</a:t>
            </a:r>
            <a:r>
              <a:rPr lang="en-AU" dirty="0"/>
              <a:t>      	0.44235    0.11269       3.925     0.00135 ** </a:t>
            </a:r>
          </a:p>
          <a:p>
            <a:pPr latinLnBrk="1"/>
            <a:r>
              <a:rPr lang="en-AU" dirty="0" err="1"/>
              <a:t>VarietyNewPlus</a:t>
            </a:r>
            <a:r>
              <a:rPr lang="en-AU" dirty="0"/>
              <a:t> 	0.37529    0.11269       3.330     0.00457 ** </a:t>
            </a:r>
          </a:p>
          <a:p>
            <a:pPr marR="0" lvl="0" algn="l" defTabSz="914400" rtl="0" eaLnBrk="0" fontAlgn="base" latinLnBrk="0" hangingPunct="0">
              <a:lnSpc>
                <a:spcPct val="100000"/>
              </a:lnSpc>
              <a:spcBef>
                <a:spcPct val="0"/>
              </a:spcBef>
              <a:spcAft>
                <a:spcPct val="0"/>
              </a:spcAft>
              <a:buClrTx/>
              <a:buSzTx/>
              <a:tabLst/>
            </a:pPr>
            <a:r>
              <a:rPr kumimoji="0" lang="en-AU" altLang="en-US"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p>
          <a:p>
            <a:pPr marR="0" lvl="0" algn="l" defTabSz="914400" rtl="0" eaLnBrk="0" fontAlgn="base" latinLnBrk="0" hangingPunct="0">
              <a:lnSpc>
                <a:spcPct val="100000"/>
              </a:lnSpc>
              <a:spcBef>
                <a:spcPct val="0"/>
              </a:spcBef>
              <a:spcAft>
                <a:spcPct val="0"/>
              </a:spcAft>
              <a:buClrTx/>
              <a:buSzTx/>
              <a:tabLst/>
            </a:pPr>
            <a:endParaRPr kumimoji="0" lang="en-AU" altLang="en-US"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endParaRPr>
          </a:p>
        </p:txBody>
      </p:sp>
      <p:sp>
        <p:nvSpPr>
          <p:cNvPr id="6" name="Rectangle 5"/>
          <p:cNvSpPr/>
          <p:nvPr/>
        </p:nvSpPr>
        <p:spPr>
          <a:xfrm>
            <a:off x="179512" y="1196752"/>
            <a:ext cx="4262705" cy="523220"/>
          </a:xfrm>
          <a:prstGeom prst="rect">
            <a:avLst/>
          </a:prstGeom>
        </p:spPr>
        <p:txBody>
          <a:bodyPr wrap="none">
            <a:spAutoFit/>
          </a:bodyPr>
          <a:lstStyle/>
          <a:p>
            <a:r>
              <a:rPr lang="en-AU" sz="2800" kern="0" dirty="0">
                <a:solidFill>
                  <a:srgbClr val="527688"/>
                </a:solidFill>
                <a:latin typeface="Arial"/>
                <a:ea typeface="+mj-ea"/>
                <a:cs typeface="Arial"/>
              </a:rPr>
              <a:t>Fit a linear model in R: lm</a:t>
            </a:r>
            <a:endParaRPr lang="en-AU" dirty="0"/>
          </a:p>
        </p:txBody>
      </p:sp>
      <p:pic>
        <p:nvPicPr>
          <p:cNvPr id="5" name="Picture 26" descr="Image result for wheat variety trials ima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771278"/>
            <a:ext cx="2617476" cy="1365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406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99242" y="1719972"/>
            <a:ext cx="7554312" cy="5309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AU" altLang="en-US"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AU" altLang="en-US"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emmeans</a:t>
            </a:r>
            <a:r>
              <a:rPr kumimoji="0" lang="en-AU" altLang="en-US"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(lm2, </a:t>
            </a:r>
            <a:r>
              <a:rPr kumimoji="0" lang="en-AU" altLang="en-US" b="0" i="0" u="none" strike="noStrike" cap="none" normalizeH="0" baseline="0" dirty="0" err="1">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pairwise~Variety</a:t>
            </a:r>
            <a:r>
              <a:rPr lang="en-AU" altLang="en-US"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t>
            </a:r>
          </a:p>
          <a:p>
            <a:pPr latinLnBrk="1"/>
            <a:r>
              <a:rPr lang="en-AU" dirty="0"/>
              <a:t>$</a:t>
            </a:r>
            <a:r>
              <a:rPr lang="en-AU" dirty="0" err="1"/>
              <a:t>emmeans</a:t>
            </a:r>
            <a:endParaRPr lang="en-AU" dirty="0"/>
          </a:p>
          <a:p>
            <a:pPr latinLnBrk="1"/>
            <a:r>
              <a:rPr lang="en-AU" dirty="0"/>
              <a:t> Variety    </a:t>
            </a:r>
            <a:r>
              <a:rPr lang="en-AU" dirty="0" err="1"/>
              <a:t>emmean</a:t>
            </a:r>
            <a:r>
              <a:rPr lang="en-AU" dirty="0"/>
              <a:t>         SE      </a:t>
            </a:r>
            <a:r>
              <a:rPr lang="en-AU" dirty="0" err="1"/>
              <a:t>df</a:t>
            </a:r>
            <a:r>
              <a:rPr lang="en-AU" dirty="0"/>
              <a:t>    lower.CL upper.CL</a:t>
            </a:r>
          </a:p>
          <a:p>
            <a:pPr latinLnBrk="1"/>
            <a:r>
              <a:rPr lang="en-AU" dirty="0"/>
              <a:t> Standard     2.81       0.0796    15      2.64       2.98</a:t>
            </a:r>
          </a:p>
          <a:p>
            <a:pPr latinLnBrk="1"/>
            <a:r>
              <a:rPr lang="en-AU" dirty="0"/>
              <a:t> New            3.26        0.0796   15       3.09      3.43</a:t>
            </a:r>
          </a:p>
          <a:p>
            <a:pPr latinLnBrk="1"/>
            <a:r>
              <a:rPr lang="en-AU" dirty="0"/>
              <a:t> </a:t>
            </a:r>
            <a:r>
              <a:rPr lang="en-AU" dirty="0" err="1"/>
              <a:t>NewPlus</a:t>
            </a:r>
            <a:r>
              <a:rPr lang="en-AU" dirty="0"/>
              <a:t>     3.19        0.0796   15       3.02      3.36</a:t>
            </a:r>
          </a:p>
          <a:p>
            <a:pPr latinLnBrk="1"/>
            <a:r>
              <a:rPr lang="en-AU" dirty="0"/>
              <a:t> </a:t>
            </a:r>
          </a:p>
          <a:p>
            <a:pPr latinLnBrk="1"/>
            <a:r>
              <a:rPr lang="en-AU" dirty="0"/>
              <a:t>Confidence level used: 0.95 </a:t>
            </a:r>
          </a:p>
          <a:p>
            <a:pPr latinLnBrk="1"/>
            <a:r>
              <a:rPr lang="en-AU" dirty="0"/>
              <a:t> </a:t>
            </a:r>
          </a:p>
          <a:p>
            <a:pPr latinLnBrk="1"/>
            <a:r>
              <a:rPr lang="en-AU" dirty="0"/>
              <a:t>$contrasts</a:t>
            </a:r>
          </a:p>
          <a:p>
            <a:pPr latinLnBrk="1"/>
            <a:r>
              <a:rPr lang="en-AU" dirty="0"/>
              <a:t> contrast              estimate        SE      </a:t>
            </a:r>
            <a:r>
              <a:rPr lang="en-AU" dirty="0" err="1"/>
              <a:t>df</a:t>
            </a:r>
            <a:r>
              <a:rPr lang="en-AU" dirty="0"/>
              <a:t>    </a:t>
            </a:r>
            <a:r>
              <a:rPr lang="en-AU" dirty="0" err="1"/>
              <a:t>t.ratio</a:t>
            </a:r>
            <a:r>
              <a:rPr lang="en-AU" dirty="0"/>
              <a:t> </a:t>
            </a:r>
            <a:r>
              <a:rPr lang="en-AU" dirty="0" err="1"/>
              <a:t>p.value</a:t>
            </a:r>
            <a:endParaRPr lang="en-AU" dirty="0"/>
          </a:p>
          <a:p>
            <a:pPr latinLnBrk="1"/>
            <a:r>
              <a:rPr lang="en-AU" dirty="0"/>
              <a:t> Standard - New          -0.44    0.112   15  -3.925  0.0036</a:t>
            </a:r>
          </a:p>
          <a:p>
            <a:pPr latinLnBrk="1"/>
            <a:r>
              <a:rPr lang="en-AU" dirty="0"/>
              <a:t> Standard - </a:t>
            </a:r>
            <a:r>
              <a:rPr lang="en-AU" dirty="0" err="1"/>
              <a:t>NewPlus</a:t>
            </a:r>
            <a:r>
              <a:rPr lang="en-AU" dirty="0"/>
              <a:t>   -0.37    0.112   15  -3.330  0.0120</a:t>
            </a:r>
          </a:p>
          <a:p>
            <a:pPr latinLnBrk="1"/>
            <a:r>
              <a:rPr lang="en-AU" dirty="0"/>
              <a:t> New - </a:t>
            </a:r>
            <a:r>
              <a:rPr lang="en-AU" dirty="0" err="1"/>
              <a:t>NewPlus</a:t>
            </a:r>
            <a:r>
              <a:rPr lang="en-AU" dirty="0"/>
              <a:t>           0.067   0.112   15   0.595  0.8248</a:t>
            </a:r>
          </a:p>
          <a:p>
            <a:pPr latinLnBrk="1"/>
            <a:r>
              <a:rPr lang="en-AU" dirty="0"/>
              <a:t> </a:t>
            </a:r>
          </a:p>
          <a:p>
            <a:pPr latinLnBrk="1"/>
            <a:r>
              <a:rPr lang="en-AU" dirty="0"/>
              <a:t>P value adjustment: </a:t>
            </a:r>
            <a:r>
              <a:rPr lang="en-AU" dirty="0" err="1"/>
              <a:t>tukey</a:t>
            </a:r>
            <a:r>
              <a:rPr lang="en-AU" dirty="0"/>
              <a:t> method for comparing a family of 3 estimates </a:t>
            </a:r>
          </a:p>
          <a:p>
            <a:pPr marR="0" lvl="0" algn="l" defTabSz="914400" rtl="0" eaLnBrk="0" fontAlgn="base" latinLnBrk="0" hangingPunct="0">
              <a:lnSpc>
                <a:spcPct val="100000"/>
              </a:lnSpc>
              <a:spcBef>
                <a:spcPct val="0"/>
              </a:spcBef>
              <a:spcAft>
                <a:spcPct val="0"/>
              </a:spcAft>
              <a:buClrTx/>
              <a:buSzTx/>
              <a:tabLst/>
            </a:pPr>
            <a:r>
              <a:rPr kumimoji="0" lang="en-AU" altLang="en-US"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p>
          <a:p>
            <a:pPr marR="0" lvl="0" algn="l" defTabSz="914400" rtl="0" eaLnBrk="0" fontAlgn="base" latinLnBrk="0" hangingPunct="0">
              <a:lnSpc>
                <a:spcPct val="100000"/>
              </a:lnSpc>
              <a:spcBef>
                <a:spcPct val="0"/>
              </a:spcBef>
              <a:spcAft>
                <a:spcPct val="0"/>
              </a:spcAft>
              <a:buClrTx/>
              <a:buSzTx/>
              <a:tabLst/>
            </a:pPr>
            <a:r>
              <a:rPr kumimoji="0" lang="en-AU" altLang="en-US"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p>
          <a:p>
            <a:pPr marR="0" lvl="0" algn="l" defTabSz="914400" rtl="0" eaLnBrk="0" fontAlgn="base" latinLnBrk="0" hangingPunct="0">
              <a:lnSpc>
                <a:spcPct val="100000"/>
              </a:lnSpc>
              <a:spcBef>
                <a:spcPct val="0"/>
              </a:spcBef>
              <a:spcAft>
                <a:spcPct val="0"/>
              </a:spcAft>
              <a:buClrTx/>
              <a:buSzTx/>
              <a:tabLst/>
            </a:pPr>
            <a:endParaRPr kumimoji="0" lang="en-AU" altLang="en-US"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endParaRPr>
          </a:p>
        </p:txBody>
      </p:sp>
      <p:sp>
        <p:nvSpPr>
          <p:cNvPr id="6" name="Rectangle 5"/>
          <p:cNvSpPr/>
          <p:nvPr/>
        </p:nvSpPr>
        <p:spPr>
          <a:xfrm>
            <a:off x="179512" y="1196752"/>
            <a:ext cx="4262705" cy="523220"/>
          </a:xfrm>
          <a:prstGeom prst="rect">
            <a:avLst/>
          </a:prstGeom>
        </p:spPr>
        <p:txBody>
          <a:bodyPr wrap="none">
            <a:spAutoFit/>
          </a:bodyPr>
          <a:lstStyle/>
          <a:p>
            <a:r>
              <a:rPr lang="en-AU" sz="2800" kern="0" dirty="0">
                <a:solidFill>
                  <a:srgbClr val="527688"/>
                </a:solidFill>
                <a:latin typeface="Arial"/>
                <a:ea typeface="+mj-ea"/>
                <a:cs typeface="Arial"/>
              </a:rPr>
              <a:t>Fit a linear model in R: lm</a:t>
            </a:r>
            <a:endParaRPr lang="en-AU" dirty="0"/>
          </a:p>
        </p:txBody>
      </p:sp>
      <p:pic>
        <p:nvPicPr>
          <p:cNvPr id="5" name="Picture 26" descr="Image result for wheat variety trials ima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771278"/>
            <a:ext cx="2617476" cy="1365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4703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Assessing model assumptions in R</a:t>
            </a:r>
          </a:p>
        </p:txBody>
      </p:sp>
      <p:sp>
        <p:nvSpPr>
          <p:cNvPr id="4" name="Slide Number Placeholder 3"/>
          <p:cNvSpPr>
            <a:spLocks noGrp="1"/>
          </p:cNvSpPr>
          <p:nvPr>
            <p:ph type="sldNum" sz="quarter" idx="12"/>
          </p:nvPr>
        </p:nvSpPr>
        <p:spPr/>
        <p:txBody>
          <a:bodyPr/>
          <a:lstStyle/>
          <a:p>
            <a:fld id="{CBC4DA89-F07B-43A0-BAB0-8B37DC74CBDD}" type="slidenum">
              <a:rPr lang="en-AU" altLang="en-US" smtClean="0"/>
              <a:pPr/>
              <a:t>48</a:t>
            </a:fld>
            <a:endParaRPr lang="en-AU" altLang="en-US"/>
          </a:p>
        </p:txBody>
      </p:sp>
      <p:sp>
        <p:nvSpPr>
          <p:cNvPr id="5" name="Rectangle 1"/>
          <p:cNvSpPr>
            <a:spLocks noChangeArrowheads="1"/>
          </p:cNvSpPr>
          <p:nvPr/>
        </p:nvSpPr>
        <p:spPr bwMode="auto">
          <a:xfrm>
            <a:off x="0" y="-138499"/>
            <a:ext cx="65" cy="276999"/>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76944"/>
            <a:ext cx="76944" cy="153888"/>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Lucida Console" panose="020B06090405040202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7" name="TextBox 6"/>
              <p:cNvSpPr txBox="1"/>
              <p:nvPr/>
            </p:nvSpPr>
            <p:spPr>
              <a:xfrm>
                <a:off x="5775987" y="1121231"/>
                <a:ext cx="296267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AU" sz="2800" i="1" smtClean="0">
                          <a:latin typeface="Cambria Math" panose="02040503050406030204" pitchFamily="18" charset="0"/>
                          <a:ea typeface="Cambria Math" panose="02040503050406030204" pitchFamily="18" charset="0"/>
                        </a:rPr>
                        <m:t>𝜀</m:t>
                      </m:r>
                      <m:r>
                        <a:rPr lang="en-AU" sz="2800" b="0" i="1" smtClean="0">
                          <a:latin typeface="Cambria Math" panose="02040503050406030204" pitchFamily="18" charset="0"/>
                          <a:ea typeface="Cambria Math" panose="02040503050406030204" pitchFamily="18" charset="0"/>
                        </a:rPr>
                        <m:t>~</m:t>
                      </m:r>
                      <m:r>
                        <a:rPr lang="en-AU" sz="2800" b="0" i="1" smtClean="0">
                          <a:latin typeface="Cambria Math" panose="02040503050406030204" pitchFamily="18" charset="0"/>
                          <a:ea typeface="Cambria Math" panose="02040503050406030204" pitchFamily="18" charset="0"/>
                        </a:rPr>
                        <m:t>𝑁</m:t>
                      </m:r>
                      <m:d>
                        <m:dPr>
                          <m:ctrlPr>
                            <a:rPr lang="en-AU" sz="2800" b="0" i="1" smtClean="0">
                              <a:latin typeface="Cambria Math" panose="02040503050406030204" pitchFamily="18" charset="0"/>
                              <a:ea typeface="Cambria Math" panose="02040503050406030204" pitchFamily="18" charset="0"/>
                            </a:rPr>
                          </m:ctrlPr>
                        </m:dPr>
                        <m:e>
                          <m:r>
                            <a:rPr lang="en-AU" sz="2800" i="1">
                              <a:latin typeface="Cambria Math" panose="02040503050406030204" pitchFamily="18" charset="0"/>
                              <a:ea typeface="Cambria Math" panose="02040503050406030204" pitchFamily="18" charset="0"/>
                            </a:rPr>
                            <m:t>0,</m:t>
                          </m:r>
                          <m:sSup>
                            <m:sSupPr>
                              <m:ctrlPr>
                                <a:rPr lang="en-AU" sz="2800" i="1">
                                  <a:latin typeface="Cambria Math" panose="02040503050406030204" pitchFamily="18" charset="0"/>
                                  <a:ea typeface="Cambria Math" panose="02040503050406030204" pitchFamily="18" charset="0"/>
                                </a:rPr>
                              </m:ctrlPr>
                            </m:sSupPr>
                            <m:e>
                              <m:r>
                                <a:rPr lang="en-AU" sz="2800" i="1">
                                  <a:latin typeface="Cambria Math" panose="02040503050406030204" pitchFamily="18" charset="0"/>
                                  <a:ea typeface="Cambria Math" panose="02040503050406030204" pitchFamily="18" charset="0"/>
                                </a:rPr>
                                <m:t>𝜎</m:t>
                              </m:r>
                            </m:e>
                            <m:sup>
                              <m:r>
                                <a:rPr lang="en-AU" sz="2800" i="1">
                                  <a:latin typeface="Cambria Math" panose="02040503050406030204" pitchFamily="18" charset="0"/>
                                  <a:ea typeface="Cambria Math" panose="02040503050406030204" pitchFamily="18" charset="0"/>
                                </a:rPr>
                                <m:t>2</m:t>
                              </m:r>
                            </m:sup>
                          </m:sSup>
                        </m:e>
                      </m:d>
                    </m:oMath>
                  </m:oMathPara>
                </a14:m>
                <a:endParaRPr lang="en-AU"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5775987" y="1121231"/>
                <a:ext cx="2962672" cy="430887"/>
              </a:xfrm>
              <a:prstGeom prst="rect">
                <a:avLst/>
              </a:prstGeom>
              <a:blipFill rotWithShape="0">
                <a:blip r:embed="rId2"/>
                <a:stretch>
                  <a:fillRect/>
                </a:stretch>
              </a:blipFill>
            </p:spPr>
            <p:txBody>
              <a:bodyPr/>
              <a:lstStyle/>
              <a:p>
                <a:r>
                  <a:rPr lang="en-AU">
                    <a:noFill/>
                  </a:rPr>
                  <a:t> </a:t>
                </a:r>
              </a:p>
            </p:txBody>
          </p:sp>
        </mc:Fallback>
      </mc:AlternateContent>
      <p:sp>
        <p:nvSpPr>
          <p:cNvPr id="6" name="Rectangle 1"/>
          <p:cNvSpPr>
            <a:spLocks noChangeArrowheads="1"/>
          </p:cNvSpPr>
          <p:nvPr/>
        </p:nvSpPr>
        <p:spPr bwMode="auto">
          <a:xfrm>
            <a:off x="827584" y="1754286"/>
            <a:ext cx="338554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Lucida Console" panose="020B0609040504020204" pitchFamily="49" charset="0"/>
              </a:rPr>
              <a:t>plot(lm2,which=c(1,2))</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rotWithShape="1">
          <a:blip r:embed="rId3"/>
          <a:srcRect t="15335" r="1151"/>
          <a:stretch/>
        </p:blipFill>
        <p:spPr>
          <a:xfrm>
            <a:off x="75347" y="2079684"/>
            <a:ext cx="4499992" cy="2378691"/>
          </a:xfrm>
          <a:prstGeom prst="rect">
            <a:avLst/>
          </a:prstGeom>
        </p:spPr>
      </p:pic>
      <p:pic>
        <p:nvPicPr>
          <p:cNvPr id="11" name="Picture 10"/>
          <p:cNvPicPr>
            <a:picLocks noChangeAspect="1"/>
          </p:cNvPicPr>
          <p:nvPr/>
        </p:nvPicPr>
        <p:blipFill>
          <a:blip r:embed="rId4"/>
          <a:stretch>
            <a:fillRect/>
          </a:stretch>
        </p:blipFill>
        <p:spPr>
          <a:xfrm>
            <a:off x="4575339" y="3554858"/>
            <a:ext cx="4552381" cy="2809524"/>
          </a:xfrm>
          <a:prstGeom prst="rect">
            <a:avLst/>
          </a:prstGeom>
        </p:spPr>
      </p:pic>
      <p:pic>
        <p:nvPicPr>
          <p:cNvPr id="12" name="Picture 26" descr="Image result for wheat variety trials imag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8585" y="2264231"/>
            <a:ext cx="2617476" cy="1365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091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3" name="Text Box 25"/>
          <p:cNvSpPr txBox="1">
            <a:spLocks noChangeArrowheads="1"/>
          </p:cNvSpPr>
          <p:nvPr/>
        </p:nvSpPr>
        <p:spPr bwMode="auto">
          <a:xfrm>
            <a:off x="323850" y="1484313"/>
            <a:ext cx="6911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AU"/>
              <a:t>Summary of results with post hoc comparisons:</a:t>
            </a:r>
          </a:p>
        </p:txBody>
      </p:sp>
      <p:pic>
        <p:nvPicPr>
          <p:cNvPr id="4" name="Picture 3"/>
          <p:cNvPicPr>
            <a:picLocks noChangeAspect="1"/>
          </p:cNvPicPr>
          <p:nvPr/>
        </p:nvPicPr>
        <p:blipFill>
          <a:blip r:embed="rId2"/>
          <a:stretch>
            <a:fillRect/>
          </a:stretch>
        </p:blipFill>
        <p:spPr>
          <a:xfrm>
            <a:off x="721647" y="2024238"/>
            <a:ext cx="6126543" cy="3781026"/>
          </a:xfrm>
          <a:prstGeom prst="rect">
            <a:avLst/>
          </a:prstGeom>
        </p:spPr>
      </p:pic>
      <p:pic>
        <p:nvPicPr>
          <p:cNvPr id="7" name="Picture 26" descr="Image result for wheat variety trials imag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6811" y="5122444"/>
            <a:ext cx="2617476" cy="1365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58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p:cNvSpPr txBox="1">
            <a:spLocks noChangeArrowheads="1"/>
          </p:cNvSpPr>
          <p:nvPr/>
        </p:nvSpPr>
        <p:spPr bwMode="auto">
          <a:xfrm>
            <a:off x="131446" y="1279194"/>
            <a:ext cx="89574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AU" sz="2800" dirty="0">
                <a:solidFill>
                  <a:srgbClr val="527688"/>
                </a:solidFill>
                <a:latin typeface="+mj-lt"/>
                <a:ea typeface="+mj-ea"/>
                <a:cs typeface="+mj-cs"/>
              </a:rPr>
              <a:t>Message 1: A small p-value is not always evidence of a treatment effect</a:t>
            </a:r>
          </a:p>
        </p:txBody>
      </p:sp>
      <p:sp>
        <p:nvSpPr>
          <p:cNvPr id="15369" name="Text Box 12"/>
          <p:cNvSpPr txBox="1">
            <a:spLocks noChangeArrowheads="1"/>
          </p:cNvSpPr>
          <p:nvPr/>
        </p:nvSpPr>
        <p:spPr bwMode="auto">
          <a:xfrm>
            <a:off x="3779912" y="5733256"/>
            <a:ext cx="5184775"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AU" dirty="0"/>
              <a:t>Statistical method: t-tests, Bonferroni correction p&lt;0.05.</a:t>
            </a:r>
          </a:p>
        </p:txBody>
      </p:sp>
      <p:sp>
        <p:nvSpPr>
          <p:cNvPr id="2" name="Rectangle 1"/>
          <p:cNvSpPr/>
          <p:nvPr/>
        </p:nvSpPr>
        <p:spPr>
          <a:xfrm>
            <a:off x="3980886" y="2215716"/>
            <a:ext cx="5107985" cy="2616101"/>
          </a:xfrm>
          <a:prstGeom prst="rect">
            <a:avLst/>
          </a:prstGeom>
        </p:spPr>
        <p:txBody>
          <a:bodyPr wrap="square">
            <a:spAutoFit/>
          </a:bodyPr>
          <a:lstStyle/>
          <a:p>
            <a:pPr lvl="0">
              <a:spcAft>
                <a:spcPts val="600"/>
              </a:spcAft>
            </a:pPr>
            <a:r>
              <a:rPr lang="en-AU" dirty="0"/>
              <a:t>Can adding </a:t>
            </a:r>
            <a:r>
              <a:rPr lang="en-AU" dirty="0" err="1"/>
              <a:t>rhizobacteria</a:t>
            </a:r>
            <a:r>
              <a:rPr lang="en-AU" dirty="0"/>
              <a:t> to soil improve N and phosphate absorption in roots? </a:t>
            </a:r>
          </a:p>
          <a:p>
            <a:pPr marL="342900" lvl="0" indent="-342900">
              <a:spcAft>
                <a:spcPts val="600"/>
              </a:spcAft>
              <a:buFont typeface="Arial" panose="020B0604020202020204" pitchFamily="34" charset="0"/>
              <a:buChar char="•"/>
            </a:pPr>
            <a:r>
              <a:rPr lang="en-AU" dirty="0"/>
              <a:t>6 plots/treatment (</a:t>
            </a:r>
            <a:r>
              <a:rPr lang="en-AU" dirty="0" err="1"/>
              <a:t>rhizo</a:t>
            </a:r>
            <a:r>
              <a:rPr lang="en-AU" dirty="0"/>
              <a:t>/control)</a:t>
            </a:r>
          </a:p>
          <a:p>
            <a:pPr marL="342900" lvl="0" indent="-342900">
              <a:spcAft>
                <a:spcPts val="600"/>
              </a:spcAft>
              <a:buFont typeface="Arial" panose="020B0604020202020204" pitchFamily="34" charset="0"/>
              <a:buChar char="•"/>
            </a:pPr>
            <a:r>
              <a:rPr lang="en-AU" dirty="0"/>
              <a:t>Root tissue sampled after 2 weeks</a:t>
            </a:r>
          </a:p>
          <a:p>
            <a:pPr marL="342900" lvl="0" indent="-342900">
              <a:spcAft>
                <a:spcPts val="600"/>
              </a:spcAft>
              <a:buFont typeface="Arial" panose="020B0604020202020204" pitchFamily="34" charset="0"/>
              <a:buChar char="•"/>
            </a:pPr>
            <a:r>
              <a:rPr lang="en-AU" dirty="0"/>
              <a:t>Samples pooled, and then sub-samples drawn</a:t>
            </a:r>
          </a:p>
          <a:p>
            <a:pPr marL="342900" lvl="0" indent="-342900">
              <a:spcAft>
                <a:spcPts val="600"/>
              </a:spcAft>
              <a:buFont typeface="Arial" panose="020B0604020202020204" pitchFamily="34" charset="0"/>
              <a:buChar char="•"/>
            </a:pPr>
            <a:r>
              <a:rPr lang="en-AU" dirty="0"/>
              <a:t>Outcome: relative mRNA expression of phosphate and N transporter genes in roots</a:t>
            </a:r>
          </a:p>
        </p:txBody>
      </p:sp>
      <p:graphicFrame>
        <p:nvGraphicFramePr>
          <p:cNvPr id="5" name="Table 4"/>
          <p:cNvGraphicFramePr>
            <a:graphicFrameLocks noGrp="1"/>
          </p:cNvGraphicFramePr>
          <p:nvPr>
            <p:extLst>
              <p:ext uri="{D42A27DB-BD31-4B8C-83A1-F6EECF244321}">
                <p14:modId xmlns:p14="http://schemas.microsoft.com/office/powerpoint/2010/main" val="350602928"/>
              </p:ext>
            </p:extLst>
          </p:nvPr>
        </p:nvGraphicFramePr>
        <p:xfrm>
          <a:off x="131446" y="2428143"/>
          <a:ext cx="3648464" cy="3089088"/>
        </p:xfrm>
        <a:graphic>
          <a:graphicData uri="http://schemas.openxmlformats.org/drawingml/2006/table">
            <a:tbl>
              <a:tblPr firstRow="1" bandRow="1">
                <a:tableStyleId>{5C22544A-7EE6-4342-B048-85BDC9FD1C3A}</a:tableStyleId>
              </a:tblPr>
              <a:tblGrid>
                <a:gridCol w="912116">
                  <a:extLst>
                    <a:ext uri="{9D8B030D-6E8A-4147-A177-3AD203B41FA5}">
                      <a16:colId xmlns:a16="http://schemas.microsoft.com/office/drawing/2014/main" val="20000"/>
                    </a:ext>
                  </a:extLst>
                </a:gridCol>
                <a:gridCol w="912116">
                  <a:extLst>
                    <a:ext uri="{9D8B030D-6E8A-4147-A177-3AD203B41FA5}">
                      <a16:colId xmlns:a16="http://schemas.microsoft.com/office/drawing/2014/main" val="20001"/>
                    </a:ext>
                  </a:extLst>
                </a:gridCol>
                <a:gridCol w="912116">
                  <a:extLst>
                    <a:ext uri="{9D8B030D-6E8A-4147-A177-3AD203B41FA5}">
                      <a16:colId xmlns:a16="http://schemas.microsoft.com/office/drawing/2014/main" val="20002"/>
                    </a:ext>
                  </a:extLst>
                </a:gridCol>
                <a:gridCol w="912116">
                  <a:extLst>
                    <a:ext uri="{9D8B030D-6E8A-4147-A177-3AD203B41FA5}">
                      <a16:colId xmlns:a16="http://schemas.microsoft.com/office/drawing/2014/main" val="20003"/>
                    </a:ext>
                  </a:extLst>
                </a:gridCol>
              </a:tblGrid>
              <a:tr h="772272">
                <a:tc>
                  <a:txBody>
                    <a:bodyPr/>
                    <a:lstStyle/>
                    <a:p>
                      <a:endParaRPr lang="en-AU" dirty="0"/>
                    </a:p>
                  </a:txBody>
                  <a:tcPr>
                    <a:solidFill>
                      <a:schemeClr val="accent5"/>
                    </a:solidFill>
                  </a:tcPr>
                </a:tc>
                <a:tc>
                  <a:txBody>
                    <a:bodyPr/>
                    <a:lstStyle/>
                    <a:p>
                      <a:endParaRPr lang="en-AU" dirty="0"/>
                    </a:p>
                  </a:txBody>
                  <a:tcPr>
                    <a:solidFill>
                      <a:schemeClr val="accent2"/>
                    </a:solidFill>
                  </a:tcPr>
                </a:tc>
                <a:tc>
                  <a:txBody>
                    <a:bodyPr/>
                    <a:lstStyle/>
                    <a:p>
                      <a:endParaRPr lang="en-AU" dirty="0"/>
                    </a:p>
                  </a:txBody>
                  <a:tcPr>
                    <a:solidFill>
                      <a:schemeClr val="accent2"/>
                    </a:solidFill>
                  </a:tcPr>
                </a:tc>
                <a:tc>
                  <a:txBody>
                    <a:bodyPr/>
                    <a:lstStyle/>
                    <a:p>
                      <a:endParaRPr lang="en-AU" dirty="0"/>
                    </a:p>
                  </a:txBody>
                  <a:tcPr>
                    <a:solidFill>
                      <a:schemeClr val="accent5"/>
                    </a:solidFill>
                  </a:tcPr>
                </a:tc>
                <a:extLst>
                  <a:ext uri="{0D108BD9-81ED-4DB2-BD59-A6C34878D82A}">
                    <a16:rowId xmlns:a16="http://schemas.microsoft.com/office/drawing/2014/main" val="10000"/>
                  </a:ext>
                </a:extLst>
              </a:tr>
              <a:tr h="772272">
                <a:tc>
                  <a:txBody>
                    <a:bodyPr/>
                    <a:lstStyle/>
                    <a:p>
                      <a:endParaRPr lang="en-AU" dirty="0"/>
                    </a:p>
                  </a:txBody>
                  <a:tcPr>
                    <a:solidFill>
                      <a:schemeClr val="accent2"/>
                    </a:solidFill>
                  </a:tcPr>
                </a:tc>
                <a:tc>
                  <a:txBody>
                    <a:bodyPr/>
                    <a:lstStyle/>
                    <a:p>
                      <a:endParaRPr lang="en-AU" dirty="0"/>
                    </a:p>
                  </a:txBody>
                  <a:tcPr>
                    <a:solidFill>
                      <a:schemeClr val="accent5"/>
                    </a:solidFill>
                  </a:tcPr>
                </a:tc>
                <a:tc>
                  <a:txBody>
                    <a:bodyPr/>
                    <a:lstStyle/>
                    <a:p>
                      <a:endParaRPr lang="en-AU" dirty="0"/>
                    </a:p>
                  </a:txBody>
                  <a:tcPr>
                    <a:solidFill>
                      <a:schemeClr val="accent5"/>
                    </a:solidFill>
                  </a:tcPr>
                </a:tc>
                <a:tc>
                  <a:txBody>
                    <a:bodyPr/>
                    <a:lstStyle/>
                    <a:p>
                      <a:endParaRPr lang="en-AU" dirty="0"/>
                    </a:p>
                  </a:txBody>
                  <a:tcPr>
                    <a:solidFill>
                      <a:schemeClr val="accent2"/>
                    </a:solidFill>
                  </a:tcPr>
                </a:tc>
                <a:extLst>
                  <a:ext uri="{0D108BD9-81ED-4DB2-BD59-A6C34878D82A}">
                    <a16:rowId xmlns:a16="http://schemas.microsoft.com/office/drawing/2014/main" val="10001"/>
                  </a:ext>
                </a:extLst>
              </a:tr>
              <a:tr h="772272">
                <a:tc>
                  <a:txBody>
                    <a:bodyPr/>
                    <a:lstStyle/>
                    <a:p>
                      <a:endParaRPr lang="en-AU" dirty="0"/>
                    </a:p>
                  </a:txBody>
                  <a:tcPr>
                    <a:solidFill>
                      <a:schemeClr val="accent5"/>
                    </a:solidFill>
                  </a:tcPr>
                </a:tc>
                <a:tc>
                  <a:txBody>
                    <a:bodyPr/>
                    <a:lstStyle/>
                    <a:p>
                      <a:endParaRPr lang="en-AU" dirty="0"/>
                    </a:p>
                  </a:txBody>
                  <a:tcPr>
                    <a:solidFill>
                      <a:schemeClr val="accent5"/>
                    </a:solidFill>
                  </a:tcPr>
                </a:tc>
                <a:tc>
                  <a:txBody>
                    <a:bodyPr/>
                    <a:lstStyle/>
                    <a:p>
                      <a:endParaRPr lang="en-AU" dirty="0"/>
                    </a:p>
                  </a:txBody>
                  <a:tcPr>
                    <a:solidFill>
                      <a:schemeClr val="accent2"/>
                    </a:solidFill>
                  </a:tcPr>
                </a:tc>
                <a:tc>
                  <a:txBody>
                    <a:bodyPr/>
                    <a:lstStyle/>
                    <a:p>
                      <a:endParaRPr lang="en-AU" dirty="0"/>
                    </a:p>
                  </a:txBody>
                  <a:tcPr>
                    <a:solidFill>
                      <a:schemeClr val="accent5"/>
                    </a:solidFill>
                  </a:tcPr>
                </a:tc>
                <a:extLst>
                  <a:ext uri="{0D108BD9-81ED-4DB2-BD59-A6C34878D82A}">
                    <a16:rowId xmlns:a16="http://schemas.microsoft.com/office/drawing/2014/main" val="10002"/>
                  </a:ext>
                </a:extLst>
              </a:tr>
              <a:tr h="772272">
                <a:tc>
                  <a:txBody>
                    <a:bodyPr/>
                    <a:lstStyle/>
                    <a:p>
                      <a:endParaRPr lang="en-AU" dirty="0"/>
                    </a:p>
                  </a:txBody>
                  <a:tcPr>
                    <a:solidFill>
                      <a:schemeClr val="accent2"/>
                    </a:solidFill>
                  </a:tcPr>
                </a:tc>
                <a:tc>
                  <a:txBody>
                    <a:bodyPr/>
                    <a:lstStyle/>
                    <a:p>
                      <a:endParaRPr lang="en-AU" dirty="0"/>
                    </a:p>
                  </a:txBody>
                  <a:tcPr>
                    <a:solidFill>
                      <a:schemeClr val="accent2"/>
                    </a:solidFill>
                  </a:tcPr>
                </a:tc>
                <a:tc>
                  <a:txBody>
                    <a:bodyPr/>
                    <a:lstStyle/>
                    <a:p>
                      <a:endParaRPr lang="en-AU" dirty="0"/>
                    </a:p>
                  </a:txBody>
                  <a:tcPr>
                    <a:solidFill>
                      <a:schemeClr val="accent5"/>
                    </a:solidFill>
                  </a:tcPr>
                </a:tc>
                <a:tc>
                  <a:txBody>
                    <a:bodyPr/>
                    <a:lstStyle/>
                    <a:p>
                      <a:endParaRPr lang="en-AU" dirty="0"/>
                    </a:p>
                  </a:txBody>
                  <a:tcPr>
                    <a:solidFill>
                      <a:schemeClr val="accent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306320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945415"/>
            <a:ext cx="3888431" cy="1477328"/>
          </a:xfrm>
        </p:spPr>
        <p:txBody>
          <a:bodyPr/>
          <a:lstStyle/>
          <a:p>
            <a:pPr eaLnBrk="1" hangingPunct="1"/>
            <a:r>
              <a:rPr lang="en-AU" sz="3000" dirty="0"/>
              <a:t>Chapter 2. Introduction to Experimental Design</a:t>
            </a:r>
          </a:p>
        </p:txBody>
      </p:sp>
      <p:sp>
        <p:nvSpPr>
          <p:cNvPr id="3075" name="Rectangle 3"/>
          <p:cNvSpPr>
            <a:spLocks noGrp="1" noChangeArrowheads="1"/>
          </p:cNvSpPr>
          <p:nvPr>
            <p:ph type="subTitle" idx="1"/>
          </p:nvPr>
        </p:nvSpPr>
        <p:spPr/>
        <p:txBody>
          <a:bodyPr/>
          <a:lstStyle/>
          <a:p>
            <a:pPr marL="0" indent="0" eaLnBrk="1" hangingPunct="1">
              <a:lnSpc>
                <a:spcPct val="80000"/>
              </a:lnSpc>
            </a:pPr>
            <a:r>
              <a:rPr lang="en-AU" sz="1600"/>
              <a:t>Terry Neeman, PhD AStat</a:t>
            </a:r>
          </a:p>
          <a:p>
            <a:pPr marL="0" indent="0" eaLnBrk="1" hangingPunct="1">
              <a:lnSpc>
                <a:spcPct val="80000"/>
              </a:lnSpc>
            </a:pPr>
            <a:r>
              <a:rPr lang="en-AU" sz="1600"/>
              <a:t>Statistical Consulting Unit (SCU)</a:t>
            </a:r>
          </a:p>
          <a:p>
            <a:pPr marL="0" indent="0" eaLnBrk="1" hangingPunct="1">
              <a:lnSpc>
                <a:spcPct val="80000"/>
              </a:lnSpc>
            </a:pPr>
            <a:r>
              <a:rPr lang="en-AU" sz="1600"/>
              <a:t>John Dedman Building, ANU</a:t>
            </a:r>
          </a:p>
        </p:txBody>
      </p:sp>
      <p:pic>
        <p:nvPicPr>
          <p:cNvPr id="26626" name="Picture 2" descr="http://upload.wikimedia.org/wikipedia/commons/8/86/Argonne's_Midwest_Center_for_Structural_Genomics_deposits_1,000th_protein_structur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1196752"/>
            <a:ext cx="5100939" cy="2974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511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5"/>
          <p:cNvSpPr txBox="1">
            <a:spLocks noChangeArrowheads="1"/>
          </p:cNvSpPr>
          <p:nvPr/>
        </p:nvSpPr>
        <p:spPr bwMode="auto">
          <a:xfrm>
            <a:off x="-252535" y="2348880"/>
            <a:ext cx="51845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spcBef>
                <a:spcPct val="50000"/>
              </a:spcBef>
            </a:pPr>
            <a:r>
              <a:rPr lang="en-AU" dirty="0"/>
              <a:t>R. A. Fisher: 1890 - 1962</a:t>
            </a:r>
          </a:p>
        </p:txBody>
      </p:sp>
      <p:pic>
        <p:nvPicPr>
          <p:cNvPr id="921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8" y="2780928"/>
            <a:ext cx="3159016" cy="324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0" name="Text Box 7"/>
          <p:cNvSpPr txBox="1">
            <a:spLocks noChangeArrowheads="1"/>
          </p:cNvSpPr>
          <p:nvPr/>
        </p:nvSpPr>
        <p:spPr bwMode="auto">
          <a:xfrm>
            <a:off x="611188" y="6021388"/>
            <a:ext cx="763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AU" i="1"/>
              <a:t>Statistical Principles for Research Workers (1925)</a:t>
            </a:r>
          </a:p>
        </p:txBody>
      </p:sp>
      <p:sp>
        <p:nvSpPr>
          <p:cNvPr id="2" name="TextBox 1"/>
          <p:cNvSpPr txBox="1"/>
          <p:nvPr/>
        </p:nvSpPr>
        <p:spPr>
          <a:xfrm>
            <a:off x="539552" y="1268760"/>
            <a:ext cx="8064896" cy="1015663"/>
          </a:xfrm>
          <a:prstGeom prst="rect">
            <a:avLst/>
          </a:prstGeom>
          <a:noFill/>
        </p:spPr>
        <p:txBody>
          <a:bodyPr wrap="square" rtlCol="0">
            <a:spAutoFit/>
          </a:bodyPr>
          <a:lstStyle/>
          <a:p>
            <a:r>
              <a:rPr lang="en-AU" sz="3000" dirty="0">
                <a:solidFill>
                  <a:srgbClr val="527688"/>
                </a:solidFill>
                <a:latin typeface="+mj-lt"/>
                <a:ea typeface="+mj-ea"/>
                <a:cs typeface="+mj-cs"/>
              </a:rPr>
              <a:t>The principles of experimental design were codified ~100 years ago </a:t>
            </a:r>
          </a:p>
        </p:txBody>
      </p:sp>
      <p:pic>
        <p:nvPicPr>
          <p:cNvPr id="3" name="Picture 2"/>
          <p:cNvPicPr>
            <a:picLocks noChangeAspect="1"/>
          </p:cNvPicPr>
          <p:nvPr/>
        </p:nvPicPr>
        <p:blipFill>
          <a:blip r:embed="rId3"/>
          <a:stretch>
            <a:fillRect/>
          </a:stretch>
        </p:blipFill>
        <p:spPr>
          <a:xfrm>
            <a:off x="4436885" y="2810545"/>
            <a:ext cx="4286641" cy="3210843"/>
          </a:xfrm>
          <a:prstGeom prst="rect">
            <a:avLst/>
          </a:prstGeom>
        </p:spPr>
      </p:pic>
    </p:spTree>
    <p:extLst>
      <p:ext uri="{BB962C8B-B14F-4D97-AF65-F5344CB8AC3E}">
        <p14:creationId xmlns:p14="http://schemas.microsoft.com/office/powerpoint/2010/main" val="1903453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C9EE88F-A6D8-4F40-B772-ABBFA5837886}" type="slidenum">
              <a:rPr lang="en-AU" altLang="en-US" smtClean="0"/>
              <a:pPr/>
              <a:t>52</a:t>
            </a:fld>
            <a:endParaRPr lang="en-AU" altLang="en-US"/>
          </a:p>
        </p:txBody>
      </p:sp>
      <p:sp>
        <p:nvSpPr>
          <p:cNvPr id="4" name="TextBox 3"/>
          <p:cNvSpPr txBox="1"/>
          <p:nvPr/>
        </p:nvSpPr>
        <p:spPr>
          <a:xfrm>
            <a:off x="539552" y="1268760"/>
            <a:ext cx="8064896" cy="1015663"/>
          </a:xfrm>
          <a:prstGeom prst="rect">
            <a:avLst/>
          </a:prstGeom>
          <a:noFill/>
        </p:spPr>
        <p:txBody>
          <a:bodyPr wrap="square" rtlCol="0">
            <a:spAutoFit/>
          </a:bodyPr>
          <a:lstStyle/>
          <a:p>
            <a:r>
              <a:rPr lang="en-AU" sz="3000" dirty="0">
                <a:solidFill>
                  <a:srgbClr val="527688"/>
                </a:solidFill>
                <a:latin typeface="+mj-lt"/>
                <a:ea typeface="+mj-ea"/>
                <a:cs typeface="+mj-cs"/>
              </a:rPr>
              <a:t>What drives the thinking behind experimental design?</a:t>
            </a:r>
          </a:p>
        </p:txBody>
      </p:sp>
      <p:sp>
        <p:nvSpPr>
          <p:cNvPr id="3" name="TextBox 2"/>
          <p:cNvSpPr txBox="1"/>
          <p:nvPr/>
        </p:nvSpPr>
        <p:spPr>
          <a:xfrm>
            <a:off x="0" y="2636912"/>
            <a:ext cx="9144000" cy="290848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AU" sz="2400" dirty="0"/>
              <a:t>How do we know that the difference we observed is due to treatment, genotype, variety, </a:t>
            </a:r>
            <a:r>
              <a:rPr lang="en-AU" sz="2400" dirty="0" err="1"/>
              <a:t>etc</a:t>
            </a:r>
            <a:r>
              <a:rPr lang="en-AU" sz="2400" dirty="0"/>
              <a:t>?</a:t>
            </a:r>
          </a:p>
          <a:p>
            <a:pPr marL="285750" indent="-285750">
              <a:spcAft>
                <a:spcPts val="600"/>
              </a:spcAft>
              <a:buFont typeface="Arial" panose="020B0604020202020204" pitchFamily="34" charset="0"/>
              <a:buChar char="•"/>
            </a:pPr>
            <a:r>
              <a:rPr lang="en-AU" sz="2400" dirty="0"/>
              <a:t>Could the effect we are observing be due to another factor?</a:t>
            </a:r>
          </a:p>
          <a:p>
            <a:pPr marL="285750" indent="-285750">
              <a:spcAft>
                <a:spcPts val="600"/>
              </a:spcAft>
              <a:buFont typeface="Arial" panose="020B0604020202020204" pitchFamily="34" charset="0"/>
              <a:buChar char="•"/>
            </a:pPr>
            <a:r>
              <a:rPr lang="en-AU" sz="2400" dirty="0"/>
              <a:t>Are the potential sources of bias that could be influencing the outcome?</a:t>
            </a:r>
          </a:p>
          <a:p>
            <a:pPr marL="285750" indent="-285750">
              <a:spcAft>
                <a:spcPts val="600"/>
              </a:spcAft>
              <a:buFont typeface="Arial" panose="020B0604020202020204" pitchFamily="34" charset="0"/>
              <a:buChar char="•"/>
            </a:pPr>
            <a:r>
              <a:rPr lang="en-AU" sz="2400" dirty="0"/>
              <a:t>How can we reduce the “noise” in the experiment to see the treatment effects more clearly? </a:t>
            </a:r>
          </a:p>
        </p:txBody>
      </p:sp>
      <p:pic>
        <p:nvPicPr>
          <p:cNvPr id="10244" name="Picture 4" descr="Image result for signal noise ima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7174" y="5117607"/>
            <a:ext cx="2386826" cy="1907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516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AU" sz="3000" dirty="0"/>
              <a:t>KEY PRINCIPLES in </a:t>
            </a:r>
            <a:br>
              <a:rPr lang="en-AU" sz="3000" dirty="0"/>
            </a:br>
            <a:r>
              <a:rPr lang="en-AU" sz="3000" dirty="0"/>
              <a:t>Experimental Design</a:t>
            </a:r>
          </a:p>
        </p:txBody>
      </p:sp>
      <p:sp>
        <p:nvSpPr>
          <p:cNvPr id="8195" name="Rectangle 3"/>
          <p:cNvSpPr>
            <a:spLocks noGrp="1" noChangeArrowheads="1"/>
          </p:cNvSpPr>
          <p:nvPr>
            <p:ph type="body" idx="1"/>
          </p:nvPr>
        </p:nvSpPr>
        <p:spPr/>
        <p:txBody>
          <a:bodyPr/>
          <a:lstStyle/>
          <a:p>
            <a:pPr marL="0" indent="0" eaLnBrk="1" hangingPunct="1"/>
            <a:endParaRPr lang="en-AU" dirty="0"/>
          </a:p>
          <a:p>
            <a:pPr marL="0" indent="0" eaLnBrk="1" hangingPunct="1">
              <a:lnSpc>
                <a:spcPct val="150000"/>
              </a:lnSpc>
            </a:pPr>
            <a:r>
              <a:rPr lang="en-AU" sz="2800" dirty="0"/>
              <a:t>CONTROLS</a:t>
            </a:r>
          </a:p>
          <a:p>
            <a:pPr marL="0" indent="0">
              <a:lnSpc>
                <a:spcPct val="150000"/>
              </a:lnSpc>
            </a:pPr>
            <a:r>
              <a:rPr lang="en-AU" sz="2800" dirty="0"/>
              <a:t>REPLICATION</a:t>
            </a:r>
          </a:p>
          <a:p>
            <a:pPr marL="0" indent="0" eaLnBrk="1" hangingPunct="1">
              <a:lnSpc>
                <a:spcPct val="150000"/>
              </a:lnSpc>
            </a:pPr>
            <a:r>
              <a:rPr lang="en-AU" sz="2800" dirty="0"/>
              <a:t>BLOCKING</a:t>
            </a:r>
          </a:p>
          <a:p>
            <a:pPr marL="0" indent="0" eaLnBrk="1" hangingPunct="1">
              <a:lnSpc>
                <a:spcPct val="150000"/>
              </a:lnSpc>
            </a:pPr>
            <a:r>
              <a:rPr lang="en-AU" sz="2800" dirty="0"/>
              <a:t>RANDOMISATION</a:t>
            </a:r>
          </a:p>
          <a:p>
            <a:pPr marL="0" indent="0" eaLnBrk="1" hangingPunct="1">
              <a:lnSpc>
                <a:spcPct val="150000"/>
              </a:lnSpc>
            </a:pPr>
            <a:r>
              <a:rPr lang="en-AU" sz="2800" dirty="0"/>
              <a:t>BLINDING</a:t>
            </a:r>
          </a:p>
        </p:txBody>
      </p:sp>
    </p:spTree>
    <p:extLst>
      <p:ext uri="{BB962C8B-B14F-4D97-AF65-F5344CB8AC3E}">
        <p14:creationId xmlns:p14="http://schemas.microsoft.com/office/powerpoint/2010/main" val="9546603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AU" sz="3000" dirty="0"/>
              <a:t>KEY PRINCIPLES in </a:t>
            </a:r>
            <a:br>
              <a:rPr lang="en-AU" sz="3000" dirty="0"/>
            </a:br>
            <a:r>
              <a:rPr lang="en-AU" sz="3000" dirty="0"/>
              <a:t>Experimental Design and Analysis</a:t>
            </a:r>
          </a:p>
        </p:txBody>
      </p:sp>
      <p:sp>
        <p:nvSpPr>
          <p:cNvPr id="8195" name="Rectangle 3"/>
          <p:cNvSpPr>
            <a:spLocks noGrp="1" noChangeArrowheads="1"/>
          </p:cNvSpPr>
          <p:nvPr>
            <p:ph type="body" idx="1"/>
          </p:nvPr>
        </p:nvSpPr>
        <p:spPr>
          <a:xfrm>
            <a:off x="304800" y="2133600"/>
            <a:ext cx="8839200" cy="4419600"/>
          </a:xfrm>
        </p:spPr>
        <p:txBody>
          <a:bodyPr/>
          <a:lstStyle/>
          <a:p>
            <a:pPr marL="0" indent="0" eaLnBrk="1" hangingPunct="1">
              <a:buNone/>
            </a:pPr>
            <a:endParaRPr lang="en-AU" dirty="0"/>
          </a:p>
          <a:p>
            <a:pPr marL="0" indent="0" eaLnBrk="1" hangingPunct="1">
              <a:lnSpc>
                <a:spcPct val="150000"/>
              </a:lnSpc>
            </a:pPr>
            <a:r>
              <a:rPr lang="en-AU" sz="2400" dirty="0">
                <a:solidFill>
                  <a:srgbClr val="FF0000"/>
                </a:solidFill>
              </a:rPr>
              <a:t>CONTROLS: </a:t>
            </a:r>
          </a:p>
          <a:p>
            <a:pPr eaLnBrk="1" hangingPunct="1">
              <a:spcBef>
                <a:spcPts val="600"/>
              </a:spcBef>
              <a:buFont typeface="Arial" pitchFamily="34" charset="0"/>
              <a:buChar char="•"/>
            </a:pPr>
            <a:r>
              <a:rPr lang="en-AU" sz="2400" dirty="0"/>
              <a:t>Direct comparison with a known standard or no treatment.</a:t>
            </a:r>
          </a:p>
          <a:p>
            <a:pPr eaLnBrk="1" hangingPunct="1">
              <a:spcBef>
                <a:spcPts val="600"/>
              </a:spcBef>
              <a:buFont typeface="Arial" pitchFamily="34" charset="0"/>
              <a:buChar char="•"/>
            </a:pPr>
            <a:r>
              <a:rPr lang="en-AU" sz="2400" dirty="0"/>
              <a:t>Tested under identical conditions to experimental treatment.</a:t>
            </a:r>
          </a:p>
          <a:p>
            <a:pPr marL="0" indent="0">
              <a:lnSpc>
                <a:spcPct val="150000"/>
              </a:lnSpc>
            </a:pPr>
            <a:r>
              <a:rPr lang="en-AU" sz="2400" dirty="0"/>
              <a:t>REPLICATION</a:t>
            </a:r>
          </a:p>
          <a:p>
            <a:pPr marL="0" indent="0" eaLnBrk="1" hangingPunct="1">
              <a:lnSpc>
                <a:spcPct val="150000"/>
              </a:lnSpc>
            </a:pPr>
            <a:r>
              <a:rPr lang="en-AU" sz="2400" dirty="0"/>
              <a:t>BLOCKING</a:t>
            </a:r>
          </a:p>
          <a:p>
            <a:pPr marL="0" indent="0" eaLnBrk="1" hangingPunct="1">
              <a:lnSpc>
                <a:spcPct val="150000"/>
              </a:lnSpc>
            </a:pPr>
            <a:r>
              <a:rPr lang="en-AU" sz="2400" dirty="0"/>
              <a:t>RANDOMISATION</a:t>
            </a:r>
          </a:p>
          <a:p>
            <a:pPr marL="0" indent="0" eaLnBrk="1" hangingPunct="1">
              <a:lnSpc>
                <a:spcPct val="150000"/>
              </a:lnSpc>
            </a:pPr>
            <a:r>
              <a:rPr lang="en-AU" sz="2400" dirty="0"/>
              <a:t>BLINDING</a:t>
            </a:r>
          </a:p>
        </p:txBody>
      </p:sp>
    </p:spTree>
    <p:extLst>
      <p:ext uri="{BB962C8B-B14F-4D97-AF65-F5344CB8AC3E}">
        <p14:creationId xmlns:p14="http://schemas.microsoft.com/office/powerpoint/2010/main" val="9446640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AU" sz="3000" dirty="0"/>
              <a:t>KEY PRINCIPLES in </a:t>
            </a:r>
            <a:br>
              <a:rPr lang="en-AU" sz="3000" dirty="0"/>
            </a:br>
            <a:r>
              <a:rPr lang="en-AU" sz="3000" dirty="0"/>
              <a:t>Experimental Design and Analysis</a:t>
            </a:r>
          </a:p>
        </p:txBody>
      </p:sp>
      <p:sp>
        <p:nvSpPr>
          <p:cNvPr id="8195" name="Rectangle 3"/>
          <p:cNvSpPr>
            <a:spLocks noGrp="1" noChangeArrowheads="1"/>
          </p:cNvSpPr>
          <p:nvPr>
            <p:ph type="body" idx="1"/>
          </p:nvPr>
        </p:nvSpPr>
        <p:spPr>
          <a:xfrm>
            <a:off x="304800" y="2133600"/>
            <a:ext cx="8839200" cy="4419600"/>
          </a:xfrm>
        </p:spPr>
        <p:txBody>
          <a:bodyPr/>
          <a:lstStyle/>
          <a:p>
            <a:pPr marL="0" indent="0" eaLnBrk="1" hangingPunct="1">
              <a:lnSpc>
                <a:spcPct val="150000"/>
              </a:lnSpc>
            </a:pPr>
            <a:r>
              <a:rPr lang="en-AU" sz="1400" dirty="0">
                <a:solidFill>
                  <a:schemeClr val="bg2"/>
                </a:solidFill>
              </a:rPr>
              <a:t>CONTROLS</a:t>
            </a:r>
          </a:p>
          <a:p>
            <a:pPr eaLnBrk="1" hangingPunct="1">
              <a:spcBef>
                <a:spcPts val="600"/>
              </a:spcBef>
              <a:buFont typeface="Arial" pitchFamily="34" charset="0"/>
              <a:buChar char="•"/>
            </a:pPr>
            <a:r>
              <a:rPr lang="en-AU" sz="1400" dirty="0">
                <a:solidFill>
                  <a:schemeClr val="bg2"/>
                </a:solidFill>
              </a:rPr>
              <a:t>Direct comparison with a known standard or no treatment.</a:t>
            </a:r>
          </a:p>
          <a:p>
            <a:pPr eaLnBrk="1" hangingPunct="1">
              <a:spcBef>
                <a:spcPts val="600"/>
              </a:spcBef>
              <a:buFont typeface="Arial" pitchFamily="34" charset="0"/>
              <a:buChar char="•"/>
            </a:pPr>
            <a:r>
              <a:rPr lang="en-AU" sz="1400" dirty="0">
                <a:solidFill>
                  <a:schemeClr val="bg2"/>
                </a:solidFill>
              </a:rPr>
              <a:t>Tested under identical conditions to experimental treatment.</a:t>
            </a:r>
          </a:p>
          <a:p>
            <a:pPr marL="0" indent="0" eaLnBrk="1" hangingPunct="1">
              <a:lnSpc>
                <a:spcPct val="150000"/>
              </a:lnSpc>
            </a:pPr>
            <a:r>
              <a:rPr lang="en-AU" sz="2400" dirty="0">
                <a:solidFill>
                  <a:srgbClr val="FF0000"/>
                </a:solidFill>
              </a:rPr>
              <a:t>REPLICATION: </a:t>
            </a:r>
            <a:r>
              <a:rPr lang="en-AU" sz="2400" dirty="0"/>
              <a:t>repeating experiment on different samples to: </a:t>
            </a:r>
          </a:p>
          <a:p>
            <a:pPr marL="0" indent="0" eaLnBrk="1" hangingPunct="1">
              <a:spcBef>
                <a:spcPts val="600"/>
              </a:spcBef>
            </a:pPr>
            <a:r>
              <a:rPr lang="en-AU" sz="2400" dirty="0"/>
              <a:t>	(1) increase precision of treatment effect</a:t>
            </a:r>
          </a:p>
          <a:p>
            <a:pPr marL="0" indent="0" eaLnBrk="1" hangingPunct="1">
              <a:spcBef>
                <a:spcPts val="600"/>
              </a:spcBef>
            </a:pPr>
            <a:r>
              <a:rPr lang="en-AU" sz="2400" dirty="0"/>
              <a:t>	(2) make result more </a:t>
            </a:r>
            <a:r>
              <a:rPr lang="en-AU" sz="2400" dirty="0" err="1"/>
              <a:t>generalisable</a:t>
            </a:r>
            <a:endParaRPr lang="en-AU" sz="2400" dirty="0"/>
          </a:p>
          <a:p>
            <a:pPr marL="0" indent="0"/>
            <a:r>
              <a:rPr lang="en-AU" sz="2400" dirty="0"/>
              <a:t>BLOCKING</a:t>
            </a:r>
          </a:p>
          <a:p>
            <a:pPr marL="0" indent="0" eaLnBrk="1" hangingPunct="1"/>
            <a:r>
              <a:rPr lang="en-AU" sz="2400" dirty="0"/>
              <a:t>RANDOMISATION</a:t>
            </a:r>
          </a:p>
          <a:p>
            <a:pPr marL="0" indent="0" eaLnBrk="1" hangingPunct="1"/>
            <a:r>
              <a:rPr lang="en-AU" sz="2400" dirty="0"/>
              <a:t>BLINDING</a:t>
            </a:r>
          </a:p>
        </p:txBody>
      </p:sp>
    </p:spTree>
    <p:extLst>
      <p:ext uri="{BB962C8B-B14F-4D97-AF65-F5344CB8AC3E}">
        <p14:creationId xmlns:p14="http://schemas.microsoft.com/office/powerpoint/2010/main" val="31270450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AU" sz="3000" dirty="0"/>
              <a:t>KEY PRINCIPLES in </a:t>
            </a:r>
            <a:br>
              <a:rPr lang="en-AU" sz="3000" dirty="0"/>
            </a:br>
            <a:r>
              <a:rPr lang="en-AU" sz="3000" dirty="0"/>
              <a:t>Experimental Design and Analysis</a:t>
            </a:r>
          </a:p>
        </p:txBody>
      </p:sp>
      <p:sp>
        <p:nvSpPr>
          <p:cNvPr id="8195" name="Rectangle 3"/>
          <p:cNvSpPr>
            <a:spLocks noGrp="1" noChangeArrowheads="1"/>
          </p:cNvSpPr>
          <p:nvPr>
            <p:ph type="body" idx="1"/>
          </p:nvPr>
        </p:nvSpPr>
        <p:spPr>
          <a:xfrm>
            <a:off x="163513" y="1772816"/>
            <a:ext cx="8839200" cy="4419600"/>
          </a:xfrm>
        </p:spPr>
        <p:txBody>
          <a:bodyPr/>
          <a:lstStyle/>
          <a:p>
            <a:pPr marL="0" indent="0" eaLnBrk="1" hangingPunct="1">
              <a:lnSpc>
                <a:spcPct val="150000"/>
              </a:lnSpc>
            </a:pPr>
            <a:r>
              <a:rPr lang="en-AU" sz="1600" dirty="0">
                <a:solidFill>
                  <a:schemeClr val="bg2"/>
                </a:solidFill>
              </a:rPr>
              <a:t>    CONTROLS</a:t>
            </a:r>
          </a:p>
          <a:p>
            <a:pPr marL="0" indent="0" eaLnBrk="1" hangingPunct="1">
              <a:spcBef>
                <a:spcPts val="600"/>
              </a:spcBef>
              <a:buNone/>
            </a:pPr>
            <a:r>
              <a:rPr lang="en-AU" sz="1600" dirty="0">
                <a:solidFill>
                  <a:schemeClr val="bg2"/>
                </a:solidFill>
              </a:rPr>
              <a:t>	Direct comparison with a known standard or no treatment.</a:t>
            </a:r>
          </a:p>
          <a:p>
            <a:pPr marL="0" indent="0" eaLnBrk="1" hangingPunct="1">
              <a:spcBef>
                <a:spcPts val="600"/>
              </a:spcBef>
              <a:buNone/>
            </a:pPr>
            <a:r>
              <a:rPr lang="en-AU" sz="1600" dirty="0">
                <a:solidFill>
                  <a:schemeClr val="bg2"/>
                </a:solidFill>
              </a:rPr>
              <a:t>	Tested under identical conditions to experimental treatment.</a:t>
            </a:r>
          </a:p>
          <a:p>
            <a:pPr>
              <a:lnSpc>
                <a:spcPct val="150000"/>
              </a:lnSpc>
            </a:pPr>
            <a:r>
              <a:rPr lang="en-AU" sz="1600" dirty="0">
                <a:solidFill>
                  <a:schemeClr val="bg2"/>
                </a:solidFill>
              </a:rPr>
              <a:t>REPLICATION: repeating experiment on different samples to: </a:t>
            </a:r>
          </a:p>
          <a:p>
            <a:pPr marL="0" indent="0">
              <a:spcBef>
                <a:spcPts val="600"/>
              </a:spcBef>
              <a:buNone/>
            </a:pPr>
            <a:r>
              <a:rPr lang="en-AU" sz="1600" dirty="0">
                <a:solidFill>
                  <a:schemeClr val="bg2"/>
                </a:solidFill>
              </a:rPr>
              <a:t>	(1) increase precision of treatment effect</a:t>
            </a:r>
          </a:p>
          <a:p>
            <a:pPr marL="0" indent="0">
              <a:spcBef>
                <a:spcPts val="600"/>
              </a:spcBef>
              <a:buNone/>
            </a:pPr>
            <a:r>
              <a:rPr lang="en-AU" sz="1600" dirty="0">
                <a:solidFill>
                  <a:schemeClr val="bg2"/>
                </a:solidFill>
              </a:rPr>
              <a:t>	(2) make result more </a:t>
            </a:r>
            <a:r>
              <a:rPr lang="en-AU" sz="1600" dirty="0" err="1">
                <a:solidFill>
                  <a:schemeClr val="bg2"/>
                </a:solidFill>
              </a:rPr>
              <a:t>generalisable</a:t>
            </a:r>
            <a:endParaRPr lang="en-AU" sz="1600" dirty="0">
              <a:solidFill>
                <a:schemeClr val="bg2"/>
              </a:solidFill>
            </a:endParaRPr>
          </a:p>
          <a:p>
            <a:pPr marL="0" indent="0" eaLnBrk="1" hangingPunct="1">
              <a:lnSpc>
                <a:spcPct val="150000"/>
              </a:lnSpc>
            </a:pPr>
            <a:r>
              <a:rPr lang="en-AU" sz="2400" dirty="0">
                <a:solidFill>
                  <a:srgbClr val="FF0000"/>
                </a:solidFill>
              </a:rPr>
              <a:t>BLOCKING:</a:t>
            </a:r>
          </a:p>
          <a:p>
            <a:pPr eaLnBrk="1" hangingPunct="1">
              <a:spcBef>
                <a:spcPts val="600"/>
              </a:spcBef>
              <a:buFont typeface="Arial" pitchFamily="34" charset="0"/>
              <a:buChar char="•"/>
            </a:pPr>
            <a:r>
              <a:rPr lang="en-AU" sz="2400" dirty="0"/>
              <a:t>Grouping together similar experimental units, &amp;</a:t>
            </a:r>
          </a:p>
          <a:p>
            <a:pPr eaLnBrk="1" hangingPunct="1">
              <a:spcBef>
                <a:spcPts val="600"/>
              </a:spcBef>
              <a:buFont typeface="Arial" pitchFamily="34" charset="0"/>
              <a:buChar char="•"/>
            </a:pPr>
            <a:r>
              <a:rPr lang="en-AU" sz="2400" dirty="0"/>
              <a:t>Comparing treatments within homogeneous groups</a:t>
            </a:r>
          </a:p>
          <a:p>
            <a:pPr marL="0" indent="0" eaLnBrk="1" hangingPunct="1">
              <a:lnSpc>
                <a:spcPct val="150000"/>
              </a:lnSpc>
            </a:pPr>
            <a:r>
              <a:rPr lang="en-AU" sz="2400" dirty="0"/>
              <a:t>RANDOMISATION</a:t>
            </a:r>
          </a:p>
          <a:p>
            <a:pPr marL="0" indent="0" eaLnBrk="1" hangingPunct="1">
              <a:lnSpc>
                <a:spcPct val="150000"/>
              </a:lnSpc>
            </a:pPr>
            <a:r>
              <a:rPr lang="en-AU" sz="2400" dirty="0"/>
              <a:t>BLINDING</a:t>
            </a:r>
          </a:p>
        </p:txBody>
      </p:sp>
    </p:spTree>
    <p:extLst>
      <p:ext uri="{BB962C8B-B14F-4D97-AF65-F5344CB8AC3E}">
        <p14:creationId xmlns:p14="http://schemas.microsoft.com/office/powerpoint/2010/main" val="18209455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AU" sz="3000" dirty="0"/>
              <a:t>KEY PRINCIPLES in </a:t>
            </a:r>
            <a:br>
              <a:rPr lang="en-AU" sz="3000" dirty="0"/>
            </a:br>
            <a:r>
              <a:rPr lang="en-AU" sz="3000" dirty="0"/>
              <a:t>Experimental Design and Analysis</a:t>
            </a:r>
          </a:p>
        </p:txBody>
      </p:sp>
      <p:sp>
        <p:nvSpPr>
          <p:cNvPr id="8195" name="Rectangle 3"/>
          <p:cNvSpPr>
            <a:spLocks noGrp="1" noChangeArrowheads="1"/>
          </p:cNvSpPr>
          <p:nvPr>
            <p:ph type="body" idx="1"/>
          </p:nvPr>
        </p:nvSpPr>
        <p:spPr>
          <a:xfrm>
            <a:off x="304800" y="1772816"/>
            <a:ext cx="8839200" cy="4419600"/>
          </a:xfrm>
        </p:spPr>
        <p:txBody>
          <a:bodyPr/>
          <a:lstStyle/>
          <a:p>
            <a:pPr marL="0" indent="0" eaLnBrk="1" hangingPunct="1">
              <a:lnSpc>
                <a:spcPct val="150000"/>
              </a:lnSpc>
            </a:pPr>
            <a:r>
              <a:rPr lang="en-AU" sz="1400" dirty="0">
                <a:solidFill>
                  <a:schemeClr val="bg2"/>
                </a:solidFill>
              </a:rPr>
              <a:t>CONTROLS</a:t>
            </a:r>
          </a:p>
          <a:p>
            <a:pPr eaLnBrk="1" hangingPunct="1">
              <a:spcBef>
                <a:spcPts val="600"/>
              </a:spcBef>
              <a:buFont typeface="Arial" pitchFamily="34" charset="0"/>
              <a:buChar char="•"/>
            </a:pPr>
            <a:r>
              <a:rPr lang="en-AU" sz="1400" dirty="0">
                <a:solidFill>
                  <a:schemeClr val="bg2"/>
                </a:solidFill>
              </a:rPr>
              <a:t>Direct comparison with a known standard or no treatment.</a:t>
            </a:r>
          </a:p>
          <a:p>
            <a:pPr eaLnBrk="1" hangingPunct="1">
              <a:spcBef>
                <a:spcPts val="600"/>
              </a:spcBef>
              <a:buFont typeface="Arial" pitchFamily="34" charset="0"/>
              <a:buChar char="•"/>
            </a:pPr>
            <a:r>
              <a:rPr lang="en-AU" sz="1400" dirty="0">
                <a:solidFill>
                  <a:schemeClr val="bg2"/>
                </a:solidFill>
              </a:rPr>
              <a:t>Tested under identical conditions to experimental treatment.</a:t>
            </a:r>
          </a:p>
          <a:p>
            <a:pPr marL="0" indent="0" eaLnBrk="1" hangingPunct="1">
              <a:lnSpc>
                <a:spcPct val="150000"/>
              </a:lnSpc>
            </a:pPr>
            <a:r>
              <a:rPr lang="en-AU" sz="1400" dirty="0">
                <a:solidFill>
                  <a:schemeClr val="bg2"/>
                </a:solidFill>
              </a:rPr>
              <a:t>REPLICATION repeating experiment on different samples to: </a:t>
            </a:r>
          </a:p>
          <a:p>
            <a:pPr marL="0" indent="0" eaLnBrk="1" hangingPunct="1">
              <a:spcBef>
                <a:spcPts val="600"/>
              </a:spcBef>
            </a:pPr>
            <a:r>
              <a:rPr lang="en-AU" sz="1400" dirty="0">
                <a:solidFill>
                  <a:schemeClr val="bg2"/>
                </a:solidFill>
              </a:rPr>
              <a:t>	(1) increase precision of treatment effect</a:t>
            </a:r>
          </a:p>
          <a:p>
            <a:pPr marL="0" indent="0" eaLnBrk="1" hangingPunct="1">
              <a:spcBef>
                <a:spcPts val="600"/>
              </a:spcBef>
            </a:pPr>
            <a:r>
              <a:rPr lang="en-AU" sz="1400" dirty="0">
                <a:solidFill>
                  <a:schemeClr val="bg2"/>
                </a:solidFill>
              </a:rPr>
              <a:t>	(2) make result more generalizable</a:t>
            </a:r>
          </a:p>
          <a:p>
            <a:pPr marL="0" indent="0">
              <a:lnSpc>
                <a:spcPct val="150000"/>
              </a:lnSpc>
            </a:pPr>
            <a:r>
              <a:rPr lang="en-AU" sz="1400" dirty="0">
                <a:solidFill>
                  <a:schemeClr val="bg2"/>
                </a:solidFill>
              </a:rPr>
              <a:t>BLOCKING</a:t>
            </a:r>
          </a:p>
          <a:p>
            <a:pPr>
              <a:spcBef>
                <a:spcPts val="600"/>
              </a:spcBef>
              <a:buFont typeface="Arial" pitchFamily="34" charset="0"/>
              <a:buChar char="•"/>
            </a:pPr>
            <a:r>
              <a:rPr lang="en-AU" sz="1400" dirty="0">
                <a:solidFill>
                  <a:schemeClr val="bg2"/>
                </a:solidFill>
              </a:rPr>
              <a:t>Grouping together similar experimental units, &amp;</a:t>
            </a:r>
          </a:p>
          <a:p>
            <a:pPr>
              <a:spcBef>
                <a:spcPts val="600"/>
              </a:spcBef>
              <a:buFont typeface="Arial" pitchFamily="34" charset="0"/>
              <a:buChar char="•"/>
            </a:pPr>
            <a:r>
              <a:rPr lang="en-AU" sz="1400" dirty="0">
                <a:solidFill>
                  <a:schemeClr val="bg2"/>
                </a:solidFill>
              </a:rPr>
              <a:t>Comparing treatments within homogeneous groups</a:t>
            </a:r>
          </a:p>
          <a:p>
            <a:pPr marL="0" indent="0" eaLnBrk="1" hangingPunct="1">
              <a:spcBef>
                <a:spcPts val="600"/>
              </a:spcBef>
              <a:buNone/>
            </a:pPr>
            <a:endParaRPr lang="en-AU" sz="1400" dirty="0">
              <a:solidFill>
                <a:schemeClr val="bg2"/>
              </a:solidFill>
            </a:endParaRPr>
          </a:p>
          <a:p>
            <a:pPr marL="0" indent="0" eaLnBrk="1" hangingPunct="1"/>
            <a:r>
              <a:rPr lang="en-AU" sz="2400" dirty="0">
                <a:solidFill>
                  <a:srgbClr val="FF0000"/>
                </a:solidFill>
              </a:rPr>
              <a:t>RANDOMISATION: </a:t>
            </a:r>
            <a:r>
              <a:rPr lang="en-AU" sz="2400" dirty="0"/>
              <a:t>probabilistic process of making treatment assignments. Consider also randomising order of testing.</a:t>
            </a:r>
          </a:p>
          <a:p>
            <a:pPr marL="0" indent="0" eaLnBrk="1" hangingPunct="1"/>
            <a:r>
              <a:rPr lang="en-AU" sz="2400" dirty="0"/>
              <a:t>BLINDING</a:t>
            </a:r>
          </a:p>
        </p:txBody>
      </p:sp>
    </p:spTree>
    <p:extLst>
      <p:ext uri="{BB962C8B-B14F-4D97-AF65-F5344CB8AC3E}">
        <p14:creationId xmlns:p14="http://schemas.microsoft.com/office/powerpoint/2010/main" val="36285332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AU" sz="3000" dirty="0"/>
              <a:t>KEY PRINCIPLES in </a:t>
            </a:r>
            <a:br>
              <a:rPr lang="en-AU" sz="3000" dirty="0"/>
            </a:br>
            <a:r>
              <a:rPr lang="en-AU" sz="3000" dirty="0"/>
              <a:t>Experimental Design and Analysis</a:t>
            </a:r>
          </a:p>
        </p:txBody>
      </p:sp>
      <p:sp>
        <p:nvSpPr>
          <p:cNvPr id="8195" name="Rectangle 3"/>
          <p:cNvSpPr>
            <a:spLocks noGrp="1" noChangeArrowheads="1"/>
          </p:cNvSpPr>
          <p:nvPr>
            <p:ph type="body" idx="1"/>
          </p:nvPr>
        </p:nvSpPr>
        <p:spPr>
          <a:xfrm>
            <a:off x="304800" y="2133600"/>
            <a:ext cx="8839200" cy="4419600"/>
          </a:xfrm>
        </p:spPr>
        <p:txBody>
          <a:bodyPr/>
          <a:lstStyle/>
          <a:p>
            <a:pPr marL="0" indent="0" eaLnBrk="1" hangingPunct="1">
              <a:lnSpc>
                <a:spcPct val="150000"/>
              </a:lnSpc>
            </a:pPr>
            <a:r>
              <a:rPr lang="en-AU" sz="1200" dirty="0">
                <a:solidFill>
                  <a:schemeClr val="bg2"/>
                </a:solidFill>
              </a:rPr>
              <a:t>CONTROLS</a:t>
            </a:r>
          </a:p>
          <a:p>
            <a:pPr eaLnBrk="1" hangingPunct="1">
              <a:spcBef>
                <a:spcPts val="600"/>
              </a:spcBef>
              <a:buFont typeface="Arial" pitchFamily="34" charset="0"/>
              <a:buChar char="•"/>
            </a:pPr>
            <a:r>
              <a:rPr lang="en-AU" sz="1200" dirty="0">
                <a:solidFill>
                  <a:schemeClr val="bg2"/>
                </a:solidFill>
              </a:rPr>
              <a:t>Direct comparison with a known standard or no treatment.</a:t>
            </a:r>
          </a:p>
          <a:p>
            <a:pPr eaLnBrk="1" hangingPunct="1">
              <a:spcBef>
                <a:spcPts val="600"/>
              </a:spcBef>
              <a:buFont typeface="Arial" pitchFamily="34" charset="0"/>
              <a:buChar char="•"/>
            </a:pPr>
            <a:r>
              <a:rPr lang="en-AU" sz="1200" dirty="0">
                <a:solidFill>
                  <a:schemeClr val="bg2"/>
                </a:solidFill>
              </a:rPr>
              <a:t>Tested under identical conditions to experimental treatment.</a:t>
            </a:r>
          </a:p>
          <a:p>
            <a:pPr marL="0" indent="0" eaLnBrk="1" hangingPunct="1">
              <a:lnSpc>
                <a:spcPct val="150000"/>
              </a:lnSpc>
            </a:pPr>
            <a:r>
              <a:rPr lang="en-AU" sz="1200" dirty="0">
                <a:solidFill>
                  <a:schemeClr val="bg2"/>
                </a:solidFill>
              </a:rPr>
              <a:t>BLOCKING</a:t>
            </a:r>
          </a:p>
          <a:p>
            <a:pPr eaLnBrk="1" hangingPunct="1">
              <a:spcBef>
                <a:spcPts val="600"/>
              </a:spcBef>
              <a:buFont typeface="Arial" pitchFamily="34" charset="0"/>
              <a:buChar char="•"/>
            </a:pPr>
            <a:r>
              <a:rPr lang="en-AU" sz="1200" dirty="0">
                <a:solidFill>
                  <a:schemeClr val="bg2"/>
                </a:solidFill>
              </a:rPr>
              <a:t>Grouping together similar experimental units, &amp;</a:t>
            </a:r>
          </a:p>
          <a:p>
            <a:pPr eaLnBrk="1" hangingPunct="1">
              <a:spcBef>
                <a:spcPts val="600"/>
              </a:spcBef>
              <a:buFont typeface="Arial" pitchFamily="34" charset="0"/>
              <a:buChar char="•"/>
            </a:pPr>
            <a:r>
              <a:rPr lang="en-AU" sz="1200" dirty="0">
                <a:solidFill>
                  <a:schemeClr val="bg2"/>
                </a:solidFill>
              </a:rPr>
              <a:t>Comparing treatments within homogeneous groups</a:t>
            </a:r>
          </a:p>
          <a:p>
            <a:pPr marL="0" indent="0" eaLnBrk="1" hangingPunct="1">
              <a:lnSpc>
                <a:spcPct val="150000"/>
              </a:lnSpc>
            </a:pPr>
            <a:r>
              <a:rPr lang="en-AU" sz="1200" dirty="0">
                <a:solidFill>
                  <a:schemeClr val="bg2"/>
                </a:solidFill>
              </a:rPr>
              <a:t>REPLICATION repeating experiment on different samples to: </a:t>
            </a:r>
          </a:p>
          <a:p>
            <a:pPr marL="0" indent="0" eaLnBrk="1" hangingPunct="1">
              <a:spcBef>
                <a:spcPts val="600"/>
              </a:spcBef>
            </a:pPr>
            <a:r>
              <a:rPr lang="en-AU" sz="1200" dirty="0">
                <a:solidFill>
                  <a:schemeClr val="bg2"/>
                </a:solidFill>
              </a:rPr>
              <a:t>	(1) increase precision of treatment effect</a:t>
            </a:r>
          </a:p>
          <a:p>
            <a:pPr marL="0" indent="0" eaLnBrk="1" hangingPunct="1">
              <a:spcBef>
                <a:spcPts val="600"/>
              </a:spcBef>
            </a:pPr>
            <a:r>
              <a:rPr lang="en-AU" sz="1200" dirty="0">
                <a:solidFill>
                  <a:schemeClr val="bg2"/>
                </a:solidFill>
              </a:rPr>
              <a:t>	(2) make result more </a:t>
            </a:r>
            <a:r>
              <a:rPr lang="en-AU" sz="1200" dirty="0" err="1">
                <a:solidFill>
                  <a:schemeClr val="bg2"/>
                </a:solidFill>
              </a:rPr>
              <a:t>generalisable</a:t>
            </a:r>
            <a:endParaRPr lang="en-AU" sz="1200" dirty="0">
              <a:solidFill>
                <a:schemeClr val="bg2"/>
              </a:solidFill>
            </a:endParaRPr>
          </a:p>
          <a:p>
            <a:pPr marL="0" indent="0" eaLnBrk="1" hangingPunct="1"/>
            <a:r>
              <a:rPr lang="en-AU" sz="1200" dirty="0">
                <a:solidFill>
                  <a:schemeClr val="bg2"/>
                </a:solidFill>
              </a:rPr>
              <a:t>RANDOMISATION probabilistic process of making treatment assignments. Consider also randomising order of testing.</a:t>
            </a:r>
          </a:p>
          <a:p>
            <a:pPr marL="0" indent="0" eaLnBrk="1" hangingPunct="1"/>
            <a:r>
              <a:rPr lang="en-AU" sz="2400" dirty="0">
                <a:solidFill>
                  <a:srgbClr val="FF0000"/>
                </a:solidFill>
              </a:rPr>
              <a:t>BLINDING:</a:t>
            </a:r>
            <a:r>
              <a:rPr lang="en-AU" sz="2400" dirty="0"/>
              <a:t> masking treatment assignment. Blinding includes:</a:t>
            </a:r>
          </a:p>
          <a:p>
            <a:pPr eaLnBrk="1" hangingPunct="1">
              <a:buFont typeface="Arial" pitchFamily="34" charset="0"/>
              <a:buChar char="•"/>
            </a:pPr>
            <a:r>
              <a:rPr lang="en-AU" sz="2400" dirty="0"/>
              <a:t>Allocation blinded</a:t>
            </a:r>
          </a:p>
          <a:p>
            <a:pPr eaLnBrk="1" hangingPunct="1">
              <a:buFont typeface="Arial" pitchFamily="34" charset="0"/>
              <a:buChar char="•"/>
            </a:pPr>
            <a:r>
              <a:rPr lang="en-AU" sz="2400" dirty="0"/>
              <a:t>Evaluator blinded</a:t>
            </a:r>
          </a:p>
        </p:txBody>
      </p:sp>
    </p:spTree>
    <p:extLst>
      <p:ext uri="{BB962C8B-B14F-4D97-AF65-F5344CB8AC3E}">
        <p14:creationId xmlns:p14="http://schemas.microsoft.com/office/powerpoint/2010/main" val="28442783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sz="3200" dirty="0"/>
              <a:t>Example: Converging on an experimental design using key principles</a:t>
            </a:r>
          </a:p>
        </p:txBody>
      </p:sp>
      <p:sp>
        <p:nvSpPr>
          <p:cNvPr id="3" name="Content Placeholder 2"/>
          <p:cNvSpPr>
            <a:spLocks noGrp="1"/>
          </p:cNvSpPr>
          <p:nvPr>
            <p:ph idx="1"/>
          </p:nvPr>
        </p:nvSpPr>
        <p:spPr>
          <a:xfrm>
            <a:off x="304800" y="2133600"/>
            <a:ext cx="5419328" cy="4319736"/>
          </a:xfrm>
        </p:spPr>
        <p:txBody>
          <a:bodyPr/>
          <a:lstStyle/>
          <a:p>
            <a:r>
              <a:rPr lang="en-AU" sz="2400" dirty="0"/>
              <a:t>Research topic: </a:t>
            </a:r>
          </a:p>
          <a:p>
            <a:r>
              <a:rPr lang="en-AU" sz="2400" dirty="0"/>
              <a:t>How is seedling emergence (in </a:t>
            </a:r>
            <a:r>
              <a:rPr lang="en-AU" sz="2400" i="1" dirty="0"/>
              <a:t>Banksia</a:t>
            </a:r>
            <a:r>
              <a:rPr lang="en-AU" sz="2400" dirty="0"/>
              <a:t>) influenced by temperature and moisture?</a:t>
            </a:r>
          </a:p>
          <a:p>
            <a:r>
              <a:rPr lang="en-AU" sz="2400" dirty="0"/>
              <a:t>Set up: 12 shelters, 2 garden beds per shelter, 24 pots per bed.</a:t>
            </a:r>
          </a:p>
          <a:p>
            <a:r>
              <a:rPr lang="en-AU" sz="2400" dirty="0"/>
              <a:t>Experimental factors: </a:t>
            </a:r>
          </a:p>
          <a:p>
            <a:pPr marL="457200" lvl="1" indent="0">
              <a:buNone/>
            </a:pPr>
            <a:r>
              <a:rPr lang="en-AU" sz="2000" dirty="0"/>
              <a:t>Temperature (2 levels)   		  Water (3 levels)       		  </a:t>
            </a:r>
            <a:br>
              <a:rPr lang="en-AU" sz="2000" dirty="0"/>
            </a:br>
            <a:r>
              <a:rPr lang="en-AU" sz="2000" dirty="0"/>
              <a:t>Species (4 levels)     	             Populations (2/species)</a:t>
            </a:r>
          </a:p>
          <a:p>
            <a:pPr marL="914400" lvl="2" indent="0">
              <a:buNone/>
            </a:pPr>
            <a:r>
              <a:rPr lang="en-AU" sz="400" dirty="0"/>
              <a:t>             </a:t>
            </a:r>
          </a:p>
          <a:p>
            <a:endParaRPr lang="en-AU" sz="2400" dirty="0"/>
          </a:p>
          <a:p>
            <a:endParaRPr lang="en-AU" sz="2400" dirty="0"/>
          </a:p>
          <a:p>
            <a:pPr marL="0" indent="0">
              <a:buNone/>
            </a:pPr>
            <a:endParaRPr lang="en-AU" sz="2400" dirty="0"/>
          </a:p>
        </p:txBody>
      </p:sp>
      <p:sp>
        <p:nvSpPr>
          <p:cNvPr id="6" name="TextBox 5"/>
          <p:cNvSpPr txBox="1"/>
          <p:nvPr/>
        </p:nvSpPr>
        <p:spPr>
          <a:xfrm>
            <a:off x="5940152" y="5589240"/>
            <a:ext cx="2786683" cy="369332"/>
          </a:xfrm>
          <a:prstGeom prst="rect">
            <a:avLst/>
          </a:prstGeom>
          <a:noFill/>
        </p:spPr>
        <p:txBody>
          <a:bodyPr wrap="square" rtlCol="0">
            <a:spAutoFit/>
          </a:bodyPr>
          <a:lstStyle/>
          <a:p>
            <a:r>
              <a:rPr lang="en-AU" dirty="0"/>
              <a:t>Sample shelter: 5x5 m^2</a:t>
            </a:r>
          </a:p>
        </p:txBody>
      </p:sp>
      <p:grpSp>
        <p:nvGrpSpPr>
          <p:cNvPr id="11" name="Group 10"/>
          <p:cNvGrpSpPr/>
          <p:nvPr/>
        </p:nvGrpSpPr>
        <p:grpSpPr>
          <a:xfrm>
            <a:off x="5724128" y="2133600"/>
            <a:ext cx="3168352" cy="3095600"/>
            <a:chOff x="5724128" y="2133600"/>
            <a:chExt cx="3168352" cy="3095600"/>
          </a:xfrm>
        </p:grpSpPr>
        <p:sp>
          <p:nvSpPr>
            <p:cNvPr id="4" name="Rectangle 3"/>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6228184" y="3212976"/>
              <a:ext cx="964854" cy="923330"/>
            </a:xfrm>
            <a:prstGeom prst="rect">
              <a:avLst/>
            </a:prstGeom>
            <a:noFill/>
          </p:spPr>
          <p:txBody>
            <a:bodyPr wrap="square" rtlCol="0">
              <a:spAutoFit/>
            </a:bodyPr>
            <a:lstStyle/>
            <a:p>
              <a:r>
                <a:rPr lang="en-AU" dirty="0"/>
                <a:t>24 pots</a:t>
              </a:r>
            </a:p>
            <a:p>
              <a:r>
                <a:rPr lang="en-AU" dirty="0"/>
                <a:t>8 rows</a:t>
              </a:r>
            </a:p>
            <a:p>
              <a:r>
                <a:rPr lang="en-AU" dirty="0"/>
                <a:t>3 cols</a:t>
              </a:r>
            </a:p>
          </p:txBody>
        </p:sp>
        <p:sp>
          <p:nvSpPr>
            <p:cNvPr id="10" name="TextBox 9"/>
            <p:cNvSpPr txBox="1"/>
            <p:nvPr/>
          </p:nvSpPr>
          <p:spPr>
            <a:xfrm>
              <a:off x="7502832" y="3212976"/>
              <a:ext cx="964854" cy="923330"/>
            </a:xfrm>
            <a:prstGeom prst="rect">
              <a:avLst/>
            </a:prstGeom>
            <a:noFill/>
          </p:spPr>
          <p:txBody>
            <a:bodyPr wrap="square" rtlCol="0">
              <a:spAutoFit/>
            </a:bodyPr>
            <a:lstStyle/>
            <a:p>
              <a:r>
                <a:rPr lang="en-AU" dirty="0"/>
                <a:t>24 pots</a:t>
              </a:r>
            </a:p>
            <a:p>
              <a:r>
                <a:rPr lang="en-AU" dirty="0"/>
                <a:t>8 rows</a:t>
              </a:r>
            </a:p>
            <a:p>
              <a:r>
                <a:rPr lang="en-AU" dirty="0"/>
                <a:t>3 cols</a:t>
              </a:r>
            </a:p>
          </p:txBody>
        </p:sp>
      </p:grpSp>
      <p:sp>
        <p:nvSpPr>
          <p:cNvPr id="9" name="TextBox 8"/>
          <p:cNvSpPr txBox="1"/>
          <p:nvPr/>
        </p:nvSpPr>
        <p:spPr>
          <a:xfrm>
            <a:off x="6012160" y="6165304"/>
            <a:ext cx="2685753" cy="523220"/>
          </a:xfrm>
          <a:prstGeom prst="rect">
            <a:avLst/>
          </a:prstGeom>
          <a:noFill/>
        </p:spPr>
        <p:txBody>
          <a:bodyPr wrap="square" rtlCol="0">
            <a:spAutoFit/>
          </a:bodyPr>
          <a:lstStyle/>
          <a:p>
            <a:r>
              <a:rPr lang="en-AU" sz="1400" dirty="0"/>
              <a:t>Adapted from Cochrane et al. </a:t>
            </a:r>
            <a:r>
              <a:rPr lang="en-AU" sz="1400" dirty="0" err="1"/>
              <a:t>Oikos</a:t>
            </a:r>
            <a:r>
              <a:rPr lang="en-AU" sz="1400" dirty="0"/>
              <a:t> (2014)</a:t>
            </a:r>
          </a:p>
        </p:txBody>
      </p:sp>
    </p:spTree>
    <p:extLst>
      <p:ext uri="{BB962C8B-B14F-4D97-AF65-F5344CB8AC3E}">
        <p14:creationId xmlns:p14="http://schemas.microsoft.com/office/powerpoint/2010/main" val="249248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921214684"/>
              </p:ext>
            </p:extLst>
          </p:nvPr>
        </p:nvGraphicFramePr>
        <p:xfrm>
          <a:off x="125216" y="844806"/>
          <a:ext cx="3000392" cy="2576100"/>
        </p:xfrm>
        <a:graphic>
          <a:graphicData uri="http://schemas.openxmlformats.org/drawingml/2006/table">
            <a:tbl>
              <a:tblPr firstRow="1" bandRow="1">
                <a:tableStyleId>{5C22544A-7EE6-4342-B048-85BDC9FD1C3A}</a:tableStyleId>
              </a:tblPr>
              <a:tblGrid>
                <a:gridCol w="750098">
                  <a:extLst>
                    <a:ext uri="{9D8B030D-6E8A-4147-A177-3AD203B41FA5}">
                      <a16:colId xmlns:a16="http://schemas.microsoft.com/office/drawing/2014/main" val="20000"/>
                    </a:ext>
                  </a:extLst>
                </a:gridCol>
                <a:gridCol w="750098">
                  <a:extLst>
                    <a:ext uri="{9D8B030D-6E8A-4147-A177-3AD203B41FA5}">
                      <a16:colId xmlns:a16="http://schemas.microsoft.com/office/drawing/2014/main" val="20001"/>
                    </a:ext>
                  </a:extLst>
                </a:gridCol>
                <a:gridCol w="750098">
                  <a:extLst>
                    <a:ext uri="{9D8B030D-6E8A-4147-A177-3AD203B41FA5}">
                      <a16:colId xmlns:a16="http://schemas.microsoft.com/office/drawing/2014/main" val="20002"/>
                    </a:ext>
                  </a:extLst>
                </a:gridCol>
                <a:gridCol w="750098">
                  <a:extLst>
                    <a:ext uri="{9D8B030D-6E8A-4147-A177-3AD203B41FA5}">
                      <a16:colId xmlns:a16="http://schemas.microsoft.com/office/drawing/2014/main" val="20003"/>
                    </a:ext>
                  </a:extLst>
                </a:gridCol>
              </a:tblGrid>
              <a:tr h="644025">
                <a:tc>
                  <a:txBody>
                    <a:bodyPr/>
                    <a:lstStyle/>
                    <a:p>
                      <a:endParaRPr lang="en-AU" dirty="0"/>
                    </a:p>
                  </a:txBody>
                  <a:tcPr>
                    <a:solidFill>
                      <a:schemeClr val="accent5"/>
                    </a:solidFill>
                  </a:tcPr>
                </a:tc>
                <a:tc>
                  <a:txBody>
                    <a:bodyPr/>
                    <a:lstStyle/>
                    <a:p>
                      <a:endParaRPr lang="en-AU" dirty="0"/>
                    </a:p>
                  </a:txBody>
                  <a:tcPr>
                    <a:solidFill>
                      <a:schemeClr val="accent2"/>
                    </a:solidFill>
                  </a:tcPr>
                </a:tc>
                <a:tc>
                  <a:txBody>
                    <a:bodyPr/>
                    <a:lstStyle/>
                    <a:p>
                      <a:endParaRPr lang="en-AU" dirty="0"/>
                    </a:p>
                  </a:txBody>
                  <a:tcPr>
                    <a:solidFill>
                      <a:schemeClr val="accent2"/>
                    </a:solidFill>
                  </a:tcPr>
                </a:tc>
                <a:tc>
                  <a:txBody>
                    <a:bodyPr/>
                    <a:lstStyle/>
                    <a:p>
                      <a:endParaRPr lang="en-AU" dirty="0"/>
                    </a:p>
                  </a:txBody>
                  <a:tcPr>
                    <a:solidFill>
                      <a:schemeClr val="accent5"/>
                    </a:solidFill>
                  </a:tcPr>
                </a:tc>
                <a:extLst>
                  <a:ext uri="{0D108BD9-81ED-4DB2-BD59-A6C34878D82A}">
                    <a16:rowId xmlns:a16="http://schemas.microsoft.com/office/drawing/2014/main" val="10000"/>
                  </a:ext>
                </a:extLst>
              </a:tr>
              <a:tr h="644025">
                <a:tc>
                  <a:txBody>
                    <a:bodyPr/>
                    <a:lstStyle/>
                    <a:p>
                      <a:endParaRPr lang="en-AU" dirty="0"/>
                    </a:p>
                  </a:txBody>
                  <a:tcPr>
                    <a:solidFill>
                      <a:schemeClr val="accent2"/>
                    </a:solidFill>
                  </a:tcPr>
                </a:tc>
                <a:tc>
                  <a:txBody>
                    <a:bodyPr/>
                    <a:lstStyle/>
                    <a:p>
                      <a:endParaRPr lang="en-AU" dirty="0"/>
                    </a:p>
                  </a:txBody>
                  <a:tcPr>
                    <a:solidFill>
                      <a:schemeClr val="accent5"/>
                    </a:solidFill>
                  </a:tcPr>
                </a:tc>
                <a:tc>
                  <a:txBody>
                    <a:bodyPr/>
                    <a:lstStyle/>
                    <a:p>
                      <a:endParaRPr lang="en-AU" dirty="0"/>
                    </a:p>
                  </a:txBody>
                  <a:tcPr>
                    <a:solidFill>
                      <a:schemeClr val="accent5"/>
                    </a:solidFill>
                  </a:tcPr>
                </a:tc>
                <a:tc>
                  <a:txBody>
                    <a:bodyPr/>
                    <a:lstStyle/>
                    <a:p>
                      <a:endParaRPr lang="en-AU" dirty="0"/>
                    </a:p>
                  </a:txBody>
                  <a:tcPr>
                    <a:solidFill>
                      <a:schemeClr val="accent2"/>
                    </a:solidFill>
                  </a:tcPr>
                </a:tc>
                <a:extLst>
                  <a:ext uri="{0D108BD9-81ED-4DB2-BD59-A6C34878D82A}">
                    <a16:rowId xmlns:a16="http://schemas.microsoft.com/office/drawing/2014/main" val="10001"/>
                  </a:ext>
                </a:extLst>
              </a:tr>
              <a:tr h="644025">
                <a:tc>
                  <a:txBody>
                    <a:bodyPr/>
                    <a:lstStyle/>
                    <a:p>
                      <a:endParaRPr lang="en-AU" dirty="0"/>
                    </a:p>
                  </a:txBody>
                  <a:tcPr>
                    <a:solidFill>
                      <a:schemeClr val="accent5"/>
                    </a:solidFill>
                  </a:tcPr>
                </a:tc>
                <a:tc>
                  <a:txBody>
                    <a:bodyPr/>
                    <a:lstStyle/>
                    <a:p>
                      <a:endParaRPr lang="en-AU" dirty="0"/>
                    </a:p>
                  </a:txBody>
                  <a:tcPr>
                    <a:solidFill>
                      <a:schemeClr val="accent5"/>
                    </a:solidFill>
                  </a:tcPr>
                </a:tc>
                <a:tc>
                  <a:txBody>
                    <a:bodyPr/>
                    <a:lstStyle/>
                    <a:p>
                      <a:endParaRPr lang="en-AU" dirty="0"/>
                    </a:p>
                  </a:txBody>
                  <a:tcPr>
                    <a:solidFill>
                      <a:schemeClr val="accent2"/>
                    </a:solidFill>
                  </a:tcPr>
                </a:tc>
                <a:tc>
                  <a:txBody>
                    <a:bodyPr/>
                    <a:lstStyle/>
                    <a:p>
                      <a:endParaRPr lang="en-AU" dirty="0"/>
                    </a:p>
                  </a:txBody>
                  <a:tcPr>
                    <a:solidFill>
                      <a:schemeClr val="accent5"/>
                    </a:solidFill>
                  </a:tcPr>
                </a:tc>
                <a:extLst>
                  <a:ext uri="{0D108BD9-81ED-4DB2-BD59-A6C34878D82A}">
                    <a16:rowId xmlns:a16="http://schemas.microsoft.com/office/drawing/2014/main" val="10002"/>
                  </a:ext>
                </a:extLst>
              </a:tr>
              <a:tr h="644025">
                <a:tc>
                  <a:txBody>
                    <a:bodyPr/>
                    <a:lstStyle/>
                    <a:p>
                      <a:endParaRPr lang="en-AU" dirty="0"/>
                    </a:p>
                  </a:txBody>
                  <a:tcPr>
                    <a:solidFill>
                      <a:schemeClr val="accent2"/>
                    </a:solidFill>
                  </a:tcPr>
                </a:tc>
                <a:tc>
                  <a:txBody>
                    <a:bodyPr/>
                    <a:lstStyle/>
                    <a:p>
                      <a:endParaRPr lang="en-AU" dirty="0"/>
                    </a:p>
                  </a:txBody>
                  <a:tcPr>
                    <a:solidFill>
                      <a:schemeClr val="accent2"/>
                    </a:solidFill>
                  </a:tcPr>
                </a:tc>
                <a:tc>
                  <a:txBody>
                    <a:bodyPr/>
                    <a:lstStyle/>
                    <a:p>
                      <a:endParaRPr lang="en-AU" dirty="0"/>
                    </a:p>
                  </a:txBody>
                  <a:tcPr>
                    <a:solidFill>
                      <a:schemeClr val="accent5"/>
                    </a:solidFill>
                  </a:tcPr>
                </a:tc>
                <a:tc>
                  <a:txBody>
                    <a:bodyPr/>
                    <a:lstStyle/>
                    <a:p>
                      <a:endParaRPr lang="en-AU" dirty="0"/>
                    </a:p>
                  </a:txBody>
                  <a:tcPr>
                    <a:solidFill>
                      <a:schemeClr val="accent2"/>
                    </a:solidFill>
                  </a:tcPr>
                </a:tc>
                <a:extLst>
                  <a:ext uri="{0D108BD9-81ED-4DB2-BD59-A6C34878D82A}">
                    <a16:rowId xmlns:a16="http://schemas.microsoft.com/office/drawing/2014/main" val="1000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10883998"/>
              </p:ext>
            </p:extLst>
          </p:nvPr>
        </p:nvGraphicFramePr>
        <p:xfrm>
          <a:off x="3344334" y="3519573"/>
          <a:ext cx="1451992" cy="3168352"/>
        </p:xfrm>
        <a:graphic>
          <a:graphicData uri="http://schemas.openxmlformats.org/drawingml/2006/table">
            <a:tbl>
              <a:tblPr firstRow="1" bandRow="1">
                <a:tableStyleId>{5C22544A-7EE6-4342-B048-85BDC9FD1C3A}</a:tableStyleId>
              </a:tblPr>
              <a:tblGrid>
                <a:gridCol w="1451992">
                  <a:extLst>
                    <a:ext uri="{9D8B030D-6E8A-4147-A177-3AD203B41FA5}">
                      <a16:colId xmlns:a16="http://schemas.microsoft.com/office/drawing/2014/main" val="20000"/>
                    </a:ext>
                  </a:extLst>
                </a:gridCol>
              </a:tblGrid>
              <a:tr h="1584176">
                <a:tc>
                  <a:txBody>
                    <a:bodyPr/>
                    <a:lstStyle/>
                    <a:p>
                      <a:endParaRPr lang="en-AU" dirty="0"/>
                    </a:p>
                  </a:txBody>
                  <a:tcPr>
                    <a:solidFill>
                      <a:schemeClr val="accent2"/>
                    </a:solidFill>
                  </a:tcPr>
                </a:tc>
                <a:extLst>
                  <a:ext uri="{0D108BD9-81ED-4DB2-BD59-A6C34878D82A}">
                    <a16:rowId xmlns:a16="http://schemas.microsoft.com/office/drawing/2014/main" val="10000"/>
                  </a:ext>
                </a:extLst>
              </a:tr>
              <a:tr h="1584176">
                <a:tc>
                  <a:txBody>
                    <a:bodyPr/>
                    <a:lstStyle/>
                    <a:p>
                      <a:endParaRPr lang="en-AU" dirty="0"/>
                    </a:p>
                  </a:txBody>
                  <a:tcPr>
                    <a:solidFill>
                      <a:schemeClr val="accent5"/>
                    </a:solidFill>
                  </a:tcPr>
                </a:tc>
                <a:extLst>
                  <a:ext uri="{0D108BD9-81ED-4DB2-BD59-A6C34878D82A}">
                    <a16:rowId xmlns:a16="http://schemas.microsoft.com/office/drawing/2014/main" val="10001"/>
                  </a:ext>
                </a:extLst>
              </a:tr>
            </a:tbl>
          </a:graphicData>
        </a:graphic>
      </p:graphicFrame>
      <p:sp>
        <p:nvSpPr>
          <p:cNvPr id="6" name="TextBox 5"/>
          <p:cNvSpPr txBox="1"/>
          <p:nvPr/>
        </p:nvSpPr>
        <p:spPr>
          <a:xfrm>
            <a:off x="119160" y="3585067"/>
            <a:ext cx="3504448" cy="369332"/>
          </a:xfrm>
          <a:prstGeom prst="rect">
            <a:avLst/>
          </a:prstGeom>
          <a:noFill/>
        </p:spPr>
        <p:txBody>
          <a:bodyPr wrap="square" rtlCol="0">
            <a:spAutoFit/>
          </a:bodyPr>
          <a:lstStyle/>
          <a:p>
            <a:r>
              <a:rPr lang="en-AU" dirty="0"/>
              <a:t>Field plan: 8 plots/treatment</a:t>
            </a:r>
          </a:p>
        </p:txBody>
      </p:sp>
      <p:sp>
        <p:nvSpPr>
          <p:cNvPr id="7" name="TextBox 6"/>
          <p:cNvSpPr txBox="1"/>
          <p:nvPr/>
        </p:nvSpPr>
        <p:spPr>
          <a:xfrm>
            <a:off x="-126812" y="5052428"/>
            <a:ext cx="3504448" cy="369332"/>
          </a:xfrm>
          <a:prstGeom prst="rect">
            <a:avLst/>
          </a:prstGeom>
          <a:noFill/>
        </p:spPr>
        <p:txBody>
          <a:bodyPr wrap="square" rtlCol="0">
            <a:spAutoFit/>
          </a:bodyPr>
          <a:lstStyle/>
          <a:p>
            <a:r>
              <a:rPr lang="en-AU" dirty="0"/>
              <a:t>Root tissue collected and pooled</a:t>
            </a:r>
          </a:p>
        </p:txBody>
      </p:sp>
      <p:sp>
        <p:nvSpPr>
          <p:cNvPr id="8" name="Right Arrow 7"/>
          <p:cNvSpPr/>
          <p:nvPr/>
        </p:nvSpPr>
        <p:spPr>
          <a:xfrm>
            <a:off x="5004048" y="4021746"/>
            <a:ext cx="504056" cy="687704"/>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ln w="22225">
                <a:solidFill>
                  <a:schemeClr val="accent2"/>
                </a:solidFill>
                <a:prstDash val="solid"/>
              </a:ln>
              <a:solidFill>
                <a:schemeClr val="accent2">
                  <a:lumMod val="40000"/>
                  <a:lumOff val="60000"/>
                </a:schemeClr>
              </a:solidFill>
            </a:endParaRPr>
          </a:p>
        </p:txBody>
      </p:sp>
      <p:sp>
        <p:nvSpPr>
          <p:cNvPr id="9" name="Right Arrow 8"/>
          <p:cNvSpPr/>
          <p:nvPr/>
        </p:nvSpPr>
        <p:spPr>
          <a:xfrm>
            <a:off x="5004048" y="5661248"/>
            <a:ext cx="504056" cy="687704"/>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ln w="22225">
                <a:solidFill>
                  <a:schemeClr val="accent2"/>
                </a:solidFill>
                <a:prstDash val="solid"/>
              </a:ln>
              <a:solidFill>
                <a:schemeClr val="accent2">
                  <a:lumMod val="40000"/>
                  <a:lumOff val="60000"/>
                </a:schemeClr>
              </a:solidFill>
            </a:endParaRPr>
          </a:p>
        </p:txBody>
      </p:sp>
      <p:pic>
        <p:nvPicPr>
          <p:cNvPr id="9220" name="Picture 4" descr="Image result for qPCR well plat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379" t="2140" r="-3150" b="3192"/>
          <a:stretch/>
        </p:blipFill>
        <p:spPr bwMode="auto">
          <a:xfrm rot="5400000">
            <a:off x="5273958" y="3663146"/>
            <a:ext cx="3621743" cy="2577388"/>
          </a:xfrm>
          <a:prstGeom prst="rect">
            <a:avLst/>
          </a:prstGeom>
          <a:noFill/>
          <a:extLst>
            <a:ext uri="{909E8E84-426E-40DD-AFC4-6F175D3DCCD1}">
              <a14:hiddenFill xmlns:a14="http://schemas.microsoft.com/office/drawing/2010/main">
                <a:solidFill>
                  <a:srgbClr val="FFFFFF"/>
                </a:solidFill>
              </a14:hiddenFill>
            </a:ext>
          </a:extLst>
        </p:spPr>
      </p:pic>
      <p:sp>
        <p:nvSpPr>
          <p:cNvPr id="10" name="Bent Arrow 9"/>
          <p:cNvSpPr/>
          <p:nvPr/>
        </p:nvSpPr>
        <p:spPr>
          <a:xfrm rot="5400000">
            <a:off x="3275856" y="2132856"/>
            <a:ext cx="1368152" cy="128805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1" name="TextBox 10"/>
          <p:cNvSpPr txBox="1"/>
          <p:nvPr/>
        </p:nvSpPr>
        <p:spPr>
          <a:xfrm>
            <a:off x="5796135" y="2494637"/>
            <a:ext cx="2736304" cy="646331"/>
          </a:xfrm>
          <a:prstGeom prst="rect">
            <a:avLst/>
          </a:prstGeom>
          <a:noFill/>
        </p:spPr>
        <p:txBody>
          <a:bodyPr wrap="square" rtlCol="0">
            <a:spAutoFit/>
          </a:bodyPr>
          <a:lstStyle/>
          <a:p>
            <a:r>
              <a:rPr lang="en-AU" dirty="0"/>
              <a:t>qPCR N and phosphate transporter genes</a:t>
            </a:r>
          </a:p>
        </p:txBody>
      </p:sp>
      <p:sp>
        <p:nvSpPr>
          <p:cNvPr id="12" name="Rectangle 11"/>
          <p:cNvSpPr/>
          <p:nvPr/>
        </p:nvSpPr>
        <p:spPr>
          <a:xfrm>
            <a:off x="4185819" y="1116631"/>
            <a:ext cx="4572000" cy="646331"/>
          </a:xfrm>
          <a:prstGeom prst="rect">
            <a:avLst/>
          </a:prstGeom>
        </p:spPr>
        <p:txBody>
          <a:bodyPr>
            <a:spAutoFit/>
          </a:bodyPr>
          <a:lstStyle/>
          <a:p>
            <a:pPr lvl="0">
              <a:spcAft>
                <a:spcPts val="600"/>
              </a:spcAft>
            </a:pPr>
            <a:r>
              <a:rPr lang="en-AU" dirty="0"/>
              <a:t>Can adding </a:t>
            </a:r>
            <a:r>
              <a:rPr lang="en-AU" dirty="0" err="1"/>
              <a:t>rhizobacteria</a:t>
            </a:r>
            <a:r>
              <a:rPr lang="en-AU" dirty="0"/>
              <a:t> to soil improve N and phosphate absorption in roots? </a:t>
            </a:r>
          </a:p>
        </p:txBody>
      </p:sp>
    </p:spTree>
    <p:extLst>
      <p:ext uri="{BB962C8B-B14F-4D97-AF65-F5344CB8AC3E}">
        <p14:creationId xmlns:p14="http://schemas.microsoft.com/office/powerpoint/2010/main" val="28745380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How to distribute treatments across 12 shelters?</a:t>
            </a:r>
          </a:p>
        </p:txBody>
      </p:sp>
      <p:sp>
        <p:nvSpPr>
          <p:cNvPr id="4" name="Slide Number Placeholder 3"/>
          <p:cNvSpPr>
            <a:spLocks noGrp="1"/>
          </p:cNvSpPr>
          <p:nvPr>
            <p:ph type="sldNum" sz="quarter" idx="12"/>
          </p:nvPr>
        </p:nvSpPr>
        <p:spPr/>
        <p:txBody>
          <a:bodyPr/>
          <a:lstStyle/>
          <a:p>
            <a:fld id="{CBC4DA89-F07B-43A0-BAB0-8B37DC74CBDD}" type="slidenum">
              <a:rPr lang="en-AU" altLang="en-US" smtClean="0"/>
              <a:pPr/>
              <a:t>60</a:t>
            </a:fld>
            <a:endParaRPr lang="en-AU" altLang="en-US"/>
          </a:p>
        </p:txBody>
      </p:sp>
      <p:grpSp>
        <p:nvGrpSpPr>
          <p:cNvPr id="46" name="Group 45"/>
          <p:cNvGrpSpPr/>
          <p:nvPr/>
        </p:nvGrpSpPr>
        <p:grpSpPr>
          <a:xfrm>
            <a:off x="0" y="2115302"/>
            <a:ext cx="8930502" cy="1457539"/>
            <a:chOff x="0" y="2115302"/>
            <a:chExt cx="8930502" cy="1457539"/>
          </a:xfrm>
        </p:grpSpPr>
        <p:grpSp>
          <p:nvGrpSpPr>
            <p:cNvPr id="14" name="Group 13"/>
            <p:cNvGrpSpPr/>
            <p:nvPr/>
          </p:nvGrpSpPr>
          <p:grpSpPr>
            <a:xfrm>
              <a:off x="0" y="2120105"/>
              <a:ext cx="1368152" cy="1452736"/>
              <a:chOff x="5724128" y="2133600"/>
              <a:chExt cx="3168352" cy="3095600"/>
            </a:xfrm>
          </p:grpSpPr>
          <p:sp>
            <p:nvSpPr>
              <p:cNvPr id="15" name="Rectangle 14"/>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6" name="Group 25"/>
            <p:cNvGrpSpPr/>
            <p:nvPr/>
          </p:nvGrpSpPr>
          <p:grpSpPr>
            <a:xfrm>
              <a:off x="1516113" y="2117791"/>
              <a:ext cx="1368152" cy="1452736"/>
              <a:chOff x="5724128" y="2133600"/>
              <a:chExt cx="3168352" cy="3095600"/>
            </a:xfrm>
          </p:grpSpPr>
          <p:sp>
            <p:nvSpPr>
              <p:cNvPr id="27" name="Rectangle 26"/>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0" name="Group 29"/>
            <p:cNvGrpSpPr/>
            <p:nvPr/>
          </p:nvGrpSpPr>
          <p:grpSpPr>
            <a:xfrm>
              <a:off x="3014236" y="2117791"/>
              <a:ext cx="1368152" cy="1452736"/>
              <a:chOff x="5724128" y="2133600"/>
              <a:chExt cx="3168352" cy="3095600"/>
            </a:xfrm>
          </p:grpSpPr>
          <p:sp>
            <p:nvSpPr>
              <p:cNvPr id="31" name="Rectangle 30"/>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4" name="Group 33"/>
            <p:cNvGrpSpPr/>
            <p:nvPr/>
          </p:nvGrpSpPr>
          <p:grpSpPr>
            <a:xfrm>
              <a:off x="4512359" y="2115477"/>
              <a:ext cx="1368152" cy="1452736"/>
              <a:chOff x="5724128" y="2133600"/>
              <a:chExt cx="3168352" cy="3095600"/>
            </a:xfrm>
          </p:grpSpPr>
          <p:sp>
            <p:nvSpPr>
              <p:cNvPr id="35" name="Rectangle 34"/>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Rectangle 36"/>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8" name="Group 37"/>
            <p:cNvGrpSpPr/>
            <p:nvPr/>
          </p:nvGrpSpPr>
          <p:grpSpPr>
            <a:xfrm>
              <a:off x="6051091" y="2115302"/>
              <a:ext cx="1368152" cy="1452736"/>
              <a:chOff x="5724128" y="2133600"/>
              <a:chExt cx="3168352" cy="3095600"/>
            </a:xfrm>
          </p:grpSpPr>
          <p:sp>
            <p:nvSpPr>
              <p:cNvPr id="39" name="Rectangle 38"/>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Rectangle 39"/>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Rectangle 40"/>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42" name="Group 41"/>
            <p:cNvGrpSpPr/>
            <p:nvPr/>
          </p:nvGrpSpPr>
          <p:grpSpPr>
            <a:xfrm>
              <a:off x="7562350" y="2115302"/>
              <a:ext cx="1368152" cy="1452736"/>
              <a:chOff x="5724128" y="2133600"/>
              <a:chExt cx="3168352" cy="3095600"/>
            </a:xfrm>
          </p:grpSpPr>
          <p:sp>
            <p:nvSpPr>
              <p:cNvPr id="43" name="Rectangle 42"/>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Rectangle 43"/>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Rectangle 44"/>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47" name="Group 46"/>
          <p:cNvGrpSpPr/>
          <p:nvPr/>
        </p:nvGrpSpPr>
        <p:grpSpPr>
          <a:xfrm>
            <a:off x="62898" y="4209017"/>
            <a:ext cx="8930502" cy="1457539"/>
            <a:chOff x="0" y="2115302"/>
            <a:chExt cx="8930502" cy="1457539"/>
          </a:xfrm>
        </p:grpSpPr>
        <p:grpSp>
          <p:nvGrpSpPr>
            <p:cNvPr id="48" name="Group 47"/>
            <p:cNvGrpSpPr/>
            <p:nvPr/>
          </p:nvGrpSpPr>
          <p:grpSpPr>
            <a:xfrm>
              <a:off x="0" y="2120105"/>
              <a:ext cx="1368152" cy="1452736"/>
              <a:chOff x="5724128" y="2133600"/>
              <a:chExt cx="3168352" cy="3095600"/>
            </a:xfrm>
          </p:grpSpPr>
          <p:sp>
            <p:nvSpPr>
              <p:cNvPr id="69" name="Rectangle 68"/>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Rectangle 69"/>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Rectangle 70"/>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49" name="Group 48"/>
            <p:cNvGrpSpPr/>
            <p:nvPr/>
          </p:nvGrpSpPr>
          <p:grpSpPr>
            <a:xfrm>
              <a:off x="1516113" y="2117791"/>
              <a:ext cx="1368152" cy="1452736"/>
              <a:chOff x="5724128" y="2133600"/>
              <a:chExt cx="3168352" cy="3095600"/>
            </a:xfrm>
          </p:grpSpPr>
          <p:sp>
            <p:nvSpPr>
              <p:cNvPr id="66" name="Rectangle 65"/>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Rectangle 66"/>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Rectangle 67"/>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0" name="Group 49"/>
            <p:cNvGrpSpPr/>
            <p:nvPr/>
          </p:nvGrpSpPr>
          <p:grpSpPr>
            <a:xfrm>
              <a:off x="3014236" y="2117791"/>
              <a:ext cx="1368152" cy="1452736"/>
              <a:chOff x="5724128" y="2133600"/>
              <a:chExt cx="3168352" cy="3095600"/>
            </a:xfrm>
          </p:grpSpPr>
          <p:sp>
            <p:nvSpPr>
              <p:cNvPr id="63" name="Rectangle 62"/>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Rectangle 63"/>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Rectangle 64"/>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1" name="Group 50"/>
            <p:cNvGrpSpPr/>
            <p:nvPr/>
          </p:nvGrpSpPr>
          <p:grpSpPr>
            <a:xfrm>
              <a:off x="4512359" y="2115477"/>
              <a:ext cx="1368152" cy="1452736"/>
              <a:chOff x="5724128" y="2133600"/>
              <a:chExt cx="3168352" cy="3095600"/>
            </a:xfrm>
          </p:grpSpPr>
          <p:sp>
            <p:nvSpPr>
              <p:cNvPr id="60" name="Rectangle 59"/>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Rectangle 60"/>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Rectangle 61"/>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2" name="Group 51"/>
            <p:cNvGrpSpPr/>
            <p:nvPr/>
          </p:nvGrpSpPr>
          <p:grpSpPr>
            <a:xfrm>
              <a:off x="6051091" y="2115302"/>
              <a:ext cx="1368152" cy="1452736"/>
              <a:chOff x="5724128" y="2133600"/>
              <a:chExt cx="3168352" cy="3095600"/>
            </a:xfrm>
          </p:grpSpPr>
          <p:sp>
            <p:nvSpPr>
              <p:cNvPr id="57" name="Rectangle 56"/>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Rectangle 57"/>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Rectangle 58"/>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3" name="Group 52"/>
            <p:cNvGrpSpPr/>
            <p:nvPr/>
          </p:nvGrpSpPr>
          <p:grpSpPr>
            <a:xfrm>
              <a:off x="7562350" y="2115302"/>
              <a:ext cx="1368152" cy="1452736"/>
              <a:chOff x="5724128" y="2133600"/>
              <a:chExt cx="3168352" cy="3095600"/>
            </a:xfrm>
          </p:grpSpPr>
          <p:sp>
            <p:nvSpPr>
              <p:cNvPr id="54" name="Rectangle 53"/>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Rectangle 54"/>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Rectangle 55"/>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sp>
        <p:nvSpPr>
          <p:cNvPr id="72" name="TextBox 71"/>
          <p:cNvSpPr txBox="1"/>
          <p:nvPr/>
        </p:nvSpPr>
        <p:spPr>
          <a:xfrm>
            <a:off x="1296624" y="6021288"/>
            <a:ext cx="7329851" cy="646331"/>
          </a:xfrm>
          <a:prstGeom prst="rect">
            <a:avLst/>
          </a:prstGeom>
          <a:noFill/>
        </p:spPr>
        <p:txBody>
          <a:bodyPr wrap="square" rtlCol="0">
            <a:spAutoFit/>
          </a:bodyPr>
          <a:lstStyle/>
          <a:p>
            <a:r>
              <a:rPr lang="en-AU" dirty="0"/>
              <a:t>8 populations from 4 Banksia species, 2 temperatures, 3 watering conditions, 48 pots/shelter</a:t>
            </a:r>
          </a:p>
        </p:txBody>
      </p:sp>
    </p:spTree>
    <p:extLst>
      <p:ext uri="{BB962C8B-B14F-4D97-AF65-F5344CB8AC3E}">
        <p14:creationId xmlns:p14="http://schemas.microsoft.com/office/powerpoint/2010/main" val="31804872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How to distribute treatments across 12 shelters?</a:t>
            </a:r>
            <a:br>
              <a:rPr lang="en-AU" sz="2800" dirty="0"/>
            </a:br>
            <a:r>
              <a:rPr lang="en-AU" sz="2800" dirty="0"/>
              <a:t>What’s wrong with this design?</a:t>
            </a:r>
          </a:p>
        </p:txBody>
      </p:sp>
      <p:sp>
        <p:nvSpPr>
          <p:cNvPr id="4" name="Slide Number Placeholder 3"/>
          <p:cNvSpPr>
            <a:spLocks noGrp="1"/>
          </p:cNvSpPr>
          <p:nvPr>
            <p:ph type="sldNum" sz="quarter" idx="12"/>
          </p:nvPr>
        </p:nvSpPr>
        <p:spPr/>
        <p:txBody>
          <a:bodyPr/>
          <a:lstStyle/>
          <a:p>
            <a:fld id="{CBC4DA89-F07B-43A0-BAB0-8B37DC74CBDD}" type="slidenum">
              <a:rPr lang="en-AU" altLang="en-US" smtClean="0"/>
              <a:pPr/>
              <a:t>61</a:t>
            </a:fld>
            <a:endParaRPr lang="en-AU" altLang="en-US"/>
          </a:p>
        </p:txBody>
      </p:sp>
      <p:sp>
        <p:nvSpPr>
          <p:cNvPr id="15" name="Rectangle 14"/>
          <p:cNvSpPr/>
          <p:nvPr/>
        </p:nvSpPr>
        <p:spPr>
          <a:xfrm>
            <a:off x="62898" y="2250198"/>
            <a:ext cx="1368152" cy="14527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156181" y="2351227"/>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768729" y="2351227"/>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p:cNvSpPr/>
          <p:nvPr/>
        </p:nvSpPr>
        <p:spPr>
          <a:xfrm>
            <a:off x="1579011" y="2247884"/>
            <a:ext cx="1368152" cy="14527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p:cNvSpPr/>
          <p:nvPr/>
        </p:nvSpPr>
        <p:spPr>
          <a:xfrm>
            <a:off x="1672294" y="2348913"/>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p:cNvSpPr/>
          <p:nvPr/>
        </p:nvSpPr>
        <p:spPr>
          <a:xfrm>
            <a:off x="2284842" y="2348913"/>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p:cNvSpPr/>
          <p:nvPr/>
        </p:nvSpPr>
        <p:spPr>
          <a:xfrm>
            <a:off x="3077134" y="2247884"/>
            <a:ext cx="1368152" cy="14527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p:cNvSpPr/>
          <p:nvPr/>
        </p:nvSpPr>
        <p:spPr>
          <a:xfrm>
            <a:off x="3170417" y="2348913"/>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3782965" y="2348913"/>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p:cNvSpPr/>
          <p:nvPr/>
        </p:nvSpPr>
        <p:spPr>
          <a:xfrm>
            <a:off x="4575257" y="2245570"/>
            <a:ext cx="1368152" cy="14527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p:cNvSpPr/>
          <p:nvPr/>
        </p:nvSpPr>
        <p:spPr>
          <a:xfrm>
            <a:off x="4668540" y="2346599"/>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Rectangle 36"/>
          <p:cNvSpPr/>
          <p:nvPr/>
        </p:nvSpPr>
        <p:spPr>
          <a:xfrm>
            <a:off x="5281088" y="2346599"/>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ectangle 38"/>
          <p:cNvSpPr/>
          <p:nvPr/>
        </p:nvSpPr>
        <p:spPr>
          <a:xfrm>
            <a:off x="6113989" y="2245395"/>
            <a:ext cx="1368152" cy="14527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Rectangle 39"/>
          <p:cNvSpPr/>
          <p:nvPr/>
        </p:nvSpPr>
        <p:spPr>
          <a:xfrm>
            <a:off x="6207272" y="2346424"/>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Rectangle 40"/>
          <p:cNvSpPr/>
          <p:nvPr/>
        </p:nvSpPr>
        <p:spPr>
          <a:xfrm>
            <a:off x="6819820" y="2346424"/>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Rectangle 42"/>
          <p:cNvSpPr/>
          <p:nvPr/>
        </p:nvSpPr>
        <p:spPr>
          <a:xfrm>
            <a:off x="7625248" y="2245395"/>
            <a:ext cx="1368152" cy="14527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Rectangle 43"/>
          <p:cNvSpPr/>
          <p:nvPr/>
        </p:nvSpPr>
        <p:spPr>
          <a:xfrm>
            <a:off x="7718531" y="2346424"/>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Rectangle 44"/>
          <p:cNvSpPr/>
          <p:nvPr/>
        </p:nvSpPr>
        <p:spPr>
          <a:xfrm>
            <a:off x="8331079" y="2346424"/>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7" name="Group 46"/>
          <p:cNvGrpSpPr/>
          <p:nvPr/>
        </p:nvGrpSpPr>
        <p:grpSpPr>
          <a:xfrm>
            <a:off x="62898" y="4209017"/>
            <a:ext cx="8930502" cy="1457539"/>
            <a:chOff x="0" y="2115302"/>
            <a:chExt cx="8930502" cy="1457539"/>
          </a:xfrm>
        </p:grpSpPr>
        <p:grpSp>
          <p:nvGrpSpPr>
            <p:cNvPr id="48" name="Group 47"/>
            <p:cNvGrpSpPr/>
            <p:nvPr/>
          </p:nvGrpSpPr>
          <p:grpSpPr>
            <a:xfrm>
              <a:off x="0" y="2120105"/>
              <a:ext cx="1368152" cy="1452736"/>
              <a:chOff x="5724128" y="2133600"/>
              <a:chExt cx="3168352" cy="3095600"/>
            </a:xfrm>
          </p:grpSpPr>
          <p:sp>
            <p:nvSpPr>
              <p:cNvPr id="69" name="Rectangle 68"/>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Rectangle 69"/>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Rectangle 70"/>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49" name="Group 48"/>
            <p:cNvGrpSpPr/>
            <p:nvPr/>
          </p:nvGrpSpPr>
          <p:grpSpPr>
            <a:xfrm>
              <a:off x="1516113" y="2117791"/>
              <a:ext cx="1368152" cy="1452736"/>
              <a:chOff x="5724128" y="2133600"/>
              <a:chExt cx="3168352" cy="3095600"/>
            </a:xfrm>
          </p:grpSpPr>
          <p:sp>
            <p:nvSpPr>
              <p:cNvPr id="66" name="Rectangle 65"/>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Rectangle 66"/>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Rectangle 67"/>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0" name="Group 49"/>
            <p:cNvGrpSpPr/>
            <p:nvPr/>
          </p:nvGrpSpPr>
          <p:grpSpPr>
            <a:xfrm>
              <a:off x="3014236" y="2117791"/>
              <a:ext cx="1368152" cy="1452736"/>
              <a:chOff x="5724128" y="2133600"/>
              <a:chExt cx="3168352" cy="3095600"/>
            </a:xfrm>
          </p:grpSpPr>
          <p:sp>
            <p:nvSpPr>
              <p:cNvPr id="63" name="Rectangle 62"/>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Rectangle 63"/>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Rectangle 64"/>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1" name="Group 50"/>
            <p:cNvGrpSpPr/>
            <p:nvPr/>
          </p:nvGrpSpPr>
          <p:grpSpPr>
            <a:xfrm>
              <a:off x="4512359" y="2115477"/>
              <a:ext cx="1368152" cy="1452736"/>
              <a:chOff x="5724128" y="2133600"/>
              <a:chExt cx="3168352" cy="3095600"/>
            </a:xfrm>
          </p:grpSpPr>
          <p:sp>
            <p:nvSpPr>
              <p:cNvPr id="60" name="Rectangle 59"/>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Rectangle 60"/>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Rectangle 61"/>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2" name="Group 51"/>
            <p:cNvGrpSpPr/>
            <p:nvPr/>
          </p:nvGrpSpPr>
          <p:grpSpPr>
            <a:xfrm>
              <a:off x="6051091" y="2115302"/>
              <a:ext cx="1368152" cy="1452736"/>
              <a:chOff x="5724128" y="2133600"/>
              <a:chExt cx="3168352" cy="3095600"/>
            </a:xfrm>
          </p:grpSpPr>
          <p:sp>
            <p:nvSpPr>
              <p:cNvPr id="57" name="Rectangle 56"/>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Rectangle 57"/>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Rectangle 58"/>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3" name="Group 52"/>
            <p:cNvGrpSpPr/>
            <p:nvPr/>
          </p:nvGrpSpPr>
          <p:grpSpPr>
            <a:xfrm>
              <a:off x="7562350" y="2115302"/>
              <a:ext cx="1368152" cy="1452736"/>
              <a:chOff x="5724128" y="2133600"/>
              <a:chExt cx="3168352" cy="3095600"/>
            </a:xfrm>
          </p:grpSpPr>
          <p:sp>
            <p:nvSpPr>
              <p:cNvPr id="54" name="Rectangle 53"/>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Rectangle 54"/>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Rectangle 55"/>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sp>
        <p:nvSpPr>
          <p:cNvPr id="72" name="TextBox 71"/>
          <p:cNvSpPr txBox="1"/>
          <p:nvPr/>
        </p:nvSpPr>
        <p:spPr>
          <a:xfrm>
            <a:off x="1296624" y="6021288"/>
            <a:ext cx="7329851" cy="646331"/>
          </a:xfrm>
          <a:prstGeom prst="rect">
            <a:avLst/>
          </a:prstGeom>
          <a:noFill/>
        </p:spPr>
        <p:txBody>
          <a:bodyPr wrap="square" rtlCol="0">
            <a:spAutoFit/>
          </a:bodyPr>
          <a:lstStyle/>
          <a:p>
            <a:r>
              <a:rPr lang="en-AU" dirty="0"/>
              <a:t>8 populations from 4 Banksia species, 2 temperatures, 3 watering conditions, 48 pots/shelter</a:t>
            </a:r>
          </a:p>
        </p:txBody>
      </p:sp>
      <p:sp>
        <p:nvSpPr>
          <p:cNvPr id="3" name="TextBox 2"/>
          <p:cNvSpPr txBox="1"/>
          <p:nvPr/>
        </p:nvSpPr>
        <p:spPr>
          <a:xfrm>
            <a:off x="597908" y="2567180"/>
            <a:ext cx="3312368" cy="369332"/>
          </a:xfrm>
          <a:prstGeom prst="rect">
            <a:avLst/>
          </a:prstGeom>
          <a:noFill/>
          <a:ln w="12700">
            <a:solidFill>
              <a:srgbClr val="333333"/>
            </a:solidFill>
          </a:ln>
        </p:spPr>
        <p:txBody>
          <a:bodyPr wrap="square" rtlCol="0">
            <a:spAutoFit/>
          </a:bodyPr>
          <a:lstStyle/>
          <a:p>
            <a:r>
              <a:rPr lang="en-AU" dirty="0"/>
              <a:t>              SPECIES A</a:t>
            </a:r>
          </a:p>
        </p:txBody>
      </p:sp>
      <p:sp>
        <p:nvSpPr>
          <p:cNvPr id="73" name="TextBox 72"/>
          <p:cNvSpPr txBox="1"/>
          <p:nvPr/>
        </p:nvSpPr>
        <p:spPr>
          <a:xfrm>
            <a:off x="5018711" y="4667235"/>
            <a:ext cx="3312368" cy="369332"/>
          </a:xfrm>
          <a:prstGeom prst="rect">
            <a:avLst/>
          </a:prstGeom>
          <a:noFill/>
          <a:ln w="12700">
            <a:solidFill>
              <a:srgbClr val="333333"/>
            </a:solidFill>
          </a:ln>
        </p:spPr>
        <p:txBody>
          <a:bodyPr wrap="square" rtlCol="0">
            <a:spAutoFit/>
          </a:bodyPr>
          <a:lstStyle/>
          <a:p>
            <a:r>
              <a:rPr lang="en-AU" dirty="0"/>
              <a:t>              SPECIES D</a:t>
            </a:r>
          </a:p>
        </p:txBody>
      </p:sp>
      <p:sp>
        <p:nvSpPr>
          <p:cNvPr id="74" name="TextBox 73"/>
          <p:cNvSpPr txBox="1"/>
          <p:nvPr/>
        </p:nvSpPr>
        <p:spPr>
          <a:xfrm>
            <a:off x="768729" y="4675044"/>
            <a:ext cx="3312368" cy="369332"/>
          </a:xfrm>
          <a:prstGeom prst="rect">
            <a:avLst/>
          </a:prstGeom>
          <a:noFill/>
          <a:ln w="12700">
            <a:solidFill>
              <a:srgbClr val="333333"/>
            </a:solidFill>
          </a:ln>
        </p:spPr>
        <p:txBody>
          <a:bodyPr wrap="square" rtlCol="0">
            <a:spAutoFit/>
          </a:bodyPr>
          <a:lstStyle/>
          <a:p>
            <a:r>
              <a:rPr lang="en-AU" dirty="0"/>
              <a:t>              SPECIES C</a:t>
            </a:r>
          </a:p>
        </p:txBody>
      </p:sp>
      <p:sp>
        <p:nvSpPr>
          <p:cNvPr id="75" name="TextBox 74"/>
          <p:cNvSpPr txBox="1"/>
          <p:nvPr/>
        </p:nvSpPr>
        <p:spPr>
          <a:xfrm>
            <a:off x="5155312" y="2550726"/>
            <a:ext cx="3312368" cy="369332"/>
          </a:xfrm>
          <a:prstGeom prst="rect">
            <a:avLst/>
          </a:prstGeom>
          <a:noFill/>
          <a:ln w="12700">
            <a:solidFill>
              <a:srgbClr val="333333"/>
            </a:solidFill>
          </a:ln>
        </p:spPr>
        <p:txBody>
          <a:bodyPr wrap="square" rtlCol="0">
            <a:spAutoFit/>
          </a:bodyPr>
          <a:lstStyle/>
          <a:p>
            <a:r>
              <a:rPr lang="en-AU" dirty="0"/>
              <a:t>              SPECIES B</a:t>
            </a:r>
          </a:p>
        </p:txBody>
      </p:sp>
      <p:sp>
        <p:nvSpPr>
          <p:cNvPr id="5" name="TextBox 4"/>
          <p:cNvSpPr txBox="1"/>
          <p:nvPr/>
        </p:nvSpPr>
        <p:spPr>
          <a:xfrm>
            <a:off x="375588" y="3051800"/>
            <a:ext cx="778752" cy="646331"/>
          </a:xfrm>
          <a:prstGeom prst="rect">
            <a:avLst/>
          </a:prstGeom>
          <a:noFill/>
        </p:spPr>
        <p:txBody>
          <a:bodyPr wrap="square" rtlCol="0">
            <a:spAutoFit/>
          </a:bodyPr>
          <a:lstStyle/>
          <a:p>
            <a:r>
              <a:rPr lang="en-AU" dirty="0"/>
              <a:t>Low water</a:t>
            </a:r>
          </a:p>
        </p:txBody>
      </p:sp>
      <p:sp>
        <p:nvSpPr>
          <p:cNvPr id="76" name="TextBox 75"/>
          <p:cNvSpPr txBox="1"/>
          <p:nvPr/>
        </p:nvSpPr>
        <p:spPr>
          <a:xfrm>
            <a:off x="1898129" y="3051800"/>
            <a:ext cx="778752" cy="646331"/>
          </a:xfrm>
          <a:prstGeom prst="rect">
            <a:avLst/>
          </a:prstGeom>
          <a:noFill/>
        </p:spPr>
        <p:txBody>
          <a:bodyPr wrap="square" rtlCol="0">
            <a:spAutoFit/>
          </a:bodyPr>
          <a:lstStyle/>
          <a:p>
            <a:r>
              <a:rPr lang="en-AU" dirty="0"/>
              <a:t>Med water</a:t>
            </a:r>
          </a:p>
        </p:txBody>
      </p:sp>
      <p:sp>
        <p:nvSpPr>
          <p:cNvPr id="77" name="TextBox 76"/>
          <p:cNvSpPr txBox="1"/>
          <p:nvPr/>
        </p:nvSpPr>
        <p:spPr>
          <a:xfrm>
            <a:off x="3407043" y="3072814"/>
            <a:ext cx="778752" cy="646331"/>
          </a:xfrm>
          <a:prstGeom prst="rect">
            <a:avLst/>
          </a:prstGeom>
          <a:noFill/>
        </p:spPr>
        <p:txBody>
          <a:bodyPr wrap="square" rtlCol="0">
            <a:spAutoFit/>
          </a:bodyPr>
          <a:lstStyle/>
          <a:p>
            <a:r>
              <a:rPr lang="en-AU" dirty="0"/>
              <a:t>High water</a:t>
            </a:r>
          </a:p>
        </p:txBody>
      </p:sp>
      <p:sp>
        <p:nvSpPr>
          <p:cNvPr id="78" name="TextBox 77"/>
          <p:cNvSpPr txBox="1"/>
          <p:nvPr/>
        </p:nvSpPr>
        <p:spPr>
          <a:xfrm>
            <a:off x="471309" y="4975306"/>
            <a:ext cx="778752" cy="646331"/>
          </a:xfrm>
          <a:prstGeom prst="rect">
            <a:avLst/>
          </a:prstGeom>
          <a:noFill/>
        </p:spPr>
        <p:txBody>
          <a:bodyPr wrap="square" rtlCol="0">
            <a:spAutoFit/>
          </a:bodyPr>
          <a:lstStyle/>
          <a:p>
            <a:r>
              <a:rPr lang="en-AU" dirty="0"/>
              <a:t>Low water</a:t>
            </a:r>
          </a:p>
        </p:txBody>
      </p:sp>
      <p:sp>
        <p:nvSpPr>
          <p:cNvPr id="79" name="TextBox 78"/>
          <p:cNvSpPr txBox="1"/>
          <p:nvPr/>
        </p:nvSpPr>
        <p:spPr>
          <a:xfrm>
            <a:off x="4941511" y="4975306"/>
            <a:ext cx="778752" cy="646331"/>
          </a:xfrm>
          <a:prstGeom prst="rect">
            <a:avLst/>
          </a:prstGeom>
          <a:noFill/>
        </p:spPr>
        <p:txBody>
          <a:bodyPr wrap="square" rtlCol="0">
            <a:spAutoFit/>
          </a:bodyPr>
          <a:lstStyle/>
          <a:p>
            <a:r>
              <a:rPr lang="en-AU" dirty="0"/>
              <a:t>Low water</a:t>
            </a:r>
          </a:p>
        </p:txBody>
      </p:sp>
      <p:sp>
        <p:nvSpPr>
          <p:cNvPr id="80" name="TextBox 79"/>
          <p:cNvSpPr txBox="1"/>
          <p:nvPr/>
        </p:nvSpPr>
        <p:spPr>
          <a:xfrm>
            <a:off x="4999928" y="3070500"/>
            <a:ext cx="778752" cy="646331"/>
          </a:xfrm>
          <a:prstGeom prst="rect">
            <a:avLst/>
          </a:prstGeom>
          <a:noFill/>
        </p:spPr>
        <p:txBody>
          <a:bodyPr wrap="square" rtlCol="0">
            <a:spAutoFit/>
          </a:bodyPr>
          <a:lstStyle/>
          <a:p>
            <a:r>
              <a:rPr lang="en-AU" dirty="0"/>
              <a:t>Low water</a:t>
            </a:r>
          </a:p>
        </p:txBody>
      </p:sp>
      <p:sp>
        <p:nvSpPr>
          <p:cNvPr id="81" name="TextBox 80"/>
          <p:cNvSpPr txBox="1"/>
          <p:nvPr/>
        </p:nvSpPr>
        <p:spPr>
          <a:xfrm>
            <a:off x="1879412" y="5014608"/>
            <a:ext cx="778752" cy="646331"/>
          </a:xfrm>
          <a:prstGeom prst="rect">
            <a:avLst/>
          </a:prstGeom>
          <a:noFill/>
        </p:spPr>
        <p:txBody>
          <a:bodyPr wrap="square" rtlCol="0">
            <a:spAutoFit/>
          </a:bodyPr>
          <a:lstStyle/>
          <a:p>
            <a:r>
              <a:rPr lang="en-AU" dirty="0"/>
              <a:t>Med water</a:t>
            </a:r>
          </a:p>
        </p:txBody>
      </p:sp>
      <p:sp>
        <p:nvSpPr>
          <p:cNvPr id="82" name="TextBox 81"/>
          <p:cNvSpPr txBox="1"/>
          <p:nvPr/>
        </p:nvSpPr>
        <p:spPr>
          <a:xfrm>
            <a:off x="6469171" y="4975306"/>
            <a:ext cx="778752" cy="646331"/>
          </a:xfrm>
          <a:prstGeom prst="rect">
            <a:avLst/>
          </a:prstGeom>
          <a:noFill/>
        </p:spPr>
        <p:txBody>
          <a:bodyPr wrap="square" rtlCol="0">
            <a:spAutoFit/>
          </a:bodyPr>
          <a:lstStyle/>
          <a:p>
            <a:r>
              <a:rPr lang="en-AU" dirty="0"/>
              <a:t>Med water</a:t>
            </a:r>
          </a:p>
        </p:txBody>
      </p:sp>
      <p:sp>
        <p:nvSpPr>
          <p:cNvPr id="83" name="TextBox 82"/>
          <p:cNvSpPr txBox="1"/>
          <p:nvPr/>
        </p:nvSpPr>
        <p:spPr>
          <a:xfrm>
            <a:off x="6572198" y="3070500"/>
            <a:ext cx="778752" cy="646331"/>
          </a:xfrm>
          <a:prstGeom prst="rect">
            <a:avLst/>
          </a:prstGeom>
          <a:noFill/>
        </p:spPr>
        <p:txBody>
          <a:bodyPr wrap="square" rtlCol="0">
            <a:spAutoFit/>
          </a:bodyPr>
          <a:lstStyle/>
          <a:p>
            <a:r>
              <a:rPr lang="en-AU" dirty="0"/>
              <a:t>Med water</a:t>
            </a:r>
          </a:p>
        </p:txBody>
      </p:sp>
      <p:sp>
        <p:nvSpPr>
          <p:cNvPr id="84" name="TextBox 83"/>
          <p:cNvSpPr txBox="1"/>
          <p:nvPr/>
        </p:nvSpPr>
        <p:spPr>
          <a:xfrm>
            <a:off x="3407043" y="5036567"/>
            <a:ext cx="778752" cy="646331"/>
          </a:xfrm>
          <a:prstGeom prst="rect">
            <a:avLst/>
          </a:prstGeom>
          <a:noFill/>
        </p:spPr>
        <p:txBody>
          <a:bodyPr wrap="square" rtlCol="0">
            <a:spAutoFit/>
          </a:bodyPr>
          <a:lstStyle/>
          <a:p>
            <a:r>
              <a:rPr lang="en-AU" dirty="0"/>
              <a:t>High water</a:t>
            </a:r>
          </a:p>
        </p:txBody>
      </p:sp>
      <p:sp>
        <p:nvSpPr>
          <p:cNvPr id="85" name="TextBox 84"/>
          <p:cNvSpPr txBox="1"/>
          <p:nvPr/>
        </p:nvSpPr>
        <p:spPr>
          <a:xfrm>
            <a:off x="7810060" y="5014608"/>
            <a:ext cx="778752" cy="646331"/>
          </a:xfrm>
          <a:prstGeom prst="rect">
            <a:avLst/>
          </a:prstGeom>
          <a:noFill/>
        </p:spPr>
        <p:txBody>
          <a:bodyPr wrap="square" rtlCol="0">
            <a:spAutoFit/>
          </a:bodyPr>
          <a:lstStyle/>
          <a:p>
            <a:r>
              <a:rPr lang="en-AU" dirty="0"/>
              <a:t>High water</a:t>
            </a:r>
          </a:p>
        </p:txBody>
      </p:sp>
      <p:sp>
        <p:nvSpPr>
          <p:cNvPr id="86" name="TextBox 85"/>
          <p:cNvSpPr txBox="1"/>
          <p:nvPr/>
        </p:nvSpPr>
        <p:spPr>
          <a:xfrm>
            <a:off x="7979380" y="3051800"/>
            <a:ext cx="778752" cy="646331"/>
          </a:xfrm>
          <a:prstGeom prst="rect">
            <a:avLst/>
          </a:prstGeom>
          <a:noFill/>
        </p:spPr>
        <p:txBody>
          <a:bodyPr wrap="square" rtlCol="0">
            <a:spAutoFit/>
          </a:bodyPr>
          <a:lstStyle/>
          <a:p>
            <a:r>
              <a:rPr lang="en-AU" dirty="0"/>
              <a:t>High water</a:t>
            </a:r>
          </a:p>
        </p:txBody>
      </p:sp>
    </p:spTree>
    <p:extLst>
      <p:ext uri="{BB962C8B-B14F-4D97-AF65-F5344CB8AC3E}">
        <p14:creationId xmlns:p14="http://schemas.microsoft.com/office/powerpoint/2010/main" val="36504257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AU" sz="3000" dirty="0"/>
              <a:t>KEY PRINCIPLES in </a:t>
            </a:r>
            <a:br>
              <a:rPr lang="en-AU" sz="3000" dirty="0"/>
            </a:br>
            <a:r>
              <a:rPr lang="en-AU" sz="3000" dirty="0"/>
              <a:t>Experimental Design and Analysis</a:t>
            </a:r>
          </a:p>
        </p:txBody>
      </p:sp>
      <p:sp>
        <p:nvSpPr>
          <p:cNvPr id="8195" name="Rectangle 3"/>
          <p:cNvSpPr>
            <a:spLocks noGrp="1" noChangeArrowheads="1"/>
          </p:cNvSpPr>
          <p:nvPr>
            <p:ph type="body" idx="1"/>
          </p:nvPr>
        </p:nvSpPr>
        <p:spPr/>
        <p:txBody>
          <a:bodyPr/>
          <a:lstStyle/>
          <a:p>
            <a:pPr marL="0" indent="0" eaLnBrk="1" hangingPunct="1"/>
            <a:endParaRPr lang="en-AU" dirty="0"/>
          </a:p>
          <a:p>
            <a:pPr marL="0" indent="0" eaLnBrk="1" hangingPunct="1">
              <a:lnSpc>
                <a:spcPct val="150000"/>
              </a:lnSpc>
            </a:pPr>
            <a:r>
              <a:rPr lang="en-AU" sz="2400" dirty="0"/>
              <a:t>CONTROLS: Can’t compare A/B with C/D </a:t>
            </a:r>
          </a:p>
          <a:p>
            <a:pPr marL="0" indent="0" eaLnBrk="1" hangingPunct="1">
              <a:lnSpc>
                <a:spcPct val="150000"/>
              </a:lnSpc>
            </a:pPr>
            <a:r>
              <a:rPr lang="en-AU" sz="2400" dirty="0"/>
              <a:t>BLOCKING: Shed can be a block, but there are no comparisons within a shed</a:t>
            </a:r>
          </a:p>
          <a:p>
            <a:pPr marL="0" indent="0" eaLnBrk="1" hangingPunct="1">
              <a:lnSpc>
                <a:spcPct val="150000"/>
              </a:lnSpc>
            </a:pPr>
            <a:r>
              <a:rPr lang="en-AU" sz="2400" dirty="0"/>
              <a:t>REPLICATION: too much clustering of the same units means reduced amount of information about treatments</a:t>
            </a:r>
          </a:p>
          <a:p>
            <a:pPr marL="0" indent="0" eaLnBrk="1" hangingPunct="1">
              <a:lnSpc>
                <a:spcPct val="150000"/>
              </a:lnSpc>
            </a:pPr>
            <a:r>
              <a:rPr lang="en-AU" sz="2400" dirty="0"/>
              <a:t>RANDOMISATION: think first about blocking…</a:t>
            </a:r>
          </a:p>
        </p:txBody>
      </p:sp>
    </p:spTree>
    <p:extLst>
      <p:ext uri="{BB962C8B-B14F-4D97-AF65-F5344CB8AC3E}">
        <p14:creationId xmlns:p14="http://schemas.microsoft.com/office/powerpoint/2010/main" val="11188570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How to distribute treatments across 12 shelters?</a:t>
            </a:r>
            <a:br>
              <a:rPr lang="en-AU" sz="2800" dirty="0"/>
            </a:br>
            <a:r>
              <a:rPr lang="en-AU" sz="2800" dirty="0"/>
              <a:t>How about this design? </a:t>
            </a:r>
            <a:br>
              <a:rPr lang="en-AU" sz="2800" dirty="0"/>
            </a:br>
            <a:r>
              <a:rPr lang="en-AU" sz="2800" dirty="0"/>
              <a:t>(repeat A/B/C/D in each shelter)</a:t>
            </a:r>
          </a:p>
        </p:txBody>
      </p:sp>
      <p:sp>
        <p:nvSpPr>
          <p:cNvPr id="4" name="Slide Number Placeholder 3"/>
          <p:cNvSpPr>
            <a:spLocks noGrp="1"/>
          </p:cNvSpPr>
          <p:nvPr>
            <p:ph type="sldNum" sz="quarter" idx="12"/>
          </p:nvPr>
        </p:nvSpPr>
        <p:spPr/>
        <p:txBody>
          <a:bodyPr/>
          <a:lstStyle/>
          <a:p>
            <a:fld id="{CBC4DA89-F07B-43A0-BAB0-8B37DC74CBDD}" type="slidenum">
              <a:rPr lang="en-AU" altLang="en-US" smtClean="0"/>
              <a:pPr/>
              <a:t>63</a:t>
            </a:fld>
            <a:endParaRPr lang="en-AU" altLang="en-US"/>
          </a:p>
        </p:txBody>
      </p:sp>
      <p:sp>
        <p:nvSpPr>
          <p:cNvPr id="15" name="Rectangle 14"/>
          <p:cNvSpPr/>
          <p:nvPr/>
        </p:nvSpPr>
        <p:spPr>
          <a:xfrm>
            <a:off x="62898" y="2250198"/>
            <a:ext cx="1368152" cy="14527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156181" y="2351227"/>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768729" y="2351227"/>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p:cNvSpPr/>
          <p:nvPr/>
        </p:nvSpPr>
        <p:spPr>
          <a:xfrm>
            <a:off x="1579011" y="2247884"/>
            <a:ext cx="1368152" cy="14527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p:cNvSpPr/>
          <p:nvPr/>
        </p:nvSpPr>
        <p:spPr>
          <a:xfrm>
            <a:off x="1672294" y="2348913"/>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p:cNvSpPr/>
          <p:nvPr/>
        </p:nvSpPr>
        <p:spPr>
          <a:xfrm>
            <a:off x="2284842" y="2348913"/>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p:cNvSpPr/>
          <p:nvPr/>
        </p:nvSpPr>
        <p:spPr>
          <a:xfrm>
            <a:off x="3077134" y="2247884"/>
            <a:ext cx="1368152" cy="14527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p:cNvSpPr/>
          <p:nvPr/>
        </p:nvSpPr>
        <p:spPr>
          <a:xfrm>
            <a:off x="3170417" y="2348913"/>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3782965" y="2348913"/>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p:cNvSpPr/>
          <p:nvPr/>
        </p:nvSpPr>
        <p:spPr>
          <a:xfrm>
            <a:off x="4575257" y="2245570"/>
            <a:ext cx="1368152" cy="14527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p:cNvSpPr/>
          <p:nvPr/>
        </p:nvSpPr>
        <p:spPr>
          <a:xfrm>
            <a:off x="4668540" y="2346599"/>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Rectangle 36"/>
          <p:cNvSpPr/>
          <p:nvPr/>
        </p:nvSpPr>
        <p:spPr>
          <a:xfrm>
            <a:off x="5281088" y="2346599"/>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ectangle 38"/>
          <p:cNvSpPr/>
          <p:nvPr/>
        </p:nvSpPr>
        <p:spPr>
          <a:xfrm>
            <a:off x="6113989" y="2245395"/>
            <a:ext cx="1368152" cy="14527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Rectangle 39"/>
          <p:cNvSpPr/>
          <p:nvPr/>
        </p:nvSpPr>
        <p:spPr>
          <a:xfrm>
            <a:off x="6207272" y="2346424"/>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Rectangle 40"/>
          <p:cNvSpPr/>
          <p:nvPr/>
        </p:nvSpPr>
        <p:spPr>
          <a:xfrm>
            <a:off x="6819820" y="2346424"/>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Rectangle 42"/>
          <p:cNvSpPr/>
          <p:nvPr/>
        </p:nvSpPr>
        <p:spPr>
          <a:xfrm>
            <a:off x="7625248" y="2245395"/>
            <a:ext cx="1368152" cy="14527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Rectangle 43"/>
          <p:cNvSpPr/>
          <p:nvPr/>
        </p:nvSpPr>
        <p:spPr>
          <a:xfrm>
            <a:off x="7718531" y="2346424"/>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Rectangle 44"/>
          <p:cNvSpPr/>
          <p:nvPr/>
        </p:nvSpPr>
        <p:spPr>
          <a:xfrm>
            <a:off x="8331079" y="2346424"/>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7" name="Group 46"/>
          <p:cNvGrpSpPr/>
          <p:nvPr/>
        </p:nvGrpSpPr>
        <p:grpSpPr>
          <a:xfrm>
            <a:off x="62898" y="4209017"/>
            <a:ext cx="8930502" cy="1457539"/>
            <a:chOff x="0" y="2115302"/>
            <a:chExt cx="8930502" cy="1457539"/>
          </a:xfrm>
        </p:grpSpPr>
        <p:grpSp>
          <p:nvGrpSpPr>
            <p:cNvPr id="48" name="Group 47"/>
            <p:cNvGrpSpPr/>
            <p:nvPr/>
          </p:nvGrpSpPr>
          <p:grpSpPr>
            <a:xfrm>
              <a:off x="0" y="2120105"/>
              <a:ext cx="1368152" cy="1452736"/>
              <a:chOff x="5724128" y="2133600"/>
              <a:chExt cx="3168352" cy="3095600"/>
            </a:xfrm>
          </p:grpSpPr>
          <p:sp>
            <p:nvSpPr>
              <p:cNvPr id="69" name="Rectangle 68"/>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Rectangle 69"/>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Rectangle 70"/>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49" name="Group 48"/>
            <p:cNvGrpSpPr/>
            <p:nvPr/>
          </p:nvGrpSpPr>
          <p:grpSpPr>
            <a:xfrm>
              <a:off x="1516113" y="2117791"/>
              <a:ext cx="1368152" cy="1452736"/>
              <a:chOff x="5724128" y="2133600"/>
              <a:chExt cx="3168352" cy="3095600"/>
            </a:xfrm>
          </p:grpSpPr>
          <p:sp>
            <p:nvSpPr>
              <p:cNvPr id="66" name="Rectangle 65"/>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Rectangle 66"/>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Rectangle 67"/>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0" name="Group 49"/>
            <p:cNvGrpSpPr/>
            <p:nvPr/>
          </p:nvGrpSpPr>
          <p:grpSpPr>
            <a:xfrm>
              <a:off x="3014236" y="2117791"/>
              <a:ext cx="1368152" cy="1452736"/>
              <a:chOff x="5724128" y="2133600"/>
              <a:chExt cx="3168352" cy="3095600"/>
            </a:xfrm>
          </p:grpSpPr>
          <p:sp>
            <p:nvSpPr>
              <p:cNvPr id="63" name="Rectangle 62"/>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Rectangle 63"/>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Rectangle 64"/>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1" name="Group 50"/>
            <p:cNvGrpSpPr/>
            <p:nvPr/>
          </p:nvGrpSpPr>
          <p:grpSpPr>
            <a:xfrm>
              <a:off x="4512359" y="2115477"/>
              <a:ext cx="1368152" cy="1452736"/>
              <a:chOff x="5724128" y="2133600"/>
              <a:chExt cx="3168352" cy="3095600"/>
            </a:xfrm>
          </p:grpSpPr>
          <p:sp>
            <p:nvSpPr>
              <p:cNvPr id="60" name="Rectangle 59"/>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Rectangle 60"/>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Rectangle 61"/>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2" name="Group 51"/>
            <p:cNvGrpSpPr/>
            <p:nvPr/>
          </p:nvGrpSpPr>
          <p:grpSpPr>
            <a:xfrm>
              <a:off x="6051091" y="2115302"/>
              <a:ext cx="1368152" cy="1452736"/>
              <a:chOff x="5724128" y="2133600"/>
              <a:chExt cx="3168352" cy="3095600"/>
            </a:xfrm>
          </p:grpSpPr>
          <p:sp>
            <p:nvSpPr>
              <p:cNvPr id="57" name="Rectangle 56"/>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Rectangle 57"/>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Rectangle 58"/>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3" name="Group 52"/>
            <p:cNvGrpSpPr/>
            <p:nvPr/>
          </p:nvGrpSpPr>
          <p:grpSpPr>
            <a:xfrm>
              <a:off x="7562350" y="2115302"/>
              <a:ext cx="1368152" cy="1452736"/>
              <a:chOff x="5724128" y="2133600"/>
              <a:chExt cx="3168352" cy="3095600"/>
            </a:xfrm>
          </p:grpSpPr>
          <p:sp>
            <p:nvSpPr>
              <p:cNvPr id="54" name="Rectangle 53"/>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Rectangle 54"/>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Rectangle 55"/>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sp>
        <p:nvSpPr>
          <p:cNvPr id="72" name="TextBox 71"/>
          <p:cNvSpPr txBox="1"/>
          <p:nvPr/>
        </p:nvSpPr>
        <p:spPr>
          <a:xfrm>
            <a:off x="1296624" y="6021288"/>
            <a:ext cx="7329851" cy="646331"/>
          </a:xfrm>
          <a:prstGeom prst="rect">
            <a:avLst/>
          </a:prstGeom>
          <a:noFill/>
        </p:spPr>
        <p:txBody>
          <a:bodyPr wrap="square" rtlCol="0">
            <a:spAutoFit/>
          </a:bodyPr>
          <a:lstStyle/>
          <a:p>
            <a:r>
              <a:rPr lang="en-AU" dirty="0"/>
              <a:t>8 populations from 4 Banksia species, 2 temperatures, 3 watering conditions, 48 pots/shelter</a:t>
            </a:r>
          </a:p>
        </p:txBody>
      </p:sp>
      <p:sp>
        <p:nvSpPr>
          <p:cNvPr id="3" name="TextBox 2"/>
          <p:cNvSpPr txBox="1"/>
          <p:nvPr/>
        </p:nvSpPr>
        <p:spPr>
          <a:xfrm>
            <a:off x="134426" y="2300371"/>
            <a:ext cx="1225096" cy="369290"/>
          </a:xfrm>
          <a:prstGeom prst="rect">
            <a:avLst/>
          </a:prstGeom>
          <a:noFill/>
          <a:ln w="12700">
            <a:solidFill>
              <a:srgbClr val="333333"/>
            </a:solidFill>
          </a:ln>
        </p:spPr>
        <p:txBody>
          <a:bodyPr wrap="square" rtlCol="0">
            <a:spAutoFit/>
          </a:bodyPr>
          <a:lstStyle/>
          <a:p>
            <a:r>
              <a:rPr lang="en-AU" dirty="0"/>
              <a:t>  A        B</a:t>
            </a:r>
          </a:p>
        </p:txBody>
      </p:sp>
      <p:sp>
        <p:nvSpPr>
          <p:cNvPr id="5" name="TextBox 4"/>
          <p:cNvSpPr txBox="1"/>
          <p:nvPr/>
        </p:nvSpPr>
        <p:spPr>
          <a:xfrm>
            <a:off x="375588" y="3051800"/>
            <a:ext cx="778752" cy="646331"/>
          </a:xfrm>
          <a:prstGeom prst="rect">
            <a:avLst/>
          </a:prstGeom>
          <a:noFill/>
        </p:spPr>
        <p:txBody>
          <a:bodyPr wrap="square" rtlCol="0">
            <a:spAutoFit/>
          </a:bodyPr>
          <a:lstStyle/>
          <a:p>
            <a:r>
              <a:rPr lang="en-AU" dirty="0"/>
              <a:t>Low water</a:t>
            </a:r>
          </a:p>
        </p:txBody>
      </p:sp>
      <p:sp>
        <p:nvSpPr>
          <p:cNvPr id="76" name="TextBox 75"/>
          <p:cNvSpPr txBox="1"/>
          <p:nvPr/>
        </p:nvSpPr>
        <p:spPr>
          <a:xfrm>
            <a:off x="1898129" y="3051800"/>
            <a:ext cx="778752" cy="646331"/>
          </a:xfrm>
          <a:prstGeom prst="rect">
            <a:avLst/>
          </a:prstGeom>
          <a:noFill/>
        </p:spPr>
        <p:txBody>
          <a:bodyPr wrap="square" rtlCol="0">
            <a:spAutoFit/>
          </a:bodyPr>
          <a:lstStyle/>
          <a:p>
            <a:r>
              <a:rPr lang="en-AU" dirty="0"/>
              <a:t>Med water</a:t>
            </a:r>
          </a:p>
        </p:txBody>
      </p:sp>
      <p:sp>
        <p:nvSpPr>
          <p:cNvPr id="77" name="TextBox 76"/>
          <p:cNvSpPr txBox="1"/>
          <p:nvPr/>
        </p:nvSpPr>
        <p:spPr>
          <a:xfrm>
            <a:off x="3407043" y="3072814"/>
            <a:ext cx="778752" cy="646331"/>
          </a:xfrm>
          <a:prstGeom prst="rect">
            <a:avLst/>
          </a:prstGeom>
          <a:noFill/>
        </p:spPr>
        <p:txBody>
          <a:bodyPr wrap="square" rtlCol="0">
            <a:spAutoFit/>
          </a:bodyPr>
          <a:lstStyle/>
          <a:p>
            <a:r>
              <a:rPr lang="en-AU" dirty="0"/>
              <a:t>High water</a:t>
            </a:r>
          </a:p>
        </p:txBody>
      </p:sp>
      <p:sp>
        <p:nvSpPr>
          <p:cNvPr id="78" name="TextBox 77"/>
          <p:cNvSpPr txBox="1"/>
          <p:nvPr/>
        </p:nvSpPr>
        <p:spPr>
          <a:xfrm>
            <a:off x="471309" y="4975306"/>
            <a:ext cx="778752" cy="646331"/>
          </a:xfrm>
          <a:prstGeom prst="rect">
            <a:avLst/>
          </a:prstGeom>
          <a:noFill/>
        </p:spPr>
        <p:txBody>
          <a:bodyPr wrap="square" rtlCol="0">
            <a:spAutoFit/>
          </a:bodyPr>
          <a:lstStyle/>
          <a:p>
            <a:r>
              <a:rPr lang="en-AU" dirty="0"/>
              <a:t>Low water</a:t>
            </a:r>
          </a:p>
        </p:txBody>
      </p:sp>
      <p:sp>
        <p:nvSpPr>
          <p:cNvPr id="79" name="TextBox 78"/>
          <p:cNvSpPr txBox="1"/>
          <p:nvPr/>
        </p:nvSpPr>
        <p:spPr>
          <a:xfrm>
            <a:off x="4941511" y="4975306"/>
            <a:ext cx="778752" cy="646331"/>
          </a:xfrm>
          <a:prstGeom prst="rect">
            <a:avLst/>
          </a:prstGeom>
          <a:noFill/>
        </p:spPr>
        <p:txBody>
          <a:bodyPr wrap="square" rtlCol="0">
            <a:spAutoFit/>
          </a:bodyPr>
          <a:lstStyle/>
          <a:p>
            <a:r>
              <a:rPr lang="en-AU" dirty="0"/>
              <a:t>Low water</a:t>
            </a:r>
          </a:p>
        </p:txBody>
      </p:sp>
      <p:sp>
        <p:nvSpPr>
          <p:cNvPr id="80" name="TextBox 79"/>
          <p:cNvSpPr txBox="1"/>
          <p:nvPr/>
        </p:nvSpPr>
        <p:spPr>
          <a:xfrm>
            <a:off x="4999928" y="3070500"/>
            <a:ext cx="778752" cy="646331"/>
          </a:xfrm>
          <a:prstGeom prst="rect">
            <a:avLst/>
          </a:prstGeom>
          <a:noFill/>
        </p:spPr>
        <p:txBody>
          <a:bodyPr wrap="square" rtlCol="0">
            <a:spAutoFit/>
          </a:bodyPr>
          <a:lstStyle/>
          <a:p>
            <a:r>
              <a:rPr lang="en-AU" dirty="0"/>
              <a:t>Low water</a:t>
            </a:r>
          </a:p>
        </p:txBody>
      </p:sp>
      <p:sp>
        <p:nvSpPr>
          <p:cNvPr id="81" name="TextBox 80"/>
          <p:cNvSpPr txBox="1"/>
          <p:nvPr/>
        </p:nvSpPr>
        <p:spPr>
          <a:xfrm>
            <a:off x="1879412" y="5014608"/>
            <a:ext cx="778752" cy="646331"/>
          </a:xfrm>
          <a:prstGeom prst="rect">
            <a:avLst/>
          </a:prstGeom>
          <a:noFill/>
        </p:spPr>
        <p:txBody>
          <a:bodyPr wrap="square" rtlCol="0">
            <a:spAutoFit/>
          </a:bodyPr>
          <a:lstStyle/>
          <a:p>
            <a:r>
              <a:rPr lang="en-AU" dirty="0"/>
              <a:t>Med water</a:t>
            </a:r>
          </a:p>
        </p:txBody>
      </p:sp>
      <p:sp>
        <p:nvSpPr>
          <p:cNvPr id="82" name="TextBox 81"/>
          <p:cNvSpPr txBox="1"/>
          <p:nvPr/>
        </p:nvSpPr>
        <p:spPr>
          <a:xfrm>
            <a:off x="6469171" y="4975306"/>
            <a:ext cx="778752" cy="646331"/>
          </a:xfrm>
          <a:prstGeom prst="rect">
            <a:avLst/>
          </a:prstGeom>
          <a:noFill/>
        </p:spPr>
        <p:txBody>
          <a:bodyPr wrap="square" rtlCol="0">
            <a:spAutoFit/>
          </a:bodyPr>
          <a:lstStyle/>
          <a:p>
            <a:r>
              <a:rPr lang="en-AU" dirty="0"/>
              <a:t>Med water</a:t>
            </a:r>
          </a:p>
        </p:txBody>
      </p:sp>
      <p:sp>
        <p:nvSpPr>
          <p:cNvPr id="83" name="TextBox 82"/>
          <p:cNvSpPr txBox="1"/>
          <p:nvPr/>
        </p:nvSpPr>
        <p:spPr>
          <a:xfrm>
            <a:off x="6572198" y="3070500"/>
            <a:ext cx="778752" cy="646331"/>
          </a:xfrm>
          <a:prstGeom prst="rect">
            <a:avLst/>
          </a:prstGeom>
          <a:noFill/>
        </p:spPr>
        <p:txBody>
          <a:bodyPr wrap="square" rtlCol="0">
            <a:spAutoFit/>
          </a:bodyPr>
          <a:lstStyle/>
          <a:p>
            <a:r>
              <a:rPr lang="en-AU" dirty="0"/>
              <a:t>Med water</a:t>
            </a:r>
          </a:p>
        </p:txBody>
      </p:sp>
      <p:sp>
        <p:nvSpPr>
          <p:cNvPr id="84" name="TextBox 83"/>
          <p:cNvSpPr txBox="1"/>
          <p:nvPr/>
        </p:nvSpPr>
        <p:spPr>
          <a:xfrm>
            <a:off x="3407043" y="5036567"/>
            <a:ext cx="778752" cy="646331"/>
          </a:xfrm>
          <a:prstGeom prst="rect">
            <a:avLst/>
          </a:prstGeom>
          <a:noFill/>
        </p:spPr>
        <p:txBody>
          <a:bodyPr wrap="square" rtlCol="0">
            <a:spAutoFit/>
          </a:bodyPr>
          <a:lstStyle/>
          <a:p>
            <a:r>
              <a:rPr lang="en-AU" dirty="0"/>
              <a:t>High water</a:t>
            </a:r>
          </a:p>
        </p:txBody>
      </p:sp>
      <p:sp>
        <p:nvSpPr>
          <p:cNvPr id="85" name="TextBox 84"/>
          <p:cNvSpPr txBox="1"/>
          <p:nvPr/>
        </p:nvSpPr>
        <p:spPr>
          <a:xfrm>
            <a:off x="7810060" y="5014608"/>
            <a:ext cx="778752" cy="646331"/>
          </a:xfrm>
          <a:prstGeom prst="rect">
            <a:avLst/>
          </a:prstGeom>
          <a:noFill/>
        </p:spPr>
        <p:txBody>
          <a:bodyPr wrap="square" rtlCol="0">
            <a:spAutoFit/>
          </a:bodyPr>
          <a:lstStyle/>
          <a:p>
            <a:r>
              <a:rPr lang="en-AU" dirty="0"/>
              <a:t>High water</a:t>
            </a:r>
          </a:p>
        </p:txBody>
      </p:sp>
      <p:sp>
        <p:nvSpPr>
          <p:cNvPr id="86" name="TextBox 85"/>
          <p:cNvSpPr txBox="1"/>
          <p:nvPr/>
        </p:nvSpPr>
        <p:spPr>
          <a:xfrm>
            <a:off x="7979380" y="3051800"/>
            <a:ext cx="778752" cy="646331"/>
          </a:xfrm>
          <a:prstGeom prst="rect">
            <a:avLst/>
          </a:prstGeom>
          <a:noFill/>
        </p:spPr>
        <p:txBody>
          <a:bodyPr wrap="square" rtlCol="0">
            <a:spAutoFit/>
          </a:bodyPr>
          <a:lstStyle/>
          <a:p>
            <a:r>
              <a:rPr lang="en-AU" dirty="0"/>
              <a:t>High water</a:t>
            </a:r>
          </a:p>
        </p:txBody>
      </p:sp>
      <p:sp>
        <p:nvSpPr>
          <p:cNvPr id="87" name="TextBox 86"/>
          <p:cNvSpPr txBox="1"/>
          <p:nvPr/>
        </p:nvSpPr>
        <p:spPr>
          <a:xfrm>
            <a:off x="154653" y="2662403"/>
            <a:ext cx="1225604" cy="369332"/>
          </a:xfrm>
          <a:prstGeom prst="rect">
            <a:avLst/>
          </a:prstGeom>
          <a:noFill/>
          <a:ln w="12700">
            <a:solidFill>
              <a:srgbClr val="333333"/>
            </a:solidFill>
          </a:ln>
        </p:spPr>
        <p:txBody>
          <a:bodyPr wrap="square" rtlCol="0">
            <a:spAutoFit/>
          </a:bodyPr>
          <a:lstStyle/>
          <a:p>
            <a:r>
              <a:rPr lang="en-AU" dirty="0"/>
              <a:t>  C        D</a:t>
            </a:r>
          </a:p>
        </p:txBody>
      </p:sp>
    </p:spTree>
    <p:extLst>
      <p:ext uri="{BB962C8B-B14F-4D97-AF65-F5344CB8AC3E}">
        <p14:creationId xmlns:p14="http://schemas.microsoft.com/office/powerpoint/2010/main" val="30942799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AU" sz="3000" dirty="0"/>
              <a:t>KEY PRINCIPLES in </a:t>
            </a:r>
            <a:br>
              <a:rPr lang="en-AU" sz="3000" dirty="0"/>
            </a:br>
            <a:r>
              <a:rPr lang="en-AU" sz="3000" dirty="0"/>
              <a:t>Experimental Design and Analysis</a:t>
            </a:r>
          </a:p>
        </p:txBody>
      </p:sp>
      <p:sp>
        <p:nvSpPr>
          <p:cNvPr id="8195" name="Rectangle 3"/>
          <p:cNvSpPr>
            <a:spLocks noGrp="1" noChangeArrowheads="1"/>
          </p:cNvSpPr>
          <p:nvPr>
            <p:ph type="body" idx="1"/>
          </p:nvPr>
        </p:nvSpPr>
        <p:spPr>
          <a:xfrm>
            <a:off x="503736" y="1369158"/>
            <a:ext cx="8640264" cy="4210050"/>
          </a:xfrm>
        </p:spPr>
        <p:txBody>
          <a:bodyPr/>
          <a:lstStyle/>
          <a:p>
            <a:pPr marL="0" indent="0" eaLnBrk="1" hangingPunct="1">
              <a:buNone/>
            </a:pPr>
            <a:endParaRPr lang="en-AU" dirty="0"/>
          </a:p>
          <a:p>
            <a:pPr marL="0" indent="0" eaLnBrk="1" hangingPunct="1">
              <a:lnSpc>
                <a:spcPct val="150000"/>
              </a:lnSpc>
            </a:pPr>
            <a:r>
              <a:rPr lang="en-AU" sz="2400" dirty="0"/>
              <a:t>CONTROLS: Can compare between species WITHIN a shed </a:t>
            </a:r>
          </a:p>
          <a:p>
            <a:pPr marL="0" indent="0" eaLnBrk="1" hangingPunct="1">
              <a:lnSpc>
                <a:spcPct val="150000"/>
              </a:lnSpc>
            </a:pPr>
            <a:r>
              <a:rPr lang="en-AU" sz="2400" dirty="0"/>
              <a:t>BLOCKING: Shed can be a block, but there are no comparisons within a shed. Temperature/Water effects are compared BETWEEN sheds</a:t>
            </a:r>
          </a:p>
          <a:p>
            <a:pPr marL="0" indent="0" eaLnBrk="1" hangingPunct="1">
              <a:lnSpc>
                <a:spcPct val="150000"/>
              </a:lnSpc>
            </a:pPr>
            <a:r>
              <a:rPr lang="en-AU" sz="2400" dirty="0"/>
              <a:t>REPLICATION: too much clustering of the same units means reduced amount of information about </a:t>
            </a:r>
            <a:r>
              <a:rPr lang="en-AU" sz="2400" u="sng" dirty="0"/>
              <a:t>Temperature/Water effects</a:t>
            </a:r>
          </a:p>
          <a:p>
            <a:pPr marL="0" indent="0" eaLnBrk="1" hangingPunct="1">
              <a:lnSpc>
                <a:spcPct val="150000"/>
              </a:lnSpc>
            </a:pPr>
            <a:r>
              <a:rPr lang="en-AU" sz="2400" dirty="0"/>
              <a:t>RANDOMISATION: think first about blocking…</a:t>
            </a:r>
          </a:p>
        </p:txBody>
      </p:sp>
    </p:spTree>
    <p:extLst>
      <p:ext uri="{BB962C8B-B14F-4D97-AF65-F5344CB8AC3E}">
        <p14:creationId xmlns:p14="http://schemas.microsoft.com/office/powerpoint/2010/main" val="11797679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How to distribute treatments across 12 shelters?</a:t>
            </a:r>
            <a:br>
              <a:rPr lang="en-AU" sz="2800" dirty="0"/>
            </a:br>
            <a:r>
              <a:rPr lang="en-AU" sz="2800" dirty="0"/>
              <a:t>How about this design? </a:t>
            </a:r>
            <a:br>
              <a:rPr lang="en-AU" sz="2800" dirty="0"/>
            </a:br>
            <a:r>
              <a:rPr lang="en-AU" sz="2800" dirty="0"/>
              <a:t>(repeat A/B/C/D in each shelter)</a:t>
            </a:r>
          </a:p>
        </p:txBody>
      </p:sp>
      <p:sp>
        <p:nvSpPr>
          <p:cNvPr id="4" name="Slide Number Placeholder 3"/>
          <p:cNvSpPr>
            <a:spLocks noGrp="1"/>
          </p:cNvSpPr>
          <p:nvPr>
            <p:ph type="sldNum" sz="quarter" idx="12"/>
          </p:nvPr>
        </p:nvSpPr>
        <p:spPr/>
        <p:txBody>
          <a:bodyPr/>
          <a:lstStyle/>
          <a:p>
            <a:fld id="{CBC4DA89-F07B-43A0-BAB0-8B37DC74CBDD}" type="slidenum">
              <a:rPr lang="en-AU" altLang="en-US" smtClean="0"/>
              <a:pPr/>
              <a:t>65</a:t>
            </a:fld>
            <a:endParaRPr lang="en-AU" altLang="en-US"/>
          </a:p>
        </p:txBody>
      </p:sp>
      <p:sp>
        <p:nvSpPr>
          <p:cNvPr id="15" name="Rectangle 14"/>
          <p:cNvSpPr/>
          <p:nvPr/>
        </p:nvSpPr>
        <p:spPr>
          <a:xfrm>
            <a:off x="62898" y="2250198"/>
            <a:ext cx="1368152" cy="1452736"/>
          </a:xfrm>
          <a:prstGeom prst="rect">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156181" y="2351227"/>
            <a:ext cx="590793" cy="125032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768729" y="2351227"/>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p:cNvSpPr/>
          <p:nvPr/>
        </p:nvSpPr>
        <p:spPr>
          <a:xfrm>
            <a:off x="1579011" y="2247884"/>
            <a:ext cx="1368152" cy="1452736"/>
          </a:xfrm>
          <a:prstGeom prst="rect">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p:cNvSpPr/>
          <p:nvPr/>
        </p:nvSpPr>
        <p:spPr>
          <a:xfrm>
            <a:off x="1672294" y="2348913"/>
            <a:ext cx="590793" cy="125032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p:cNvSpPr/>
          <p:nvPr/>
        </p:nvSpPr>
        <p:spPr>
          <a:xfrm>
            <a:off x="2284842" y="2348913"/>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p:cNvSpPr/>
          <p:nvPr/>
        </p:nvSpPr>
        <p:spPr>
          <a:xfrm>
            <a:off x="3077134" y="2247884"/>
            <a:ext cx="1368152" cy="1452736"/>
          </a:xfrm>
          <a:prstGeom prst="rect">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p:cNvSpPr/>
          <p:nvPr/>
        </p:nvSpPr>
        <p:spPr>
          <a:xfrm>
            <a:off x="3170417" y="2348913"/>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3782965" y="2348913"/>
            <a:ext cx="590793" cy="125032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p:cNvSpPr/>
          <p:nvPr/>
        </p:nvSpPr>
        <p:spPr>
          <a:xfrm>
            <a:off x="4575257" y="2245570"/>
            <a:ext cx="1368152" cy="1452736"/>
          </a:xfrm>
          <a:prstGeom prst="rect">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p:cNvSpPr/>
          <p:nvPr/>
        </p:nvSpPr>
        <p:spPr>
          <a:xfrm>
            <a:off x="4668540" y="2346599"/>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Rectangle 36"/>
          <p:cNvSpPr/>
          <p:nvPr/>
        </p:nvSpPr>
        <p:spPr>
          <a:xfrm>
            <a:off x="5281088" y="2346599"/>
            <a:ext cx="590793" cy="125032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ectangle 38"/>
          <p:cNvSpPr/>
          <p:nvPr/>
        </p:nvSpPr>
        <p:spPr>
          <a:xfrm>
            <a:off x="6113989" y="2245395"/>
            <a:ext cx="1368152" cy="1452736"/>
          </a:xfrm>
          <a:prstGeom prst="rect">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Rectangle 39"/>
          <p:cNvSpPr/>
          <p:nvPr/>
        </p:nvSpPr>
        <p:spPr>
          <a:xfrm>
            <a:off x="6207272" y="2346424"/>
            <a:ext cx="590793" cy="125032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Rectangle 40"/>
          <p:cNvSpPr/>
          <p:nvPr/>
        </p:nvSpPr>
        <p:spPr>
          <a:xfrm>
            <a:off x="6819820" y="2346424"/>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Rectangle 42"/>
          <p:cNvSpPr/>
          <p:nvPr/>
        </p:nvSpPr>
        <p:spPr>
          <a:xfrm>
            <a:off x="7625248" y="2245395"/>
            <a:ext cx="1368152" cy="1452736"/>
          </a:xfrm>
          <a:prstGeom prst="rect">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Rectangle 43"/>
          <p:cNvSpPr/>
          <p:nvPr/>
        </p:nvSpPr>
        <p:spPr>
          <a:xfrm>
            <a:off x="7718531" y="2346424"/>
            <a:ext cx="590793" cy="125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Rectangle 44"/>
          <p:cNvSpPr/>
          <p:nvPr/>
        </p:nvSpPr>
        <p:spPr>
          <a:xfrm>
            <a:off x="8331079" y="2346424"/>
            <a:ext cx="590793" cy="125032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7" name="Group 46"/>
          <p:cNvGrpSpPr/>
          <p:nvPr/>
        </p:nvGrpSpPr>
        <p:grpSpPr>
          <a:xfrm>
            <a:off x="62898" y="4209017"/>
            <a:ext cx="8930502" cy="1457539"/>
            <a:chOff x="0" y="2115302"/>
            <a:chExt cx="8930502" cy="1457539"/>
          </a:xfrm>
        </p:grpSpPr>
        <p:grpSp>
          <p:nvGrpSpPr>
            <p:cNvPr id="48" name="Group 47"/>
            <p:cNvGrpSpPr/>
            <p:nvPr/>
          </p:nvGrpSpPr>
          <p:grpSpPr>
            <a:xfrm>
              <a:off x="0" y="2120105"/>
              <a:ext cx="1368152" cy="1452736"/>
              <a:chOff x="5724128" y="2133600"/>
              <a:chExt cx="3168352" cy="3095600"/>
            </a:xfrm>
          </p:grpSpPr>
          <p:sp>
            <p:nvSpPr>
              <p:cNvPr id="69" name="Rectangle 68"/>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Rectangle 69"/>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Rectangle 70"/>
              <p:cNvSpPr/>
              <p:nvPr/>
            </p:nvSpPr>
            <p:spPr>
              <a:xfrm>
                <a:off x="7358683" y="2348880"/>
                <a:ext cx="1368152" cy="2664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49" name="Group 48"/>
            <p:cNvGrpSpPr/>
            <p:nvPr/>
          </p:nvGrpSpPr>
          <p:grpSpPr>
            <a:xfrm>
              <a:off x="1516113" y="2117791"/>
              <a:ext cx="1368152" cy="1452736"/>
              <a:chOff x="5724128" y="2133600"/>
              <a:chExt cx="3168352" cy="3095600"/>
            </a:xfrm>
          </p:grpSpPr>
          <p:sp>
            <p:nvSpPr>
              <p:cNvPr id="66" name="Rectangle 65"/>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Rectangle 66"/>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Rectangle 67"/>
              <p:cNvSpPr/>
              <p:nvPr/>
            </p:nvSpPr>
            <p:spPr>
              <a:xfrm>
                <a:off x="7358683" y="2348880"/>
                <a:ext cx="1368152" cy="2664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0" name="Group 49"/>
            <p:cNvGrpSpPr/>
            <p:nvPr/>
          </p:nvGrpSpPr>
          <p:grpSpPr>
            <a:xfrm>
              <a:off x="3014236" y="2117791"/>
              <a:ext cx="1368152" cy="1452736"/>
              <a:chOff x="5724128" y="2133600"/>
              <a:chExt cx="3168352" cy="3095600"/>
            </a:xfrm>
          </p:grpSpPr>
          <p:sp>
            <p:nvSpPr>
              <p:cNvPr id="63" name="Rectangle 62"/>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Rectangle 63"/>
              <p:cNvSpPr/>
              <p:nvPr/>
            </p:nvSpPr>
            <p:spPr>
              <a:xfrm>
                <a:off x="5940152" y="2348880"/>
                <a:ext cx="1368152" cy="2664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Rectangle 64"/>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1" name="Group 50"/>
            <p:cNvGrpSpPr/>
            <p:nvPr/>
          </p:nvGrpSpPr>
          <p:grpSpPr>
            <a:xfrm>
              <a:off x="4512359" y="2115477"/>
              <a:ext cx="1368152" cy="1452736"/>
              <a:chOff x="5724128" y="2133600"/>
              <a:chExt cx="3168352" cy="3095600"/>
            </a:xfrm>
          </p:grpSpPr>
          <p:sp>
            <p:nvSpPr>
              <p:cNvPr id="60" name="Rectangle 59"/>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Rectangle 60"/>
              <p:cNvSpPr/>
              <p:nvPr/>
            </p:nvSpPr>
            <p:spPr>
              <a:xfrm>
                <a:off x="5940152" y="2348880"/>
                <a:ext cx="1368152" cy="2664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Rectangle 61"/>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2" name="Group 51"/>
            <p:cNvGrpSpPr/>
            <p:nvPr/>
          </p:nvGrpSpPr>
          <p:grpSpPr>
            <a:xfrm>
              <a:off x="6051091" y="2115302"/>
              <a:ext cx="1368152" cy="1452736"/>
              <a:chOff x="5724128" y="2133600"/>
              <a:chExt cx="3168352" cy="3095600"/>
            </a:xfrm>
          </p:grpSpPr>
          <p:sp>
            <p:nvSpPr>
              <p:cNvPr id="57" name="Rectangle 56"/>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Rectangle 57"/>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Rectangle 58"/>
              <p:cNvSpPr/>
              <p:nvPr/>
            </p:nvSpPr>
            <p:spPr>
              <a:xfrm>
                <a:off x="7358683" y="2348880"/>
                <a:ext cx="1368152" cy="2664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3" name="Group 52"/>
            <p:cNvGrpSpPr/>
            <p:nvPr/>
          </p:nvGrpSpPr>
          <p:grpSpPr>
            <a:xfrm>
              <a:off x="7562350" y="2115302"/>
              <a:ext cx="1368152" cy="1452736"/>
              <a:chOff x="5724128" y="2133600"/>
              <a:chExt cx="3168352" cy="3095600"/>
            </a:xfrm>
          </p:grpSpPr>
          <p:sp>
            <p:nvSpPr>
              <p:cNvPr id="54" name="Rectangle 53"/>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Rectangle 54"/>
              <p:cNvSpPr/>
              <p:nvPr/>
            </p:nvSpPr>
            <p:spPr>
              <a:xfrm>
                <a:off x="5940152" y="2348880"/>
                <a:ext cx="1368152" cy="2664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Rectangle 55"/>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sp>
        <p:nvSpPr>
          <p:cNvPr id="72" name="TextBox 71"/>
          <p:cNvSpPr txBox="1"/>
          <p:nvPr/>
        </p:nvSpPr>
        <p:spPr>
          <a:xfrm>
            <a:off x="1296624" y="6021288"/>
            <a:ext cx="7329851" cy="646331"/>
          </a:xfrm>
          <a:prstGeom prst="rect">
            <a:avLst/>
          </a:prstGeom>
          <a:noFill/>
        </p:spPr>
        <p:txBody>
          <a:bodyPr wrap="square" rtlCol="0">
            <a:spAutoFit/>
          </a:bodyPr>
          <a:lstStyle/>
          <a:p>
            <a:r>
              <a:rPr lang="en-AU" dirty="0"/>
              <a:t>8 populations from 4 Banksia species, 2 temperatures, 3 watering conditions, 48 pots/shelter</a:t>
            </a:r>
          </a:p>
        </p:txBody>
      </p:sp>
      <p:sp>
        <p:nvSpPr>
          <p:cNvPr id="3" name="TextBox 2"/>
          <p:cNvSpPr txBox="1"/>
          <p:nvPr/>
        </p:nvSpPr>
        <p:spPr>
          <a:xfrm>
            <a:off x="134426" y="2300371"/>
            <a:ext cx="1225096" cy="369290"/>
          </a:xfrm>
          <a:prstGeom prst="rect">
            <a:avLst/>
          </a:prstGeom>
          <a:noFill/>
          <a:ln w="12700">
            <a:solidFill>
              <a:srgbClr val="333333"/>
            </a:solidFill>
          </a:ln>
        </p:spPr>
        <p:txBody>
          <a:bodyPr wrap="square" rtlCol="0">
            <a:spAutoFit/>
          </a:bodyPr>
          <a:lstStyle/>
          <a:p>
            <a:r>
              <a:rPr lang="en-AU" dirty="0"/>
              <a:t>  A        B</a:t>
            </a:r>
          </a:p>
        </p:txBody>
      </p:sp>
      <p:sp>
        <p:nvSpPr>
          <p:cNvPr id="5" name="TextBox 4"/>
          <p:cNvSpPr txBox="1"/>
          <p:nvPr/>
        </p:nvSpPr>
        <p:spPr>
          <a:xfrm>
            <a:off x="375588" y="3051800"/>
            <a:ext cx="778752" cy="646331"/>
          </a:xfrm>
          <a:prstGeom prst="rect">
            <a:avLst/>
          </a:prstGeom>
          <a:noFill/>
        </p:spPr>
        <p:txBody>
          <a:bodyPr wrap="square" rtlCol="0">
            <a:spAutoFit/>
          </a:bodyPr>
          <a:lstStyle/>
          <a:p>
            <a:r>
              <a:rPr lang="en-AU" dirty="0"/>
              <a:t>Low water</a:t>
            </a:r>
          </a:p>
        </p:txBody>
      </p:sp>
      <p:sp>
        <p:nvSpPr>
          <p:cNvPr id="76" name="TextBox 75"/>
          <p:cNvSpPr txBox="1"/>
          <p:nvPr/>
        </p:nvSpPr>
        <p:spPr>
          <a:xfrm>
            <a:off x="1898129" y="3051800"/>
            <a:ext cx="778752" cy="646331"/>
          </a:xfrm>
          <a:prstGeom prst="rect">
            <a:avLst/>
          </a:prstGeom>
          <a:noFill/>
        </p:spPr>
        <p:txBody>
          <a:bodyPr wrap="square" rtlCol="0">
            <a:spAutoFit/>
          </a:bodyPr>
          <a:lstStyle/>
          <a:p>
            <a:r>
              <a:rPr lang="en-AU" dirty="0"/>
              <a:t>Med water</a:t>
            </a:r>
          </a:p>
        </p:txBody>
      </p:sp>
      <p:sp>
        <p:nvSpPr>
          <p:cNvPr id="77" name="TextBox 76"/>
          <p:cNvSpPr txBox="1"/>
          <p:nvPr/>
        </p:nvSpPr>
        <p:spPr>
          <a:xfrm>
            <a:off x="3407043" y="3072814"/>
            <a:ext cx="778752" cy="646331"/>
          </a:xfrm>
          <a:prstGeom prst="rect">
            <a:avLst/>
          </a:prstGeom>
          <a:noFill/>
        </p:spPr>
        <p:txBody>
          <a:bodyPr wrap="square" rtlCol="0">
            <a:spAutoFit/>
          </a:bodyPr>
          <a:lstStyle/>
          <a:p>
            <a:r>
              <a:rPr lang="en-AU" dirty="0"/>
              <a:t>High water</a:t>
            </a:r>
          </a:p>
        </p:txBody>
      </p:sp>
      <p:sp>
        <p:nvSpPr>
          <p:cNvPr id="78" name="TextBox 77"/>
          <p:cNvSpPr txBox="1"/>
          <p:nvPr/>
        </p:nvSpPr>
        <p:spPr>
          <a:xfrm>
            <a:off x="471309" y="4975306"/>
            <a:ext cx="778752" cy="646331"/>
          </a:xfrm>
          <a:prstGeom prst="rect">
            <a:avLst/>
          </a:prstGeom>
          <a:noFill/>
        </p:spPr>
        <p:txBody>
          <a:bodyPr wrap="square" rtlCol="0">
            <a:spAutoFit/>
          </a:bodyPr>
          <a:lstStyle/>
          <a:p>
            <a:r>
              <a:rPr lang="en-AU" dirty="0"/>
              <a:t>Low water</a:t>
            </a:r>
          </a:p>
        </p:txBody>
      </p:sp>
      <p:sp>
        <p:nvSpPr>
          <p:cNvPr id="79" name="TextBox 78"/>
          <p:cNvSpPr txBox="1"/>
          <p:nvPr/>
        </p:nvSpPr>
        <p:spPr>
          <a:xfrm>
            <a:off x="4941511" y="4975306"/>
            <a:ext cx="778752" cy="646331"/>
          </a:xfrm>
          <a:prstGeom prst="rect">
            <a:avLst/>
          </a:prstGeom>
          <a:noFill/>
        </p:spPr>
        <p:txBody>
          <a:bodyPr wrap="square" rtlCol="0">
            <a:spAutoFit/>
          </a:bodyPr>
          <a:lstStyle/>
          <a:p>
            <a:r>
              <a:rPr lang="en-AU" dirty="0"/>
              <a:t>Low water</a:t>
            </a:r>
          </a:p>
        </p:txBody>
      </p:sp>
      <p:sp>
        <p:nvSpPr>
          <p:cNvPr id="80" name="TextBox 79"/>
          <p:cNvSpPr txBox="1"/>
          <p:nvPr/>
        </p:nvSpPr>
        <p:spPr>
          <a:xfrm>
            <a:off x="4999928" y="3070500"/>
            <a:ext cx="778752" cy="646331"/>
          </a:xfrm>
          <a:prstGeom prst="rect">
            <a:avLst/>
          </a:prstGeom>
          <a:noFill/>
        </p:spPr>
        <p:txBody>
          <a:bodyPr wrap="square" rtlCol="0">
            <a:spAutoFit/>
          </a:bodyPr>
          <a:lstStyle/>
          <a:p>
            <a:r>
              <a:rPr lang="en-AU" dirty="0"/>
              <a:t>Low water</a:t>
            </a:r>
          </a:p>
        </p:txBody>
      </p:sp>
      <p:sp>
        <p:nvSpPr>
          <p:cNvPr id="81" name="TextBox 80"/>
          <p:cNvSpPr txBox="1"/>
          <p:nvPr/>
        </p:nvSpPr>
        <p:spPr>
          <a:xfrm>
            <a:off x="1879412" y="5014608"/>
            <a:ext cx="778752" cy="646331"/>
          </a:xfrm>
          <a:prstGeom prst="rect">
            <a:avLst/>
          </a:prstGeom>
          <a:noFill/>
        </p:spPr>
        <p:txBody>
          <a:bodyPr wrap="square" rtlCol="0">
            <a:spAutoFit/>
          </a:bodyPr>
          <a:lstStyle/>
          <a:p>
            <a:r>
              <a:rPr lang="en-AU" dirty="0"/>
              <a:t>Med water</a:t>
            </a:r>
          </a:p>
        </p:txBody>
      </p:sp>
      <p:sp>
        <p:nvSpPr>
          <p:cNvPr id="82" name="TextBox 81"/>
          <p:cNvSpPr txBox="1"/>
          <p:nvPr/>
        </p:nvSpPr>
        <p:spPr>
          <a:xfrm>
            <a:off x="6469171" y="4975306"/>
            <a:ext cx="778752" cy="646331"/>
          </a:xfrm>
          <a:prstGeom prst="rect">
            <a:avLst/>
          </a:prstGeom>
          <a:noFill/>
        </p:spPr>
        <p:txBody>
          <a:bodyPr wrap="square" rtlCol="0">
            <a:spAutoFit/>
          </a:bodyPr>
          <a:lstStyle/>
          <a:p>
            <a:r>
              <a:rPr lang="en-AU" dirty="0"/>
              <a:t>Med water</a:t>
            </a:r>
          </a:p>
        </p:txBody>
      </p:sp>
      <p:sp>
        <p:nvSpPr>
          <p:cNvPr id="83" name="TextBox 82"/>
          <p:cNvSpPr txBox="1"/>
          <p:nvPr/>
        </p:nvSpPr>
        <p:spPr>
          <a:xfrm>
            <a:off x="6572198" y="3070500"/>
            <a:ext cx="778752" cy="646331"/>
          </a:xfrm>
          <a:prstGeom prst="rect">
            <a:avLst/>
          </a:prstGeom>
          <a:noFill/>
        </p:spPr>
        <p:txBody>
          <a:bodyPr wrap="square" rtlCol="0">
            <a:spAutoFit/>
          </a:bodyPr>
          <a:lstStyle/>
          <a:p>
            <a:r>
              <a:rPr lang="en-AU" dirty="0"/>
              <a:t>Med water</a:t>
            </a:r>
          </a:p>
        </p:txBody>
      </p:sp>
      <p:sp>
        <p:nvSpPr>
          <p:cNvPr id="84" name="TextBox 83"/>
          <p:cNvSpPr txBox="1"/>
          <p:nvPr/>
        </p:nvSpPr>
        <p:spPr>
          <a:xfrm>
            <a:off x="3407043" y="5036567"/>
            <a:ext cx="778752" cy="646331"/>
          </a:xfrm>
          <a:prstGeom prst="rect">
            <a:avLst/>
          </a:prstGeom>
          <a:noFill/>
        </p:spPr>
        <p:txBody>
          <a:bodyPr wrap="square" rtlCol="0">
            <a:spAutoFit/>
          </a:bodyPr>
          <a:lstStyle/>
          <a:p>
            <a:r>
              <a:rPr lang="en-AU" dirty="0"/>
              <a:t>High water</a:t>
            </a:r>
          </a:p>
        </p:txBody>
      </p:sp>
      <p:sp>
        <p:nvSpPr>
          <p:cNvPr id="85" name="TextBox 84"/>
          <p:cNvSpPr txBox="1"/>
          <p:nvPr/>
        </p:nvSpPr>
        <p:spPr>
          <a:xfrm>
            <a:off x="7810060" y="5014608"/>
            <a:ext cx="778752" cy="646331"/>
          </a:xfrm>
          <a:prstGeom prst="rect">
            <a:avLst/>
          </a:prstGeom>
          <a:noFill/>
        </p:spPr>
        <p:txBody>
          <a:bodyPr wrap="square" rtlCol="0">
            <a:spAutoFit/>
          </a:bodyPr>
          <a:lstStyle/>
          <a:p>
            <a:r>
              <a:rPr lang="en-AU" dirty="0"/>
              <a:t>High water</a:t>
            </a:r>
          </a:p>
        </p:txBody>
      </p:sp>
      <p:sp>
        <p:nvSpPr>
          <p:cNvPr id="86" name="TextBox 85"/>
          <p:cNvSpPr txBox="1"/>
          <p:nvPr/>
        </p:nvSpPr>
        <p:spPr>
          <a:xfrm>
            <a:off x="7979380" y="3051800"/>
            <a:ext cx="778752" cy="646331"/>
          </a:xfrm>
          <a:prstGeom prst="rect">
            <a:avLst/>
          </a:prstGeom>
          <a:noFill/>
        </p:spPr>
        <p:txBody>
          <a:bodyPr wrap="square" rtlCol="0">
            <a:spAutoFit/>
          </a:bodyPr>
          <a:lstStyle/>
          <a:p>
            <a:r>
              <a:rPr lang="en-AU" dirty="0"/>
              <a:t>High water</a:t>
            </a:r>
          </a:p>
        </p:txBody>
      </p:sp>
      <p:sp>
        <p:nvSpPr>
          <p:cNvPr id="87" name="TextBox 86"/>
          <p:cNvSpPr txBox="1"/>
          <p:nvPr/>
        </p:nvSpPr>
        <p:spPr>
          <a:xfrm>
            <a:off x="154653" y="2662403"/>
            <a:ext cx="1225604" cy="369332"/>
          </a:xfrm>
          <a:prstGeom prst="rect">
            <a:avLst/>
          </a:prstGeom>
          <a:noFill/>
          <a:ln w="12700">
            <a:solidFill>
              <a:srgbClr val="333333"/>
            </a:solidFill>
          </a:ln>
        </p:spPr>
        <p:txBody>
          <a:bodyPr wrap="square" rtlCol="0">
            <a:spAutoFit/>
          </a:bodyPr>
          <a:lstStyle/>
          <a:p>
            <a:r>
              <a:rPr lang="en-AU" dirty="0"/>
              <a:t>  C        D</a:t>
            </a:r>
          </a:p>
        </p:txBody>
      </p:sp>
    </p:spTree>
    <p:extLst>
      <p:ext uri="{BB962C8B-B14F-4D97-AF65-F5344CB8AC3E}">
        <p14:creationId xmlns:p14="http://schemas.microsoft.com/office/powerpoint/2010/main" val="26211894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AU" sz="3000" dirty="0"/>
              <a:t>KEY PRINCIPLES in </a:t>
            </a:r>
            <a:br>
              <a:rPr lang="en-AU" sz="3000" dirty="0"/>
            </a:br>
            <a:r>
              <a:rPr lang="en-AU" sz="3000" dirty="0"/>
              <a:t>Experimental Design and Analysis</a:t>
            </a:r>
          </a:p>
        </p:txBody>
      </p:sp>
      <p:sp>
        <p:nvSpPr>
          <p:cNvPr id="8195" name="Rectangle 3"/>
          <p:cNvSpPr>
            <a:spLocks noGrp="1" noChangeArrowheads="1"/>
          </p:cNvSpPr>
          <p:nvPr>
            <p:ph type="body" idx="1"/>
          </p:nvPr>
        </p:nvSpPr>
        <p:spPr>
          <a:xfrm>
            <a:off x="503736" y="1369158"/>
            <a:ext cx="8229600" cy="4210050"/>
          </a:xfrm>
        </p:spPr>
        <p:txBody>
          <a:bodyPr/>
          <a:lstStyle/>
          <a:p>
            <a:pPr marL="0" indent="0" eaLnBrk="1" hangingPunct="1">
              <a:buNone/>
            </a:pPr>
            <a:endParaRPr lang="en-AU" dirty="0"/>
          </a:p>
          <a:p>
            <a:pPr marL="0" indent="0" eaLnBrk="1" hangingPunct="1">
              <a:lnSpc>
                <a:spcPct val="150000"/>
              </a:lnSpc>
            </a:pPr>
            <a:r>
              <a:rPr lang="en-AU" sz="2400" b="1" dirty="0"/>
              <a:t>CONTROLS</a:t>
            </a:r>
            <a:r>
              <a:rPr lang="en-AU" sz="2400" dirty="0"/>
              <a:t>: Can compare  species WITHIN a shed, Temperature WITHIN shed </a:t>
            </a:r>
          </a:p>
          <a:p>
            <a:pPr marL="0" indent="0" eaLnBrk="1" hangingPunct="1">
              <a:lnSpc>
                <a:spcPct val="150000"/>
              </a:lnSpc>
            </a:pPr>
            <a:r>
              <a:rPr lang="en-AU" sz="2400" b="1" dirty="0"/>
              <a:t>BLOCKING</a:t>
            </a:r>
            <a:r>
              <a:rPr lang="en-AU" sz="2400" dirty="0"/>
              <a:t>: Water effects are compared BETWEEN sheds</a:t>
            </a:r>
          </a:p>
          <a:p>
            <a:pPr marL="0" indent="0" eaLnBrk="1" hangingPunct="1">
              <a:lnSpc>
                <a:spcPct val="150000"/>
              </a:lnSpc>
            </a:pPr>
            <a:r>
              <a:rPr lang="en-AU" sz="2400" b="1" dirty="0"/>
              <a:t>REPLICATION</a:t>
            </a:r>
            <a:r>
              <a:rPr lang="en-AU" sz="2400" dirty="0"/>
              <a:t>: too much clustering of the same units means reduced amount of information about </a:t>
            </a:r>
            <a:r>
              <a:rPr lang="en-AU" sz="2400" u="sng" dirty="0"/>
              <a:t>Water effects</a:t>
            </a:r>
          </a:p>
          <a:p>
            <a:pPr marL="0" indent="0" eaLnBrk="1" hangingPunct="1">
              <a:lnSpc>
                <a:spcPct val="150000"/>
              </a:lnSpc>
            </a:pPr>
            <a:r>
              <a:rPr lang="en-AU" sz="2400" b="1" dirty="0"/>
              <a:t>RANDOMISATION</a:t>
            </a:r>
            <a:r>
              <a:rPr lang="en-AU" sz="2400" dirty="0"/>
              <a:t>: think first about blocking…</a:t>
            </a:r>
          </a:p>
        </p:txBody>
      </p:sp>
    </p:spTree>
    <p:extLst>
      <p:ext uri="{BB962C8B-B14F-4D97-AF65-F5344CB8AC3E}">
        <p14:creationId xmlns:p14="http://schemas.microsoft.com/office/powerpoint/2010/main" val="34779254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891339" y="2492896"/>
            <a:ext cx="2129102" cy="1973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p:txBody>
          <a:bodyPr/>
          <a:lstStyle/>
          <a:p>
            <a:r>
              <a:rPr lang="en-AU" sz="2800" dirty="0"/>
              <a:t>Complete Randomised Block Design</a:t>
            </a:r>
            <a:br>
              <a:rPr lang="en-AU" sz="2800" dirty="0"/>
            </a:br>
            <a:r>
              <a:rPr lang="en-AU" sz="2800" dirty="0"/>
              <a:t>How do we arrange the pots within the shed?</a:t>
            </a:r>
          </a:p>
        </p:txBody>
      </p:sp>
      <p:sp>
        <p:nvSpPr>
          <p:cNvPr id="4" name="Slide Number Placeholder 3"/>
          <p:cNvSpPr>
            <a:spLocks noGrp="1"/>
          </p:cNvSpPr>
          <p:nvPr>
            <p:ph type="sldNum" sz="quarter" idx="12"/>
          </p:nvPr>
        </p:nvSpPr>
        <p:spPr/>
        <p:txBody>
          <a:bodyPr/>
          <a:lstStyle/>
          <a:p>
            <a:fld id="{CBC4DA89-F07B-43A0-BAB0-8B37DC74CBDD}" type="slidenum">
              <a:rPr lang="en-AU" altLang="en-US" smtClean="0"/>
              <a:pPr/>
              <a:t>67</a:t>
            </a:fld>
            <a:endParaRPr lang="en-AU" altLang="en-US"/>
          </a:p>
        </p:txBody>
      </p:sp>
      <p:grpSp>
        <p:nvGrpSpPr>
          <p:cNvPr id="5" name="Group 4"/>
          <p:cNvGrpSpPr/>
          <p:nvPr/>
        </p:nvGrpSpPr>
        <p:grpSpPr>
          <a:xfrm>
            <a:off x="1547664" y="2165052"/>
            <a:ext cx="5040560" cy="4175720"/>
            <a:chOff x="5724128" y="2133600"/>
            <a:chExt cx="3168352" cy="3095600"/>
          </a:xfrm>
        </p:grpSpPr>
        <p:sp>
          <p:nvSpPr>
            <p:cNvPr id="6" name="Rectangle 5"/>
            <p:cNvSpPr/>
            <p:nvPr/>
          </p:nvSpPr>
          <p:spPr>
            <a:xfrm>
              <a:off x="5724128" y="2133600"/>
              <a:ext cx="3168352" cy="30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5940152"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7358683" y="2348880"/>
              <a:ext cx="136815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1" name="TextBox 10"/>
          <p:cNvSpPr txBox="1"/>
          <p:nvPr/>
        </p:nvSpPr>
        <p:spPr>
          <a:xfrm>
            <a:off x="7020272" y="2996952"/>
            <a:ext cx="1677641" cy="584775"/>
          </a:xfrm>
          <a:prstGeom prst="rect">
            <a:avLst/>
          </a:prstGeom>
          <a:noFill/>
        </p:spPr>
        <p:txBody>
          <a:bodyPr wrap="square" rtlCol="0">
            <a:spAutoFit/>
          </a:bodyPr>
          <a:lstStyle/>
          <a:p>
            <a:r>
              <a:rPr lang="en-AU" sz="3200" dirty="0"/>
              <a:t>x12</a:t>
            </a:r>
          </a:p>
        </p:txBody>
      </p:sp>
      <p:sp>
        <p:nvSpPr>
          <p:cNvPr id="19" name="Rectangle 18"/>
          <p:cNvSpPr/>
          <p:nvPr/>
        </p:nvSpPr>
        <p:spPr>
          <a:xfrm>
            <a:off x="4168002" y="4125434"/>
            <a:ext cx="2129102" cy="1973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p:cNvSpPr/>
          <p:nvPr/>
        </p:nvSpPr>
        <p:spPr>
          <a:xfrm>
            <a:off x="1903746" y="2198571"/>
            <a:ext cx="2129102" cy="1973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p:cNvSpPr/>
          <p:nvPr/>
        </p:nvSpPr>
        <p:spPr>
          <a:xfrm>
            <a:off x="1993664" y="2521564"/>
            <a:ext cx="432048" cy="3456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p:cNvSpPr/>
          <p:nvPr/>
        </p:nvSpPr>
        <p:spPr>
          <a:xfrm>
            <a:off x="2728820" y="2521564"/>
            <a:ext cx="432048" cy="3456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4283968" y="2492896"/>
            <a:ext cx="432048" cy="345638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p:nvSpPr>
        <p:spPr>
          <a:xfrm>
            <a:off x="4919985" y="2486794"/>
            <a:ext cx="432048" cy="345638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5622341" y="2492896"/>
            <a:ext cx="432048" cy="345638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p:nvSpPr>
        <p:spPr>
          <a:xfrm>
            <a:off x="3463977" y="2524218"/>
            <a:ext cx="432048" cy="3456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p:cNvSpPr txBox="1"/>
          <p:nvPr/>
        </p:nvSpPr>
        <p:spPr>
          <a:xfrm>
            <a:off x="1891339" y="6099419"/>
            <a:ext cx="4405765" cy="369332"/>
          </a:xfrm>
          <a:prstGeom prst="rect">
            <a:avLst/>
          </a:prstGeom>
          <a:noFill/>
        </p:spPr>
        <p:txBody>
          <a:bodyPr wrap="square" rtlCol="0">
            <a:spAutoFit/>
          </a:bodyPr>
          <a:lstStyle/>
          <a:p>
            <a:r>
              <a:rPr lang="en-AU" dirty="0"/>
              <a:t>Low     Med     High      Med   High    Low</a:t>
            </a:r>
          </a:p>
        </p:txBody>
      </p:sp>
      <p:sp>
        <p:nvSpPr>
          <p:cNvPr id="23" name="TextBox 22"/>
          <p:cNvSpPr txBox="1"/>
          <p:nvPr/>
        </p:nvSpPr>
        <p:spPr>
          <a:xfrm>
            <a:off x="1547664" y="1936842"/>
            <a:ext cx="5040560" cy="369332"/>
          </a:xfrm>
          <a:prstGeom prst="rect">
            <a:avLst/>
          </a:prstGeom>
          <a:noFill/>
        </p:spPr>
        <p:txBody>
          <a:bodyPr wrap="square" rtlCol="0">
            <a:spAutoFit/>
          </a:bodyPr>
          <a:lstStyle/>
          <a:p>
            <a:r>
              <a:rPr lang="en-AU" dirty="0"/>
              <a:t>            TEMP 1                        TEMP 2                            </a:t>
            </a:r>
          </a:p>
        </p:txBody>
      </p:sp>
      <p:sp>
        <p:nvSpPr>
          <p:cNvPr id="24" name="TextBox 23"/>
          <p:cNvSpPr txBox="1"/>
          <p:nvPr/>
        </p:nvSpPr>
        <p:spPr>
          <a:xfrm>
            <a:off x="1969436" y="3968539"/>
            <a:ext cx="1709735" cy="369332"/>
          </a:xfrm>
          <a:prstGeom prst="rect">
            <a:avLst/>
          </a:prstGeom>
          <a:noFill/>
        </p:spPr>
        <p:txBody>
          <a:bodyPr wrap="square" rtlCol="0">
            <a:spAutoFit/>
          </a:bodyPr>
          <a:lstStyle/>
          <a:p>
            <a:r>
              <a:rPr lang="en-AU" dirty="0"/>
              <a:t>A &amp; B &amp; C &amp; D</a:t>
            </a:r>
          </a:p>
        </p:txBody>
      </p:sp>
      <p:sp>
        <p:nvSpPr>
          <p:cNvPr id="28" name="TextBox 27"/>
          <p:cNvSpPr txBox="1"/>
          <p:nvPr/>
        </p:nvSpPr>
        <p:spPr>
          <a:xfrm>
            <a:off x="4371052" y="3915745"/>
            <a:ext cx="1709735" cy="369332"/>
          </a:xfrm>
          <a:prstGeom prst="rect">
            <a:avLst/>
          </a:prstGeom>
          <a:noFill/>
        </p:spPr>
        <p:txBody>
          <a:bodyPr wrap="square" rtlCol="0">
            <a:spAutoFit/>
          </a:bodyPr>
          <a:lstStyle/>
          <a:p>
            <a:r>
              <a:rPr lang="en-AU" dirty="0"/>
              <a:t>A &amp; B &amp; C &amp; D</a:t>
            </a:r>
          </a:p>
        </p:txBody>
      </p:sp>
    </p:spTree>
    <p:extLst>
      <p:ext uri="{BB962C8B-B14F-4D97-AF65-F5344CB8AC3E}">
        <p14:creationId xmlns:p14="http://schemas.microsoft.com/office/powerpoint/2010/main" val="29921107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Complete Randomised Block Design</a:t>
            </a:r>
            <a:br>
              <a:rPr lang="en-AU" sz="2800" dirty="0"/>
            </a:br>
            <a:r>
              <a:rPr lang="en-AU" sz="2800" dirty="0"/>
              <a:t>How do we arrange the pots within the shed?</a:t>
            </a:r>
          </a:p>
        </p:txBody>
      </p:sp>
      <p:sp>
        <p:nvSpPr>
          <p:cNvPr id="4" name="Slide Number Placeholder 3"/>
          <p:cNvSpPr>
            <a:spLocks noGrp="1"/>
          </p:cNvSpPr>
          <p:nvPr>
            <p:ph type="sldNum" sz="quarter" idx="12"/>
          </p:nvPr>
        </p:nvSpPr>
        <p:spPr/>
        <p:txBody>
          <a:bodyPr/>
          <a:lstStyle/>
          <a:p>
            <a:fld id="{CBC4DA89-F07B-43A0-BAB0-8B37DC74CBDD}" type="slidenum">
              <a:rPr lang="en-AU" altLang="en-US" smtClean="0"/>
              <a:pPr/>
              <a:t>68</a:t>
            </a:fld>
            <a:endParaRPr lang="en-AU" altLang="en-US"/>
          </a:p>
        </p:txBody>
      </p:sp>
      <p:pic>
        <p:nvPicPr>
          <p:cNvPr id="11266" name="Picture 2" descr="Image result for question mark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4233" y="3267005"/>
            <a:ext cx="2904257" cy="29042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27584" y="2420888"/>
            <a:ext cx="8316416" cy="3323987"/>
          </a:xfrm>
          <a:prstGeom prst="rect">
            <a:avLst/>
          </a:prstGeom>
          <a:noFill/>
        </p:spPr>
        <p:txBody>
          <a:bodyPr wrap="square" rtlCol="0">
            <a:spAutoFit/>
          </a:bodyPr>
          <a:lstStyle/>
          <a:p>
            <a:r>
              <a:rPr lang="en-AU" sz="2400" dirty="0"/>
              <a:t>Ideas?</a:t>
            </a:r>
          </a:p>
          <a:p>
            <a:endParaRPr lang="en-AU" sz="2400" dirty="0"/>
          </a:p>
          <a:p>
            <a:endParaRPr lang="en-AU" sz="2400" dirty="0"/>
          </a:p>
          <a:p>
            <a:r>
              <a:rPr lang="en-AU" sz="2400" dirty="0"/>
              <a:t>What about Column effects?</a:t>
            </a:r>
          </a:p>
          <a:p>
            <a:r>
              <a:rPr lang="en-AU" sz="2400" dirty="0"/>
              <a:t>What about position within the column?</a:t>
            </a:r>
          </a:p>
          <a:p>
            <a:r>
              <a:rPr lang="en-AU" sz="2400" dirty="0"/>
              <a:t>Can we randomise the pots?</a:t>
            </a:r>
          </a:p>
          <a:p>
            <a:endParaRPr lang="en-AU" sz="2400" dirty="0"/>
          </a:p>
          <a:p>
            <a:endParaRPr lang="en-AU" sz="2400" dirty="0"/>
          </a:p>
          <a:p>
            <a:endParaRPr lang="en-AU" dirty="0"/>
          </a:p>
        </p:txBody>
      </p:sp>
    </p:spTree>
    <p:extLst>
      <p:ext uri="{BB962C8B-B14F-4D97-AF65-F5344CB8AC3E}">
        <p14:creationId xmlns:p14="http://schemas.microsoft.com/office/powerpoint/2010/main" val="26225735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How can the design of this experiment (control + 2 treatments) be improved?</a:t>
            </a:r>
          </a:p>
        </p:txBody>
      </p:sp>
      <p:pic>
        <p:nvPicPr>
          <p:cNvPr id="63490" name="Picture 2" descr="http://www.cellsignet.com/media/plates/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872" y="2348880"/>
            <a:ext cx="2561454" cy="17469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cellsignet.com/media/plates/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872" y="4318149"/>
            <a:ext cx="2561454" cy="17469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cellsignet.com/media/plates/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872" y="4318150"/>
            <a:ext cx="2561454" cy="17469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cellsignet.com/media/plates/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348880"/>
            <a:ext cx="2561454" cy="17469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cellsignet.com/media/plates/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3460" y="4404371"/>
            <a:ext cx="2561454" cy="17469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cellsignet.com/media/plates/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2348880"/>
            <a:ext cx="2561454" cy="174694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cellsignet.com/media/plates/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4404371"/>
            <a:ext cx="2561454" cy="174694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437928" y="2571700"/>
            <a:ext cx="720080" cy="710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437928" y="3282404"/>
            <a:ext cx="720080" cy="710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3347864" y="2565052"/>
            <a:ext cx="720080" cy="710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p:cNvSpPr/>
          <p:nvPr/>
        </p:nvSpPr>
        <p:spPr>
          <a:xfrm>
            <a:off x="6330208" y="5354390"/>
            <a:ext cx="720080" cy="710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6315200" y="4601791"/>
            <a:ext cx="720080" cy="710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6300192" y="3313856"/>
            <a:ext cx="720080" cy="710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p:cNvSpPr/>
          <p:nvPr/>
        </p:nvSpPr>
        <p:spPr>
          <a:xfrm>
            <a:off x="6300192" y="2571700"/>
            <a:ext cx="720080" cy="710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426694" y="4519300"/>
            <a:ext cx="720080" cy="710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3371132" y="5353546"/>
            <a:ext cx="720080" cy="710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Oval 19"/>
          <p:cNvSpPr/>
          <p:nvPr/>
        </p:nvSpPr>
        <p:spPr>
          <a:xfrm>
            <a:off x="3347864" y="4585643"/>
            <a:ext cx="720080" cy="710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p:cNvSpPr/>
          <p:nvPr/>
        </p:nvSpPr>
        <p:spPr>
          <a:xfrm>
            <a:off x="3382320" y="3300560"/>
            <a:ext cx="720080" cy="710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Oval 21"/>
          <p:cNvSpPr/>
          <p:nvPr/>
        </p:nvSpPr>
        <p:spPr>
          <a:xfrm>
            <a:off x="414836" y="5261695"/>
            <a:ext cx="720080" cy="710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Oval 22"/>
          <p:cNvSpPr/>
          <p:nvPr/>
        </p:nvSpPr>
        <p:spPr>
          <a:xfrm>
            <a:off x="1158008" y="2565052"/>
            <a:ext cx="720080" cy="71070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Oval 24"/>
          <p:cNvSpPr/>
          <p:nvPr/>
        </p:nvSpPr>
        <p:spPr>
          <a:xfrm>
            <a:off x="4102400" y="4601791"/>
            <a:ext cx="720080" cy="71070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Oval 25"/>
          <p:cNvSpPr/>
          <p:nvPr/>
        </p:nvSpPr>
        <p:spPr>
          <a:xfrm>
            <a:off x="4165900" y="3300560"/>
            <a:ext cx="720080" cy="71070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Oval 26"/>
          <p:cNvSpPr/>
          <p:nvPr/>
        </p:nvSpPr>
        <p:spPr>
          <a:xfrm>
            <a:off x="4102400" y="2565052"/>
            <a:ext cx="720080" cy="71070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Oval 27"/>
          <p:cNvSpPr/>
          <p:nvPr/>
        </p:nvSpPr>
        <p:spPr>
          <a:xfrm>
            <a:off x="7069560" y="5354391"/>
            <a:ext cx="720080" cy="71070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p:cNvSpPr/>
          <p:nvPr/>
        </p:nvSpPr>
        <p:spPr>
          <a:xfrm>
            <a:off x="7069560" y="4585643"/>
            <a:ext cx="720080" cy="71070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Oval 29"/>
          <p:cNvSpPr/>
          <p:nvPr/>
        </p:nvSpPr>
        <p:spPr>
          <a:xfrm>
            <a:off x="7083996" y="3300560"/>
            <a:ext cx="720080" cy="71070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p:cNvSpPr/>
          <p:nvPr/>
        </p:nvSpPr>
        <p:spPr>
          <a:xfrm>
            <a:off x="7050288" y="2564208"/>
            <a:ext cx="720080" cy="71070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Oval 31"/>
          <p:cNvSpPr/>
          <p:nvPr/>
        </p:nvSpPr>
        <p:spPr>
          <a:xfrm>
            <a:off x="1209604" y="3313856"/>
            <a:ext cx="720080" cy="71070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Oval 32"/>
          <p:cNvSpPr/>
          <p:nvPr/>
        </p:nvSpPr>
        <p:spPr>
          <a:xfrm>
            <a:off x="1164756" y="4504630"/>
            <a:ext cx="720080" cy="71070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Oval 33"/>
          <p:cNvSpPr/>
          <p:nvPr/>
        </p:nvSpPr>
        <p:spPr>
          <a:xfrm>
            <a:off x="1215556" y="5273551"/>
            <a:ext cx="720080" cy="71070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Oval 34"/>
          <p:cNvSpPr/>
          <p:nvPr/>
        </p:nvSpPr>
        <p:spPr>
          <a:xfrm>
            <a:off x="4126288" y="5352702"/>
            <a:ext cx="720080" cy="71070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639492" y="6151316"/>
            <a:ext cx="1872208" cy="461665"/>
          </a:xfrm>
          <a:prstGeom prst="rect">
            <a:avLst/>
          </a:prstGeom>
          <a:noFill/>
        </p:spPr>
        <p:txBody>
          <a:bodyPr wrap="square" rtlCol="0">
            <a:spAutoFit/>
          </a:bodyPr>
          <a:lstStyle/>
          <a:p>
            <a:r>
              <a:rPr lang="en-AU" dirty="0"/>
              <a:t>Day 1</a:t>
            </a:r>
          </a:p>
        </p:txBody>
      </p:sp>
      <p:sp>
        <p:nvSpPr>
          <p:cNvPr id="37" name="TextBox 36"/>
          <p:cNvSpPr txBox="1"/>
          <p:nvPr/>
        </p:nvSpPr>
        <p:spPr>
          <a:xfrm>
            <a:off x="3589836" y="6151316"/>
            <a:ext cx="1872208" cy="461665"/>
          </a:xfrm>
          <a:prstGeom prst="rect">
            <a:avLst/>
          </a:prstGeom>
          <a:noFill/>
        </p:spPr>
        <p:txBody>
          <a:bodyPr wrap="square" rtlCol="0">
            <a:spAutoFit/>
          </a:bodyPr>
          <a:lstStyle/>
          <a:p>
            <a:r>
              <a:rPr lang="en-AU" dirty="0"/>
              <a:t>Day 2</a:t>
            </a:r>
          </a:p>
        </p:txBody>
      </p:sp>
      <p:sp>
        <p:nvSpPr>
          <p:cNvPr id="38" name="TextBox 37"/>
          <p:cNvSpPr txBox="1"/>
          <p:nvPr/>
        </p:nvSpPr>
        <p:spPr>
          <a:xfrm>
            <a:off x="6686996" y="6151316"/>
            <a:ext cx="1872208" cy="461665"/>
          </a:xfrm>
          <a:prstGeom prst="rect">
            <a:avLst/>
          </a:prstGeom>
          <a:noFill/>
        </p:spPr>
        <p:txBody>
          <a:bodyPr wrap="square" rtlCol="0">
            <a:spAutoFit/>
          </a:bodyPr>
          <a:lstStyle/>
          <a:p>
            <a:r>
              <a:rPr lang="en-AU" dirty="0"/>
              <a:t>Day 3</a:t>
            </a:r>
          </a:p>
        </p:txBody>
      </p:sp>
      <p:sp>
        <p:nvSpPr>
          <p:cNvPr id="36" name="TextBox 35"/>
          <p:cNvSpPr txBox="1"/>
          <p:nvPr/>
        </p:nvSpPr>
        <p:spPr>
          <a:xfrm>
            <a:off x="639492" y="2708920"/>
            <a:ext cx="260100" cy="461665"/>
          </a:xfrm>
          <a:prstGeom prst="rect">
            <a:avLst/>
          </a:prstGeom>
          <a:noFill/>
        </p:spPr>
        <p:txBody>
          <a:bodyPr wrap="square" rtlCol="0">
            <a:spAutoFit/>
          </a:bodyPr>
          <a:lstStyle/>
          <a:p>
            <a:r>
              <a:rPr lang="en-AU" dirty="0"/>
              <a:t>C</a:t>
            </a:r>
          </a:p>
        </p:txBody>
      </p:sp>
      <p:sp>
        <p:nvSpPr>
          <p:cNvPr id="41" name="TextBox 40"/>
          <p:cNvSpPr txBox="1"/>
          <p:nvPr/>
        </p:nvSpPr>
        <p:spPr>
          <a:xfrm>
            <a:off x="667918" y="3406923"/>
            <a:ext cx="260100" cy="461665"/>
          </a:xfrm>
          <a:prstGeom prst="rect">
            <a:avLst/>
          </a:prstGeom>
          <a:noFill/>
        </p:spPr>
        <p:txBody>
          <a:bodyPr wrap="square" rtlCol="0">
            <a:spAutoFit/>
          </a:bodyPr>
          <a:lstStyle/>
          <a:p>
            <a:r>
              <a:rPr lang="en-AU" dirty="0"/>
              <a:t>C</a:t>
            </a:r>
          </a:p>
        </p:txBody>
      </p:sp>
      <p:sp>
        <p:nvSpPr>
          <p:cNvPr id="42" name="TextBox 41"/>
          <p:cNvSpPr txBox="1"/>
          <p:nvPr/>
        </p:nvSpPr>
        <p:spPr>
          <a:xfrm>
            <a:off x="656684" y="4675510"/>
            <a:ext cx="260100" cy="461665"/>
          </a:xfrm>
          <a:prstGeom prst="rect">
            <a:avLst/>
          </a:prstGeom>
          <a:noFill/>
        </p:spPr>
        <p:txBody>
          <a:bodyPr wrap="square" rtlCol="0">
            <a:spAutoFit/>
          </a:bodyPr>
          <a:lstStyle/>
          <a:p>
            <a:r>
              <a:rPr lang="en-AU" dirty="0"/>
              <a:t>C</a:t>
            </a:r>
          </a:p>
        </p:txBody>
      </p:sp>
      <p:sp>
        <p:nvSpPr>
          <p:cNvPr id="43" name="TextBox 42"/>
          <p:cNvSpPr txBox="1"/>
          <p:nvPr/>
        </p:nvSpPr>
        <p:spPr>
          <a:xfrm>
            <a:off x="639492" y="5398070"/>
            <a:ext cx="260100" cy="461665"/>
          </a:xfrm>
          <a:prstGeom prst="rect">
            <a:avLst/>
          </a:prstGeom>
          <a:noFill/>
        </p:spPr>
        <p:txBody>
          <a:bodyPr wrap="square" rtlCol="0">
            <a:spAutoFit/>
          </a:bodyPr>
          <a:lstStyle/>
          <a:p>
            <a:r>
              <a:rPr lang="en-AU" dirty="0"/>
              <a:t>C</a:t>
            </a:r>
          </a:p>
        </p:txBody>
      </p:sp>
      <p:sp>
        <p:nvSpPr>
          <p:cNvPr id="44" name="TextBox 43"/>
          <p:cNvSpPr txBox="1"/>
          <p:nvPr/>
        </p:nvSpPr>
        <p:spPr>
          <a:xfrm>
            <a:off x="3584678" y="5503838"/>
            <a:ext cx="260100" cy="461665"/>
          </a:xfrm>
          <a:prstGeom prst="rect">
            <a:avLst/>
          </a:prstGeom>
          <a:noFill/>
        </p:spPr>
        <p:txBody>
          <a:bodyPr wrap="square" rtlCol="0">
            <a:spAutoFit/>
          </a:bodyPr>
          <a:lstStyle/>
          <a:p>
            <a:r>
              <a:rPr lang="en-AU" dirty="0"/>
              <a:t>C</a:t>
            </a:r>
          </a:p>
        </p:txBody>
      </p:sp>
      <p:sp>
        <p:nvSpPr>
          <p:cNvPr id="45" name="TextBox 44"/>
          <p:cNvSpPr txBox="1"/>
          <p:nvPr/>
        </p:nvSpPr>
        <p:spPr>
          <a:xfrm>
            <a:off x="3577854" y="4691658"/>
            <a:ext cx="260100" cy="461665"/>
          </a:xfrm>
          <a:prstGeom prst="rect">
            <a:avLst/>
          </a:prstGeom>
          <a:noFill/>
        </p:spPr>
        <p:txBody>
          <a:bodyPr wrap="square" rtlCol="0">
            <a:spAutoFit/>
          </a:bodyPr>
          <a:lstStyle/>
          <a:p>
            <a:r>
              <a:rPr lang="en-AU" dirty="0"/>
              <a:t>C</a:t>
            </a:r>
          </a:p>
        </p:txBody>
      </p:sp>
      <p:sp>
        <p:nvSpPr>
          <p:cNvPr id="46" name="TextBox 45"/>
          <p:cNvSpPr txBox="1"/>
          <p:nvPr/>
        </p:nvSpPr>
        <p:spPr>
          <a:xfrm>
            <a:off x="3612310" y="3475385"/>
            <a:ext cx="260100" cy="461665"/>
          </a:xfrm>
          <a:prstGeom prst="rect">
            <a:avLst/>
          </a:prstGeom>
          <a:noFill/>
        </p:spPr>
        <p:txBody>
          <a:bodyPr wrap="square" rtlCol="0">
            <a:spAutoFit/>
          </a:bodyPr>
          <a:lstStyle/>
          <a:p>
            <a:r>
              <a:rPr lang="en-AU" dirty="0"/>
              <a:t>C</a:t>
            </a:r>
          </a:p>
        </p:txBody>
      </p:sp>
      <p:sp>
        <p:nvSpPr>
          <p:cNvPr id="47" name="TextBox 46"/>
          <p:cNvSpPr txBox="1"/>
          <p:nvPr/>
        </p:nvSpPr>
        <p:spPr>
          <a:xfrm>
            <a:off x="3589836" y="2760687"/>
            <a:ext cx="260100" cy="461665"/>
          </a:xfrm>
          <a:prstGeom prst="rect">
            <a:avLst/>
          </a:prstGeom>
          <a:noFill/>
        </p:spPr>
        <p:txBody>
          <a:bodyPr wrap="square" rtlCol="0">
            <a:spAutoFit/>
          </a:bodyPr>
          <a:lstStyle/>
          <a:p>
            <a:r>
              <a:rPr lang="en-AU" dirty="0"/>
              <a:t>C</a:t>
            </a:r>
          </a:p>
        </p:txBody>
      </p:sp>
      <p:sp>
        <p:nvSpPr>
          <p:cNvPr id="48" name="TextBox 47"/>
          <p:cNvSpPr txBox="1"/>
          <p:nvPr/>
        </p:nvSpPr>
        <p:spPr>
          <a:xfrm>
            <a:off x="6530182" y="5526410"/>
            <a:ext cx="260100" cy="461665"/>
          </a:xfrm>
          <a:prstGeom prst="rect">
            <a:avLst/>
          </a:prstGeom>
          <a:noFill/>
        </p:spPr>
        <p:txBody>
          <a:bodyPr wrap="square" rtlCol="0">
            <a:spAutoFit/>
          </a:bodyPr>
          <a:lstStyle/>
          <a:p>
            <a:r>
              <a:rPr lang="en-AU" dirty="0"/>
              <a:t>C</a:t>
            </a:r>
          </a:p>
        </p:txBody>
      </p:sp>
      <p:sp>
        <p:nvSpPr>
          <p:cNvPr id="49" name="TextBox 48"/>
          <p:cNvSpPr txBox="1"/>
          <p:nvPr/>
        </p:nvSpPr>
        <p:spPr>
          <a:xfrm>
            <a:off x="6499082" y="4710162"/>
            <a:ext cx="260100" cy="461665"/>
          </a:xfrm>
          <a:prstGeom prst="rect">
            <a:avLst/>
          </a:prstGeom>
          <a:noFill/>
        </p:spPr>
        <p:txBody>
          <a:bodyPr wrap="square" rtlCol="0">
            <a:spAutoFit/>
          </a:bodyPr>
          <a:lstStyle/>
          <a:p>
            <a:r>
              <a:rPr lang="en-AU" dirty="0"/>
              <a:t>C</a:t>
            </a:r>
          </a:p>
        </p:txBody>
      </p:sp>
      <p:sp>
        <p:nvSpPr>
          <p:cNvPr id="50" name="TextBox 49"/>
          <p:cNvSpPr txBox="1"/>
          <p:nvPr/>
        </p:nvSpPr>
        <p:spPr>
          <a:xfrm>
            <a:off x="6529640" y="3438375"/>
            <a:ext cx="260100" cy="461665"/>
          </a:xfrm>
          <a:prstGeom prst="rect">
            <a:avLst/>
          </a:prstGeom>
          <a:noFill/>
        </p:spPr>
        <p:txBody>
          <a:bodyPr wrap="square" rtlCol="0">
            <a:spAutoFit/>
          </a:bodyPr>
          <a:lstStyle/>
          <a:p>
            <a:r>
              <a:rPr lang="en-AU" dirty="0"/>
              <a:t>C</a:t>
            </a:r>
          </a:p>
        </p:txBody>
      </p:sp>
      <p:sp>
        <p:nvSpPr>
          <p:cNvPr id="51" name="TextBox 50"/>
          <p:cNvSpPr txBox="1"/>
          <p:nvPr/>
        </p:nvSpPr>
        <p:spPr>
          <a:xfrm>
            <a:off x="6560198" y="2712740"/>
            <a:ext cx="260100" cy="461665"/>
          </a:xfrm>
          <a:prstGeom prst="rect">
            <a:avLst/>
          </a:prstGeom>
          <a:noFill/>
        </p:spPr>
        <p:txBody>
          <a:bodyPr wrap="square" rtlCol="0">
            <a:spAutoFit/>
          </a:bodyPr>
          <a:lstStyle/>
          <a:p>
            <a:r>
              <a:rPr lang="en-AU" dirty="0"/>
              <a:t>C</a:t>
            </a:r>
          </a:p>
        </p:txBody>
      </p:sp>
      <p:sp>
        <p:nvSpPr>
          <p:cNvPr id="52" name="TextBox 51"/>
          <p:cNvSpPr txBox="1"/>
          <p:nvPr/>
        </p:nvSpPr>
        <p:spPr>
          <a:xfrm>
            <a:off x="1227862" y="2708920"/>
            <a:ext cx="656974" cy="461665"/>
          </a:xfrm>
          <a:prstGeom prst="rect">
            <a:avLst/>
          </a:prstGeom>
          <a:noFill/>
        </p:spPr>
        <p:txBody>
          <a:bodyPr wrap="square" rtlCol="0">
            <a:spAutoFit/>
          </a:bodyPr>
          <a:lstStyle/>
          <a:p>
            <a:r>
              <a:rPr lang="en-AU" dirty="0"/>
              <a:t>T1</a:t>
            </a:r>
          </a:p>
        </p:txBody>
      </p:sp>
      <p:sp>
        <p:nvSpPr>
          <p:cNvPr id="53" name="TextBox 52"/>
          <p:cNvSpPr txBox="1"/>
          <p:nvPr/>
        </p:nvSpPr>
        <p:spPr>
          <a:xfrm>
            <a:off x="1241157" y="3442195"/>
            <a:ext cx="656974" cy="461665"/>
          </a:xfrm>
          <a:prstGeom prst="rect">
            <a:avLst/>
          </a:prstGeom>
          <a:noFill/>
        </p:spPr>
        <p:txBody>
          <a:bodyPr wrap="square" rtlCol="0">
            <a:spAutoFit/>
          </a:bodyPr>
          <a:lstStyle/>
          <a:p>
            <a:r>
              <a:rPr lang="en-AU" dirty="0"/>
              <a:t>T1</a:t>
            </a:r>
          </a:p>
        </p:txBody>
      </p:sp>
      <p:sp>
        <p:nvSpPr>
          <p:cNvPr id="54" name="TextBox 53"/>
          <p:cNvSpPr txBox="1"/>
          <p:nvPr/>
        </p:nvSpPr>
        <p:spPr>
          <a:xfrm>
            <a:off x="1189561" y="4601791"/>
            <a:ext cx="656974" cy="461665"/>
          </a:xfrm>
          <a:prstGeom prst="rect">
            <a:avLst/>
          </a:prstGeom>
          <a:noFill/>
        </p:spPr>
        <p:txBody>
          <a:bodyPr wrap="square" rtlCol="0">
            <a:spAutoFit/>
          </a:bodyPr>
          <a:lstStyle/>
          <a:p>
            <a:r>
              <a:rPr lang="en-AU" dirty="0"/>
              <a:t>T1</a:t>
            </a:r>
          </a:p>
        </p:txBody>
      </p:sp>
      <p:sp>
        <p:nvSpPr>
          <p:cNvPr id="55" name="TextBox 54"/>
          <p:cNvSpPr txBox="1"/>
          <p:nvPr/>
        </p:nvSpPr>
        <p:spPr>
          <a:xfrm>
            <a:off x="1215556" y="5401890"/>
            <a:ext cx="656974" cy="461665"/>
          </a:xfrm>
          <a:prstGeom prst="rect">
            <a:avLst/>
          </a:prstGeom>
          <a:noFill/>
        </p:spPr>
        <p:txBody>
          <a:bodyPr wrap="square" rtlCol="0">
            <a:spAutoFit/>
          </a:bodyPr>
          <a:lstStyle/>
          <a:p>
            <a:r>
              <a:rPr lang="en-AU" dirty="0"/>
              <a:t>T1</a:t>
            </a:r>
          </a:p>
        </p:txBody>
      </p:sp>
      <p:sp>
        <p:nvSpPr>
          <p:cNvPr id="56" name="TextBox 55"/>
          <p:cNvSpPr txBox="1"/>
          <p:nvPr/>
        </p:nvSpPr>
        <p:spPr>
          <a:xfrm>
            <a:off x="4177289" y="5477221"/>
            <a:ext cx="656974" cy="461665"/>
          </a:xfrm>
          <a:prstGeom prst="rect">
            <a:avLst/>
          </a:prstGeom>
          <a:noFill/>
        </p:spPr>
        <p:txBody>
          <a:bodyPr wrap="square" rtlCol="0">
            <a:spAutoFit/>
          </a:bodyPr>
          <a:lstStyle/>
          <a:p>
            <a:r>
              <a:rPr lang="en-AU" dirty="0"/>
              <a:t>T1</a:t>
            </a:r>
          </a:p>
        </p:txBody>
      </p:sp>
      <p:sp>
        <p:nvSpPr>
          <p:cNvPr id="57" name="TextBox 56"/>
          <p:cNvSpPr txBox="1"/>
          <p:nvPr/>
        </p:nvSpPr>
        <p:spPr>
          <a:xfrm>
            <a:off x="4133953" y="4719537"/>
            <a:ext cx="656974" cy="461665"/>
          </a:xfrm>
          <a:prstGeom prst="rect">
            <a:avLst/>
          </a:prstGeom>
          <a:noFill/>
        </p:spPr>
        <p:txBody>
          <a:bodyPr wrap="square" rtlCol="0">
            <a:spAutoFit/>
          </a:bodyPr>
          <a:lstStyle/>
          <a:p>
            <a:r>
              <a:rPr lang="en-AU" dirty="0"/>
              <a:t>T1</a:t>
            </a:r>
          </a:p>
        </p:txBody>
      </p:sp>
      <p:sp>
        <p:nvSpPr>
          <p:cNvPr id="58" name="TextBox 57"/>
          <p:cNvSpPr txBox="1"/>
          <p:nvPr/>
        </p:nvSpPr>
        <p:spPr>
          <a:xfrm>
            <a:off x="4189394" y="3442195"/>
            <a:ext cx="656974" cy="461665"/>
          </a:xfrm>
          <a:prstGeom prst="rect">
            <a:avLst/>
          </a:prstGeom>
          <a:noFill/>
        </p:spPr>
        <p:txBody>
          <a:bodyPr wrap="square" rtlCol="0">
            <a:spAutoFit/>
          </a:bodyPr>
          <a:lstStyle/>
          <a:p>
            <a:r>
              <a:rPr lang="en-AU" dirty="0"/>
              <a:t>T1</a:t>
            </a:r>
          </a:p>
        </p:txBody>
      </p:sp>
      <p:sp>
        <p:nvSpPr>
          <p:cNvPr id="59" name="TextBox 58"/>
          <p:cNvSpPr txBox="1"/>
          <p:nvPr/>
        </p:nvSpPr>
        <p:spPr>
          <a:xfrm>
            <a:off x="4133953" y="2688727"/>
            <a:ext cx="656974" cy="461665"/>
          </a:xfrm>
          <a:prstGeom prst="rect">
            <a:avLst/>
          </a:prstGeom>
          <a:noFill/>
        </p:spPr>
        <p:txBody>
          <a:bodyPr wrap="square" rtlCol="0">
            <a:spAutoFit/>
          </a:bodyPr>
          <a:lstStyle/>
          <a:p>
            <a:r>
              <a:rPr lang="en-AU" dirty="0"/>
              <a:t>T1</a:t>
            </a:r>
          </a:p>
        </p:txBody>
      </p:sp>
      <p:sp>
        <p:nvSpPr>
          <p:cNvPr id="60" name="TextBox 59"/>
          <p:cNvSpPr txBox="1"/>
          <p:nvPr/>
        </p:nvSpPr>
        <p:spPr>
          <a:xfrm>
            <a:off x="7112896" y="5511874"/>
            <a:ext cx="656974" cy="461665"/>
          </a:xfrm>
          <a:prstGeom prst="rect">
            <a:avLst/>
          </a:prstGeom>
          <a:noFill/>
        </p:spPr>
        <p:txBody>
          <a:bodyPr wrap="square" rtlCol="0">
            <a:spAutoFit/>
          </a:bodyPr>
          <a:lstStyle/>
          <a:p>
            <a:r>
              <a:rPr lang="en-AU" dirty="0"/>
              <a:t>T1</a:t>
            </a:r>
          </a:p>
        </p:txBody>
      </p:sp>
      <p:sp>
        <p:nvSpPr>
          <p:cNvPr id="61" name="TextBox 60"/>
          <p:cNvSpPr txBox="1"/>
          <p:nvPr/>
        </p:nvSpPr>
        <p:spPr>
          <a:xfrm>
            <a:off x="7081841" y="4710162"/>
            <a:ext cx="656974" cy="461665"/>
          </a:xfrm>
          <a:prstGeom prst="rect">
            <a:avLst/>
          </a:prstGeom>
          <a:noFill/>
        </p:spPr>
        <p:txBody>
          <a:bodyPr wrap="square" rtlCol="0">
            <a:spAutoFit/>
          </a:bodyPr>
          <a:lstStyle/>
          <a:p>
            <a:r>
              <a:rPr lang="en-AU" dirty="0"/>
              <a:t>T1</a:t>
            </a:r>
          </a:p>
        </p:txBody>
      </p:sp>
      <p:sp>
        <p:nvSpPr>
          <p:cNvPr id="62" name="TextBox 61"/>
          <p:cNvSpPr txBox="1"/>
          <p:nvPr/>
        </p:nvSpPr>
        <p:spPr>
          <a:xfrm>
            <a:off x="7081841" y="3442195"/>
            <a:ext cx="656974" cy="461665"/>
          </a:xfrm>
          <a:prstGeom prst="rect">
            <a:avLst/>
          </a:prstGeom>
          <a:noFill/>
        </p:spPr>
        <p:txBody>
          <a:bodyPr wrap="square" rtlCol="0">
            <a:spAutoFit/>
          </a:bodyPr>
          <a:lstStyle/>
          <a:p>
            <a:r>
              <a:rPr lang="en-AU" dirty="0"/>
              <a:t>T1</a:t>
            </a:r>
          </a:p>
        </p:txBody>
      </p:sp>
      <p:sp>
        <p:nvSpPr>
          <p:cNvPr id="63" name="TextBox 62"/>
          <p:cNvSpPr txBox="1"/>
          <p:nvPr/>
        </p:nvSpPr>
        <p:spPr>
          <a:xfrm>
            <a:off x="7147102" y="2733675"/>
            <a:ext cx="656974" cy="461665"/>
          </a:xfrm>
          <a:prstGeom prst="rect">
            <a:avLst/>
          </a:prstGeom>
          <a:noFill/>
        </p:spPr>
        <p:txBody>
          <a:bodyPr wrap="square" rtlCol="0">
            <a:spAutoFit/>
          </a:bodyPr>
          <a:lstStyle/>
          <a:p>
            <a:r>
              <a:rPr lang="en-AU" dirty="0"/>
              <a:t>T1</a:t>
            </a:r>
          </a:p>
        </p:txBody>
      </p:sp>
      <p:sp>
        <p:nvSpPr>
          <p:cNvPr id="64" name="TextBox 63"/>
          <p:cNvSpPr txBox="1"/>
          <p:nvPr/>
        </p:nvSpPr>
        <p:spPr>
          <a:xfrm>
            <a:off x="2037236" y="2688726"/>
            <a:ext cx="656974" cy="461665"/>
          </a:xfrm>
          <a:prstGeom prst="rect">
            <a:avLst/>
          </a:prstGeom>
          <a:noFill/>
        </p:spPr>
        <p:txBody>
          <a:bodyPr wrap="square" rtlCol="0">
            <a:spAutoFit/>
          </a:bodyPr>
          <a:lstStyle/>
          <a:p>
            <a:r>
              <a:rPr lang="en-AU" dirty="0"/>
              <a:t>T2</a:t>
            </a:r>
          </a:p>
        </p:txBody>
      </p:sp>
      <p:sp>
        <p:nvSpPr>
          <p:cNvPr id="65" name="TextBox 64"/>
          <p:cNvSpPr txBox="1"/>
          <p:nvPr/>
        </p:nvSpPr>
        <p:spPr>
          <a:xfrm>
            <a:off x="1991866" y="3438373"/>
            <a:ext cx="656974" cy="461665"/>
          </a:xfrm>
          <a:prstGeom prst="rect">
            <a:avLst/>
          </a:prstGeom>
          <a:noFill/>
        </p:spPr>
        <p:txBody>
          <a:bodyPr wrap="square" rtlCol="0">
            <a:spAutoFit/>
          </a:bodyPr>
          <a:lstStyle/>
          <a:p>
            <a:r>
              <a:rPr lang="en-AU" dirty="0"/>
              <a:t>T2</a:t>
            </a:r>
          </a:p>
        </p:txBody>
      </p:sp>
      <p:sp>
        <p:nvSpPr>
          <p:cNvPr id="66" name="TextBox 65"/>
          <p:cNvSpPr txBox="1"/>
          <p:nvPr/>
        </p:nvSpPr>
        <p:spPr>
          <a:xfrm>
            <a:off x="1975546" y="4629149"/>
            <a:ext cx="656974" cy="461665"/>
          </a:xfrm>
          <a:prstGeom prst="rect">
            <a:avLst/>
          </a:prstGeom>
          <a:noFill/>
        </p:spPr>
        <p:txBody>
          <a:bodyPr wrap="square" rtlCol="0">
            <a:spAutoFit/>
          </a:bodyPr>
          <a:lstStyle/>
          <a:p>
            <a:r>
              <a:rPr lang="en-AU" dirty="0"/>
              <a:t>T2</a:t>
            </a:r>
          </a:p>
        </p:txBody>
      </p:sp>
      <p:sp>
        <p:nvSpPr>
          <p:cNvPr id="67" name="TextBox 66"/>
          <p:cNvSpPr txBox="1"/>
          <p:nvPr/>
        </p:nvSpPr>
        <p:spPr>
          <a:xfrm>
            <a:off x="2000946" y="5398069"/>
            <a:ext cx="656974" cy="461665"/>
          </a:xfrm>
          <a:prstGeom prst="rect">
            <a:avLst/>
          </a:prstGeom>
          <a:noFill/>
        </p:spPr>
        <p:txBody>
          <a:bodyPr wrap="square" rtlCol="0">
            <a:spAutoFit/>
          </a:bodyPr>
          <a:lstStyle/>
          <a:p>
            <a:r>
              <a:rPr lang="en-AU" dirty="0"/>
              <a:t>T2</a:t>
            </a:r>
          </a:p>
        </p:txBody>
      </p:sp>
      <p:sp>
        <p:nvSpPr>
          <p:cNvPr id="68" name="TextBox 67"/>
          <p:cNvSpPr txBox="1"/>
          <p:nvPr/>
        </p:nvSpPr>
        <p:spPr>
          <a:xfrm>
            <a:off x="4960594" y="5476377"/>
            <a:ext cx="656974" cy="461665"/>
          </a:xfrm>
          <a:prstGeom prst="rect">
            <a:avLst/>
          </a:prstGeom>
          <a:noFill/>
        </p:spPr>
        <p:txBody>
          <a:bodyPr wrap="square" rtlCol="0">
            <a:spAutoFit/>
          </a:bodyPr>
          <a:lstStyle/>
          <a:p>
            <a:r>
              <a:rPr lang="en-AU" dirty="0"/>
              <a:t>T2</a:t>
            </a:r>
          </a:p>
        </p:txBody>
      </p:sp>
      <p:sp>
        <p:nvSpPr>
          <p:cNvPr id="69" name="TextBox 68"/>
          <p:cNvSpPr txBox="1"/>
          <p:nvPr/>
        </p:nvSpPr>
        <p:spPr>
          <a:xfrm>
            <a:off x="4920534" y="4710161"/>
            <a:ext cx="656974" cy="461665"/>
          </a:xfrm>
          <a:prstGeom prst="rect">
            <a:avLst/>
          </a:prstGeom>
          <a:noFill/>
        </p:spPr>
        <p:txBody>
          <a:bodyPr wrap="square" rtlCol="0">
            <a:spAutoFit/>
          </a:bodyPr>
          <a:lstStyle/>
          <a:p>
            <a:r>
              <a:rPr lang="en-AU" dirty="0"/>
              <a:t>T2</a:t>
            </a:r>
          </a:p>
        </p:txBody>
      </p:sp>
      <p:sp>
        <p:nvSpPr>
          <p:cNvPr id="70" name="TextBox 69"/>
          <p:cNvSpPr txBox="1"/>
          <p:nvPr/>
        </p:nvSpPr>
        <p:spPr>
          <a:xfrm>
            <a:off x="4924654" y="3407714"/>
            <a:ext cx="656974" cy="461665"/>
          </a:xfrm>
          <a:prstGeom prst="rect">
            <a:avLst/>
          </a:prstGeom>
          <a:noFill/>
        </p:spPr>
        <p:txBody>
          <a:bodyPr wrap="square" rtlCol="0">
            <a:spAutoFit/>
          </a:bodyPr>
          <a:lstStyle/>
          <a:p>
            <a:r>
              <a:rPr lang="en-AU" dirty="0"/>
              <a:t>T2</a:t>
            </a:r>
          </a:p>
        </p:txBody>
      </p:sp>
      <p:sp>
        <p:nvSpPr>
          <p:cNvPr id="71" name="TextBox 70"/>
          <p:cNvSpPr txBox="1"/>
          <p:nvPr/>
        </p:nvSpPr>
        <p:spPr>
          <a:xfrm>
            <a:off x="4920534" y="2697753"/>
            <a:ext cx="656974" cy="461665"/>
          </a:xfrm>
          <a:prstGeom prst="rect">
            <a:avLst/>
          </a:prstGeom>
          <a:noFill/>
        </p:spPr>
        <p:txBody>
          <a:bodyPr wrap="square" rtlCol="0">
            <a:spAutoFit/>
          </a:bodyPr>
          <a:lstStyle/>
          <a:p>
            <a:r>
              <a:rPr lang="en-AU" dirty="0"/>
              <a:t>T2</a:t>
            </a:r>
          </a:p>
        </p:txBody>
      </p:sp>
      <p:sp>
        <p:nvSpPr>
          <p:cNvPr id="72" name="TextBox 71"/>
          <p:cNvSpPr txBox="1"/>
          <p:nvPr/>
        </p:nvSpPr>
        <p:spPr>
          <a:xfrm>
            <a:off x="7914258" y="5478910"/>
            <a:ext cx="656974" cy="461665"/>
          </a:xfrm>
          <a:prstGeom prst="rect">
            <a:avLst/>
          </a:prstGeom>
          <a:noFill/>
        </p:spPr>
        <p:txBody>
          <a:bodyPr wrap="square" rtlCol="0">
            <a:spAutoFit/>
          </a:bodyPr>
          <a:lstStyle/>
          <a:p>
            <a:r>
              <a:rPr lang="en-AU" dirty="0"/>
              <a:t>T2</a:t>
            </a:r>
          </a:p>
        </p:txBody>
      </p:sp>
      <p:sp>
        <p:nvSpPr>
          <p:cNvPr id="73" name="TextBox 72"/>
          <p:cNvSpPr txBox="1"/>
          <p:nvPr/>
        </p:nvSpPr>
        <p:spPr>
          <a:xfrm>
            <a:off x="7902230" y="4753669"/>
            <a:ext cx="656974" cy="461665"/>
          </a:xfrm>
          <a:prstGeom prst="rect">
            <a:avLst/>
          </a:prstGeom>
          <a:noFill/>
        </p:spPr>
        <p:txBody>
          <a:bodyPr wrap="square" rtlCol="0">
            <a:spAutoFit/>
          </a:bodyPr>
          <a:lstStyle/>
          <a:p>
            <a:r>
              <a:rPr lang="en-AU" dirty="0"/>
              <a:t>T2</a:t>
            </a:r>
          </a:p>
        </p:txBody>
      </p:sp>
      <p:sp>
        <p:nvSpPr>
          <p:cNvPr id="74" name="TextBox 73"/>
          <p:cNvSpPr txBox="1"/>
          <p:nvPr/>
        </p:nvSpPr>
        <p:spPr>
          <a:xfrm>
            <a:off x="7914258" y="3438374"/>
            <a:ext cx="656974" cy="461665"/>
          </a:xfrm>
          <a:prstGeom prst="rect">
            <a:avLst/>
          </a:prstGeom>
          <a:noFill/>
        </p:spPr>
        <p:txBody>
          <a:bodyPr wrap="square" rtlCol="0">
            <a:spAutoFit/>
          </a:bodyPr>
          <a:lstStyle/>
          <a:p>
            <a:r>
              <a:rPr lang="en-AU" dirty="0"/>
              <a:t>T2</a:t>
            </a:r>
          </a:p>
        </p:txBody>
      </p:sp>
      <p:sp>
        <p:nvSpPr>
          <p:cNvPr id="75" name="TextBox 74"/>
          <p:cNvSpPr txBox="1"/>
          <p:nvPr/>
        </p:nvSpPr>
        <p:spPr>
          <a:xfrm>
            <a:off x="7902230" y="2697753"/>
            <a:ext cx="656974" cy="461665"/>
          </a:xfrm>
          <a:prstGeom prst="rect">
            <a:avLst/>
          </a:prstGeom>
          <a:noFill/>
        </p:spPr>
        <p:txBody>
          <a:bodyPr wrap="square" rtlCol="0">
            <a:spAutoFit/>
          </a:bodyPr>
          <a:lstStyle/>
          <a:p>
            <a:r>
              <a:rPr lang="en-AU" dirty="0"/>
              <a:t>T2</a:t>
            </a:r>
          </a:p>
        </p:txBody>
      </p:sp>
    </p:spTree>
    <p:extLst>
      <p:ext uri="{BB962C8B-B14F-4D97-AF65-F5344CB8AC3E}">
        <p14:creationId xmlns:p14="http://schemas.microsoft.com/office/powerpoint/2010/main" val="322078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C9EE88F-A6D8-4F40-B772-ABBFA5837886}" type="slidenum">
              <a:rPr lang="en-AU" altLang="en-US" smtClean="0"/>
              <a:pPr/>
              <a:t>7</a:t>
            </a:fld>
            <a:endParaRPr lang="en-AU" altLang="en-US"/>
          </a:p>
        </p:txBody>
      </p:sp>
      <p:sp>
        <p:nvSpPr>
          <p:cNvPr id="10" name="TextBox 9"/>
          <p:cNvSpPr txBox="1"/>
          <p:nvPr/>
        </p:nvSpPr>
        <p:spPr>
          <a:xfrm>
            <a:off x="539551" y="1196752"/>
            <a:ext cx="6768753" cy="1323439"/>
          </a:xfrm>
          <a:prstGeom prst="rect">
            <a:avLst/>
          </a:prstGeom>
          <a:noFill/>
        </p:spPr>
        <p:txBody>
          <a:bodyPr wrap="square" rtlCol="0">
            <a:spAutoFit/>
          </a:bodyPr>
          <a:lstStyle/>
          <a:p>
            <a:r>
              <a:rPr lang="en-AU" sz="2000" b="1" dirty="0"/>
              <a:t>Does this experimental design measure biological variation or technical replication?</a:t>
            </a:r>
          </a:p>
          <a:p>
            <a:endParaRPr lang="en-AU" sz="2000" dirty="0"/>
          </a:p>
          <a:p>
            <a:r>
              <a:rPr lang="en-AU" sz="2000" dirty="0"/>
              <a:t>Biological variation                             Technical variation</a:t>
            </a:r>
          </a:p>
        </p:txBody>
      </p:sp>
      <p:pic>
        <p:nvPicPr>
          <p:cNvPr id="7" name="Picture 6"/>
          <p:cNvPicPr>
            <a:picLocks noChangeAspect="1"/>
          </p:cNvPicPr>
          <p:nvPr/>
        </p:nvPicPr>
        <p:blipFill>
          <a:blip r:embed="rId2"/>
          <a:stretch>
            <a:fillRect/>
          </a:stretch>
        </p:blipFill>
        <p:spPr>
          <a:xfrm>
            <a:off x="3578684" y="2636912"/>
            <a:ext cx="4552381" cy="2809524"/>
          </a:xfrm>
          <a:prstGeom prst="rect">
            <a:avLst/>
          </a:prstGeom>
        </p:spPr>
      </p:pic>
      <p:pic>
        <p:nvPicPr>
          <p:cNvPr id="31" name="Picture 30"/>
          <p:cNvPicPr>
            <a:picLocks noChangeAspect="1"/>
          </p:cNvPicPr>
          <p:nvPr/>
        </p:nvPicPr>
        <p:blipFill rotWithShape="1">
          <a:blip r:embed="rId3"/>
          <a:srcRect r="23295" b="2606"/>
          <a:stretch/>
        </p:blipFill>
        <p:spPr>
          <a:xfrm>
            <a:off x="1" y="2636912"/>
            <a:ext cx="3491880" cy="2736304"/>
          </a:xfrm>
          <a:prstGeom prst="rect">
            <a:avLst/>
          </a:prstGeom>
        </p:spPr>
      </p:pic>
      <p:sp>
        <p:nvSpPr>
          <p:cNvPr id="26624" name="TextBox 26623"/>
          <p:cNvSpPr txBox="1"/>
          <p:nvPr/>
        </p:nvSpPr>
        <p:spPr>
          <a:xfrm>
            <a:off x="179512" y="5446436"/>
            <a:ext cx="8712968" cy="369332"/>
          </a:xfrm>
          <a:prstGeom prst="rect">
            <a:avLst/>
          </a:prstGeom>
          <a:noFill/>
        </p:spPr>
        <p:txBody>
          <a:bodyPr wrap="square" rtlCol="0">
            <a:spAutoFit/>
          </a:bodyPr>
          <a:lstStyle/>
          <a:p>
            <a:r>
              <a:rPr lang="en-AU" dirty="0"/>
              <a:t>To infer differences between treatments, we need to measure biological variation</a:t>
            </a:r>
          </a:p>
        </p:txBody>
      </p:sp>
    </p:spTree>
    <p:extLst>
      <p:ext uri="{BB962C8B-B14F-4D97-AF65-F5344CB8AC3E}">
        <p14:creationId xmlns:p14="http://schemas.microsoft.com/office/powerpoint/2010/main" val="14947629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052736"/>
            <a:ext cx="8229600" cy="1143000"/>
          </a:xfrm>
        </p:spPr>
        <p:txBody>
          <a:bodyPr/>
          <a:lstStyle/>
          <a:p>
            <a:r>
              <a:rPr lang="en-AU" sz="2800" dirty="0"/>
              <a:t>What are the possible sources of variation on a plate for </a:t>
            </a:r>
            <a:br>
              <a:rPr lang="en-AU" sz="2800" dirty="0"/>
            </a:br>
            <a:r>
              <a:rPr lang="en-AU" sz="2800" dirty="0"/>
              <a:t>(</a:t>
            </a:r>
            <a:r>
              <a:rPr lang="en-AU" sz="2800" dirty="0" err="1"/>
              <a:t>i</a:t>
            </a:r>
            <a:r>
              <a:rPr lang="en-AU" sz="2800" dirty="0"/>
              <a:t>)  PCR experiment, or</a:t>
            </a:r>
            <a:br>
              <a:rPr lang="en-AU" sz="2800" dirty="0"/>
            </a:br>
            <a:r>
              <a:rPr lang="en-AU" sz="2800" dirty="0"/>
              <a:t>(ii) cell viability experiment?</a:t>
            </a:r>
          </a:p>
        </p:txBody>
      </p:sp>
      <p:sp>
        <p:nvSpPr>
          <p:cNvPr id="4" name="Slide Number Placeholder 3"/>
          <p:cNvSpPr>
            <a:spLocks noGrp="1"/>
          </p:cNvSpPr>
          <p:nvPr>
            <p:ph type="sldNum" sz="quarter" idx="12"/>
          </p:nvPr>
        </p:nvSpPr>
        <p:spPr/>
        <p:txBody>
          <a:bodyPr/>
          <a:lstStyle/>
          <a:p>
            <a:fld id="{CBC4DA89-F07B-43A0-BAB0-8B37DC74CBDD}" type="slidenum">
              <a:rPr lang="en-AU" altLang="en-US" smtClean="0"/>
              <a:pPr/>
              <a:t>70</a:t>
            </a:fld>
            <a:endParaRPr lang="en-AU" altLang="en-US"/>
          </a:p>
        </p:txBody>
      </p:sp>
      <p:pic>
        <p:nvPicPr>
          <p:cNvPr id="28674" name="Picture 2" descr="http://www.genengnews.com/cryptogramchallenge/media/images/cryptogram_fin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5368" y="2492896"/>
            <a:ext cx="5688632" cy="4095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916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Readings</a:t>
            </a:r>
          </a:p>
        </p:txBody>
      </p:sp>
      <p:sp>
        <p:nvSpPr>
          <p:cNvPr id="3" name="Content Placeholder 2"/>
          <p:cNvSpPr>
            <a:spLocks noGrp="1"/>
          </p:cNvSpPr>
          <p:nvPr>
            <p:ph idx="1"/>
          </p:nvPr>
        </p:nvSpPr>
        <p:spPr/>
        <p:txBody>
          <a:bodyPr/>
          <a:lstStyle/>
          <a:p>
            <a:r>
              <a:rPr lang="en-AU" dirty="0"/>
              <a:t>Chapter 3, Statistical methods in biology, Welham et al</a:t>
            </a:r>
          </a:p>
          <a:p>
            <a:r>
              <a:rPr lang="en-AU" dirty="0"/>
              <a:t>Kilkenny et al ARRIVE guidelines</a:t>
            </a:r>
          </a:p>
          <a:p>
            <a:r>
              <a:rPr lang="en-AU" dirty="0"/>
              <a:t>Ten Simple Rules for Effective </a:t>
            </a:r>
            <a:r>
              <a:rPr lang="en-AU"/>
              <a:t>Statistical Practice</a:t>
            </a:r>
            <a:endParaRPr lang="en-AU" dirty="0"/>
          </a:p>
          <a:p>
            <a:pPr marL="0" indent="0">
              <a:buNone/>
            </a:pPr>
            <a:endParaRPr lang="en-AU" dirty="0"/>
          </a:p>
        </p:txBody>
      </p:sp>
      <p:sp>
        <p:nvSpPr>
          <p:cNvPr id="4" name="Slide Number Placeholder 3"/>
          <p:cNvSpPr>
            <a:spLocks noGrp="1"/>
          </p:cNvSpPr>
          <p:nvPr>
            <p:ph type="sldNum" sz="quarter" idx="12"/>
          </p:nvPr>
        </p:nvSpPr>
        <p:spPr/>
        <p:txBody>
          <a:bodyPr/>
          <a:lstStyle/>
          <a:p>
            <a:fld id="{CBC4DA89-F07B-43A0-BAB0-8B37DC74CBDD}" type="slidenum">
              <a:rPr lang="en-AU" altLang="en-US" smtClean="0"/>
              <a:pPr/>
              <a:t>71</a:t>
            </a:fld>
            <a:endParaRPr lang="en-AU" altLang="en-US"/>
          </a:p>
        </p:txBody>
      </p:sp>
    </p:spTree>
    <p:extLst>
      <p:ext uri="{BB962C8B-B14F-4D97-AF65-F5344CB8AC3E}">
        <p14:creationId xmlns:p14="http://schemas.microsoft.com/office/powerpoint/2010/main" val="114895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9460" y="5650177"/>
            <a:ext cx="8610600" cy="707886"/>
          </a:xfrm>
          <a:prstGeom prst="rect">
            <a:avLst/>
          </a:prstGeom>
          <a:noFill/>
        </p:spPr>
        <p:txBody>
          <a:bodyPr wrap="square" rtlCol="0">
            <a:spAutoFit/>
          </a:bodyPr>
          <a:lstStyle/>
          <a:p>
            <a:r>
              <a:rPr lang="en-AU" sz="2400" dirty="0"/>
              <a:t>Comparisons made using t-tests.</a:t>
            </a:r>
          </a:p>
          <a:p>
            <a:r>
              <a:rPr lang="en-AU" sz="1600" dirty="0"/>
              <a:t>Evidence of difference + No evidence of difference ≠ Evidence that differences are different.</a:t>
            </a:r>
          </a:p>
        </p:txBody>
      </p:sp>
      <p:sp>
        <p:nvSpPr>
          <p:cNvPr id="4" name="Rectangle 3"/>
          <p:cNvSpPr/>
          <p:nvPr/>
        </p:nvSpPr>
        <p:spPr>
          <a:xfrm>
            <a:off x="102760" y="988582"/>
            <a:ext cx="9041240" cy="954107"/>
          </a:xfrm>
          <a:prstGeom prst="rect">
            <a:avLst/>
          </a:prstGeom>
        </p:spPr>
        <p:txBody>
          <a:bodyPr wrap="square">
            <a:spAutoFit/>
          </a:bodyPr>
          <a:lstStyle/>
          <a:p>
            <a:pPr lvl="0">
              <a:spcBef>
                <a:spcPct val="50000"/>
              </a:spcBef>
            </a:pPr>
            <a:r>
              <a:rPr lang="en-AU" sz="2800" dirty="0">
                <a:solidFill>
                  <a:srgbClr val="527688"/>
                </a:solidFill>
                <a:latin typeface="Arial"/>
                <a:cs typeface="Arial"/>
              </a:rPr>
              <a:t>Message 2: p-values from simple comparisons cannot tell us when differences are “different”</a:t>
            </a:r>
          </a:p>
        </p:txBody>
      </p:sp>
      <p:sp>
        <p:nvSpPr>
          <p:cNvPr id="5" name="Rectangle 4"/>
          <p:cNvSpPr/>
          <p:nvPr/>
        </p:nvSpPr>
        <p:spPr>
          <a:xfrm>
            <a:off x="4499992" y="2636912"/>
            <a:ext cx="5364088" cy="2062103"/>
          </a:xfrm>
          <a:prstGeom prst="rect">
            <a:avLst/>
          </a:prstGeom>
        </p:spPr>
        <p:txBody>
          <a:bodyPr wrap="square">
            <a:spAutoFit/>
          </a:bodyPr>
          <a:lstStyle/>
          <a:p>
            <a:r>
              <a:rPr lang="en-AU" dirty="0"/>
              <a:t>Experimental set-up: </a:t>
            </a:r>
          </a:p>
          <a:p>
            <a:pPr>
              <a:spcAft>
                <a:spcPts val="600"/>
              </a:spcAft>
            </a:pPr>
            <a:r>
              <a:rPr lang="en-AU" dirty="0"/>
              <a:t>Are temperature mechanisms modified in</a:t>
            </a:r>
          </a:p>
          <a:p>
            <a:pPr>
              <a:spcAft>
                <a:spcPts val="600"/>
              </a:spcAft>
            </a:pPr>
            <a:r>
              <a:rPr lang="en-AU" dirty="0"/>
              <a:t>a genetically modified tomato plant?</a:t>
            </a:r>
          </a:p>
          <a:p>
            <a:pPr marL="342900" indent="-342900">
              <a:spcAft>
                <a:spcPts val="600"/>
              </a:spcAft>
              <a:buFont typeface="Arial" panose="020B0604020202020204" pitchFamily="34" charset="0"/>
              <a:buChar char="•"/>
            </a:pPr>
            <a:r>
              <a:rPr lang="en-AU" dirty="0"/>
              <a:t>Genotypes: WT/mutant </a:t>
            </a:r>
          </a:p>
          <a:p>
            <a:pPr marL="342900" indent="-342900">
              <a:spcAft>
                <a:spcPts val="600"/>
              </a:spcAft>
              <a:buFont typeface="Arial" panose="020B0604020202020204" pitchFamily="34" charset="0"/>
              <a:buChar char="•"/>
            </a:pPr>
            <a:r>
              <a:rPr lang="en-AU" dirty="0"/>
              <a:t>Water condition: Normal/Drought</a:t>
            </a:r>
          </a:p>
          <a:p>
            <a:pPr marL="342900" indent="-342900">
              <a:spcAft>
                <a:spcPts val="600"/>
              </a:spcAft>
              <a:buFont typeface="Arial" panose="020B0604020202020204" pitchFamily="34" charset="0"/>
              <a:buChar char="•"/>
            </a:pPr>
            <a:r>
              <a:rPr lang="en-AU" dirty="0"/>
              <a:t>Leaf temperature measured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1" y="2492895"/>
            <a:ext cx="4451133" cy="2757957"/>
          </a:xfrm>
          <a:prstGeom prst="rect">
            <a:avLst/>
          </a:prstGeom>
        </p:spPr>
      </p:pic>
    </p:spTree>
    <p:extLst>
      <p:ext uri="{BB962C8B-B14F-4D97-AF65-F5344CB8AC3E}">
        <p14:creationId xmlns:p14="http://schemas.microsoft.com/office/powerpoint/2010/main" val="2882087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6"/>
          <p:cNvSpPr>
            <a:spLocks noGrp="1"/>
          </p:cNvSpPr>
          <p:nvPr>
            <p:ph type="sldNum" sz="quarter" idx="11"/>
          </p:nvPr>
        </p:nvSpPr>
        <p:spPr/>
        <p:txBody>
          <a:bodyPr/>
          <a:lstStyle/>
          <a:p>
            <a:fld id="{80321FF0-FDB5-4923-B767-43DEAC568F02}" type="slidenum">
              <a:rPr lang="en-US" altLang="en-US">
                <a:solidFill>
                  <a:srgbClr val="000000"/>
                </a:solidFill>
              </a:rPr>
              <a:pPr/>
              <a:t>9</a:t>
            </a:fld>
            <a:endParaRPr lang="en-US" altLang="en-US">
              <a:solidFill>
                <a:srgbClr val="000000"/>
              </a:solidFill>
            </a:endParaRPr>
          </a:p>
        </p:txBody>
      </p:sp>
      <p:sp>
        <p:nvSpPr>
          <p:cNvPr id="367618" name="Rectangle 2"/>
          <p:cNvSpPr>
            <a:spLocks noGrp="1" noChangeArrowheads="1"/>
          </p:cNvSpPr>
          <p:nvPr>
            <p:ph type="title"/>
          </p:nvPr>
        </p:nvSpPr>
        <p:spPr>
          <a:xfrm>
            <a:off x="179512" y="894339"/>
            <a:ext cx="8507288" cy="1028700"/>
          </a:xfrm>
        </p:spPr>
        <p:txBody>
          <a:bodyPr/>
          <a:lstStyle/>
          <a:p>
            <a:pPr lvl="0">
              <a:spcBef>
                <a:spcPct val="50000"/>
              </a:spcBef>
            </a:pPr>
            <a:r>
              <a:rPr lang="en-AU" sz="2000" dirty="0"/>
              <a:t>Message 3: Interpreting experimental results needs more than t-tests</a:t>
            </a:r>
          </a:p>
        </p:txBody>
      </p:sp>
      <p:sp>
        <p:nvSpPr>
          <p:cNvPr id="13" name="Rectangle 12"/>
          <p:cNvSpPr/>
          <p:nvPr/>
        </p:nvSpPr>
        <p:spPr>
          <a:xfrm>
            <a:off x="179512" y="1909145"/>
            <a:ext cx="8507288" cy="584775"/>
          </a:xfrm>
          <a:prstGeom prst="rect">
            <a:avLst/>
          </a:prstGeom>
        </p:spPr>
        <p:txBody>
          <a:bodyPr wrap="square">
            <a:spAutoFit/>
          </a:bodyPr>
          <a:lstStyle/>
          <a:p>
            <a:r>
              <a:rPr lang="en-AU" sz="1600" dirty="0"/>
              <a:t>Research question: Is crop yield of two turnip varieties differentially affected by planting density?</a:t>
            </a:r>
          </a:p>
        </p:txBody>
      </p:sp>
      <p:sp>
        <p:nvSpPr>
          <p:cNvPr id="9" name="Rectangle 8"/>
          <p:cNvSpPr/>
          <p:nvPr/>
        </p:nvSpPr>
        <p:spPr>
          <a:xfrm>
            <a:off x="4139952" y="2905292"/>
            <a:ext cx="5364088" cy="1400383"/>
          </a:xfrm>
          <a:prstGeom prst="rect">
            <a:avLst/>
          </a:prstGeom>
        </p:spPr>
        <p:txBody>
          <a:bodyPr wrap="square">
            <a:spAutoFit/>
          </a:bodyPr>
          <a:lstStyle/>
          <a:p>
            <a:r>
              <a:rPr lang="en-AU" sz="1700" dirty="0"/>
              <a:t>Experimental set-up: </a:t>
            </a:r>
          </a:p>
          <a:p>
            <a:pPr marL="342900" indent="-342900">
              <a:buFont typeface="Arial" panose="020B0604020202020204" pitchFamily="34" charset="0"/>
              <a:buChar char="•"/>
            </a:pPr>
            <a:r>
              <a:rPr lang="en-AU" sz="1700" dirty="0"/>
              <a:t>2 turnip varieties – 32 observations/variety</a:t>
            </a:r>
          </a:p>
          <a:p>
            <a:pPr marL="342900" indent="-342900">
              <a:buFont typeface="Arial" panose="020B0604020202020204" pitchFamily="34" charset="0"/>
              <a:buChar char="•"/>
            </a:pPr>
            <a:r>
              <a:rPr lang="en-AU" sz="1700" dirty="0"/>
              <a:t>4 growing densities: 1, 2, 4, 8 kg/ha</a:t>
            </a:r>
          </a:p>
          <a:p>
            <a:pPr marL="342900" indent="-342900">
              <a:buFont typeface="Arial" panose="020B0604020202020204" pitchFamily="34" charset="0"/>
              <a:buChar char="•"/>
            </a:pPr>
            <a:r>
              <a:rPr lang="en-AU" sz="1700" dirty="0"/>
              <a:t>2 planting dates</a:t>
            </a:r>
          </a:p>
          <a:p>
            <a:pPr marL="342900" indent="-342900">
              <a:buFont typeface="Arial" panose="020B0604020202020204" pitchFamily="34" charset="0"/>
              <a:buChar char="•"/>
            </a:pPr>
            <a:r>
              <a:rPr lang="en-AU" sz="1700" dirty="0"/>
              <a:t>Outcome measure: yield (kg/ha)</a:t>
            </a:r>
          </a:p>
        </p:txBody>
      </p:sp>
      <p:sp>
        <p:nvSpPr>
          <p:cNvPr id="4" name="TextBox 3"/>
          <p:cNvSpPr txBox="1"/>
          <p:nvPr/>
        </p:nvSpPr>
        <p:spPr>
          <a:xfrm>
            <a:off x="4433156" y="5733256"/>
            <a:ext cx="5652120" cy="276999"/>
          </a:xfrm>
          <a:prstGeom prst="rect">
            <a:avLst/>
          </a:prstGeom>
          <a:noFill/>
        </p:spPr>
        <p:txBody>
          <a:bodyPr wrap="square" rtlCol="0">
            <a:spAutoFit/>
          </a:bodyPr>
          <a:lstStyle/>
          <a:p>
            <a:r>
              <a:rPr lang="en-AU" sz="1200" dirty="0"/>
              <a:t>Acknowledgements: </a:t>
            </a:r>
            <a:r>
              <a:rPr lang="en-AU" sz="1200" dirty="0" err="1"/>
              <a:t>agridat</a:t>
            </a:r>
            <a:r>
              <a:rPr lang="en-AU" sz="1200" dirty="0"/>
              <a:t> package, R</a:t>
            </a:r>
          </a:p>
        </p:txBody>
      </p:sp>
      <p:pic>
        <p:nvPicPr>
          <p:cNvPr id="3" name="Picture 2"/>
          <p:cNvPicPr>
            <a:picLocks noChangeAspect="1"/>
          </p:cNvPicPr>
          <p:nvPr/>
        </p:nvPicPr>
        <p:blipFill>
          <a:blip r:embed="rId3"/>
          <a:stretch>
            <a:fillRect/>
          </a:stretch>
        </p:blipFill>
        <p:spPr>
          <a:xfrm>
            <a:off x="145" y="2524292"/>
            <a:ext cx="4146721" cy="3952708"/>
          </a:xfrm>
          <a:prstGeom prst="rect">
            <a:avLst/>
          </a:prstGeom>
        </p:spPr>
      </p:pic>
    </p:spTree>
    <p:extLst>
      <p:ext uri="{BB962C8B-B14F-4D97-AF65-F5344CB8AC3E}">
        <p14:creationId xmlns:p14="http://schemas.microsoft.com/office/powerpoint/2010/main" val="40921109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99.73756"/>
  <p:tag name="ORIGINALWIDTH" val="1033.371"/>
  <p:tag name="LATEXADDIN" val="\documentclass{article}&#10;\usepackage{amsmath}&#10;\pagestyle{empty}&#10;\begin{document}&#10;DATA= $A + D +\epsilon$&#10;&#10;\end{document}"/>
  <p:tag name="IGUANATEXSIZE" val="24"/>
  <p:tag name="IGUANATEXCURSOR" val="102"/>
  <p:tag name="TRANSPARENCY" val="True"/>
  <p:tag name="FILENAME" val=""/>
  <p:tag name="LATEXENGINEID" val="0"/>
  <p:tag name="TEMPFOLDER" val="c:\Workspace\"/>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98.98764"/>
  <p:tag name="ORIGINALWIDTH" val="1802.775"/>
  <p:tag name="LATEXADDIN" val="\documentclass{article}&#10;\usepackage{amsmath}&#10;\pagestyle{empty}&#10;\begin{document}&#10;&#10;DATA = MEAN + VARIATION&#10;&#10;&#10;\end{document}"/>
  <p:tag name="IGUANATEXSIZE" val="24"/>
  <p:tag name="IGUANATEXCURSOR" val="104"/>
  <p:tag name="TRANSPARENCY" val="True"/>
  <p:tag name="FILENAME" val=""/>
  <p:tag name="LATEXENGINEID" val="0"/>
  <p:tag name="TEMPFOLDER" val="c:\Workspace\"/>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99.73756"/>
  <p:tag name="ORIGINALWIDTH" val="1033.371"/>
  <p:tag name="LATEXADDIN" val="\documentclass{article}&#10;\usepackage{amsmath}&#10;\pagestyle{empty}&#10;\begin{document}&#10;DATA= $A + D +\epsilon$&#10;&#10;\end{document}"/>
  <p:tag name="IGUANATEXSIZE" val="24"/>
  <p:tag name="IGUANATEXCURSOR" val="102"/>
  <p:tag name="TRANSPARENCY" val="True"/>
  <p:tag name="FILENAME" val=""/>
  <p:tag name="LATEXENGINEID" val="0"/>
  <p:tag name="TEMPFOLDER" val="c:\Workspace\"/>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05.2118"/>
  <p:tag name="ORIGINALWIDTH" val="536.183"/>
  <p:tag name="LATEXADDIN" val="\documentclass{article}&#10;\usepackage{amsmath}&#10;\pagestyle{empty}&#10;\begin{document}&#10;&#10;$$\frac{\bar{X}_N - \bar{X}_S}{SE(diff)}$$&#10;&#10;\end{document}"/>
  <p:tag name="IGUANATEXSIZE" val="50"/>
  <p:tag name="IGUANATEXCURSOR" val="110"/>
  <p:tag name="TRANSPARENCY" val="True"/>
  <p:tag name="FILENAME" val=""/>
  <p:tag name="LATEXENGINEID" val="0"/>
  <p:tag name="TEMPFOLDER" val="c:\Workspace\"/>
  <p:tag name="LATEXFORMHEIGHT" val="312"/>
  <p:tag name="LATEXFORMWIDTH" val="384"/>
  <p:tag name="LATEXFORMWRAP" val="True"/>
  <p:tag name="BITMAPVECTOR" val="0"/>
</p:tagLst>
</file>

<file path=ppt/theme/theme1.xml><?xml version="1.0" encoding="utf-8"?>
<a:theme xmlns:a="http://schemas.openxmlformats.org/drawingml/2006/main" name="ANUPowerpointTemplate2010-3-1">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ANUPowerpointTemplate2010-3-1</Template>
  <TotalTime>33602</TotalTime>
  <Words>3599</Words>
  <Application>Microsoft Macintosh PowerPoint</Application>
  <PresentationFormat>On-screen Show (4:3)</PresentationFormat>
  <Paragraphs>707</Paragraphs>
  <Slides>71</Slides>
  <Notes>26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0" baseType="lpstr">
      <vt:lpstr>Arial</vt:lpstr>
      <vt:lpstr>Calibri</vt:lpstr>
      <vt:lpstr>Cambria Math</vt:lpstr>
      <vt:lpstr>Courier New</vt:lpstr>
      <vt:lpstr>Lucida Console</vt:lpstr>
      <vt:lpstr>Times New Roman</vt:lpstr>
      <vt:lpstr>Wingdings</vt:lpstr>
      <vt:lpstr>ANUPowerpointTemplate2010-3-1</vt:lpstr>
      <vt:lpstr>Equation</vt:lpstr>
      <vt:lpstr>Statistical Thinking in Biology Research</vt:lpstr>
      <vt:lpstr>A few key ideas for today’s lecture </vt:lpstr>
      <vt:lpstr>PowerPoint Presentation</vt:lpstr>
      <vt:lpstr>PowerPoint Presentation</vt:lpstr>
      <vt:lpstr>PowerPoint Presentation</vt:lpstr>
      <vt:lpstr>PowerPoint Presentation</vt:lpstr>
      <vt:lpstr>PowerPoint Presentation</vt:lpstr>
      <vt:lpstr>PowerPoint Presentation</vt:lpstr>
      <vt:lpstr>Message 3: Interpreting experimental results needs more than t-tests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1. Introduction to Statistical Modelling   </vt:lpstr>
      <vt:lpstr>Introduction to Statistical Modelling- What is a model (data)?</vt:lpstr>
      <vt:lpstr>Key components of a statistical model of an experiment</vt:lpstr>
      <vt:lpstr>Key Objectives of a statistical model of an experiment</vt:lpstr>
      <vt:lpstr>Example 1: Compare mean wheat yield between standard commercial and new variety</vt:lpstr>
      <vt:lpstr>Example 1: Compare mean wheat yield between standard commercial and new variety</vt:lpstr>
      <vt:lpstr>Statistical models: Summary of an experiment 1) MEAN  the patterns in the data  the signals in the data 2) VARIATION around the MEAN  the “noise” in the data </vt:lpstr>
      <vt:lpstr>PowerPoint Presentation</vt:lpstr>
      <vt:lpstr> Example 1: Compare mean wheat yield between standard commercial and new variety</vt:lpstr>
      <vt:lpstr>PowerPoint Presentation</vt:lpstr>
      <vt:lpstr>The t-test compares means between  TWO groups</vt:lpstr>
      <vt:lpstr>PowerPoint Presentation</vt:lpstr>
      <vt:lpstr> p-value: probability (area under curve) of getting a value as extreme as what you observed, when μV = μS  </vt:lpstr>
      <vt:lpstr>Analyse these data in R</vt:lpstr>
      <vt:lpstr>Sample analysis in R: t-test</vt:lpstr>
      <vt:lpstr>Sample analysis in R: t-test</vt:lpstr>
      <vt:lpstr>Fit a linear model in R: lm</vt:lpstr>
      <vt:lpstr>Fit a linear model in R: lm</vt:lpstr>
      <vt:lpstr>Assessing model assumptions in R</vt:lpstr>
      <vt:lpstr>Reporting results from this experiment</vt:lpstr>
      <vt:lpstr>PowerPoint Presentation</vt:lpstr>
      <vt:lpstr>Compare wheat yields between 3 varieties</vt:lpstr>
      <vt:lpstr>PowerPoint Presentation</vt:lpstr>
      <vt:lpstr>ANOVA compares means between  TWO or MORE POPULATIONS</vt:lpstr>
      <vt:lpstr>Analyse these data in R</vt:lpstr>
      <vt:lpstr>PowerPoint Presentation</vt:lpstr>
      <vt:lpstr>PowerPoint Presentation</vt:lpstr>
      <vt:lpstr>PowerPoint Presentation</vt:lpstr>
      <vt:lpstr>PowerPoint Presentation</vt:lpstr>
      <vt:lpstr>PowerPoint Presentation</vt:lpstr>
      <vt:lpstr>Assessing model assumptions in R</vt:lpstr>
      <vt:lpstr>PowerPoint Presentation</vt:lpstr>
      <vt:lpstr>Chapter 2. Introduction to Experimental Design</vt:lpstr>
      <vt:lpstr>PowerPoint Presentation</vt:lpstr>
      <vt:lpstr>PowerPoint Presentation</vt:lpstr>
      <vt:lpstr>KEY PRINCIPLES in  Experimental Design</vt:lpstr>
      <vt:lpstr>KEY PRINCIPLES in  Experimental Design and Analysis</vt:lpstr>
      <vt:lpstr>KEY PRINCIPLES in  Experimental Design and Analysis</vt:lpstr>
      <vt:lpstr>KEY PRINCIPLES in  Experimental Design and Analysis</vt:lpstr>
      <vt:lpstr>KEY PRINCIPLES in  Experimental Design and Analysis</vt:lpstr>
      <vt:lpstr>KEY PRINCIPLES in  Experimental Design and Analysis</vt:lpstr>
      <vt:lpstr>Example: Converging on an experimental design using key principles</vt:lpstr>
      <vt:lpstr>How to distribute treatments across 12 shelters?</vt:lpstr>
      <vt:lpstr>How to distribute treatments across 12 shelters? What’s wrong with this design?</vt:lpstr>
      <vt:lpstr>KEY PRINCIPLES in  Experimental Design and Analysis</vt:lpstr>
      <vt:lpstr>How to distribute treatments across 12 shelters? How about this design?  (repeat A/B/C/D in each shelter)</vt:lpstr>
      <vt:lpstr>KEY PRINCIPLES in  Experimental Design and Analysis</vt:lpstr>
      <vt:lpstr>How to distribute treatments across 12 shelters? How about this design?  (repeat A/B/C/D in each shelter)</vt:lpstr>
      <vt:lpstr>KEY PRINCIPLES in  Experimental Design and Analysis</vt:lpstr>
      <vt:lpstr>Complete Randomised Block Design How do we arrange the pots within the shed?</vt:lpstr>
      <vt:lpstr>Complete Randomised Block Design How do we arrange the pots within the shed?</vt:lpstr>
      <vt:lpstr>How can the design of this experiment (control + 2 treatments) be improved?</vt:lpstr>
      <vt:lpstr>What are the possible sources of variation on a plate for  (i)  PCR experiment, or (ii) cell viability experiment?</vt:lpstr>
      <vt:lpstr>Readings</vt:lpstr>
    </vt:vector>
  </TitlesOfParts>
  <Company>The Australian National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Teresa Neeman</dc:creator>
  <cp:lastModifiedBy>Mark Farrell</cp:lastModifiedBy>
  <cp:revision>171</cp:revision>
  <cp:lastPrinted>2018-03-25T22:58:56Z</cp:lastPrinted>
  <dcterms:created xsi:type="dcterms:W3CDTF">2014-01-06T05:36:50Z</dcterms:created>
  <dcterms:modified xsi:type="dcterms:W3CDTF">2018-10-01T23:37:38Z</dcterms:modified>
</cp:coreProperties>
</file>