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08" r:id="rId2"/>
    <p:sldId id="409" r:id="rId3"/>
    <p:sldId id="411" r:id="rId4"/>
    <p:sldId id="410" r:id="rId5"/>
    <p:sldId id="413" r:id="rId6"/>
    <p:sldId id="471" r:id="rId7"/>
    <p:sldId id="473" r:id="rId8"/>
    <p:sldId id="479" r:id="rId9"/>
    <p:sldId id="414" r:id="rId10"/>
    <p:sldId id="472" r:id="rId11"/>
    <p:sldId id="478" r:id="rId12"/>
    <p:sldId id="480" r:id="rId13"/>
    <p:sldId id="481" r:id="rId14"/>
    <p:sldId id="483" r:id="rId15"/>
    <p:sldId id="482" r:id="rId16"/>
    <p:sldId id="417" r:id="rId17"/>
    <p:sldId id="484" r:id="rId18"/>
    <p:sldId id="486" r:id="rId19"/>
    <p:sldId id="487" r:id="rId20"/>
    <p:sldId id="488" r:id="rId21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FEB0C-B67F-44A8-BBAC-F74C3DE0982B}" type="datetimeFigureOut">
              <a:rPr lang="en-AU" smtClean="0"/>
              <a:t>2/10/18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0FBE-82F7-493A-B418-9E69CA92F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637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54FA15-9301-4D54-B578-B5DB3CEA31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3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9059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4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4272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4668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730D-E1B0-449E-A746-4AA9F2D56161}" type="slidenum">
              <a:rPr lang="en-AU" altLang="en-US">
                <a:solidFill>
                  <a:srgbClr val="000000"/>
                </a:solidFill>
              </a:rPr>
              <a:pPr/>
              <a:t>16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/>
              <a:t>Try also: </a:t>
            </a:r>
            <a:r>
              <a:rPr lang="en-AU" altLang="en-US" dirty="0" err="1"/>
              <a:t>ggplot</a:t>
            </a:r>
            <a:r>
              <a:rPr lang="en-AU" altLang="en-US" dirty="0"/>
              <a:t>(mice, </a:t>
            </a:r>
            <a:r>
              <a:rPr lang="en-AU" altLang="en-US" dirty="0" err="1"/>
              <a:t>aes</a:t>
            </a:r>
            <a:r>
              <a:rPr lang="en-AU" altLang="en-US" dirty="0"/>
              <a:t>(factor(Age), </a:t>
            </a:r>
            <a:r>
              <a:rPr lang="en-AU" altLang="en-US" dirty="0" err="1"/>
              <a:t>Wt</a:t>
            </a:r>
            <a:r>
              <a:rPr lang="en-AU" altLang="en-US" dirty="0"/>
              <a:t>, colour=treat))+</a:t>
            </a:r>
            <a:r>
              <a:rPr lang="en-AU" altLang="en-US" dirty="0" err="1"/>
              <a:t>geom_boxplot</a:t>
            </a:r>
            <a:r>
              <a:rPr lang="en-AU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659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90353A-4863-4D3B-B297-5057ECABFA9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BAA4E-4577-473B-AC0E-D1C11E07524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21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54952-80D5-4FD2-876E-3BEDFB7467B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3572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27244DA-C4F8-452F-B50D-D846C7EDE6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4DA89-F07B-43A0-BAB0-8B37DC74CB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48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8A8D-4BE2-4E2D-BF97-A6A6D74E605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62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73827-0A6A-416C-A334-22BC5298E84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101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A6A9D-C34F-4BDF-A11A-62F13E1201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6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6816F-F914-48CF-8511-10E467B441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76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E88F-A6D8-4F40-B772-ABBFA583788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768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73F07-4A55-4ED6-8080-C1D94002559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0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085FA-4DA1-4F68-AA1E-C1C922692F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797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en-US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C8D644-2F39-4D84-8C07-7406E7E4A58A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14582"/>
            <a:ext cx="3888431" cy="1938992"/>
          </a:xfrm>
        </p:spPr>
        <p:txBody>
          <a:bodyPr/>
          <a:lstStyle/>
          <a:p>
            <a:pPr eaLnBrk="1" hangingPunct="1"/>
            <a:r>
              <a:rPr lang="en-AU" sz="3000" dirty="0"/>
              <a:t>Chapter 3. </a:t>
            </a:r>
            <a:br>
              <a:rPr lang="en-AU" sz="3000" dirty="0"/>
            </a:br>
            <a:r>
              <a:rPr lang="en-AU" sz="3000" dirty="0"/>
              <a:t>Statistical Modelling: Understanding Mean 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689235"/>
            <a:ext cx="8280400" cy="17666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AU" sz="1600" dirty="0"/>
              <a:t>Terry Neeman, PhD </a:t>
            </a:r>
            <a:r>
              <a:rPr lang="en-AU" sz="1600" dirty="0" err="1"/>
              <a:t>AStat</a:t>
            </a:r>
            <a:endParaRPr lang="en-AU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en-AU" sz="1600" dirty="0"/>
              <a:t>Statistical Consulting Unit (SCU)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 dirty="0"/>
              <a:t>John </a:t>
            </a:r>
            <a:r>
              <a:rPr lang="en-AU" sz="1600" dirty="0" err="1"/>
              <a:t>Dedman</a:t>
            </a:r>
            <a:r>
              <a:rPr lang="en-AU" sz="1600" dirty="0"/>
              <a:t> Building, ANU</a:t>
            </a:r>
          </a:p>
          <a:p>
            <a:pPr marL="0" indent="0" eaLnBrk="1" hangingPunct="1">
              <a:lnSpc>
                <a:spcPct val="80000"/>
              </a:lnSpc>
            </a:pPr>
            <a:endParaRPr lang="en-AU" sz="1600" dirty="0"/>
          </a:p>
          <a:p>
            <a:pPr marL="0" indent="0" eaLnBrk="1" hangingPunct="1">
              <a:lnSpc>
                <a:spcPct val="80000"/>
              </a:lnSpc>
            </a:pPr>
            <a:endParaRPr lang="en-AU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en-AU" sz="1600" dirty="0"/>
              <a:t>Note: </a:t>
            </a:r>
            <a:r>
              <a:rPr lang="en-AU" sz="1600" dirty="0" err="1"/>
              <a:t>Prac</a:t>
            </a:r>
            <a:r>
              <a:rPr lang="en-AU" sz="1600" dirty="0"/>
              <a:t> requires packages ggplot2,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AU" sz="1600" dirty="0"/>
              <a:t> reshape2 and </a:t>
            </a:r>
            <a:r>
              <a:rPr lang="en-AU" sz="1600" dirty="0" err="1"/>
              <a:t>emmeans</a:t>
            </a:r>
            <a:endParaRPr lang="en-AU" sz="1600" dirty="0"/>
          </a:p>
        </p:txBody>
      </p:sp>
      <p:pic>
        <p:nvPicPr>
          <p:cNvPr id="26626" name="Picture 2" descr="http://upload.wikimedia.org/wikipedia/commons/8/86/Argonne's_Midwest_Center_for_Structural_Genomics_deposits_1,000th_protein_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100939" cy="29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9513"/>
            <a:ext cx="4272329" cy="240389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9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9341"/>
            <a:ext cx="8229600" cy="137160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476" y="1310352"/>
            <a:ext cx="9186770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Import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setwd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(“your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here")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cabbage&lt;- read.csv(“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cabbage.csv")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(cabbage)</a:t>
            </a:r>
          </a:p>
          <a:p>
            <a:pPr marL="0" indent="0">
              <a:buNone/>
            </a:pPr>
            <a:r>
              <a:rPr lang="en-AU" sz="2000" dirty="0"/>
              <a:t>2. Visualise the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cabbage,aes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Date,VitC,colour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=Cult))+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geom_boxplot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925299"/>
            <a:ext cx="8630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3. Model data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lm2&lt;-lm(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VitC~Cult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*Date, data=cabbage)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(lm2)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lm3&lt;-lm(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VitC~Cult+Date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data=cabbage)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(lm3)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emmeans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(lm3,pairwise~Cult)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4. Assess model assumptions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614643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plot(lm3, which=1:2)</a:t>
            </a:r>
          </a:p>
        </p:txBody>
      </p:sp>
      <p:pic>
        <p:nvPicPr>
          <p:cNvPr id="10" name="Picture 9" descr="Image result for cabbage imag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66" y="4959050"/>
            <a:ext cx="1584176" cy="166629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69473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530889" cy="2488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1124744"/>
            <a:ext cx="4572000" cy="460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AU" sz="1400" dirty="0">
                <a:solidFill>
                  <a:srgbClr val="0070C0"/>
                </a:solidFill>
              </a:rPr>
              <a:t>&gt; lm2&lt;-lm(</a:t>
            </a:r>
            <a:r>
              <a:rPr lang="en-AU" sz="1400" dirty="0" err="1">
                <a:solidFill>
                  <a:srgbClr val="0070C0"/>
                </a:solidFill>
              </a:rPr>
              <a:t>VitC~Cult+Date</a:t>
            </a:r>
            <a:r>
              <a:rPr lang="en-AU" sz="1400" dirty="0">
                <a:solidFill>
                  <a:srgbClr val="0070C0"/>
                </a:solidFill>
              </a:rPr>
              <a:t>, data=cabbage)</a:t>
            </a:r>
          </a:p>
          <a:p>
            <a:pPr latinLnBrk="1"/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anova</a:t>
            </a:r>
            <a:r>
              <a:rPr lang="en-AU" sz="1400" dirty="0">
                <a:solidFill>
                  <a:srgbClr val="0070C0"/>
                </a:solidFill>
              </a:rPr>
              <a:t>(lm2)</a:t>
            </a:r>
          </a:p>
          <a:p>
            <a:pPr latinLnBrk="1"/>
            <a:r>
              <a:rPr lang="en-AU" sz="1400" dirty="0"/>
              <a:t>Analysis of Variance Table</a:t>
            </a:r>
          </a:p>
          <a:p>
            <a:pPr latinLnBrk="1"/>
            <a:r>
              <a:rPr lang="en-AU" sz="1400" dirty="0"/>
              <a:t>Response: </a:t>
            </a:r>
            <a:r>
              <a:rPr lang="en-AU" sz="1400" dirty="0" err="1"/>
              <a:t>VitC</a:t>
            </a:r>
            <a:endParaRPr lang="en-AU" sz="1400" dirty="0"/>
          </a:p>
          <a:p>
            <a:pPr latinLnBrk="1"/>
            <a:r>
              <a:rPr lang="en-AU" sz="1400" dirty="0"/>
              <a:t>          </a:t>
            </a:r>
            <a:r>
              <a:rPr lang="en-AU" sz="1400" dirty="0" err="1"/>
              <a:t>Df</a:t>
            </a:r>
            <a:r>
              <a:rPr lang="en-AU" sz="1400" dirty="0"/>
              <a:t> Sum </a:t>
            </a:r>
            <a:r>
              <a:rPr lang="en-AU" sz="1400" dirty="0" err="1"/>
              <a:t>Sq</a:t>
            </a:r>
            <a:r>
              <a:rPr lang="en-AU" sz="1400" dirty="0"/>
              <a:t> Mean </a:t>
            </a:r>
            <a:r>
              <a:rPr lang="en-AU" sz="1400" dirty="0" err="1"/>
              <a:t>Sq</a:t>
            </a:r>
            <a:r>
              <a:rPr lang="en-AU" sz="1400" dirty="0"/>
              <a:t> F value    </a:t>
            </a:r>
            <a:r>
              <a:rPr lang="en-AU" sz="1400" dirty="0" err="1"/>
              <a:t>Pr</a:t>
            </a:r>
            <a:r>
              <a:rPr lang="en-AU" sz="1400" dirty="0"/>
              <a:t>(&gt;F)    </a:t>
            </a:r>
          </a:p>
          <a:p>
            <a:pPr latinLnBrk="1"/>
            <a:r>
              <a:rPr lang="en-AU" sz="1400" dirty="0"/>
              <a:t>Cult       1 2496.2 2496.15 53.0411 1.179e-09 ***</a:t>
            </a:r>
          </a:p>
          <a:p>
            <a:pPr latinLnBrk="1"/>
            <a:r>
              <a:rPr lang="en-AU" sz="1400" dirty="0"/>
              <a:t>Date       2  909.3  454.65  9.6609 0.0002486 ***</a:t>
            </a:r>
          </a:p>
          <a:p>
            <a:pPr latinLnBrk="1"/>
            <a:r>
              <a:rPr lang="en-AU" sz="1400" dirty="0"/>
              <a:t>Residuals 56 2635.4   47.06                      </a:t>
            </a:r>
          </a:p>
          <a:p>
            <a:pPr latinLnBrk="1"/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emmeans</a:t>
            </a:r>
            <a:r>
              <a:rPr lang="en-AU" sz="1400" dirty="0">
                <a:solidFill>
                  <a:srgbClr val="0070C0"/>
                </a:solidFill>
              </a:rPr>
              <a:t>(lm2,pairwise~Cult)</a:t>
            </a:r>
          </a:p>
          <a:p>
            <a:pPr latinLnBrk="1"/>
            <a:r>
              <a:rPr lang="en-AU" sz="1400" dirty="0"/>
              <a:t>$</a:t>
            </a:r>
            <a:r>
              <a:rPr lang="en-AU" sz="1400" dirty="0" err="1"/>
              <a:t>emmeans</a:t>
            </a:r>
            <a:endParaRPr lang="en-AU" sz="1400" dirty="0"/>
          </a:p>
          <a:p>
            <a:pPr latinLnBrk="1"/>
            <a:r>
              <a:rPr lang="en-AU" sz="1400" dirty="0"/>
              <a:t> Cult </a:t>
            </a:r>
            <a:r>
              <a:rPr lang="en-AU" sz="1400" dirty="0" err="1"/>
              <a:t>emmean</a:t>
            </a:r>
            <a:r>
              <a:rPr lang="en-AU" sz="1400" dirty="0"/>
              <a:t>       SE </a:t>
            </a:r>
            <a:r>
              <a:rPr lang="en-AU" sz="1400" dirty="0" err="1"/>
              <a:t>df</a:t>
            </a:r>
            <a:r>
              <a:rPr lang="en-AU" sz="1400" dirty="0"/>
              <a:t> lower.CL upper.CL</a:t>
            </a:r>
          </a:p>
          <a:p>
            <a:pPr latinLnBrk="1"/>
            <a:r>
              <a:rPr lang="en-AU" sz="1400" dirty="0"/>
              <a:t> c39    51.5 1.252474 56 48.99099 54.00901</a:t>
            </a:r>
          </a:p>
          <a:p>
            <a:pPr latinLnBrk="1"/>
            <a:r>
              <a:rPr lang="en-AU" sz="1400" dirty="0"/>
              <a:t> c52    64.4 1.252474 56 61.89099 66.90901</a:t>
            </a:r>
          </a:p>
          <a:p>
            <a:pPr latinLnBrk="1"/>
            <a:r>
              <a:rPr lang="en-AU" sz="1400" dirty="0"/>
              <a:t>Results are averaged over the levels of: Date </a:t>
            </a:r>
          </a:p>
          <a:p>
            <a:pPr latinLnBrk="1"/>
            <a:r>
              <a:rPr lang="en-AU" sz="1400" dirty="0"/>
              <a:t>Confidence level used: 0.95 </a:t>
            </a:r>
          </a:p>
          <a:p>
            <a:pPr latinLnBrk="1"/>
            <a:r>
              <a:rPr lang="en-AU" sz="1400" dirty="0"/>
              <a:t>$contrasts</a:t>
            </a:r>
          </a:p>
          <a:p>
            <a:pPr latinLnBrk="1"/>
            <a:r>
              <a:rPr lang="en-AU" sz="1400" dirty="0"/>
              <a:t> contrast  estimate       SE </a:t>
            </a:r>
            <a:r>
              <a:rPr lang="en-AU" sz="1400" dirty="0" err="1"/>
              <a:t>df</a:t>
            </a:r>
            <a:r>
              <a:rPr lang="en-AU" sz="1400" dirty="0"/>
              <a:t> </a:t>
            </a:r>
            <a:r>
              <a:rPr lang="en-AU" sz="1400" dirty="0" err="1"/>
              <a:t>t.ratio</a:t>
            </a:r>
            <a:r>
              <a:rPr lang="en-AU" sz="1400" dirty="0"/>
              <a:t> </a:t>
            </a:r>
            <a:r>
              <a:rPr lang="en-AU" sz="1400" dirty="0" err="1"/>
              <a:t>p.value</a:t>
            </a:r>
            <a:endParaRPr lang="en-AU" sz="1400" dirty="0"/>
          </a:p>
          <a:p>
            <a:pPr latinLnBrk="1"/>
            <a:r>
              <a:rPr lang="en-AU" sz="1400" dirty="0"/>
              <a:t> c39 - c52    -12.9 1.771265 56  -7.283  &lt;.0001</a:t>
            </a:r>
          </a:p>
          <a:p>
            <a:pPr latinLnBrk="1"/>
            <a:r>
              <a:rPr lang="en-AU" sz="1400" dirty="0"/>
              <a:t>Results are averaged over the levels of: Date </a:t>
            </a:r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12809" y="940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Exploratory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your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832" y="4221088"/>
            <a:ext cx="30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 model assumptions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607342"/>
            <a:ext cx="2666793" cy="1879678"/>
          </a:xfrm>
          <a:prstGeom prst="rect">
            <a:avLst/>
          </a:prstGeom>
        </p:spPr>
      </p:pic>
      <p:pic>
        <p:nvPicPr>
          <p:cNvPr id="14" name="Picture 13" descr="Image result for cabbage imag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55506"/>
            <a:ext cx="1512168" cy="127064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343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671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AU" altLang="en-US" sz="2100" kern="0" dirty="0">
                <a:solidFill>
                  <a:srgbClr val="527688"/>
                </a:solidFill>
                <a:latin typeface="Arial"/>
                <a:ea typeface="+mj-ea"/>
                <a:cs typeface="Arial"/>
              </a:rPr>
              <a:t>Which model to use?</a:t>
            </a:r>
            <a:endParaRPr lang="en-AU" sz="2400" dirty="0">
              <a:solidFill>
                <a:srgbClr val="527688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3968" y="1141799"/>
            <a:ext cx="49714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Experimental set-up: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60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5 varieties: “M”, “P”, “S”, “T”, “V”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6 locations: “C”,”D”, “GR”, “M”, “UF”, “W”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2 crop years: 1930, 1931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0" y="1119081"/>
            <a:ext cx="8223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Research question: </a:t>
            </a:r>
          </a:p>
          <a:p>
            <a:r>
              <a:rPr lang="en-AU" dirty="0"/>
              <a:t>Compare yields of 5 varieties of barley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8935"/>
              </p:ext>
            </p:extLst>
          </p:nvPr>
        </p:nvGraphicFramePr>
        <p:xfrm>
          <a:off x="4111542" y="4141675"/>
          <a:ext cx="4497094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579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Average Yield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Variety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MARGINAL</a:t>
                      </a:r>
                      <a:r>
                        <a:rPr lang="en-AU" sz="1400" baseline="0" dirty="0"/>
                        <a:t> MEANS</a:t>
                      </a: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many parameters in this model?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834" y="3025892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Additive model assumes difference between varieties independent of location and Year.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89" y="1765412"/>
            <a:ext cx="3240481" cy="2477164"/>
            <a:chOff x="34989" y="1765412"/>
            <a:chExt cx="3240481" cy="2477164"/>
          </a:xfrm>
        </p:grpSpPr>
        <p:pic>
          <p:nvPicPr>
            <p:cNvPr id="1027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9" y="1765412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87" y="2519827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98" y="3173124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6" y="3306521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97" y="1944768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667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9341"/>
            <a:ext cx="8229600" cy="137160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439165"/>
            <a:ext cx="9361040" cy="144631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Import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setwd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(“your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here")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barley&lt;- read.csv(“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barley yield.csv")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(barley)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dirty="0"/>
              <a:t>2. Restructure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barley2&lt;- melt(barley,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id.vars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”,”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”),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value.var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,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variable.var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 ) #incomplete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(barley)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-6472" y="3240332"/>
            <a:ext cx="9186770" cy="1866900"/>
          </a:xfrm>
        </p:spPr>
        <p:txBody>
          <a:bodyPr/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3. Visualise the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(barley2,aes(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Var,Yield,colour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=Year))+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geom_boxplot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#how else can you visualise patterns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the data?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39817" y="3925299"/>
            <a:ext cx="3240481" cy="2477164"/>
            <a:chOff x="34989" y="1765412"/>
            <a:chExt cx="3240481" cy="2477164"/>
          </a:xfrm>
        </p:grpSpPr>
        <p:pic>
          <p:nvPicPr>
            <p:cNvPr id="12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9" y="1765412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87" y="2519827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98" y="3173124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6" y="3306521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97" y="1944768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79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9341"/>
            <a:ext cx="8229600" cy="137160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439165"/>
            <a:ext cx="9361040" cy="144631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Import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dirty="0"/>
              <a:t>2. Restructure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dirty="0"/>
              <a:t>3. Visualise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462386"/>
            <a:ext cx="8630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4. Model data and interpret the output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lm4&lt;-lm(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Yield~Var+Loc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data=barley)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(lm4)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lm5&lt;-lm(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Yield~Var+Loc+Year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data=barley)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(lm5)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emmeans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(lm5,pairwise~Var)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4141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5. Assess model assumptions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500068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plot(lm5, which=1:2)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87088" y="3946770"/>
            <a:ext cx="3240481" cy="2477164"/>
            <a:chOff x="34989" y="1765412"/>
            <a:chExt cx="3240481" cy="2477164"/>
          </a:xfrm>
        </p:grpSpPr>
        <p:pic>
          <p:nvPicPr>
            <p:cNvPr id="12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9" y="1765412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87" y="2519827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98" y="3173124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6" y="3306521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Image result for barley 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397" y="1944768"/>
              <a:ext cx="1248073" cy="936055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96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308318"/>
            <a:ext cx="3528392" cy="21775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0033" y="1139309"/>
            <a:ext cx="4788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AU" sz="1400" dirty="0">
                <a:solidFill>
                  <a:srgbClr val="0070C0"/>
                </a:solidFill>
              </a:rPr>
              <a:t>&gt; lm5&lt;-lm(</a:t>
            </a:r>
            <a:r>
              <a:rPr lang="en-AU" sz="1400" dirty="0" err="1">
                <a:solidFill>
                  <a:srgbClr val="0070C0"/>
                </a:solidFill>
              </a:rPr>
              <a:t>Yield~Loc+Year</a:t>
            </a:r>
            <a:r>
              <a:rPr lang="en-AU" sz="1400" dirty="0">
                <a:solidFill>
                  <a:srgbClr val="0070C0"/>
                </a:solidFill>
              </a:rPr>
              <a:t> +</a:t>
            </a:r>
            <a:r>
              <a:rPr lang="en-AU" sz="1400" dirty="0" err="1">
                <a:solidFill>
                  <a:srgbClr val="0070C0"/>
                </a:solidFill>
              </a:rPr>
              <a:t>Var</a:t>
            </a:r>
            <a:r>
              <a:rPr lang="en-AU" sz="1400" dirty="0">
                <a:solidFill>
                  <a:srgbClr val="0070C0"/>
                </a:solidFill>
              </a:rPr>
              <a:t>, data=barley2)</a:t>
            </a:r>
          </a:p>
          <a:p>
            <a:pPr latinLnBrk="1"/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anova</a:t>
            </a:r>
            <a:r>
              <a:rPr lang="en-AU" sz="1400" dirty="0">
                <a:solidFill>
                  <a:srgbClr val="0070C0"/>
                </a:solidFill>
              </a:rPr>
              <a:t>(lm5)</a:t>
            </a:r>
          </a:p>
          <a:p>
            <a:r>
              <a:rPr lang="en-AU" sz="1400" dirty="0"/>
              <a:t>Analysis of Variance Table</a:t>
            </a:r>
          </a:p>
          <a:p>
            <a:r>
              <a:rPr lang="en-AU" sz="1400" dirty="0"/>
              <a:t>Response: Yield</a:t>
            </a:r>
          </a:p>
          <a:p>
            <a:r>
              <a:rPr lang="en-AU" sz="1400" dirty="0"/>
              <a:t>            </a:t>
            </a:r>
            <a:r>
              <a:rPr lang="en-AU" sz="1400" dirty="0" err="1"/>
              <a:t>Df</a:t>
            </a:r>
            <a:r>
              <a:rPr lang="en-AU" sz="1400" dirty="0"/>
              <a:t>  	Sum </a:t>
            </a:r>
            <a:r>
              <a:rPr lang="en-AU" sz="1400" dirty="0" err="1"/>
              <a:t>Sq</a:t>
            </a:r>
            <a:r>
              <a:rPr lang="en-AU" sz="1400" dirty="0"/>
              <a:t> 	Mean </a:t>
            </a:r>
            <a:r>
              <a:rPr lang="en-AU" sz="1400" dirty="0" err="1"/>
              <a:t>Sq</a:t>
            </a:r>
            <a:r>
              <a:rPr lang="en-AU" sz="1400" dirty="0"/>
              <a:t> 	F value    </a:t>
            </a:r>
            <a:r>
              <a:rPr lang="en-AU" sz="1400" dirty="0" err="1"/>
              <a:t>Pr</a:t>
            </a:r>
            <a:r>
              <a:rPr lang="en-AU" sz="1400" dirty="0"/>
              <a:t>(&gt;F)    </a:t>
            </a:r>
          </a:p>
          <a:p>
            <a:r>
              <a:rPr lang="en-AU" sz="1400" dirty="0" err="1"/>
              <a:t>Loc</a:t>
            </a:r>
            <a:r>
              <a:rPr lang="en-AU" sz="1400" dirty="0"/>
              <a:t>        5 	21220.9  	4244.2 	14.4390 1.088e-08 ***</a:t>
            </a:r>
          </a:p>
          <a:p>
            <a:r>
              <a:rPr lang="en-AU" sz="1400" dirty="0"/>
              <a:t>Year       1  	3798.5  	3798.5 	12.9228 0.00075 ***</a:t>
            </a:r>
          </a:p>
          <a:p>
            <a:r>
              <a:rPr lang="en-AU" sz="1400" dirty="0" err="1"/>
              <a:t>Var</a:t>
            </a:r>
            <a:r>
              <a:rPr lang="en-AU" sz="1400" dirty="0"/>
              <a:t>         4  	5310.0  	1327.5  	4.5162   0.00347 ** </a:t>
            </a:r>
          </a:p>
          <a:p>
            <a:r>
              <a:rPr lang="en-AU" sz="1400" dirty="0"/>
              <a:t>Residuals 49 14403.0   293.9</a:t>
            </a:r>
          </a:p>
          <a:p>
            <a:pPr latinLnBrk="1"/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emmeans</a:t>
            </a:r>
            <a:r>
              <a:rPr lang="en-AU" sz="1400" dirty="0">
                <a:solidFill>
                  <a:srgbClr val="0070C0"/>
                </a:solidFill>
              </a:rPr>
              <a:t>(lm5,pairwise~Var)</a:t>
            </a:r>
          </a:p>
          <a:p>
            <a:pPr latinLnBrk="1"/>
            <a:r>
              <a:rPr lang="en-AU" sz="1400" dirty="0"/>
              <a:t>$</a:t>
            </a:r>
            <a:r>
              <a:rPr lang="en-AU" sz="1400" dirty="0" err="1"/>
              <a:t>emmeans</a:t>
            </a:r>
            <a:endParaRPr lang="en-AU" sz="1400" dirty="0"/>
          </a:p>
          <a:p>
            <a:pPr latinLnBrk="1"/>
            <a:r>
              <a:rPr lang="en-AU" sz="1400" dirty="0"/>
              <a:t> </a:t>
            </a:r>
            <a:r>
              <a:rPr lang="en-AU" sz="1400" dirty="0" err="1"/>
              <a:t>Var</a:t>
            </a:r>
            <a:r>
              <a:rPr lang="en-AU" sz="1400" dirty="0"/>
              <a:t>    </a:t>
            </a:r>
            <a:r>
              <a:rPr lang="en-AU" sz="1400" dirty="0" err="1"/>
              <a:t>emmean</a:t>
            </a:r>
            <a:r>
              <a:rPr lang="en-AU" sz="1400" dirty="0"/>
              <a:t>       SE   </a:t>
            </a:r>
            <a:r>
              <a:rPr lang="en-AU" sz="1400" dirty="0" err="1"/>
              <a:t>df</a:t>
            </a:r>
            <a:r>
              <a:rPr lang="en-AU" sz="1400" dirty="0"/>
              <a:t>  lower.CL   upper.CL</a:t>
            </a:r>
          </a:p>
          <a:p>
            <a:pPr latinLnBrk="1"/>
            <a:r>
              <a:rPr lang="en-AU" sz="1400" dirty="0"/>
              <a:t> M    94.39167 4.949226 49  84.44582 104.3375</a:t>
            </a:r>
          </a:p>
          <a:p>
            <a:pPr latinLnBrk="1"/>
            <a:r>
              <a:rPr lang="en-AU" sz="1400" dirty="0"/>
              <a:t> P   102.54167 4.949226 49  92.59582 112.4875</a:t>
            </a:r>
          </a:p>
          <a:p>
            <a:pPr latinLnBrk="1"/>
            <a:r>
              <a:rPr lang="en-AU" sz="1400" dirty="0"/>
              <a:t> S    91.13333 4.949226 49  81.18749 101.0792</a:t>
            </a:r>
          </a:p>
          <a:p>
            <a:pPr latinLnBrk="1"/>
            <a:r>
              <a:rPr lang="en-AU" sz="1400" dirty="0"/>
              <a:t> T   118.20000 4.949226 49 108.25416 128.1458</a:t>
            </a:r>
          </a:p>
          <a:p>
            <a:pPr latinLnBrk="1"/>
            <a:r>
              <a:rPr lang="en-AU" sz="1400" dirty="0"/>
              <a:t> V    99.18333 4.949226 49  89.23749 109.1292</a:t>
            </a:r>
          </a:p>
          <a:p>
            <a:pPr latinLnBrk="1"/>
            <a:r>
              <a:rPr lang="en-AU" sz="1400" dirty="0"/>
              <a:t> </a:t>
            </a:r>
          </a:p>
          <a:p>
            <a:pPr latinLnBrk="1"/>
            <a:r>
              <a:rPr lang="en-AU" sz="1400" dirty="0"/>
              <a:t>Results are averaged over the levels of: </a:t>
            </a:r>
            <a:r>
              <a:rPr lang="en-AU" sz="1400" dirty="0" err="1"/>
              <a:t>Loc</a:t>
            </a:r>
            <a:r>
              <a:rPr lang="en-AU" sz="1400" dirty="0"/>
              <a:t>, Year </a:t>
            </a:r>
          </a:p>
          <a:p>
            <a:r>
              <a:rPr lang="en-AU" sz="1400" dirty="0"/>
              <a:t>Confidence level used: 0.95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809" y="940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Exploratory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your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809" y="4221088"/>
            <a:ext cx="30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 model assumptions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" y="1360487"/>
            <a:ext cx="455238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86" y="1752922"/>
            <a:ext cx="5166039" cy="3188246"/>
          </a:xfrm>
          <a:prstGeom prst="rect">
            <a:avLst/>
          </a:prstGeom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r>
              <a:rPr lang="en-AU" altLang="en-US" sz="2100" dirty="0"/>
              <a:t>Which model to use?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823914"/>
            <a:ext cx="601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/>
              <a:t>Research question: What is the relationship between mean quadratic diameter and plot density in </a:t>
            </a:r>
            <a:r>
              <a:rPr lang="en-AU" sz="1600" i="1" dirty="0" err="1"/>
              <a:t>Nothofagus</a:t>
            </a:r>
            <a:r>
              <a:rPr lang="en-AU" sz="1600" dirty="0"/>
              <a:t> forest in the Andes? Does this relationship differ between tree species?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31" y="1770062"/>
            <a:ext cx="5364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Experimental set-up: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41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3 species (</a:t>
            </a:r>
            <a:r>
              <a:rPr lang="en-AU" dirty="0" err="1"/>
              <a:t>StandTypes</a:t>
            </a:r>
            <a:r>
              <a:rPr lang="en-A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Outcome measure: Plot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Factors: </a:t>
            </a:r>
            <a:r>
              <a:rPr lang="en-AU" dirty="0" err="1"/>
              <a:t>StandType</a:t>
            </a:r>
            <a:r>
              <a:rPr lang="en-AU" dirty="0"/>
              <a:t>, </a:t>
            </a:r>
            <a:r>
              <a:rPr lang="en-AU" dirty="0" err="1"/>
              <a:t>QuadDiam</a:t>
            </a: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Blocking factors: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6094511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Acknowledgements: Statistics in Biology, Welham et al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8" y="3811221"/>
            <a:ext cx="3435148" cy="257636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4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9654" y="419843"/>
            <a:ext cx="8229600" cy="1371600"/>
          </a:xfrm>
        </p:spPr>
        <p:txBody>
          <a:bodyPr/>
          <a:lstStyle/>
          <a:p>
            <a:pPr algn="ctr"/>
            <a:r>
              <a:rPr lang="en-AU" sz="2400" dirty="0"/>
              <a:t>Which model to use?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607" y="130796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 </a:t>
            </a:r>
            <a:r>
              <a:rPr lang="en-AU" dirty="0" err="1"/>
              <a:t>QuadDiam</a:t>
            </a:r>
            <a:r>
              <a:rPr lang="en-AU" dirty="0"/>
              <a:t>, not </a:t>
            </a:r>
            <a:r>
              <a:rPr lang="en-AU" dirty="0" err="1"/>
              <a:t>Standtype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289140" y="130796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QuadDiam</a:t>
            </a:r>
            <a:r>
              <a:rPr lang="en-AU" dirty="0"/>
              <a:t>, not Stand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92351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QuadDiam</a:t>
            </a:r>
            <a:r>
              <a:rPr lang="en-AU" dirty="0"/>
              <a:t> + Stand Type</a:t>
            </a:r>
          </a:p>
          <a:p>
            <a:r>
              <a:rPr lang="en-AU" dirty="0"/>
              <a:t>Parallel lines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1148" y="400506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QuadDiam</a:t>
            </a:r>
            <a:r>
              <a:rPr lang="en-AU" dirty="0"/>
              <a:t> * Stand Type</a:t>
            </a:r>
          </a:p>
          <a:p>
            <a:r>
              <a:rPr lang="en-AU" dirty="0"/>
              <a:t>Separate lines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" y="1677299"/>
            <a:ext cx="2665004" cy="22462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35" y="1677299"/>
            <a:ext cx="2442322" cy="2058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5" y="4545001"/>
            <a:ext cx="2431371" cy="20492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586" y="4569848"/>
            <a:ext cx="2401892" cy="2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9341"/>
            <a:ext cx="8229600" cy="137160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439165"/>
            <a:ext cx="9361040" cy="144631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Import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setwd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(“your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here")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forest&lt;- read.csv(“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forest.csv")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(forest)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View(forest)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-23298" y="1950226"/>
            <a:ext cx="9186770" cy="1866900"/>
          </a:xfrm>
        </p:spPr>
        <p:txBody>
          <a:bodyPr/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2. Visualise the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forest,aes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Density,QuadDiam,colour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StandType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))+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geom_boxplot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#What patterns do you observe?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73" y="4074294"/>
            <a:ext cx="3435148" cy="257636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1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99341"/>
            <a:ext cx="8229600" cy="1371600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439165"/>
            <a:ext cx="9361040" cy="144631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Import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dirty="0"/>
              <a:t>2. Restructure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dirty="0"/>
              <a:t>3. Visualise data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AU" sz="20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462386"/>
            <a:ext cx="8630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4. Model data and interpret the output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lm6&lt;-lm(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Density~QuadDiam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StandType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data=forest)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(lm6)</a:t>
            </a:r>
          </a:p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lm7&lt;-lm(</a:t>
            </a: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Density~QuadDiam+StandType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data=forest)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anova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(lm7)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emmeans</a:t>
            </a: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(lm7,pairwise~StandType)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4141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5. Assess model assumptions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500068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plot(lm7, which=1:2)</a:t>
            </a:r>
          </a:p>
        </p:txBody>
      </p:sp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73" y="4074294"/>
            <a:ext cx="3435148" cy="257636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B693B-70F0-43D3-9959-75DE27525BFF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58" y="1160748"/>
            <a:ext cx="6172200" cy="1028700"/>
          </a:xfrm>
        </p:spPr>
        <p:txBody>
          <a:bodyPr/>
          <a:lstStyle/>
          <a:p>
            <a:pPr algn="ctr"/>
            <a:r>
              <a:rPr lang="en-AU" altLang="en-US" sz="2400" dirty="0"/>
              <a:t>Key components of a statistical model of an experiment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88524"/>
            <a:ext cx="8229600" cy="4210050"/>
          </a:xfrm>
        </p:spPr>
        <p:txBody>
          <a:bodyPr/>
          <a:lstStyle/>
          <a:p>
            <a:r>
              <a:rPr lang="en-AU" altLang="en-US" sz="1800" dirty="0"/>
              <a:t>Outcome measure</a:t>
            </a:r>
          </a:p>
          <a:p>
            <a:pPr lvl="1"/>
            <a:r>
              <a:rPr lang="en-AU" altLang="en-US" sz="1400" dirty="0"/>
              <a:t>Response variable</a:t>
            </a:r>
          </a:p>
          <a:p>
            <a:pPr lvl="1"/>
            <a:r>
              <a:rPr lang="en-AU" altLang="en-US" sz="1400" dirty="0"/>
              <a:t>Measure of interest</a:t>
            </a:r>
          </a:p>
          <a:p>
            <a:r>
              <a:rPr lang="en-AU" altLang="en-US" sz="1800" dirty="0"/>
              <a:t>Experimental factors </a:t>
            </a:r>
          </a:p>
          <a:p>
            <a:pPr lvl="1"/>
            <a:r>
              <a:rPr lang="en-AU" altLang="en-US" sz="1500" dirty="0"/>
              <a:t>Conditions that can be manipulated </a:t>
            </a:r>
          </a:p>
          <a:p>
            <a:pPr lvl="1"/>
            <a:r>
              <a:rPr lang="en-AU" altLang="en-US" sz="1500" dirty="0"/>
              <a:t>Conditions of interest (e.g. genotype, gender) </a:t>
            </a:r>
          </a:p>
          <a:p>
            <a:pPr lvl="1"/>
            <a:r>
              <a:rPr lang="en-AU" altLang="en-US" sz="1500" dirty="0"/>
              <a:t>Main questions: do the conditions impact upon the outcome measure?</a:t>
            </a:r>
          </a:p>
          <a:p>
            <a:r>
              <a:rPr lang="en-AU" altLang="en-US" sz="1800" dirty="0"/>
              <a:t>Blocking factors</a:t>
            </a:r>
          </a:p>
          <a:p>
            <a:pPr lvl="1"/>
            <a:r>
              <a:rPr lang="en-AU" altLang="en-US" sz="1400" dirty="0"/>
              <a:t>Conditions (not of interest) that may impact upon the outcome measure</a:t>
            </a:r>
          </a:p>
          <a:p>
            <a:pPr lvl="1"/>
            <a:r>
              <a:rPr lang="en-AU" altLang="en-US" sz="1400" dirty="0"/>
              <a:t>Sources of variation in the experiment that need to be controlled for</a:t>
            </a:r>
          </a:p>
          <a:p>
            <a:pPr lvl="1"/>
            <a:r>
              <a:rPr lang="en-AU" altLang="en-US" sz="1400" dirty="0"/>
              <a:t>Clustering of experimental units</a:t>
            </a:r>
          </a:p>
          <a:p>
            <a:pPr lvl="1"/>
            <a:endParaRPr lang="en-AU" altLang="en-US" sz="1400" dirty="0"/>
          </a:p>
          <a:p>
            <a:pPr>
              <a:buFont typeface="Wingdings" pitchFamily="2" charset="2"/>
              <a:buNone/>
            </a:pPr>
            <a:endParaRPr lang="en-AU" altLang="en-US" sz="1800" dirty="0"/>
          </a:p>
          <a:p>
            <a:pPr algn="ctr">
              <a:buFont typeface="Wingdings" pitchFamily="2" charset="2"/>
              <a:buNone/>
            </a:pPr>
            <a:r>
              <a:rPr lang="en-AU" altLang="en-US" sz="1800" dirty="0"/>
              <a:t>ALWAYS BEGIN WITH A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129339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308318"/>
            <a:ext cx="3528392" cy="21775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188" y="1198937"/>
            <a:ext cx="47880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AU" sz="1400" dirty="0">
                <a:solidFill>
                  <a:srgbClr val="0070C0"/>
                </a:solidFill>
              </a:rPr>
              <a:t>&gt; lm6&lt;-lm(</a:t>
            </a:r>
            <a:r>
              <a:rPr lang="en-AU" sz="1400" dirty="0" err="1">
                <a:solidFill>
                  <a:srgbClr val="0070C0"/>
                </a:solidFill>
              </a:rPr>
              <a:t>Density~QuadDiam+StandType</a:t>
            </a:r>
            <a:r>
              <a:rPr lang="en-AU" sz="1400" dirty="0">
                <a:solidFill>
                  <a:srgbClr val="0070C0"/>
                </a:solidFill>
              </a:rPr>
              <a:t>, data=forest)</a:t>
            </a:r>
          </a:p>
          <a:p>
            <a:pPr latinLnBrk="1"/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anova</a:t>
            </a:r>
            <a:r>
              <a:rPr lang="en-AU" sz="1400" dirty="0">
                <a:solidFill>
                  <a:srgbClr val="0070C0"/>
                </a:solidFill>
              </a:rPr>
              <a:t>(lm6)</a:t>
            </a:r>
          </a:p>
          <a:p>
            <a:pPr latinLnBrk="1"/>
            <a:r>
              <a:rPr lang="en-AU" sz="1400" dirty="0"/>
              <a:t>Analysis of Variance Table</a:t>
            </a:r>
          </a:p>
          <a:p>
            <a:pPr latinLnBrk="1"/>
            <a:r>
              <a:rPr lang="en-AU" sz="1400" dirty="0"/>
              <a:t>Response: Density</a:t>
            </a:r>
          </a:p>
          <a:p>
            <a:pPr latinLnBrk="1"/>
            <a:r>
              <a:rPr lang="en-AU" sz="1400" dirty="0"/>
              <a:t>                   </a:t>
            </a:r>
            <a:r>
              <a:rPr lang="en-AU" sz="1400" dirty="0" err="1"/>
              <a:t>Df</a:t>
            </a:r>
            <a:r>
              <a:rPr lang="en-AU" sz="1400" dirty="0"/>
              <a:t>   Sum </a:t>
            </a:r>
            <a:r>
              <a:rPr lang="en-AU" sz="1400" dirty="0" err="1"/>
              <a:t>Sq</a:t>
            </a:r>
            <a:r>
              <a:rPr lang="en-AU" sz="1400" dirty="0"/>
              <a:t>  Mean </a:t>
            </a:r>
            <a:r>
              <a:rPr lang="en-AU" sz="1400" dirty="0" err="1"/>
              <a:t>Sq</a:t>
            </a:r>
            <a:r>
              <a:rPr lang="en-AU" sz="1400" dirty="0"/>
              <a:t> F value    </a:t>
            </a:r>
            <a:r>
              <a:rPr lang="en-AU" sz="1400" dirty="0" err="1"/>
              <a:t>Pr</a:t>
            </a:r>
            <a:r>
              <a:rPr lang="en-AU" sz="1400" dirty="0"/>
              <a:t>(&gt;F)    </a:t>
            </a:r>
          </a:p>
          <a:p>
            <a:pPr latinLnBrk="1"/>
            <a:r>
              <a:rPr lang="en-AU" sz="1400" dirty="0" err="1"/>
              <a:t>QuadDiam</a:t>
            </a:r>
            <a:r>
              <a:rPr lang="en-AU" sz="1400" dirty="0"/>
              <a:t>   1 22596452 22596452 44.6125 9.949e-08 ***</a:t>
            </a:r>
          </a:p>
          <a:p>
            <a:pPr latinLnBrk="1"/>
            <a:r>
              <a:rPr lang="en-AU" sz="1400" dirty="0" err="1"/>
              <a:t>StandType</a:t>
            </a:r>
            <a:r>
              <a:rPr lang="en-AU" sz="1400" dirty="0"/>
              <a:t>   2 13064564  6532282 12.8968 6.363e-05 ***</a:t>
            </a:r>
          </a:p>
          <a:p>
            <a:pPr latinLnBrk="1"/>
            <a:r>
              <a:rPr lang="en-AU" sz="1400" dirty="0" err="1"/>
              <a:t>QuadDiam:StandType</a:t>
            </a:r>
            <a:r>
              <a:rPr lang="en-AU" sz="1400" dirty="0"/>
              <a:t>  </a:t>
            </a:r>
          </a:p>
          <a:p>
            <a:pPr latinLnBrk="1"/>
            <a:r>
              <a:rPr lang="en-AU" sz="1400" dirty="0"/>
              <a:t>                    2   809573   404787  0.7992    0.4577    </a:t>
            </a:r>
          </a:p>
          <a:p>
            <a:r>
              <a:rPr lang="en-AU" sz="1400" dirty="0"/>
              <a:t>Residuals  35 17727660   506505 </a:t>
            </a:r>
          </a:p>
          <a:p>
            <a:endParaRPr lang="en-AU" sz="1400" dirty="0">
              <a:solidFill>
                <a:srgbClr val="0070C0"/>
              </a:solidFill>
            </a:endParaRPr>
          </a:p>
          <a:p>
            <a:r>
              <a:rPr lang="en-AU" sz="1400" dirty="0">
                <a:solidFill>
                  <a:srgbClr val="0070C0"/>
                </a:solidFill>
              </a:rPr>
              <a:t>&gt; </a:t>
            </a:r>
            <a:r>
              <a:rPr lang="en-AU" sz="1400" dirty="0" err="1">
                <a:solidFill>
                  <a:srgbClr val="0070C0"/>
                </a:solidFill>
              </a:rPr>
              <a:t>emmeans</a:t>
            </a:r>
            <a:r>
              <a:rPr lang="en-AU" sz="1400" dirty="0">
                <a:solidFill>
                  <a:srgbClr val="0070C0"/>
                </a:solidFill>
              </a:rPr>
              <a:t>(lm6,pairwise~StandType)</a:t>
            </a:r>
          </a:p>
          <a:p>
            <a:pPr latinLnBrk="1"/>
            <a:endParaRPr lang="en-AU" sz="1400" dirty="0"/>
          </a:p>
          <a:p>
            <a:pPr latinLnBrk="1"/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809" y="940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Exploratory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your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809" y="4221088"/>
            <a:ext cx="30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 model assumptions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" y="1309410"/>
            <a:ext cx="4017841" cy="24796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05554" y="3729401"/>
            <a:ext cx="5138445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Results may be misleading due to involvement in interactions</a:t>
            </a:r>
            <a:endParaRPr lang="en-A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emmeans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StandType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emmean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SE    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lower.CL upper.CL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Coigue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     3504 	214.8     35   3068 	3940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Rauli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	     2322 	238.5     35   1838 	2806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Roble    	     2118 	172.3     35   1768 	2468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r>
              <a:rPr lang="en-AU" altLang="en-US" sz="2100" dirty="0"/>
              <a:t>Example 1: Can drought tolerance in sorghum be improved through genetic modification?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929" y="2249769"/>
            <a:ext cx="596127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/>
              <a:t>Outcome measure</a:t>
            </a:r>
          </a:p>
          <a:p>
            <a:pPr lvl="1"/>
            <a:r>
              <a:rPr lang="en-AU" altLang="en-US" sz="1600" dirty="0"/>
              <a:t>Leaf water retention LWR (%)</a:t>
            </a:r>
          </a:p>
          <a:p>
            <a:r>
              <a:rPr lang="en-AU" altLang="en-US" dirty="0"/>
              <a:t>Experimental factors</a:t>
            </a:r>
          </a:p>
          <a:p>
            <a:r>
              <a:rPr lang="en-AU" altLang="en-US" dirty="0"/>
              <a:t>       </a:t>
            </a:r>
            <a:r>
              <a:rPr lang="en-AU" altLang="en-US" sz="1600" dirty="0"/>
              <a:t>Gene A (++/--)</a:t>
            </a:r>
          </a:p>
          <a:p>
            <a:r>
              <a:rPr lang="en-AU" altLang="en-US" sz="1600" dirty="0"/>
              <a:t>        Gene B (++/--)</a:t>
            </a:r>
          </a:p>
          <a:p>
            <a:endParaRPr lang="en-AU" altLang="en-US" dirty="0"/>
          </a:p>
          <a:p>
            <a:endParaRPr lang="en-AU" altLang="en-US" dirty="0"/>
          </a:p>
          <a:p>
            <a:r>
              <a:rPr lang="en-AU" altLang="en-US" u="sng" dirty="0"/>
              <a:t>4 parameter model</a:t>
            </a:r>
          </a:p>
          <a:p>
            <a:r>
              <a:rPr lang="en-AU" alt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110"/>
              </p:ext>
            </p:extLst>
          </p:nvPr>
        </p:nvGraphicFramePr>
        <p:xfrm>
          <a:off x="827584" y="4775200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 possible treatments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C+A+B+D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AutoShape 23" descr="Image result for sorghum images"/>
          <p:cNvSpPr>
            <a:spLocks noChangeAspect="1" noChangeArrowheads="1"/>
          </p:cNvSpPr>
          <p:nvPr/>
        </p:nvSpPr>
        <p:spPr bwMode="auto">
          <a:xfrm>
            <a:off x="5940152" y="24208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 descr="Image result for sorghum imag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52" y="1923039"/>
            <a:ext cx="2028825" cy="20288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550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r>
              <a:rPr lang="en-AU" altLang="en-US" sz="2100" dirty="0"/>
              <a:t>Spot the difference between the two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4356393"/>
            <a:ext cx="8100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1600" dirty="0"/>
              <a:t>Full factorial model – 4 parameter model</a:t>
            </a:r>
          </a:p>
          <a:p>
            <a:r>
              <a:rPr lang="en-AU" altLang="en-US" sz="1600" dirty="0"/>
              <a:t>Expected Leaf Water Retention (%) under different experimental conditions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99116"/>
              </p:ext>
            </p:extLst>
          </p:nvPr>
        </p:nvGraphicFramePr>
        <p:xfrm>
          <a:off x="1331640" y="4941168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63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 possible treatments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--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C+A+B+D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16483" y="1991879"/>
            <a:ext cx="8100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1600" dirty="0"/>
              <a:t>Additive model- 3 parameter model</a:t>
            </a:r>
          </a:p>
          <a:p>
            <a:r>
              <a:rPr lang="en-AU" altLang="en-US" sz="1600" dirty="0"/>
              <a:t>Expected Leaf Water Retention (%) under different experimental conditions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83249"/>
              </p:ext>
            </p:extLst>
          </p:nvPr>
        </p:nvGraphicFramePr>
        <p:xfrm>
          <a:off x="1331640" y="2575734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63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 possible treatments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B</a:t>
                      </a:r>
                    </a:p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C+A+B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8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1FF0-FDB5-4923-B767-43DEAC568F02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724" y="894339"/>
            <a:ext cx="7686854" cy="1028700"/>
          </a:xfrm>
        </p:spPr>
        <p:txBody>
          <a:bodyPr/>
          <a:lstStyle/>
          <a:p>
            <a:r>
              <a:rPr lang="en-AU" altLang="en-US" sz="2100" dirty="0"/>
              <a:t>Which model to use?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5856" y="1239412"/>
            <a:ext cx="810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1600" dirty="0"/>
              <a:t>Depends upon your research question.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5896" y="1700808"/>
            <a:ext cx="536408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Experimental set-up: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10 plants per A/B genotype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Genotypes: AABB, </a:t>
            </a:r>
            <a:r>
              <a:rPr lang="en-AU" dirty="0" err="1"/>
              <a:t>aaBB</a:t>
            </a:r>
            <a:r>
              <a:rPr lang="en-AU" dirty="0"/>
              <a:t>, </a:t>
            </a:r>
            <a:r>
              <a:rPr lang="en-AU" dirty="0" err="1"/>
              <a:t>AAbb</a:t>
            </a:r>
            <a:r>
              <a:rPr lang="en-AU" dirty="0"/>
              <a:t>, </a:t>
            </a:r>
            <a:r>
              <a:rPr lang="en-AU" dirty="0" err="1"/>
              <a:t>aabb</a:t>
            </a:r>
            <a:endParaRPr lang="en-AU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Two factors, 2 levels/factor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Outcome measure: Leaf water retention(%)	 	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139"/>
              </p:ext>
            </p:extLst>
          </p:nvPr>
        </p:nvGraphicFramePr>
        <p:xfrm>
          <a:off x="2285081" y="4518777"/>
          <a:ext cx="638403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63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 possible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b="1" dirty="0"/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</a:t>
                      </a:r>
                      <a:r>
                        <a:rPr lang="en-AU" dirty="0" err="1"/>
                        <a:t>c+a</a:t>
                      </a:r>
                      <a:r>
                        <a:rPr lang="en-A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c+b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       (</a:t>
                      </a:r>
                      <a:r>
                        <a:rPr lang="en-AU" dirty="0" err="1"/>
                        <a:t>c+a</a:t>
                      </a:r>
                      <a:r>
                        <a:rPr lang="en-AU" dirty="0"/>
                        <a:t>)+</a:t>
                      </a:r>
                      <a:r>
                        <a:rPr lang="en-AU" dirty="0" err="1"/>
                        <a:t>b+d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4163301"/>
            <a:ext cx="526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Expected (average) response under different conditions</a:t>
            </a:r>
          </a:p>
        </p:txBody>
      </p:sp>
      <p:pic>
        <p:nvPicPr>
          <p:cNvPr id="10" name="Picture 9" descr="Image result for sorghum imag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5446"/>
            <a:ext cx="2028825" cy="20288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9249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28800"/>
            <a:ext cx="7236296" cy="3886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Organise data and import data</a:t>
            </a:r>
          </a:p>
          <a:p>
            <a:pPr lvl="1"/>
            <a:r>
              <a:rPr lang="en-AU" sz="1800" dirty="0"/>
              <a:t>1 row per measure</a:t>
            </a:r>
          </a:p>
          <a:p>
            <a:pPr lvl="1"/>
            <a:r>
              <a:rPr lang="en-AU" sz="1800" dirty="0"/>
              <a:t>Columns for </a:t>
            </a:r>
            <a:r>
              <a:rPr lang="en-AU" sz="1800" dirty="0" err="1"/>
              <a:t>sampleID</a:t>
            </a:r>
            <a:r>
              <a:rPr lang="en-AU" sz="1800" dirty="0"/>
              <a:t>/blocks</a:t>
            </a:r>
          </a:p>
          <a:p>
            <a:pPr lvl="1"/>
            <a:r>
              <a:rPr lang="en-AU" sz="1800" dirty="0"/>
              <a:t>Columns for experimental factors</a:t>
            </a:r>
          </a:p>
          <a:p>
            <a:pPr lvl="1"/>
            <a:r>
              <a:rPr lang="en-AU" sz="1800" dirty="0"/>
              <a:t>Column for measure</a:t>
            </a:r>
            <a:endParaRPr lang="en-AU" sz="2000" dirty="0"/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setwd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 your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here")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data2&lt;- read.csv(“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Prac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mock LWR.csv")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0" y="4002426"/>
            <a:ext cx="9180512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2. Visualise the data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(data2,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aes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GeneB,LWR,colour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GeneA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+  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geom_boxplot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geom_point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5440536"/>
            <a:ext cx="7488832" cy="783116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3. Model data</a:t>
            </a:r>
          </a:p>
          <a:p>
            <a:pPr marL="0" indent="0">
              <a:buNone/>
            </a:pPr>
            <a:r>
              <a:rPr lang="en-AU" sz="2000" dirty="0"/>
              <a:t>4. Assess model assumptions</a:t>
            </a:r>
          </a:p>
          <a:p>
            <a:pPr marL="0" indent="0">
              <a:buNone/>
            </a:pPr>
            <a:endParaRPr lang="en-AU" sz="1600" kern="1200" dirty="0">
              <a:solidFill>
                <a:srgbClr val="0000FF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9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28800"/>
            <a:ext cx="6553200" cy="3886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1. Organise data and import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9389" y="2171700"/>
            <a:ext cx="6228184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2. Visualise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389" y="2696328"/>
            <a:ext cx="7848872" cy="18669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3. Model data and interpret output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emmeans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lm1&lt;-lm(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LWR~GeneA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GeneB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data=data2)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anova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(lm1)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summary(lm1)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emmeans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(lm1,pairwise~GeneA|GeneB)</a:t>
            </a:r>
          </a:p>
          <a:p>
            <a:pPr marL="0" indent="0">
              <a:buNone/>
            </a:pPr>
            <a:r>
              <a:rPr lang="en-AU" sz="2000" kern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emmeans</a:t>
            </a: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(lm1,pairwise~GeneB|GeneA)</a:t>
            </a:r>
          </a:p>
          <a:p>
            <a:pPr marL="0" indent="0">
              <a:buNone/>
            </a:pPr>
            <a:r>
              <a:rPr lang="en-AU" sz="2000" dirty="0"/>
              <a:t>4. Assess model assumptions</a:t>
            </a:r>
          </a:p>
          <a:p>
            <a:pPr marL="0" indent="0">
              <a:buNone/>
            </a:pPr>
            <a:r>
              <a:rPr lang="en-AU" sz="2000" kern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plot(lm1, which=1:2)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6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244DA-C4F8-452F-B50D-D846C7EDE66C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09" y="940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Exploratory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755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your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832" y="4221088"/>
            <a:ext cx="30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Assess model assumptions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2" y="1550384"/>
            <a:ext cx="3447179" cy="242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5" y="4654058"/>
            <a:ext cx="2582832" cy="18204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338948"/>
            <a:ext cx="5732554" cy="4544940"/>
          </a:xfrm>
          <a:prstGeom prst="rect">
            <a:avLst/>
          </a:prstGeom>
        </p:spPr>
      </p:pic>
      <p:pic>
        <p:nvPicPr>
          <p:cNvPr id="15" name="Picture 14" descr="Image result for sorghum images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07" y="4941168"/>
            <a:ext cx="1734493" cy="1693262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51085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671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AU" altLang="en-US" sz="2100" kern="0" dirty="0">
                <a:solidFill>
                  <a:srgbClr val="527688"/>
                </a:solidFill>
                <a:latin typeface="Arial"/>
                <a:ea typeface="+mj-ea"/>
                <a:cs typeface="Arial"/>
              </a:rPr>
              <a:t>Which model to use?</a:t>
            </a:r>
            <a:endParaRPr lang="en-AU" sz="2400" dirty="0">
              <a:solidFill>
                <a:srgbClr val="527688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4008" y="19000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Experimental set-up: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60 cabbage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2 cultivars: c39 and c52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3 planting dates: Days 16, 20, 21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0" y="1119081"/>
            <a:ext cx="8223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Research question: </a:t>
            </a:r>
          </a:p>
          <a:p>
            <a:r>
              <a:rPr lang="en-AU" dirty="0"/>
              <a:t>Which cabbage cultivar has the higher Vitamin C content on average?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32109"/>
              </p:ext>
            </p:extLst>
          </p:nvPr>
        </p:nvGraphicFramePr>
        <p:xfrm>
          <a:off x="4283968" y="3789040"/>
          <a:ext cx="449709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79">
                <a:tc rowSpan="2" gridSpan="2"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Average Vitamin C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Cultivar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36"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Planting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Day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Day</a:t>
                      </a:r>
                      <a:r>
                        <a:rPr lang="en-AU" baseline="0" dirty="0"/>
                        <a:t> 20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A+C1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A+C1+B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Day</a:t>
                      </a:r>
                      <a:r>
                        <a:rPr lang="en-AU" baseline="0" dirty="0"/>
                        <a:t> 21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A+C2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A+C2+B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MARGINAL</a:t>
                      </a:r>
                      <a:r>
                        <a:rPr lang="en-AU" sz="1400" baseline="0" dirty="0"/>
                        <a:t> MEANS</a:t>
                      </a:r>
                      <a:endParaRPr lang="en-A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 descr="Image result for cabbage imag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819910" cy="1990725"/>
          </a:xfrm>
          <a:prstGeom prst="rect">
            <a:avLst/>
          </a:prstGeom>
          <a:noFill/>
          <a:extLst/>
        </p:spPr>
      </p:pic>
      <p:pic>
        <p:nvPicPr>
          <p:cNvPr id="11" name="Picture 10" descr="Image result for cabbage imag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6"/>
            <a:ext cx="1584176" cy="1666297"/>
          </a:xfrm>
          <a:prstGeom prst="rect">
            <a:avLst/>
          </a:prstGeom>
          <a:noFill/>
          <a:extLst/>
        </p:spPr>
      </p:pic>
      <p:sp>
        <p:nvSpPr>
          <p:cNvPr id="9" name="TextBox 8"/>
          <p:cNvSpPr txBox="1"/>
          <p:nvPr/>
        </p:nvSpPr>
        <p:spPr>
          <a:xfrm>
            <a:off x="179512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many parameters in this model?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4304" y="312821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Additive model assumes cultivar difference is same for each planting day</a:t>
            </a:r>
          </a:p>
        </p:txBody>
      </p:sp>
    </p:spTree>
    <p:extLst>
      <p:ext uri="{BB962C8B-B14F-4D97-AF65-F5344CB8AC3E}">
        <p14:creationId xmlns:p14="http://schemas.microsoft.com/office/powerpoint/2010/main" val="534368931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-3-1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ANUPowerpointTemplate2010-3-1</Template>
  <TotalTime>32145</TotalTime>
  <Words>1572</Words>
  <Application>Microsoft Macintosh PowerPoint</Application>
  <PresentationFormat>On-screen Show (4:3)</PresentationFormat>
  <Paragraphs>347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Times New Roman</vt:lpstr>
      <vt:lpstr>Wingdings</vt:lpstr>
      <vt:lpstr>ANUPowerpointTemplate2010-3-1</vt:lpstr>
      <vt:lpstr>Chapter 3.  Statistical Modelling: Understanding Mean Structure</vt:lpstr>
      <vt:lpstr>Key components of a statistical model of an experiment</vt:lpstr>
      <vt:lpstr>Example 1: Can drought tolerance in sorghum be improved through genetic modification?</vt:lpstr>
      <vt:lpstr>Spot the difference between the two models</vt:lpstr>
      <vt:lpstr>Which model to use?</vt:lpstr>
      <vt:lpstr>Data analysis</vt:lpstr>
      <vt:lpstr>Data analysis</vt:lpstr>
      <vt:lpstr>PowerPoint Presentation</vt:lpstr>
      <vt:lpstr>PowerPoint Presentation</vt:lpstr>
      <vt:lpstr>Data analysis</vt:lpstr>
      <vt:lpstr>PowerPoint Presentation</vt:lpstr>
      <vt:lpstr>PowerPoint Presentation</vt:lpstr>
      <vt:lpstr>Data analysis</vt:lpstr>
      <vt:lpstr>Data analysis</vt:lpstr>
      <vt:lpstr>PowerPoint Presentation</vt:lpstr>
      <vt:lpstr>Which model to use?</vt:lpstr>
      <vt:lpstr>Which model to use?</vt:lpstr>
      <vt:lpstr>Data analysis</vt:lpstr>
      <vt:lpstr>Data analysis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Neeman</dc:creator>
  <cp:lastModifiedBy>Mark Farrell</cp:lastModifiedBy>
  <cp:revision>161</cp:revision>
  <cp:lastPrinted>2018-03-11T03:20:37Z</cp:lastPrinted>
  <dcterms:created xsi:type="dcterms:W3CDTF">2014-01-06T05:36:50Z</dcterms:created>
  <dcterms:modified xsi:type="dcterms:W3CDTF">2018-10-01T23:38:29Z</dcterms:modified>
</cp:coreProperties>
</file>