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2" r:id="rId2"/>
    <p:sldId id="510" r:id="rId3"/>
    <p:sldId id="429" r:id="rId4"/>
    <p:sldId id="456" r:id="rId5"/>
    <p:sldId id="511" r:id="rId6"/>
    <p:sldId id="512" r:id="rId7"/>
    <p:sldId id="434" r:id="rId8"/>
    <p:sldId id="513" r:id="rId9"/>
    <p:sldId id="435" r:id="rId10"/>
    <p:sldId id="471" r:id="rId11"/>
    <p:sldId id="514" r:id="rId12"/>
    <p:sldId id="515" r:id="rId13"/>
    <p:sldId id="516" r:id="rId14"/>
    <p:sldId id="437" r:id="rId15"/>
    <p:sldId id="517" r:id="rId16"/>
    <p:sldId id="438" r:id="rId17"/>
    <p:sldId id="500" r:id="rId18"/>
    <p:sldId id="472" r:id="rId19"/>
    <p:sldId id="473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501" r:id="rId28"/>
    <p:sldId id="482" r:id="rId29"/>
    <p:sldId id="503" r:id="rId30"/>
    <p:sldId id="504" r:id="rId31"/>
    <p:sldId id="505" r:id="rId32"/>
    <p:sldId id="506" r:id="rId33"/>
    <p:sldId id="486" r:id="rId34"/>
    <p:sldId id="498" r:id="rId35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7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FAC5-1E8C-4666-9AE2-0742FAB937A1}" type="datetimeFigureOut">
              <a:rPr lang="en-AU" smtClean="0"/>
              <a:t>2/10/18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F16C-EA22-4F78-9F64-2962122AC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40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54FA15-9301-4D54-B578-B5DB3CEA31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8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71037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15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11679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90353A-4863-4D3B-B297-5057ECABFA9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BAA4E-4577-473B-AC0E-D1C11E07524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21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54952-80D5-4FD2-876E-3BEDFB7467B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3572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1295400"/>
            <a:ext cx="8458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40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27244DA-C4F8-452F-B50D-D846C7EDE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4DA89-F07B-43A0-BAB0-8B37DC74CB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48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8A8D-4BE2-4E2D-BF97-A6A6D74E605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62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73827-0A6A-416C-A334-22BC5298E84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101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A6A9D-C34F-4BDF-A11A-62F13E1201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6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6816F-F914-48CF-8511-10E467B441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76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E88F-A6D8-4F40-B772-ABBFA583788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768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73F07-4A55-4ED6-8080-C1D94002559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0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085FA-4DA1-4F68-AA1E-C1C922692F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797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C8D644-2F39-4D84-8C07-7406E7E4A58A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14582"/>
            <a:ext cx="4644008" cy="1938992"/>
          </a:xfrm>
        </p:spPr>
        <p:txBody>
          <a:bodyPr/>
          <a:lstStyle/>
          <a:p>
            <a:pPr eaLnBrk="1" hangingPunct="1"/>
            <a:r>
              <a:rPr lang="en-AU" sz="3000" dirty="0"/>
              <a:t>Chapter 4.</a:t>
            </a:r>
            <a:br>
              <a:rPr lang="en-AU" sz="3000" dirty="0"/>
            </a:br>
            <a:r>
              <a:rPr lang="en-AU" sz="3000" dirty="0"/>
              <a:t>Statistical modelling: </a:t>
            </a:r>
            <a:br>
              <a:rPr lang="en-AU" sz="3000" dirty="0"/>
            </a:br>
            <a:r>
              <a:rPr lang="en-AU" sz="3000" dirty="0"/>
              <a:t>Understanding Error (Variance) 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Terry Neeman, PhD AStat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Statistical Consulting Unit (SCU)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John Dedman Building, ANU</a:t>
            </a:r>
          </a:p>
        </p:txBody>
      </p:sp>
      <p:pic>
        <p:nvPicPr>
          <p:cNvPr id="26626" name="Picture 2" descr="http://upload.wikimedia.org/wikipedia/commons/8/86/Argonne's_Midwest_Center_for_Structural_Genomics_deposits_1,000th_protein_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9"/>
            <a:ext cx="4378936" cy="255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385888" y="2704811"/>
            <a:ext cx="211917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AU" sz="750" dirty="0">
                <a:solidFill>
                  <a:srgbClr val="000000"/>
                </a:solidFill>
                <a:ea typeface="MS Minngs" charset="-128"/>
              </a:rPr>
              <a:t> </a:t>
            </a:r>
            <a:endParaRPr lang="en-AU" dirty="0">
              <a:latin typeface="Times New Roman" pitchFamily="18" charset="0"/>
              <a:ea typeface="MS Minngs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971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Treatment effect estimates without and with blocking in R</a:t>
            </a:r>
            <a:endParaRPr lang="en-AU" sz="2400" dirty="0">
              <a:solidFill>
                <a:srgbClr val="0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844824"/>
            <a:ext cx="82763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summary(model1) (No BLOCKING)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Estimate Std. Error t value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	260.89 	24.14 	10.809 	2.88e-10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Temp 		 10.11 	15.27 	 0.662 	0.515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593440"/>
            <a:ext cx="9145016" cy="330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summary(model2)  (with BLOCKING)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 effects: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Groups   Name        			Variance </a:t>
            </a:r>
            <a:r>
              <a:rPr lang="en-AU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Std.Dev</a:t>
            </a: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Week     (Intercept) 1543.1   39.28   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Residual              135.7   11.65   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U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 of </a:t>
            </a:r>
            <a:r>
              <a:rPr lang="en-AU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obs</a:t>
            </a: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24, groups:  Week, 4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U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Fixed effects:</a:t>
            </a: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U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Estimate Std. Error      </a:t>
            </a:r>
            <a:r>
              <a:rPr lang="en-AU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AU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tvalue</a:t>
            </a: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(&gt;|t|)    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U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(Intercept)   260.887     21.031   3.820  12.405 0.000316 ***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U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atinLnBrk="1">
              <a:lnSpc>
                <a:spcPts val="112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Temp          10.110      4.755  19.000   2.126 0.046809 *  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40768"/>
            <a:ext cx="8692092" cy="23610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U" sz="2000" dirty="0"/>
              <a:t>Organise data and import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setwd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  “)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photo&lt;-read.csv(“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photosynthesis.csv)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(photo) #check data types in data set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photo$Position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&lt;-factor(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photo$Position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photo$Temp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&lt;-factor(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photo$Temp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-5292" y="3701782"/>
            <a:ext cx="9401828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2. Visualise the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photo,aes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Temp,PhotoRate,colour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=Position))+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geom_point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+ labs(x=“Temperature”)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Image result for greenhouse tray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23" y="4734950"/>
            <a:ext cx="3503377" cy="19706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8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5292" y="1272175"/>
            <a:ext cx="8692092" cy="5566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U" sz="2000" dirty="0"/>
              <a:t>Organise data and import data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0" y="1698467"/>
            <a:ext cx="6228184" cy="55162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2. Visualise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-5292" y="2620187"/>
            <a:ext cx="8692092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3. Model data and interpret output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lmerTest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emmeans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lmer1&lt;-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lmer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PhotoRate~Temp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+(1|Position), data=photo)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(lmer1)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summary(lmer1)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emmeans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(lmer1,~Temp)</a:t>
            </a:r>
          </a:p>
          <a:p>
            <a:pPr marL="0" indent="0">
              <a:buNone/>
            </a:pPr>
            <a:r>
              <a:rPr lang="en-AU" sz="2000" dirty="0"/>
              <a:t>4. Assess model assumptions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plot(lmer1)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Image result for greenhouse tray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49" y="4452856"/>
            <a:ext cx="4004878" cy="22527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2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09" y="940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Exploratory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your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832" y="4221088"/>
            <a:ext cx="30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 model assumptions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3" y="1446413"/>
            <a:ext cx="3876621" cy="2126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4941" y="937582"/>
            <a:ext cx="5296517" cy="4677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lmer1&lt;-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lmer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PhotoRate~Temp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+(1|Position), data=photosynthesis)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(lmer1)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Sum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Mean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NDF DDF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F.value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(&gt;F)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 613.28  613.28     1    19   4.521 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0.04681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summary(lmer1)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effects: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Groups   Name        Variance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Std.Dev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(Intercept)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1543.1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39.28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Residual                      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135.7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11.65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24, groups:  Position, 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effects: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Estimate        Std. Error     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 value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(&gt;|t|)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(Intercept)  270.997     19.927   3.087  13.599 0.000741 ***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TempHigh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10.110      4.755  19.000   2.126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0.046810 *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emmeans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(lmer1,pairwise~Temp)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emmeans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  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emmean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SE   </a:t>
            </a:r>
            <a:r>
              <a:rPr lang="en-A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lower.CL upper.CL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270.9973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19.92706 3.09 208.5815 333.4131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 </a:t>
            </a:r>
            <a:r>
              <a:rPr lang="en-AU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281.1074</a:t>
            </a: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19.92706 3.09 218.6916 343.5232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621" y="4791005"/>
            <a:ext cx="4101930" cy="1647637"/>
          </a:xfrm>
          <a:prstGeom prst="rect">
            <a:avLst/>
          </a:prstGeom>
        </p:spPr>
      </p:pic>
      <p:pic>
        <p:nvPicPr>
          <p:cNvPr id="13" name="Picture 2" descr="Image result for greenhouse trays im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00" y="5526354"/>
            <a:ext cx="2567273" cy="144409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6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0" y="81754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100" dirty="0">
                <a:solidFill>
                  <a:srgbClr val="527688"/>
                </a:solidFill>
                <a:latin typeface="+mj-lt"/>
                <a:ea typeface="+mj-ea"/>
                <a:cs typeface="+mj-cs"/>
              </a:rPr>
              <a:t>Example 2: Can a gene KO Arabidopsis modulate leaf temperature during drought?</a:t>
            </a:r>
          </a:p>
          <a:p>
            <a:pPr eaLnBrk="1" hangingPunct="1">
              <a:spcBef>
                <a:spcPct val="50000"/>
              </a:spcBef>
            </a:pPr>
            <a:r>
              <a:rPr lang="en-AU" dirty="0"/>
              <a:t>			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88142" y="2080305"/>
            <a:ext cx="30777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000" dirty="0"/>
              <a:t>Wild type controls</a:t>
            </a:r>
          </a:p>
          <a:p>
            <a:pPr eaLnBrk="1" hangingPunct="1">
              <a:spcBef>
                <a:spcPct val="50000"/>
              </a:spcBef>
            </a:pPr>
            <a:r>
              <a:rPr lang="en-AU" sz="2000" dirty="0"/>
              <a:t>Normal conditions n = 2</a:t>
            </a:r>
          </a:p>
          <a:p>
            <a:pPr eaLnBrk="1" hangingPunct="1">
              <a:spcBef>
                <a:spcPct val="50000"/>
              </a:spcBef>
            </a:pPr>
            <a:r>
              <a:rPr lang="en-AU" sz="2000" dirty="0"/>
              <a:t>Drought conditions n=2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511230" y="2110205"/>
            <a:ext cx="28841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AU" sz="2000" dirty="0"/>
              <a:t>Experimental mutant</a:t>
            </a:r>
          </a:p>
          <a:p>
            <a:pPr eaLnBrk="1" hangingPunct="1">
              <a:spcBef>
                <a:spcPct val="50000"/>
              </a:spcBef>
            </a:pPr>
            <a:r>
              <a:rPr lang="en-AU" sz="2000" dirty="0"/>
              <a:t>Normal conditions n = 2</a:t>
            </a:r>
          </a:p>
          <a:p>
            <a:pPr eaLnBrk="1" hangingPunct="1">
              <a:spcBef>
                <a:spcPct val="50000"/>
              </a:spcBef>
            </a:pPr>
            <a:r>
              <a:rPr lang="en-AU" sz="2000" dirty="0"/>
              <a:t>Drought conditions n=2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98551" y="3406708"/>
            <a:ext cx="3021632" cy="315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68131" y="3433644"/>
            <a:ext cx="3037868" cy="315032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2" name="Group 131"/>
          <p:cNvGrpSpPr/>
          <p:nvPr/>
        </p:nvGrpSpPr>
        <p:grpSpPr>
          <a:xfrm>
            <a:off x="7191745" y="5952441"/>
            <a:ext cx="481454" cy="448409"/>
            <a:chOff x="204346" y="4303136"/>
            <a:chExt cx="481454" cy="448409"/>
          </a:xfrm>
        </p:grpSpPr>
        <p:cxnSp>
          <p:nvCxnSpPr>
            <p:cNvPr id="133" name="Straight Connector 132"/>
            <p:cNvCxnSpPr/>
            <p:nvPr/>
          </p:nvCxnSpPr>
          <p:spPr>
            <a:xfrm flipH="1">
              <a:off x="204346" y="4358925"/>
              <a:ext cx="317075" cy="32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7637" y="4312508"/>
              <a:ext cx="128163" cy="32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85206" y="4303136"/>
              <a:ext cx="72431" cy="448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5" y="3644275"/>
            <a:ext cx="1266825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90" y="5523607"/>
            <a:ext cx="1266825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Picture 94" descr="Image result for arabidopsis thalian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63" y="3644275"/>
            <a:ext cx="1266825" cy="95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Picture 95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" y="5523607"/>
            <a:ext cx="1266825" cy="9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9884" y="4884509"/>
            <a:ext cx="28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Sample 4 leaves per plant</a:t>
            </a:r>
          </a:p>
        </p:txBody>
      </p:sp>
      <p:pic>
        <p:nvPicPr>
          <p:cNvPr id="97" name="Picture 96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43" y="3570400"/>
            <a:ext cx="1266825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Picture 97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86" y="3558682"/>
            <a:ext cx="1266825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Picture 98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95" y="5454727"/>
            <a:ext cx="1266825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 descr="Image result for arabidopsis thalian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43" y="5477461"/>
            <a:ext cx="1266825" cy="9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4655696" y="4832612"/>
            <a:ext cx="28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Sample 4 leaves per plant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5127" y="3814573"/>
            <a:ext cx="133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normal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90430" y="5785584"/>
            <a:ext cx="133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drought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3390430" y="4158372"/>
            <a:ext cx="1037554" cy="2067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Left-Right Arrow 103"/>
          <p:cNvSpPr/>
          <p:nvPr/>
        </p:nvSpPr>
        <p:spPr>
          <a:xfrm>
            <a:off x="3337414" y="6077259"/>
            <a:ext cx="1037554" cy="2067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9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AU" sz="2100" dirty="0"/>
              <a:t>Example 2: Can a gene KO Arabidopsis modulate leaf temperature during drought?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51" y="2970983"/>
            <a:ext cx="59612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Outcome measure</a:t>
            </a:r>
          </a:p>
          <a:p>
            <a:pPr lvl="1"/>
            <a:r>
              <a:rPr lang="en-AU" altLang="en-US" sz="1600" dirty="0"/>
              <a:t>Leaf temperature</a:t>
            </a:r>
          </a:p>
          <a:p>
            <a:r>
              <a:rPr lang="en-AU" altLang="en-US" dirty="0"/>
              <a:t>Experimental factors</a:t>
            </a:r>
          </a:p>
          <a:p>
            <a:r>
              <a:rPr lang="en-AU" altLang="en-US" dirty="0"/>
              <a:t>       </a:t>
            </a:r>
            <a:r>
              <a:rPr lang="en-AU" altLang="en-US" sz="1600" dirty="0"/>
              <a:t>Genotype (control/mutant) (2)</a:t>
            </a:r>
          </a:p>
          <a:p>
            <a:r>
              <a:rPr lang="en-AU" altLang="en-US" sz="1600" dirty="0"/>
              <a:t>        Watering conditions (2)</a:t>
            </a:r>
          </a:p>
          <a:p>
            <a:r>
              <a:rPr lang="en-AU" altLang="en-US" dirty="0"/>
              <a:t>Blocking factors</a:t>
            </a:r>
          </a:p>
          <a:p>
            <a:r>
              <a:rPr lang="en-AU" altLang="en-US" dirty="0"/>
              <a:t>        Plant (4)</a:t>
            </a:r>
          </a:p>
          <a:p>
            <a:r>
              <a:rPr lang="en-AU" altLang="en-US" dirty="0"/>
              <a:t>        </a:t>
            </a:r>
          </a:p>
          <a:p>
            <a:r>
              <a:rPr lang="en-AU" altLang="en-US" u="sng" dirty="0"/>
              <a:t>4 parameter model (plus random effects)</a:t>
            </a:r>
          </a:p>
          <a:p>
            <a:r>
              <a:rPr lang="en-AU" altLang="en-US" dirty="0"/>
              <a:t>	</a:t>
            </a:r>
          </a:p>
        </p:txBody>
      </p:sp>
      <p:sp>
        <p:nvSpPr>
          <p:cNvPr id="5" name="AutoShape 23" descr="Image result for sorghum images"/>
          <p:cNvSpPr>
            <a:spLocks noChangeAspect="1" noChangeArrowheads="1"/>
          </p:cNvSpPr>
          <p:nvPr/>
        </p:nvSpPr>
        <p:spPr bwMode="auto">
          <a:xfrm>
            <a:off x="5940152" y="24208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 descr="Image result for arabidopsis thalian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18" y="2725689"/>
            <a:ext cx="2040134" cy="156740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pic>
        <p:nvPicPr>
          <p:cNvPr id="8" name="Picture 7" descr="Image result for arabidopsis thalian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77" y="2660778"/>
            <a:ext cx="2141811" cy="163231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0286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765175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sz="2800" kern="0" dirty="0"/>
              <a:t>Visualising temperature data by treatment and Genotype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038" y="551378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AU" dirty="0">
                <a:solidFill>
                  <a:srgbClr val="000000"/>
                </a:solidFill>
              </a:rPr>
              <a:t>Outcome measure: </a:t>
            </a:r>
            <a:r>
              <a:rPr lang="en-AU" sz="1600" dirty="0">
                <a:solidFill>
                  <a:srgbClr val="000000"/>
                </a:solidFill>
              </a:rPr>
              <a:t>Temperature</a:t>
            </a:r>
          </a:p>
          <a:p>
            <a:pPr lvl="0">
              <a:spcBef>
                <a:spcPts val="0"/>
              </a:spcBef>
            </a:pPr>
            <a:r>
              <a:rPr lang="en-AU" dirty="0">
                <a:solidFill>
                  <a:srgbClr val="000000"/>
                </a:solidFill>
              </a:rPr>
              <a:t>Experimental factors: </a:t>
            </a:r>
            <a:r>
              <a:rPr lang="en-AU" sz="1600" dirty="0">
                <a:solidFill>
                  <a:srgbClr val="000000"/>
                </a:solidFill>
              </a:rPr>
              <a:t>Genotype (2), Watering conditions (2)</a:t>
            </a:r>
          </a:p>
          <a:p>
            <a:pPr lvl="0">
              <a:spcBef>
                <a:spcPts val="0"/>
              </a:spcBef>
            </a:pPr>
            <a:r>
              <a:rPr lang="en-AU" dirty="0">
                <a:solidFill>
                  <a:srgbClr val="000000"/>
                </a:solidFill>
              </a:rPr>
              <a:t>Blocking factor: </a:t>
            </a:r>
            <a:r>
              <a:rPr lang="en-AU" sz="1600" dirty="0">
                <a:solidFill>
                  <a:srgbClr val="000000"/>
                </a:solidFill>
              </a:rPr>
              <a:t>Plant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2" y="1700808"/>
            <a:ext cx="8183233" cy="38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E88F-A6D8-4F40-B772-ABBFA5837886}" type="slidenum">
              <a:rPr lang="en-AU" altLang="en-US" smtClean="0"/>
              <a:pPr/>
              <a:t>17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Set up analysis for this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589940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drought &lt;- read.csv(“</a:t>
            </a:r>
            <a:r>
              <a:rPr lang="en-AU" sz="2000" dirty="0" err="1">
                <a:solidFill>
                  <a:srgbClr val="0070C0"/>
                </a:solidFill>
              </a:rPr>
              <a:t>Prac</a:t>
            </a:r>
            <a:r>
              <a:rPr lang="en-AU" sz="2000" dirty="0">
                <a:solidFill>
                  <a:srgbClr val="0070C0"/>
                </a:solidFill>
              </a:rPr>
              <a:t> 4 drought data.csv”)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str</a:t>
            </a:r>
            <a:r>
              <a:rPr lang="en-AU" sz="2000" dirty="0">
                <a:solidFill>
                  <a:srgbClr val="0070C0"/>
                </a:solidFill>
              </a:rPr>
              <a:t>(drought)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#Make Plant a </a:t>
            </a:r>
            <a:r>
              <a:rPr lang="en-AU" sz="2000" u="sng" dirty="0">
                <a:solidFill>
                  <a:srgbClr val="0070C0"/>
                </a:solidFill>
              </a:rPr>
              <a:t>Factor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drought$plant</a:t>
            </a:r>
            <a:r>
              <a:rPr lang="en-AU" sz="2000" dirty="0">
                <a:solidFill>
                  <a:srgbClr val="0070C0"/>
                </a:solidFill>
              </a:rPr>
              <a:t>&lt;- factor(</a:t>
            </a:r>
            <a:r>
              <a:rPr lang="en-AU" sz="2000" dirty="0" err="1">
                <a:solidFill>
                  <a:srgbClr val="0070C0"/>
                </a:solidFill>
              </a:rPr>
              <a:t>drought$plant</a:t>
            </a:r>
            <a:r>
              <a:rPr lang="en-AU" sz="2000" dirty="0">
                <a:solidFill>
                  <a:srgbClr val="0070C0"/>
                </a:solidFill>
              </a:rPr>
              <a:t>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#Set Reference Levels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drought$Genotype</a:t>
            </a:r>
            <a:r>
              <a:rPr lang="en-AU" sz="2000" dirty="0">
                <a:solidFill>
                  <a:srgbClr val="0070C0"/>
                </a:solidFill>
              </a:rPr>
              <a:t>&lt;-relevel(</a:t>
            </a:r>
            <a:r>
              <a:rPr lang="en-AU" sz="2000" dirty="0" err="1">
                <a:solidFill>
                  <a:srgbClr val="0070C0"/>
                </a:solidFill>
              </a:rPr>
              <a:t>drought$Genotype</a:t>
            </a:r>
            <a:r>
              <a:rPr lang="en-AU" sz="2000" dirty="0">
                <a:solidFill>
                  <a:srgbClr val="0070C0"/>
                </a:solidFill>
              </a:rPr>
              <a:t>, ref=“WT”)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drought$WaterCondition</a:t>
            </a:r>
            <a:r>
              <a:rPr lang="en-AU" sz="2000" dirty="0">
                <a:solidFill>
                  <a:srgbClr val="0070C0"/>
                </a:solidFill>
              </a:rPr>
              <a:t>&lt;-relevel(</a:t>
            </a:r>
            <a:r>
              <a:rPr lang="en-AU" sz="2000" dirty="0" err="1">
                <a:solidFill>
                  <a:srgbClr val="0070C0"/>
                </a:solidFill>
              </a:rPr>
              <a:t>drought$WaterCondition</a:t>
            </a:r>
            <a:r>
              <a:rPr lang="en-AU" sz="2000" dirty="0">
                <a:solidFill>
                  <a:srgbClr val="0070C0"/>
                </a:solidFill>
              </a:rPr>
              <a:t>, ref=“Normal”)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#Visualise data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drought$cond</a:t>
            </a:r>
            <a:r>
              <a:rPr lang="en-AU" sz="2000" dirty="0">
                <a:solidFill>
                  <a:srgbClr val="0070C0"/>
                </a:solidFill>
              </a:rPr>
              <a:t>&lt;-with(</a:t>
            </a:r>
            <a:r>
              <a:rPr lang="en-AU" sz="2000" dirty="0" err="1">
                <a:solidFill>
                  <a:srgbClr val="0070C0"/>
                </a:solidFill>
              </a:rPr>
              <a:t>drought,interaction</a:t>
            </a:r>
            <a:r>
              <a:rPr lang="en-AU" sz="2000" dirty="0">
                <a:solidFill>
                  <a:srgbClr val="0070C0"/>
                </a:solidFill>
              </a:rPr>
              <a:t>(</a:t>
            </a:r>
            <a:r>
              <a:rPr lang="en-AU" sz="2000" dirty="0" err="1">
                <a:solidFill>
                  <a:srgbClr val="0070C0"/>
                </a:solidFill>
              </a:rPr>
              <a:t>WaterCondition</a:t>
            </a:r>
            <a:r>
              <a:rPr lang="en-AU" sz="2000" dirty="0">
                <a:solidFill>
                  <a:srgbClr val="0070C0"/>
                </a:solidFill>
              </a:rPr>
              <a:t>, Genotype))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ggplot</a:t>
            </a:r>
            <a:r>
              <a:rPr lang="en-AU" sz="2000" dirty="0">
                <a:solidFill>
                  <a:srgbClr val="0070C0"/>
                </a:solidFill>
              </a:rPr>
              <a:t>(drought, </a:t>
            </a:r>
            <a:r>
              <a:rPr lang="en-AU" sz="2000" dirty="0" err="1">
                <a:solidFill>
                  <a:srgbClr val="0070C0"/>
                </a:solidFill>
              </a:rPr>
              <a:t>aes</a:t>
            </a:r>
            <a:r>
              <a:rPr lang="en-AU" sz="2000" dirty="0">
                <a:solidFill>
                  <a:srgbClr val="0070C0"/>
                </a:solidFill>
              </a:rPr>
              <a:t>(</a:t>
            </a:r>
            <a:r>
              <a:rPr lang="en-AU" sz="2000" dirty="0" err="1">
                <a:solidFill>
                  <a:srgbClr val="0070C0"/>
                </a:solidFill>
              </a:rPr>
              <a:t>cond</a:t>
            </a:r>
            <a:r>
              <a:rPr lang="en-AU" sz="2000" dirty="0">
                <a:solidFill>
                  <a:srgbClr val="0070C0"/>
                </a:solidFill>
              </a:rPr>
              <a:t>, </a:t>
            </a:r>
            <a:r>
              <a:rPr lang="en-AU" sz="2000" dirty="0" err="1">
                <a:solidFill>
                  <a:srgbClr val="0070C0"/>
                </a:solidFill>
              </a:rPr>
              <a:t>Temperature,colour</a:t>
            </a:r>
            <a:r>
              <a:rPr lang="en-AU" sz="2000" dirty="0">
                <a:solidFill>
                  <a:srgbClr val="0070C0"/>
                </a:solidFill>
              </a:rPr>
              <a:t>=plant))+</a:t>
            </a:r>
            <a:r>
              <a:rPr lang="en-AU" sz="2000" dirty="0" err="1">
                <a:solidFill>
                  <a:srgbClr val="0070C0"/>
                </a:solidFill>
              </a:rPr>
              <a:t>geom_point</a:t>
            </a:r>
            <a:r>
              <a:rPr lang="en-AU" sz="20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338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385888" y="2704811"/>
            <a:ext cx="211917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AU" sz="750" dirty="0">
                <a:solidFill>
                  <a:srgbClr val="000000"/>
                </a:solidFill>
                <a:ea typeface="MS Minngs" charset="-128"/>
              </a:rPr>
              <a:t> </a:t>
            </a:r>
            <a:endParaRPr lang="en-AU" dirty="0">
              <a:latin typeface="Times New Roman" pitchFamily="18" charset="0"/>
              <a:ea typeface="MS Minngs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971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Analysis of Variance without and with variance structure in R</a:t>
            </a:r>
            <a:endParaRPr lang="en-AU" sz="24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9410828" cy="208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5" y="4221088"/>
            <a:ext cx="9187453" cy="18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385888" y="2704811"/>
            <a:ext cx="211917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AU" sz="750" dirty="0">
                <a:solidFill>
                  <a:srgbClr val="000000"/>
                </a:solidFill>
                <a:ea typeface="MS Minngs" charset="-128"/>
              </a:rPr>
              <a:t> </a:t>
            </a:r>
            <a:endParaRPr lang="en-AU" dirty="0">
              <a:latin typeface="Times New Roman" pitchFamily="18" charset="0"/>
              <a:ea typeface="MS Minngs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7051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Treatment effect estimates without and with variance structure</a:t>
            </a:r>
            <a:endParaRPr lang="en-AU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92" y="5648739"/>
            <a:ext cx="868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Correct blocking structure is ESSENTIAL for correct inference!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64" y="1232175"/>
            <a:ext cx="8408071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AU" alt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means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means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lm.drought,~Genotype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WaterCondition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Genotype Condition  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lsmean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  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lower.CL upper.CL </a:t>
            </a:r>
          </a:p>
          <a:p>
            <a:pPr eaLnBrk="0" hangingPunct="0"/>
            <a:r>
              <a:rPr lang="en-AU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WT       Normal      31.85  0.578 28 	30.66 		33.03</a:t>
            </a:r>
            <a:r>
              <a:rPr lang="en-AU" altLang="en-US" dirty="0"/>
              <a:t> </a:t>
            </a:r>
            <a:endParaRPr lang="en-AU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WT       Drought     38.58  0.578 28 	37.40 		39.77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mutant   Normal      32.07  0.578 28 	30.89 		33.25 </a:t>
            </a:r>
          </a:p>
          <a:p>
            <a:pPr eaLnBrk="0" hangingPunct="0"/>
            <a:r>
              <a:rPr lang="en-AU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mutant   Drought     31.68  0.578 28 	30.50 		32.87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5300" y="3602040"/>
            <a:ext cx="86086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lmer.drought,~Genotype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WaterCondition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Genotype Condition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lsmean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lower.CL upper.CL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WT 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Normal 	31.85 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1.29  4 	 28.25 	35.44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WT 	  Drought 	38.58 	   1.29  4    34.98 	42.18</a:t>
            </a:r>
          </a:p>
          <a:p>
            <a:pPr eaLnBrk="0" hangingPunct="0"/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mutant   Normal     32.07     1.29  4    28.47 	35.67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mutant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Drought    31.68     1.29  4    28.08 	35.28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6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B693B-70F0-43D3-9959-75DE27525BFF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58" y="1160748"/>
            <a:ext cx="6172200" cy="1028700"/>
          </a:xfrm>
        </p:spPr>
        <p:txBody>
          <a:bodyPr/>
          <a:lstStyle/>
          <a:p>
            <a:pPr algn="ctr"/>
            <a:r>
              <a:rPr lang="en-AU" altLang="en-US" sz="2400" dirty="0"/>
              <a:t>Key components of a statistical model of an experiment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88524"/>
            <a:ext cx="8229600" cy="4210050"/>
          </a:xfrm>
        </p:spPr>
        <p:txBody>
          <a:bodyPr/>
          <a:lstStyle/>
          <a:p>
            <a:r>
              <a:rPr lang="en-AU" altLang="en-US" sz="1800" dirty="0"/>
              <a:t>Outcome measure</a:t>
            </a:r>
          </a:p>
          <a:p>
            <a:pPr lvl="1"/>
            <a:r>
              <a:rPr lang="en-AU" altLang="en-US" sz="1400" dirty="0"/>
              <a:t>Response variable</a:t>
            </a:r>
          </a:p>
          <a:p>
            <a:pPr lvl="1"/>
            <a:r>
              <a:rPr lang="en-AU" altLang="en-US" sz="1400" dirty="0"/>
              <a:t>Measure of interest</a:t>
            </a:r>
          </a:p>
          <a:p>
            <a:r>
              <a:rPr lang="en-AU" altLang="en-US" sz="1800" dirty="0"/>
              <a:t>Experimental factors </a:t>
            </a:r>
          </a:p>
          <a:p>
            <a:pPr lvl="1"/>
            <a:r>
              <a:rPr lang="en-AU" altLang="en-US" sz="1500" dirty="0"/>
              <a:t>Conditions that can be manipulated </a:t>
            </a:r>
          </a:p>
          <a:p>
            <a:pPr lvl="1"/>
            <a:r>
              <a:rPr lang="en-AU" altLang="en-US" sz="1500" dirty="0"/>
              <a:t>Conditions of interest (e.g. genotype, gender) </a:t>
            </a:r>
          </a:p>
          <a:p>
            <a:pPr lvl="1"/>
            <a:r>
              <a:rPr lang="en-AU" altLang="en-US" sz="1500" dirty="0"/>
              <a:t>Main questions: do the conditions impact upon the outcome measure?</a:t>
            </a:r>
          </a:p>
          <a:p>
            <a:r>
              <a:rPr lang="en-AU" altLang="en-US" sz="1800" dirty="0"/>
              <a:t>Blocking factors – Data Structure</a:t>
            </a:r>
          </a:p>
          <a:p>
            <a:pPr lvl="1"/>
            <a:r>
              <a:rPr lang="en-AU" altLang="en-US" sz="1400" dirty="0"/>
              <a:t>Conditions (not of interest) that may impact upon the outcome measure</a:t>
            </a:r>
          </a:p>
          <a:p>
            <a:pPr lvl="1"/>
            <a:r>
              <a:rPr lang="en-AU" altLang="en-US" sz="1400" dirty="0"/>
              <a:t>Sources of variation in the experiment that need to be controlled for</a:t>
            </a:r>
          </a:p>
          <a:p>
            <a:pPr lvl="1"/>
            <a:r>
              <a:rPr lang="en-AU" altLang="en-US" sz="1400" dirty="0"/>
              <a:t>Clustering of experimental units</a:t>
            </a:r>
          </a:p>
          <a:p>
            <a:pPr lvl="1"/>
            <a:endParaRPr lang="en-AU" altLang="en-US" sz="1400" dirty="0"/>
          </a:p>
          <a:p>
            <a:pPr>
              <a:buFont typeface="Wingdings" pitchFamily="2" charset="2"/>
              <a:buNone/>
            </a:pPr>
            <a:endParaRPr lang="en-AU" altLang="en-US" sz="1800" dirty="0"/>
          </a:p>
          <a:p>
            <a:pPr algn="ctr">
              <a:buFont typeface="Wingdings" pitchFamily="2" charset="2"/>
              <a:buNone/>
            </a:pPr>
            <a:r>
              <a:rPr lang="en-AU" altLang="en-US" sz="1800" dirty="0"/>
              <a:t>ALWAYS BEGIN WITH A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57293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E88F-A6D8-4F40-B772-ABBFA5837886}" type="slidenum">
              <a:rPr lang="en-AU" altLang="en-US" smtClean="0"/>
              <a:pPr/>
              <a:t>20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7962" y="980728"/>
            <a:ext cx="588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kern="0" dirty="0">
                <a:solidFill>
                  <a:srgbClr val="527688"/>
                </a:solidFill>
                <a:latin typeface="Arial"/>
                <a:cs typeface="Arial"/>
              </a:rPr>
              <a:t>Summary: Statistical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Identify Statistical Framework of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Outcome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Experimental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Blocking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Visualise your data/ look for patterns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Experiment with simple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Assess 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30058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3751"/>
            <a:ext cx="4644008" cy="2400657"/>
          </a:xfrm>
        </p:spPr>
        <p:txBody>
          <a:bodyPr/>
          <a:lstStyle/>
          <a:p>
            <a:pPr eaLnBrk="1" hangingPunct="1"/>
            <a:r>
              <a:rPr lang="en-AU" sz="3000" dirty="0"/>
              <a:t>Chapter 5.</a:t>
            </a:r>
            <a:br>
              <a:rPr lang="en-AU" sz="3000" dirty="0"/>
            </a:br>
            <a:r>
              <a:rPr lang="en-AU" sz="3000" dirty="0"/>
              <a:t>Statistical modelling: </a:t>
            </a:r>
            <a:br>
              <a:rPr lang="en-AU" sz="3000" dirty="0"/>
            </a:br>
            <a:r>
              <a:rPr lang="en-AU" sz="3000" dirty="0"/>
              <a:t>Understanding Error (Variance) Structure II</a:t>
            </a:r>
            <a:br>
              <a:rPr lang="en-AU" sz="3000" dirty="0"/>
            </a:br>
            <a:endParaRPr lang="en-AU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Terry Neeman, PhD AStat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Statistical Consulting Unit (SCU)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/>
              <a:t>John Dedman Building, ANU</a:t>
            </a:r>
          </a:p>
        </p:txBody>
      </p:sp>
      <p:pic>
        <p:nvPicPr>
          <p:cNvPr id="26626" name="Picture 2" descr="http://upload.wikimedia.org/wikipedia/commons/8/86/Argonne's_Midwest_Center_for_Structural_Genomics_deposits_1,000th_protein_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9"/>
            <a:ext cx="4378936" cy="255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1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Variance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128408"/>
            <a:ext cx="8229600" cy="4210050"/>
          </a:xfrm>
        </p:spPr>
        <p:txBody>
          <a:bodyPr/>
          <a:lstStyle/>
          <a:p>
            <a:r>
              <a:rPr lang="en-AU" sz="2400" dirty="0"/>
              <a:t>Error structure: impacts upon inference</a:t>
            </a:r>
          </a:p>
          <a:p>
            <a:r>
              <a:rPr lang="en-AU" sz="2400" dirty="0"/>
              <a:t>Independent measurements: simple error structure</a:t>
            </a:r>
          </a:p>
          <a:p>
            <a:r>
              <a:rPr lang="en-AU" sz="2400" dirty="0"/>
              <a:t>Blocking: between/within blocks</a:t>
            </a:r>
          </a:p>
          <a:p>
            <a:pPr lvl="1"/>
            <a:r>
              <a:rPr lang="en-AU" sz="2000" dirty="0"/>
              <a:t>Treatment comparison: within blocks</a:t>
            </a:r>
          </a:p>
          <a:p>
            <a:r>
              <a:rPr lang="en-AU" sz="2400" dirty="0"/>
              <a:t>Technical replicates: between/within biological samples</a:t>
            </a:r>
          </a:p>
          <a:p>
            <a:pPr lvl="1"/>
            <a:r>
              <a:rPr lang="en-AU" sz="2000" dirty="0"/>
              <a:t>Treatment comparison: between biological samples </a:t>
            </a:r>
          </a:p>
          <a:p>
            <a:r>
              <a:rPr lang="en-AU" sz="2400" dirty="0"/>
              <a:t>Statistical software chooses the correct variance component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55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28184" y="2852936"/>
            <a:ext cx="2808312" cy="309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Variance Structure: Nested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23</a:t>
            </a:fld>
            <a:endParaRPr lang="en-AU" altLang="en-US"/>
          </a:p>
        </p:txBody>
      </p:sp>
      <p:pic>
        <p:nvPicPr>
          <p:cNvPr id="51202" name="Picture 2" descr="http://organicsoiltechnology.com/wp-content/uploads/determinate-verses-indeterminate-tomato-plant-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r="7513"/>
          <a:stretch/>
        </p:blipFill>
        <p:spPr bwMode="auto">
          <a:xfrm>
            <a:off x="261366" y="2132856"/>
            <a:ext cx="5318746" cy="44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2060848"/>
            <a:ext cx="10801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347864" y="4293096"/>
            <a:ext cx="2448272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1204" name="Picture 4" descr="Tomato leaves exposed to P. syringa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1" r="-482" b="7972"/>
          <a:stretch/>
        </p:blipFill>
        <p:spPr bwMode="auto">
          <a:xfrm>
            <a:off x="7020272" y="3155478"/>
            <a:ext cx="1224136" cy="22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nt Arrow 7"/>
          <p:cNvSpPr/>
          <p:nvPr/>
        </p:nvSpPr>
        <p:spPr>
          <a:xfrm flipH="1">
            <a:off x="5148064" y="2132856"/>
            <a:ext cx="2592288" cy="72008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80312" y="3797697"/>
            <a:ext cx="108012" cy="135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7433987" y="4507595"/>
            <a:ext cx="108012" cy="135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7696807" y="3757449"/>
            <a:ext cx="108012" cy="135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801031" y="4507595"/>
            <a:ext cx="108012" cy="135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07504" y="249289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 6 plants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1074" y="4322929"/>
            <a:ext cx="155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 3 leaves/plant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8184" y="6032684"/>
            <a:ext cx="18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X 4 cores/leaf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4" y="55172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(1|plant) + (1|plant:leaf) </a:t>
            </a:r>
          </a:p>
        </p:txBody>
      </p:sp>
    </p:spTree>
    <p:extLst>
      <p:ext uri="{BB962C8B-B14F-4D97-AF65-F5344CB8AC3E}">
        <p14:creationId xmlns:p14="http://schemas.microsoft.com/office/powerpoint/2010/main" val="40905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Variance Structure: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24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251520" y="2060848"/>
            <a:ext cx="10801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6100"/>
              </p:ext>
            </p:extLst>
          </p:nvPr>
        </p:nvGraphicFramePr>
        <p:xfrm>
          <a:off x="226876" y="1909030"/>
          <a:ext cx="18401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63647"/>
              </p:ext>
            </p:extLst>
          </p:nvPr>
        </p:nvGraphicFramePr>
        <p:xfrm>
          <a:off x="222867" y="3581762"/>
          <a:ext cx="1840132" cy="158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21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1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1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1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1172"/>
              </p:ext>
            </p:extLst>
          </p:nvPr>
        </p:nvGraphicFramePr>
        <p:xfrm>
          <a:off x="207738" y="5317349"/>
          <a:ext cx="18401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87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7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7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7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5936" y="187618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Year 1                          Year 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08445" y="2640550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ight Arrow 30"/>
          <p:cNvSpPr/>
          <p:nvPr/>
        </p:nvSpPr>
        <p:spPr>
          <a:xfrm>
            <a:off x="2265251" y="4112534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ight Arrow 31"/>
          <p:cNvSpPr/>
          <p:nvPr/>
        </p:nvSpPr>
        <p:spPr>
          <a:xfrm>
            <a:off x="2286848" y="5733256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ight Arrow 33"/>
          <p:cNvSpPr/>
          <p:nvPr/>
        </p:nvSpPr>
        <p:spPr>
          <a:xfrm>
            <a:off x="4788024" y="2674779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Arrow 34"/>
          <p:cNvSpPr/>
          <p:nvPr/>
        </p:nvSpPr>
        <p:spPr>
          <a:xfrm>
            <a:off x="4788023" y="5793151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Arrow 35"/>
          <p:cNvSpPr/>
          <p:nvPr/>
        </p:nvSpPr>
        <p:spPr>
          <a:xfrm>
            <a:off x="4788024" y="4175200"/>
            <a:ext cx="1543475" cy="1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67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Variance Structure: Nested and Crossed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25</a:t>
            </a:fld>
            <a:endParaRPr lang="en-AU" altLang="en-US"/>
          </a:p>
        </p:txBody>
      </p:sp>
      <p:pic>
        <p:nvPicPr>
          <p:cNvPr id="5" name="Picture 2" descr="http://www.genengnews.com/cryptogramchallenge/media/images/cryptogram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82" y="4440688"/>
            <a:ext cx="2988333" cy="215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genengnews.com/cryptogramchallenge/media/images/cryptogram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01" y="4441055"/>
            <a:ext cx="2987824" cy="21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enengnews.com/cryptogramchallenge/media/images/cryptogram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" y="4440688"/>
            <a:ext cx="2987824" cy="21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2276872"/>
            <a:ext cx="516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(1|plate) + (1|row) + (1|column)       OR</a:t>
            </a:r>
          </a:p>
          <a:p>
            <a:endParaRPr lang="en-AU" sz="2000" dirty="0"/>
          </a:p>
          <a:p>
            <a:r>
              <a:rPr lang="en-AU" sz="2000" dirty="0"/>
              <a:t>(1|plate) + (1|plate:row) + (1|plate:column)</a:t>
            </a:r>
          </a:p>
          <a:p>
            <a:endParaRPr lang="en-AU" sz="2000" dirty="0"/>
          </a:p>
          <a:p>
            <a:r>
              <a:rPr lang="en-AU" sz="2000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92784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Getting the error term correct: a case study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26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3529012" y="1908175"/>
            <a:ext cx="54173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research questions: 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dark respiration vary within a leaf?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does dark respiration vary by leaf age?  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dark respiration vary across species? </a:t>
            </a:r>
          </a:p>
          <a:p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Measurements: 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plants- 3 plants/species (3 species)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leaf stages (ages): older - younger leaves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leaf sections from base to tip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 9x3x5 = 135 observations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dirty="0"/>
          </a:p>
        </p:txBody>
      </p:sp>
      <p:pic>
        <p:nvPicPr>
          <p:cNvPr id="6" name="Picture 2" descr="http://organicsoiltechnology.com/wp-content/uploads/determinate-verses-indeterminate-tomato-plant-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1584" r="52591"/>
          <a:stretch/>
        </p:blipFill>
        <p:spPr bwMode="auto">
          <a:xfrm>
            <a:off x="499923" y="2123058"/>
            <a:ext cx="2088232" cy="44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520" y="2015616"/>
            <a:ext cx="720080" cy="47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3529013" y="5733256"/>
            <a:ext cx="486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Acknowledgements: Yuzhen Fan, honours student, Atkin lab (2017)</a:t>
            </a:r>
          </a:p>
        </p:txBody>
      </p:sp>
    </p:spTree>
    <p:extLst>
      <p:ext uri="{BB962C8B-B14F-4D97-AF65-F5344CB8AC3E}">
        <p14:creationId xmlns:p14="http://schemas.microsoft.com/office/powerpoint/2010/main" val="164417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E88F-A6D8-4F40-B772-ABBFA5837886}" type="slidenum">
              <a:rPr lang="en-AU" altLang="en-US" smtClean="0"/>
              <a:pPr/>
              <a:t>27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Set up analysis for this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6409"/>
            <a:ext cx="9141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respire &lt;- read.csv(“</a:t>
            </a:r>
            <a:r>
              <a:rPr lang="en-AU" sz="2000" dirty="0" err="1">
                <a:solidFill>
                  <a:srgbClr val="0070C0"/>
                </a:solidFill>
              </a:rPr>
              <a:t>Prac</a:t>
            </a:r>
            <a:r>
              <a:rPr lang="en-AU" sz="2000" dirty="0">
                <a:solidFill>
                  <a:srgbClr val="0070C0"/>
                </a:solidFill>
              </a:rPr>
              <a:t> 4 dark respiration.csv”)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str</a:t>
            </a:r>
            <a:r>
              <a:rPr lang="en-AU" sz="2000" dirty="0">
                <a:solidFill>
                  <a:srgbClr val="0070C0"/>
                </a:solidFill>
              </a:rPr>
              <a:t>(respire)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#Make </a:t>
            </a:r>
            <a:r>
              <a:rPr lang="en-AU" sz="2000" dirty="0" err="1">
                <a:solidFill>
                  <a:srgbClr val="0070C0"/>
                </a:solidFill>
              </a:rPr>
              <a:t>PlantID</a:t>
            </a:r>
            <a:r>
              <a:rPr lang="en-AU" sz="2000" dirty="0">
                <a:solidFill>
                  <a:srgbClr val="0070C0"/>
                </a:solidFill>
              </a:rPr>
              <a:t>,  </a:t>
            </a:r>
            <a:r>
              <a:rPr lang="en-AU" sz="2000" dirty="0" err="1">
                <a:solidFill>
                  <a:srgbClr val="0070C0"/>
                </a:solidFill>
              </a:rPr>
              <a:t>Leaf_stage</a:t>
            </a:r>
            <a:r>
              <a:rPr lang="en-AU" sz="2000" dirty="0">
                <a:solidFill>
                  <a:srgbClr val="0070C0"/>
                </a:solidFill>
              </a:rPr>
              <a:t>, </a:t>
            </a:r>
            <a:r>
              <a:rPr lang="en-AU" sz="2000" dirty="0" err="1">
                <a:solidFill>
                  <a:srgbClr val="0070C0"/>
                </a:solidFill>
              </a:rPr>
              <a:t>Leaf_section</a:t>
            </a:r>
            <a:r>
              <a:rPr lang="en-AU" sz="2000" dirty="0">
                <a:solidFill>
                  <a:srgbClr val="0070C0"/>
                </a:solidFill>
              </a:rPr>
              <a:t>  </a:t>
            </a:r>
            <a:r>
              <a:rPr lang="en-AU" sz="2000" u="sng" dirty="0">
                <a:solidFill>
                  <a:srgbClr val="0070C0"/>
                </a:solidFill>
              </a:rPr>
              <a:t>Factor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respire$Plant_ID</a:t>
            </a:r>
            <a:r>
              <a:rPr lang="en-AU" sz="2000" dirty="0">
                <a:solidFill>
                  <a:srgbClr val="0070C0"/>
                </a:solidFill>
              </a:rPr>
              <a:t>&lt;- factor(</a:t>
            </a:r>
            <a:r>
              <a:rPr lang="en-AU" sz="2000" dirty="0" err="1">
                <a:solidFill>
                  <a:srgbClr val="0070C0"/>
                </a:solidFill>
              </a:rPr>
              <a:t>respire$Plant_ID</a:t>
            </a:r>
            <a:r>
              <a:rPr lang="en-AU" sz="2000" dirty="0">
                <a:solidFill>
                  <a:srgbClr val="0070C0"/>
                </a:solidFill>
              </a:rPr>
              <a:t>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respire$Leaf_stage</a:t>
            </a:r>
            <a:r>
              <a:rPr lang="en-AU" sz="2000" dirty="0">
                <a:solidFill>
                  <a:srgbClr val="0070C0"/>
                </a:solidFill>
              </a:rPr>
              <a:t>&lt;- factor(</a:t>
            </a:r>
            <a:r>
              <a:rPr lang="en-AU" sz="2000" dirty="0" err="1">
                <a:solidFill>
                  <a:srgbClr val="0070C0"/>
                </a:solidFill>
              </a:rPr>
              <a:t>respire$Leaf_stage</a:t>
            </a:r>
            <a:r>
              <a:rPr lang="en-AU" sz="2000" dirty="0">
                <a:solidFill>
                  <a:srgbClr val="0070C0"/>
                </a:solidFill>
              </a:rPr>
              <a:t>)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respire$Leaf_section</a:t>
            </a:r>
            <a:r>
              <a:rPr lang="en-AU" sz="2000" dirty="0">
                <a:solidFill>
                  <a:srgbClr val="0070C0"/>
                </a:solidFill>
              </a:rPr>
              <a:t>&lt;- factor(</a:t>
            </a:r>
            <a:r>
              <a:rPr lang="en-AU" sz="2000" dirty="0" err="1">
                <a:solidFill>
                  <a:srgbClr val="0070C0"/>
                </a:solidFill>
              </a:rPr>
              <a:t>respire$Leaf_section</a:t>
            </a:r>
            <a:r>
              <a:rPr lang="en-AU" sz="2000" dirty="0">
                <a:solidFill>
                  <a:srgbClr val="0070C0"/>
                </a:solidFill>
              </a:rPr>
              <a:t>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#Re-name Species factor</a:t>
            </a:r>
          </a:p>
          <a:p>
            <a:r>
              <a:rPr lang="en-AU" sz="2000" dirty="0" err="1">
                <a:solidFill>
                  <a:srgbClr val="0070C0"/>
                </a:solidFill>
              </a:rPr>
              <a:t>respire$Species</a:t>
            </a:r>
            <a:r>
              <a:rPr lang="en-AU" sz="2000" dirty="0">
                <a:solidFill>
                  <a:srgbClr val="0070C0"/>
                </a:solidFill>
              </a:rPr>
              <a:t>&lt;-factor(</a:t>
            </a:r>
            <a:r>
              <a:rPr lang="en-AU" sz="2000" dirty="0" err="1">
                <a:solidFill>
                  <a:srgbClr val="0070C0"/>
                </a:solidFill>
              </a:rPr>
              <a:t>respire$Species</a:t>
            </a:r>
            <a:r>
              <a:rPr lang="en-AU" sz="2000" dirty="0">
                <a:solidFill>
                  <a:srgbClr val="0070C0"/>
                </a:solidFill>
              </a:rPr>
              <a:t>, labels=c("PM","UP","ZM"))</a:t>
            </a:r>
          </a:p>
          <a:p>
            <a:endParaRPr lang="en-AU" sz="2000" dirty="0">
              <a:solidFill>
                <a:srgbClr val="0070C0"/>
              </a:solidFill>
            </a:endParaRPr>
          </a:p>
          <a:p>
            <a:r>
              <a:rPr lang="en-AU" sz="2000" dirty="0">
                <a:solidFill>
                  <a:srgbClr val="0070C0"/>
                </a:solidFill>
              </a:rPr>
              <a:t>#Visualise data</a:t>
            </a:r>
          </a:p>
          <a:p>
            <a:r>
              <a:rPr lang="en-AU" dirty="0" err="1">
                <a:solidFill>
                  <a:srgbClr val="0070C0"/>
                </a:solidFill>
              </a:rPr>
              <a:t>ggplot</a:t>
            </a:r>
            <a:r>
              <a:rPr lang="en-AU" dirty="0">
                <a:solidFill>
                  <a:srgbClr val="0070C0"/>
                </a:solidFill>
              </a:rPr>
              <a:t>(respire, </a:t>
            </a:r>
            <a:r>
              <a:rPr lang="en-AU" dirty="0" err="1">
                <a:solidFill>
                  <a:srgbClr val="0070C0"/>
                </a:solidFill>
              </a:rPr>
              <a:t>aes</a:t>
            </a:r>
            <a:r>
              <a:rPr lang="en-AU" dirty="0">
                <a:solidFill>
                  <a:srgbClr val="0070C0"/>
                </a:solidFill>
              </a:rPr>
              <a:t>(Species, </a:t>
            </a:r>
            <a:r>
              <a:rPr lang="en-AU" dirty="0" err="1">
                <a:solidFill>
                  <a:srgbClr val="0070C0"/>
                </a:solidFill>
              </a:rPr>
              <a:t>Dry_mass_resp,colour</a:t>
            </a:r>
            <a:r>
              <a:rPr lang="en-AU" dirty="0">
                <a:solidFill>
                  <a:srgbClr val="0070C0"/>
                </a:solidFill>
              </a:rPr>
              <a:t>=</a:t>
            </a:r>
            <a:r>
              <a:rPr lang="en-AU" dirty="0" err="1">
                <a:solidFill>
                  <a:srgbClr val="0070C0"/>
                </a:solidFill>
              </a:rPr>
              <a:t>Leaf_section</a:t>
            </a:r>
            <a:r>
              <a:rPr lang="en-AU" dirty="0">
                <a:solidFill>
                  <a:srgbClr val="0070C0"/>
                </a:solidFill>
              </a:rPr>
              <a:t>))+</a:t>
            </a:r>
            <a:r>
              <a:rPr lang="en-AU" dirty="0" err="1">
                <a:solidFill>
                  <a:srgbClr val="0070C0"/>
                </a:solidFill>
              </a:rPr>
              <a:t>geom_boxplot</a:t>
            </a:r>
            <a:r>
              <a:rPr lang="en-AU" dirty="0">
                <a:solidFill>
                  <a:srgbClr val="0070C0"/>
                </a:solidFill>
              </a:rPr>
              <a:t>()</a:t>
            </a:r>
          </a:p>
          <a:p>
            <a:r>
              <a:rPr lang="en-AU" dirty="0" err="1">
                <a:solidFill>
                  <a:srgbClr val="0070C0"/>
                </a:solidFill>
              </a:rPr>
              <a:t>ggplot</a:t>
            </a:r>
            <a:r>
              <a:rPr lang="en-AU" dirty="0">
                <a:solidFill>
                  <a:srgbClr val="0070C0"/>
                </a:solidFill>
              </a:rPr>
              <a:t>(respire, </a:t>
            </a:r>
            <a:r>
              <a:rPr lang="en-AU" dirty="0" err="1">
                <a:solidFill>
                  <a:srgbClr val="0070C0"/>
                </a:solidFill>
              </a:rPr>
              <a:t>aes</a:t>
            </a:r>
            <a:r>
              <a:rPr lang="en-AU" dirty="0">
                <a:solidFill>
                  <a:srgbClr val="0070C0"/>
                </a:solidFill>
              </a:rPr>
              <a:t>(Species, </a:t>
            </a:r>
            <a:r>
              <a:rPr lang="en-AU" dirty="0" err="1">
                <a:solidFill>
                  <a:srgbClr val="0070C0"/>
                </a:solidFill>
              </a:rPr>
              <a:t>Dry_mass_resp,colour</a:t>
            </a:r>
            <a:r>
              <a:rPr lang="en-AU" dirty="0">
                <a:solidFill>
                  <a:srgbClr val="0070C0"/>
                </a:solidFill>
              </a:rPr>
              <a:t>=</a:t>
            </a:r>
            <a:r>
              <a:rPr lang="en-AU" dirty="0" err="1">
                <a:solidFill>
                  <a:srgbClr val="0070C0"/>
                </a:solidFill>
              </a:rPr>
              <a:t>Leaf_stage</a:t>
            </a:r>
            <a:r>
              <a:rPr lang="en-AU" dirty="0">
                <a:solidFill>
                  <a:srgbClr val="0070C0"/>
                </a:solidFill>
              </a:rPr>
              <a:t>))+</a:t>
            </a:r>
            <a:r>
              <a:rPr lang="en-AU" dirty="0" err="1">
                <a:solidFill>
                  <a:srgbClr val="0070C0"/>
                </a:solidFill>
              </a:rPr>
              <a:t>geom_boxplot</a:t>
            </a:r>
            <a:r>
              <a:rPr lang="en-AU" dirty="0">
                <a:solidFill>
                  <a:srgbClr val="0070C0"/>
                </a:solidFill>
              </a:rPr>
              <a:t>()</a:t>
            </a:r>
          </a:p>
          <a:p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17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Data exploration: Respiration by Leaf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28</a:t>
            </a:fld>
            <a:endParaRPr lang="en-AU" altLang="en-US"/>
          </a:p>
        </p:txBody>
      </p:sp>
      <p:sp>
        <p:nvSpPr>
          <p:cNvPr id="8" name="Rectangle 7"/>
          <p:cNvSpPr/>
          <p:nvPr/>
        </p:nvSpPr>
        <p:spPr>
          <a:xfrm>
            <a:off x="4067944" y="5558758"/>
            <a:ext cx="360040" cy="2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" y="1915980"/>
            <a:ext cx="8709334" cy="42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Data exploration: Respiration by Leaf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29</a:t>
            </a:fld>
            <a:endParaRPr lang="en-AU" altLang="en-US"/>
          </a:p>
        </p:txBody>
      </p:sp>
      <p:sp>
        <p:nvSpPr>
          <p:cNvPr id="8" name="Rectangle 7"/>
          <p:cNvSpPr/>
          <p:nvPr/>
        </p:nvSpPr>
        <p:spPr>
          <a:xfrm>
            <a:off x="4067944" y="5558758"/>
            <a:ext cx="360040" cy="2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3" y="2251929"/>
            <a:ext cx="8246966" cy="4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F0F4E-D70D-482D-98E3-C3162E525B51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3168254" y="4032512"/>
            <a:ext cx="3294460" cy="25651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69673" name="Oval 9"/>
          <p:cNvSpPr>
            <a:spLocks noChangeArrowheads="1"/>
          </p:cNvSpPr>
          <p:nvPr/>
        </p:nvSpPr>
        <p:spPr bwMode="auto">
          <a:xfrm>
            <a:off x="4000726" y="1597179"/>
            <a:ext cx="2477690" cy="11527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100" dirty="0"/>
              <a:t>Statistical models: </a:t>
            </a:r>
            <a:r>
              <a:rPr lang="en-AU" altLang="en-US" sz="2800" dirty="0"/>
              <a:t>MEAN</a:t>
            </a:r>
            <a:r>
              <a:rPr lang="en-AU" altLang="en-US" sz="2100" dirty="0"/>
              <a:t> component &amp; VARIANCE component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3841209" y="1759279"/>
            <a:ext cx="2632233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sz="1500" dirty="0">
                <a:solidFill>
                  <a:srgbClr val="000000"/>
                </a:solidFill>
              </a:rPr>
              <a:t>Mean structure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sz="1500" dirty="0">
                <a:solidFill>
                  <a:srgbClr val="000000"/>
                </a:solidFill>
              </a:rPr>
              <a:t>Depends upon Experimental Factors</a:t>
            </a:r>
          </a:p>
        </p:txBody>
      </p:sp>
      <p:sp>
        <p:nvSpPr>
          <p:cNvPr id="369672" name="Freeform 8"/>
          <p:cNvSpPr>
            <a:spLocks/>
          </p:cNvSpPr>
          <p:nvPr/>
        </p:nvSpPr>
        <p:spPr bwMode="auto">
          <a:xfrm>
            <a:off x="4066143" y="2828730"/>
            <a:ext cx="2738913" cy="380999"/>
          </a:xfrm>
          <a:custGeom>
            <a:avLst/>
            <a:gdLst>
              <a:gd name="T0" fmla="*/ 0 w 2615"/>
              <a:gd name="T1" fmla="*/ 272 h 295"/>
              <a:gd name="T2" fmla="*/ 408 w 2615"/>
              <a:gd name="T3" fmla="*/ 136 h 295"/>
              <a:gd name="T4" fmla="*/ 816 w 2615"/>
              <a:gd name="T5" fmla="*/ 181 h 295"/>
              <a:gd name="T6" fmla="*/ 998 w 2615"/>
              <a:gd name="T7" fmla="*/ 0 h 295"/>
              <a:gd name="T8" fmla="*/ 1224 w 2615"/>
              <a:gd name="T9" fmla="*/ 181 h 295"/>
              <a:gd name="T10" fmla="*/ 1723 w 2615"/>
              <a:gd name="T11" fmla="*/ 136 h 295"/>
              <a:gd name="T12" fmla="*/ 2494 w 2615"/>
              <a:gd name="T13" fmla="*/ 272 h 295"/>
              <a:gd name="T14" fmla="*/ 2449 w 2615"/>
              <a:gd name="T15" fmla="*/ 272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5" h="295">
                <a:moveTo>
                  <a:pt x="0" y="272"/>
                </a:moveTo>
                <a:cubicBezTo>
                  <a:pt x="136" y="211"/>
                  <a:pt x="272" y="151"/>
                  <a:pt x="408" y="136"/>
                </a:cubicBezTo>
                <a:cubicBezTo>
                  <a:pt x="544" y="121"/>
                  <a:pt x="718" y="204"/>
                  <a:pt x="816" y="181"/>
                </a:cubicBezTo>
                <a:cubicBezTo>
                  <a:pt x="914" y="158"/>
                  <a:pt x="930" y="0"/>
                  <a:pt x="998" y="0"/>
                </a:cubicBezTo>
                <a:cubicBezTo>
                  <a:pt x="1066" y="0"/>
                  <a:pt x="1103" y="158"/>
                  <a:pt x="1224" y="181"/>
                </a:cubicBezTo>
                <a:cubicBezTo>
                  <a:pt x="1345" y="204"/>
                  <a:pt x="1511" y="121"/>
                  <a:pt x="1723" y="136"/>
                </a:cubicBezTo>
                <a:cubicBezTo>
                  <a:pt x="1935" y="151"/>
                  <a:pt x="2373" y="249"/>
                  <a:pt x="2494" y="272"/>
                </a:cubicBezTo>
                <a:cubicBezTo>
                  <a:pt x="2615" y="295"/>
                  <a:pt x="2456" y="272"/>
                  <a:pt x="2449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3542825" y="4392217"/>
            <a:ext cx="2919889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dirty="0">
                <a:solidFill>
                  <a:srgbClr val="000000"/>
                </a:solidFill>
              </a:rPr>
              <a:t>VARIANCE component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dirty="0">
                <a:solidFill>
                  <a:srgbClr val="000000"/>
                </a:solidFill>
              </a:rPr>
              <a:t>Unrelated to Experimental Factors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dirty="0">
                <a:solidFill>
                  <a:srgbClr val="000000"/>
                </a:solidFill>
              </a:rPr>
              <a:t>Nuisance Factors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AU" altLang="en-US" dirty="0">
                <a:solidFill>
                  <a:srgbClr val="000000"/>
                </a:solidFill>
              </a:rPr>
              <a:t>“Unexplained” noise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3319430"/>
            <a:ext cx="7836191" cy="55238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473442" y="3871811"/>
            <a:ext cx="1770966" cy="1213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35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8870"/>
            <a:ext cx="8229600" cy="1143000"/>
          </a:xfrm>
        </p:spPr>
        <p:txBody>
          <a:bodyPr/>
          <a:lstStyle/>
          <a:p>
            <a:r>
              <a:rPr lang="en-AU" sz="2800" dirty="0"/>
              <a:t>What is the “correct error term” for:</a:t>
            </a:r>
            <a:br>
              <a:rPr lang="en-AU" sz="2800" dirty="0"/>
            </a:br>
            <a:r>
              <a:rPr lang="en-AU" sz="2800" dirty="0"/>
              <a:t>	comparing between Species?</a:t>
            </a:r>
            <a:br>
              <a:rPr lang="en-AU" sz="2800" dirty="0"/>
            </a:br>
            <a:r>
              <a:rPr lang="en-AU" sz="2800" dirty="0"/>
              <a:t>	comparing between Leaf stages? </a:t>
            </a:r>
            <a:br>
              <a:rPr lang="en-AU" sz="2800" dirty="0"/>
            </a:br>
            <a:r>
              <a:rPr lang="en-AU" sz="2800" dirty="0"/>
              <a:t>	comparing between Leaf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68" y="3140968"/>
            <a:ext cx="8229600" cy="4210050"/>
          </a:xfrm>
        </p:spPr>
        <p:txBody>
          <a:bodyPr/>
          <a:lstStyle/>
          <a:p>
            <a:r>
              <a:rPr lang="en-AU" sz="2800" dirty="0"/>
              <a:t>Comparing </a:t>
            </a:r>
            <a:r>
              <a:rPr lang="en-AU" sz="2800" u="sng" dirty="0"/>
              <a:t>between</a:t>
            </a:r>
            <a:r>
              <a:rPr lang="en-AU" sz="2800" dirty="0"/>
              <a:t> plants (9 plants)</a:t>
            </a:r>
          </a:p>
          <a:p>
            <a:r>
              <a:rPr lang="en-AU" sz="2800" dirty="0"/>
              <a:t>Comparing </a:t>
            </a:r>
            <a:r>
              <a:rPr lang="en-AU" sz="2800" u="sng" dirty="0"/>
              <a:t>between</a:t>
            </a:r>
            <a:r>
              <a:rPr lang="en-AU" sz="2800" dirty="0"/>
              <a:t> leaves </a:t>
            </a:r>
            <a:r>
              <a:rPr lang="en-AU" sz="2800" u="sng" dirty="0"/>
              <a:t>within</a:t>
            </a:r>
            <a:r>
              <a:rPr lang="en-AU" sz="2800" dirty="0"/>
              <a:t> plants (27)</a:t>
            </a:r>
          </a:p>
          <a:p>
            <a:r>
              <a:rPr lang="en-AU" sz="2800" dirty="0"/>
              <a:t>Comparing </a:t>
            </a:r>
            <a:r>
              <a:rPr lang="en-AU" sz="2800" u="sng" dirty="0"/>
              <a:t>between</a:t>
            </a:r>
            <a:r>
              <a:rPr lang="en-AU" sz="2800" dirty="0"/>
              <a:t> sections </a:t>
            </a:r>
            <a:r>
              <a:rPr lang="en-AU" sz="2800" u="sng" dirty="0"/>
              <a:t>within</a:t>
            </a:r>
            <a:r>
              <a:rPr lang="en-AU" sz="2800" dirty="0"/>
              <a:t> a leaf (135)</a:t>
            </a:r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30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436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Analysis of respiration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DA89-F07B-43A0-BAB0-8B37DC74CBDD}" type="slidenum">
              <a:rPr lang="en-AU" altLang="en-US" smtClean="0"/>
              <a:pPr/>
              <a:t>31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107504" y="1908175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model4&lt;-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lmer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Dry_mass_resp~Species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Leaf_stage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Leaf_section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+(1|Plant_ID) + (1|Leaf_stage:Plant_ID),data=respire) </a:t>
            </a:r>
          </a:p>
          <a:p>
            <a:pPr lvl="0" eaLnBrk="0" hangingPunct="0"/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anova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(model4)</a:t>
            </a:r>
          </a:p>
          <a:p>
            <a:pPr lvl="0" eaLnBrk="0" hangingPunct="0"/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hangingPunct="0"/>
            <a:r>
              <a:rPr lang="en-US" dirty="0">
                <a:latin typeface="Lucida Console" panose="020B0609040504020204" pitchFamily="49" charset="0"/>
              </a:rPr>
              <a:t>Analysis of Variance Table of type III  with  Satterthwaite </a:t>
            </a:r>
          </a:p>
          <a:p>
            <a:pPr lvl="0" eaLnBrk="0" hangingPunct="0"/>
            <a:r>
              <a:rPr lang="en-US" dirty="0">
                <a:latin typeface="Lucida Console" panose="020B0609040504020204" pitchFamily="49" charset="0"/>
              </a:rPr>
              <a:t>approximation for degrees of freedom</a:t>
            </a:r>
          </a:p>
          <a:p>
            <a:pPr lvl="0" eaLnBrk="0" hangingPunct="0"/>
            <a:r>
              <a:rPr lang="en-US" dirty="0">
                <a:latin typeface="Lucida Console" panose="020B0609040504020204" pitchFamily="49" charset="0"/>
              </a:rPr>
              <a:t>                    Sum </a:t>
            </a:r>
            <a:r>
              <a:rPr lang="en-US" dirty="0" err="1">
                <a:latin typeface="Lucida Console" panose="020B0609040504020204" pitchFamily="49" charset="0"/>
              </a:rPr>
              <a:t>Sq</a:t>
            </a:r>
            <a:r>
              <a:rPr lang="en-US" dirty="0">
                <a:latin typeface="Lucida Console" panose="020B0609040504020204" pitchFamily="49" charset="0"/>
              </a:rPr>
              <a:t> Mean </a:t>
            </a:r>
            <a:r>
              <a:rPr lang="en-US" dirty="0" err="1">
                <a:latin typeface="Lucida Console" panose="020B0609040504020204" pitchFamily="49" charset="0"/>
              </a:rPr>
              <a:t>Sq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NumDF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DenDF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F.value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(&gt;F)    </a:t>
            </a:r>
          </a:p>
          <a:p>
            <a:pPr lvl="0" eaLnBrk="0" hangingPunct="0"/>
            <a:r>
              <a:rPr lang="en-US" dirty="0">
                <a:latin typeface="Lucida Console" panose="020B0609040504020204" pitchFamily="49" charset="0"/>
              </a:rPr>
              <a:t>Species             192.32   96.16     2     6  2.7311    0.1434    </a:t>
            </a:r>
          </a:p>
          <a:p>
            <a:pPr lvl="0" eaLnBrk="0" hangingPunct="0"/>
            <a:r>
              <a:rPr lang="en-US" dirty="0" err="1">
                <a:latin typeface="Lucida Console" panose="020B0609040504020204" pitchFamily="49" charset="0"/>
              </a:rPr>
              <a:t>Leaf_stage</a:t>
            </a:r>
            <a:r>
              <a:rPr lang="en-US" dirty="0">
                <a:latin typeface="Lucida Console" panose="020B0609040504020204" pitchFamily="49" charset="0"/>
              </a:rPr>
              <a:t>          163.75   81.88     2    12  2.3254    0.1401    </a:t>
            </a:r>
          </a:p>
          <a:p>
            <a:pPr lvl="0" eaLnBrk="0" hangingPunct="0"/>
            <a:r>
              <a:rPr lang="en-US" dirty="0" err="1">
                <a:latin typeface="Lucida Console" panose="020B0609040504020204" pitchFamily="49" charset="0"/>
              </a:rPr>
              <a:t>Leaf_sec</a:t>
            </a:r>
            <a:r>
              <a:rPr lang="en-US" dirty="0">
                <a:latin typeface="Lucida Console" panose="020B0609040504020204" pitchFamily="49" charset="0"/>
              </a:rPr>
              <a:t>           2132.62  533.15     4    72 15.1424   4.9e-09 </a:t>
            </a:r>
          </a:p>
          <a:p>
            <a:pPr lvl="0" eaLnBrk="0" hangingPunct="0"/>
            <a:r>
              <a:rPr lang="en-US" dirty="0" err="1">
                <a:latin typeface="Lucida Console" panose="020B0609040504020204" pitchFamily="49" charset="0"/>
              </a:rPr>
              <a:t>Sp:Leaf_stage</a:t>
            </a:r>
            <a:r>
              <a:rPr lang="en-US" dirty="0">
                <a:latin typeface="Lucida Console" panose="020B0609040504020204" pitchFamily="49" charset="0"/>
              </a:rPr>
              <a:t>       217.15   54.29     4    12  1.5419    0.2522    </a:t>
            </a:r>
          </a:p>
          <a:p>
            <a:pPr lvl="0" eaLnBrk="0" hangingPunct="0"/>
            <a:r>
              <a:rPr lang="en-US" dirty="0" err="1">
                <a:latin typeface="Lucida Console" panose="020B0609040504020204" pitchFamily="49" charset="0"/>
              </a:rPr>
              <a:t>Sp:Leaf_sec</a:t>
            </a:r>
            <a:r>
              <a:rPr lang="en-US" dirty="0">
                <a:latin typeface="Lucida Console" panose="020B0609040504020204" pitchFamily="49" charset="0"/>
              </a:rPr>
              <a:t>         227.16   28.39     8    72  0.8065    0.5990    </a:t>
            </a:r>
          </a:p>
          <a:p>
            <a:pPr lvl="0" eaLnBrk="0" hangingPunct="0"/>
            <a:r>
              <a:rPr lang="en-US" dirty="0" err="1">
                <a:latin typeface="Lucida Console" panose="020B0609040504020204" pitchFamily="49" charset="0"/>
              </a:rPr>
              <a:t>Leaf_stage:Leaf_sec</a:t>
            </a:r>
            <a:r>
              <a:rPr lang="en-US" dirty="0">
                <a:latin typeface="Lucida Console" panose="020B0609040504020204" pitchFamily="49" charset="0"/>
              </a:rPr>
              <a:t> 255.69   31.96     8    72  0.9078    0.5151    </a:t>
            </a:r>
          </a:p>
          <a:p>
            <a:pPr lvl="0" eaLnBrk="0" hangingPunct="0"/>
            <a:r>
              <a:rPr lang="en-US" dirty="0">
                <a:latin typeface="Lucida Console" panose="020B0609040504020204" pitchFamily="49" charset="0"/>
              </a:rPr>
              <a:t>Sp:Leaf_stage:Leaf_s610.80   38.17    16    72  1.0842    0.3857  </a:t>
            </a:r>
          </a:p>
          <a:p>
            <a:pPr lvl="0" eaLnBrk="0" hangingPunct="0"/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hangingPunct="0"/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hangingPunc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34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E88F-A6D8-4F40-B772-ABBFA5837886}" type="slidenum">
              <a:rPr lang="en-AU" altLang="en-US" smtClean="0"/>
              <a:pPr/>
              <a:t>32</a:t>
            </a:fld>
            <a:endParaRPr lang="en-AU" altLang="en-US"/>
          </a:p>
        </p:txBody>
      </p:sp>
      <p:sp>
        <p:nvSpPr>
          <p:cNvPr id="3" name="Rectangle 2"/>
          <p:cNvSpPr/>
          <p:nvPr/>
        </p:nvSpPr>
        <p:spPr>
          <a:xfrm>
            <a:off x="545033" y="892661"/>
            <a:ext cx="7848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kern="0" dirty="0">
                <a:solidFill>
                  <a:srgbClr val="527688"/>
                </a:solidFill>
                <a:latin typeface="Arial"/>
                <a:cs typeface="Arial"/>
              </a:rPr>
              <a:t>Sample analysis in R: Assessing Goodness of fit</a:t>
            </a:r>
          </a:p>
          <a:p>
            <a:pPr lvl="0"/>
            <a:endParaRPr lang="en-AU" sz="2000" kern="0" dirty="0">
              <a:solidFill>
                <a:srgbClr val="527688"/>
              </a:solidFill>
              <a:latin typeface="Arial"/>
              <a:cs typeface="Arial"/>
            </a:endParaRPr>
          </a:p>
          <a:p>
            <a:pPr lvl="0"/>
            <a:r>
              <a:rPr lang="en-AU" sz="2000" kern="0" dirty="0">
                <a:solidFill>
                  <a:srgbClr val="0070C0"/>
                </a:solidFill>
                <a:latin typeface="Arial"/>
                <a:cs typeface="Arial"/>
              </a:rPr>
              <a:t>plot(model4)</a:t>
            </a:r>
          </a:p>
          <a:p>
            <a:pPr lvl="0"/>
            <a:endParaRPr lang="en-AU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9" y="2240508"/>
            <a:ext cx="786461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B693B-70F0-43D3-9959-75DE27525BFF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58" y="1160748"/>
            <a:ext cx="6172200" cy="1028700"/>
          </a:xfrm>
        </p:spPr>
        <p:txBody>
          <a:bodyPr/>
          <a:lstStyle/>
          <a:p>
            <a:pPr algn="ctr"/>
            <a:r>
              <a:rPr lang="en-AU" altLang="en-US" sz="2400" dirty="0"/>
              <a:t>Key components of a statistical model of an experiment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88524"/>
            <a:ext cx="8229600" cy="4210050"/>
          </a:xfrm>
        </p:spPr>
        <p:txBody>
          <a:bodyPr/>
          <a:lstStyle/>
          <a:p>
            <a:r>
              <a:rPr lang="en-AU" altLang="en-US" sz="1800" dirty="0"/>
              <a:t>Outcome measure</a:t>
            </a:r>
          </a:p>
          <a:p>
            <a:pPr lvl="1"/>
            <a:r>
              <a:rPr lang="en-AU" altLang="en-US" sz="1400" dirty="0"/>
              <a:t>Response variable: </a:t>
            </a:r>
            <a:r>
              <a:rPr lang="en-AU" altLang="en-US" sz="1400" b="1" dirty="0"/>
              <a:t>continuous, binary(0/1), ordinal, count</a:t>
            </a:r>
          </a:p>
          <a:p>
            <a:r>
              <a:rPr lang="en-AU" altLang="en-US" sz="1800" dirty="0"/>
              <a:t>Experimental factors </a:t>
            </a:r>
          </a:p>
          <a:p>
            <a:pPr lvl="1"/>
            <a:r>
              <a:rPr lang="en-AU" altLang="en-US" sz="1500" dirty="0"/>
              <a:t>Conditions that can be manipulated </a:t>
            </a:r>
          </a:p>
          <a:p>
            <a:pPr lvl="1"/>
            <a:r>
              <a:rPr lang="en-AU" altLang="en-US" sz="1500" dirty="0"/>
              <a:t>Conditions of interest (e.g. genotype, gender) </a:t>
            </a:r>
          </a:p>
          <a:p>
            <a:pPr lvl="1"/>
            <a:r>
              <a:rPr lang="en-AU" altLang="en-US" sz="1500" dirty="0"/>
              <a:t>Main questions: do the conditions impact upon the outcome measure?</a:t>
            </a:r>
          </a:p>
          <a:p>
            <a:r>
              <a:rPr lang="en-AU" altLang="en-US" sz="1800" dirty="0"/>
              <a:t>Blocking factors</a:t>
            </a:r>
          </a:p>
          <a:p>
            <a:pPr lvl="1"/>
            <a:r>
              <a:rPr lang="en-AU" altLang="en-US" sz="1400" dirty="0"/>
              <a:t>Conditions (not of interest) that may impact upon the outcome measure</a:t>
            </a:r>
          </a:p>
          <a:p>
            <a:pPr lvl="1"/>
            <a:r>
              <a:rPr lang="en-AU" altLang="en-US" sz="1400" dirty="0"/>
              <a:t>Sources of variation in the experiment that need to be controlled for</a:t>
            </a:r>
          </a:p>
          <a:p>
            <a:pPr lvl="1"/>
            <a:r>
              <a:rPr lang="en-AU" altLang="en-US" sz="1400" dirty="0"/>
              <a:t>Clustering of experimental units</a:t>
            </a:r>
          </a:p>
          <a:p>
            <a:pPr lvl="1"/>
            <a:endParaRPr lang="en-AU" altLang="en-US" sz="1400" dirty="0"/>
          </a:p>
          <a:p>
            <a:pPr>
              <a:buFont typeface="Wingdings" pitchFamily="2" charset="2"/>
              <a:buNone/>
            </a:pPr>
            <a:endParaRPr lang="en-AU" altLang="en-US" sz="1800" dirty="0"/>
          </a:p>
          <a:p>
            <a:pPr algn="ctr">
              <a:buFont typeface="Wingdings" pitchFamily="2" charset="2"/>
              <a:buNone/>
            </a:pPr>
            <a:r>
              <a:rPr lang="en-AU" altLang="en-US" sz="1800" dirty="0"/>
              <a:t>ALWAYS BEGIN WITH A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09208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E88F-A6D8-4F40-B772-ABBFA5837886}" type="slidenum">
              <a:rPr lang="en-AU" altLang="en-US" smtClean="0"/>
              <a:pPr/>
              <a:t>34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7962" y="980728"/>
            <a:ext cx="588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kern="0" dirty="0">
                <a:solidFill>
                  <a:srgbClr val="527688"/>
                </a:solidFill>
                <a:latin typeface="Arial"/>
                <a:cs typeface="Arial"/>
              </a:rPr>
              <a:t>Review: Statistical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Identify Statistical Framework of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Outcome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Experimental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Blocking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Visualise your data/ look for patterns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Experiment with simple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Assess 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154889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11593" y="791684"/>
            <a:ext cx="8957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800" dirty="0">
                <a:solidFill>
                  <a:srgbClr val="527688"/>
                </a:solidFill>
                <a:latin typeface="+mj-lt"/>
                <a:ea typeface="+mj-ea"/>
                <a:cs typeface="+mj-cs"/>
              </a:rPr>
              <a:t>Describe the data structure in this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132856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3311251" y="2140868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6084168" y="2132856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63588" y="47115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Shed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287" y="47115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     Shed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8204" y="47115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Shed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5676" y="2140868"/>
            <a:ext cx="1116124" cy="22242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7200292" y="2147257"/>
            <a:ext cx="1116124" cy="22242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3311251" y="2159022"/>
            <a:ext cx="1116124" cy="22242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39552" y="3248980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84168" y="3271140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1251" y="3271140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3588" y="249289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1700" y="36104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74182" y="363746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17585" y="251733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16316" y="360902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1695" y="256335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25123" y="249289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0135" y="360902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92767" y="25775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7767" y="254390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0306" y="363746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88719" y="360902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7" y="1265726"/>
            <a:ext cx="8807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How is seedling emergence (in </a:t>
            </a:r>
            <a:r>
              <a:rPr lang="en-AU" sz="2400" i="1" dirty="0"/>
              <a:t>Banksia</a:t>
            </a:r>
            <a:r>
              <a:rPr lang="en-AU" sz="2400" dirty="0"/>
              <a:t>) influenced by temperature and moisture?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3198" y="5369360"/>
            <a:ext cx="89208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Set up: 3 shelters, 4 garden beds per shelter, 24 pots per bed.</a:t>
            </a:r>
          </a:p>
          <a:p>
            <a:r>
              <a:rPr lang="en-AU" sz="2400" dirty="0"/>
              <a:t>Experimental factors:  2 temperatures, 2 water levels</a:t>
            </a:r>
            <a:r>
              <a:rPr lang="en-AU" sz="2000" dirty="0"/>
              <a:t>       		  </a:t>
            </a:r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290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B693B-70F0-43D3-9959-75DE27525BFF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58" y="1160748"/>
            <a:ext cx="6172200" cy="1028700"/>
          </a:xfrm>
        </p:spPr>
        <p:txBody>
          <a:bodyPr/>
          <a:lstStyle/>
          <a:p>
            <a:pPr algn="ctr"/>
            <a:r>
              <a:rPr lang="en-AU" altLang="en-US" sz="2400" dirty="0"/>
              <a:t>Key components of a statistical model of an experiment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88524"/>
            <a:ext cx="8229600" cy="4210050"/>
          </a:xfrm>
        </p:spPr>
        <p:txBody>
          <a:bodyPr/>
          <a:lstStyle/>
          <a:p>
            <a:r>
              <a:rPr lang="en-AU" altLang="en-US" sz="1800" dirty="0"/>
              <a:t>Outcome measures</a:t>
            </a:r>
          </a:p>
          <a:p>
            <a:pPr lvl="1"/>
            <a:r>
              <a:rPr lang="en-AU" altLang="en-US" sz="1800" dirty="0">
                <a:solidFill>
                  <a:srgbClr val="FF0000"/>
                </a:solidFill>
              </a:rPr>
              <a:t>Plant height at week 3</a:t>
            </a:r>
          </a:p>
          <a:p>
            <a:pPr lvl="1"/>
            <a:r>
              <a:rPr lang="en-AU" altLang="en-US" sz="1800" dirty="0">
                <a:solidFill>
                  <a:srgbClr val="FF0000"/>
                </a:solidFill>
              </a:rPr>
              <a:t>Number of leaves at week 3</a:t>
            </a:r>
          </a:p>
          <a:p>
            <a:r>
              <a:rPr lang="en-AU" altLang="en-US" sz="1800" dirty="0"/>
              <a:t>Experimental factors </a:t>
            </a:r>
          </a:p>
          <a:p>
            <a:pPr lvl="1"/>
            <a:r>
              <a:rPr lang="en-AU" altLang="en-US" sz="1800" dirty="0">
                <a:solidFill>
                  <a:srgbClr val="00B0F0"/>
                </a:solidFill>
              </a:rPr>
              <a:t>Temperature (warm/ control)</a:t>
            </a:r>
          </a:p>
          <a:p>
            <a:pPr lvl="1"/>
            <a:r>
              <a:rPr lang="en-AU" altLang="en-US" sz="1800" dirty="0">
                <a:solidFill>
                  <a:srgbClr val="00B0F0"/>
                </a:solidFill>
              </a:rPr>
              <a:t>Watering conditions (low/high) </a:t>
            </a:r>
          </a:p>
          <a:p>
            <a:pPr lvl="1"/>
            <a:r>
              <a:rPr lang="en-AU" altLang="en-US" sz="1500" dirty="0"/>
              <a:t>Question: how does each factor affect outcome measures? Do the factors interact?</a:t>
            </a:r>
          </a:p>
          <a:p>
            <a:r>
              <a:rPr lang="en-AU" altLang="en-US" sz="1800" dirty="0"/>
              <a:t>Blocking factors – Data Structure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Shed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“half-shed” within Shed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Garden bed within “half-shed”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Pot within garden bed</a:t>
            </a:r>
          </a:p>
          <a:p>
            <a:pPr lvl="1"/>
            <a:endParaRPr lang="en-AU" altLang="en-US" sz="1400" dirty="0"/>
          </a:p>
          <a:p>
            <a:pPr>
              <a:buFont typeface="Wingdings" pitchFamily="2" charset="2"/>
              <a:buNone/>
            </a:pP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68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B693B-70F0-43D3-9959-75DE27525BFF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58" y="1160748"/>
            <a:ext cx="6172200" cy="1028700"/>
          </a:xfrm>
        </p:spPr>
        <p:txBody>
          <a:bodyPr/>
          <a:lstStyle/>
          <a:p>
            <a:pPr algn="ctr"/>
            <a:r>
              <a:rPr lang="en-AU" altLang="en-US" sz="2400" dirty="0"/>
              <a:t>How to incorporate components of a statistical model into the model statement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8" y="2288524"/>
            <a:ext cx="4185692" cy="4210050"/>
          </a:xfrm>
        </p:spPr>
        <p:txBody>
          <a:bodyPr/>
          <a:lstStyle/>
          <a:p>
            <a:r>
              <a:rPr lang="en-AU" altLang="en-US" sz="1800" dirty="0"/>
              <a:t>Outcome measures</a:t>
            </a:r>
          </a:p>
          <a:p>
            <a:pPr lvl="1"/>
            <a:r>
              <a:rPr lang="en-AU" altLang="en-US" sz="1800" dirty="0">
                <a:solidFill>
                  <a:srgbClr val="FF0000"/>
                </a:solidFill>
              </a:rPr>
              <a:t>Plant height at week 3</a:t>
            </a:r>
          </a:p>
          <a:p>
            <a:r>
              <a:rPr lang="en-AU" altLang="en-US" sz="1800" dirty="0"/>
              <a:t>Experimental factors </a:t>
            </a:r>
          </a:p>
          <a:p>
            <a:pPr lvl="1"/>
            <a:r>
              <a:rPr lang="en-AU" altLang="en-US" sz="1800" dirty="0">
                <a:solidFill>
                  <a:srgbClr val="00B0F0"/>
                </a:solidFill>
              </a:rPr>
              <a:t>Temperature (warm/ control)</a:t>
            </a:r>
          </a:p>
          <a:p>
            <a:pPr lvl="1"/>
            <a:r>
              <a:rPr lang="en-AU" altLang="en-US" sz="1800" dirty="0">
                <a:solidFill>
                  <a:srgbClr val="00B0F0"/>
                </a:solidFill>
              </a:rPr>
              <a:t>Watering conditions (low/high) </a:t>
            </a:r>
            <a:endParaRPr lang="en-AU" altLang="en-US" sz="1500" dirty="0"/>
          </a:p>
          <a:p>
            <a:r>
              <a:rPr lang="en-AU" altLang="en-US" sz="1800" dirty="0"/>
              <a:t>Blocking factors – Data Structure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Shed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“half-shed” within Shed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Garden bed within “half-shed”</a:t>
            </a:r>
          </a:p>
          <a:p>
            <a:pPr lvl="1"/>
            <a:r>
              <a:rPr lang="en-AU" altLang="en-US" sz="1800" dirty="0">
                <a:solidFill>
                  <a:srgbClr val="00B050"/>
                </a:solidFill>
              </a:rPr>
              <a:t>Pot within garden bed</a:t>
            </a:r>
          </a:p>
          <a:p>
            <a:pPr lvl="1"/>
            <a:endParaRPr lang="en-AU" altLang="en-US" sz="1400" dirty="0"/>
          </a:p>
          <a:p>
            <a:pPr>
              <a:buFont typeface="Wingdings" pitchFamily="2" charset="2"/>
              <a:buNone/>
            </a:pPr>
            <a:endParaRPr lang="en-AU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347864" y="5482911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library(</a:t>
            </a:r>
            <a:r>
              <a:rPr lang="en-AU" sz="2000" dirty="0" err="1"/>
              <a:t>lmerTest</a:t>
            </a:r>
            <a:r>
              <a:rPr lang="en-AU" sz="2000" dirty="0"/>
              <a:t>)</a:t>
            </a:r>
          </a:p>
          <a:p>
            <a:r>
              <a:rPr lang="en-AU" sz="2000" dirty="0" err="1"/>
              <a:t>lmer</a:t>
            </a:r>
            <a:r>
              <a:rPr lang="en-AU" sz="2000" dirty="0"/>
              <a:t>(</a:t>
            </a:r>
            <a:r>
              <a:rPr lang="en-AU" sz="2000" dirty="0" err="1"/>
              <a:t>height~Temp</a:t>
            </a:r>
            <a:r>
              <a:rPr lang="en-AU" sz="2000" dirty="0"/>
              <a:t>*Water + (1|Shed/half/bed)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633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800" u="sng" dirty="0"/>
              <a:t>IMPORTANT</a:t>
            </a:r>
            <a:r>
              <a:rPr lang="en-AU" sz="2800" dirty="0"/>
              <a:t> to include data structure in the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113"/>
            <a:ext cx="9144000" cy="4210050"/>
          </a:xfrm>
        </p:spPr>
        <p:txBody>
          <a:bodyPr/>
          <a:lstStyle/>
          <a:p>
            <a:pPr lvl="1" eaLnBrk="1" hangingPunct="1"/>
            <a:r>
              <a:rPr lang="en-US" sz="2400" dirty="0"/>
              <a:t>Blocking factors can be a significant source of variation</a:t>
            </a:r>
          </a:p>
          <a:p>
            <a:pPr lvl="1"/>
            <a:r>
              <a:rPr lang="en-US" sz="2400" i="1" dirty="0"/>
              <a:t>Between-block </a:t>
            </a:r>
            <a:r>
              <a:rPr lang="en-US" sz="2400" dirty="0"/>
              <a:t>variation can interfere with treatment comparison</a:t>
            </a:r>
          </a:p>
          <a:p>
            <a:pPr lvl="1" eaLnBrk="1" hangingPunct="1"/>
            <a:r>
              <a:rPr lang="en-US" sz="2400" dirty="0"/>
              <a:t>Treatments comparison ---- </a:t>
            </a:r>
            <a:r>
              <a:rPr lang="en-US" sz="2400" i="1" dirty="0"/>
              <a:t>within blocks</a:t>
            </a:r>
          </a:p>
          <a:p>
            <a:pPr lvl="1" eaLnBrk="1" hangingPunct="1"/>
            <a:r>
              <a:rPr lang="en-US" sz="2400" dirty="0"/>
              <a:t>Separate out </a:t>
            </a:r>
            <a:r>
              <a:rPr lang="en-US" sz="2400" i="1" dirty="0"/>
              <a:t>Between-block</a:t>
            </a:r>
            <a:r>
              <a:rPr lang="en-US" sz="2400" dirty="0"/>
              <a:t> variation  </a:t>
            </a:r>
            <a:r>
              <a:rPr lang="en-US" sz="2400" i="1" dirty="0"/>
              <a:t>within-block</a:t>
            </a:r>
            <a:r>
              <a:rPr lang="en-US" sz="2400" dirty="0"/>
              <a:t> variation</a:t>
            </a:r>
            <a:endParaRPr lang="en-US" sz="2400" i="1" dirty="0"/>
          </a:p>
          <a:p>
            <a:pPr marL="457200" lvl="1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r>
              <a:rPr lang="en-AU" altLang="en-US" sz="2100" dirty="0"/>
              <a:t>Example 1: Is photosynthetic rate affected by temperature?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51" y="2970983"/>
            <a:ext cx="59612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Outcome measure</a:t>
            </a:r>
          </a:p>
          <a:p>
            <a:pPr lvl="1"/>
            <a:r>
              <a:rPr lang="en-AU" altLang="en-US" sz="1600" dirty="0"/>
              <a:t>Photosynthetic rate</a:t>
            </a:r>
          </a:p>
          <a:p>
            <a:r>
              <a:rPr lang="en-AU" altLang="en-US" dirty="0"/>
              <a:t>Experimental factors</a:t>
            </a:r>
          </a:p>
          <a:p>
            <a:r>
              <a:rPr lang="en-AU" altLang="en-US" dirty="0"/>
              <a:t>       </a:t>
            </a:r>
            <a:r>
              <a:rPr lang="en-AU" altLang="en-US" sz="1600" dirty="0"/>
              <a:t>Temperature (high/low)</a:t>
            </a:r>
          </a:p>
          <a:p>
            <a:r>
              <a:rPr lang="en-AU" altLang="en-US" dirty="0"/>
              <a:t>Blocking factors</a:t>
            </a:r>
          </a:p>
          <a:p>
            <a:r>
              <a:rPr lang="en-AU" altLang="en-US" dirty="0"/>
              <a:t>        Position (4)</a:t>
            </a:r>
          </a:p>
          <a:p>
            <a:endParaRPr lang="en-AU" altLang="en-US" dirty="0"/>
          </a:p>
          <a:p>
            <a:r>
              <a:rPr lang="en-AU" altLang="en-US" u="sng" dirty="0"/>
              <a:t>2 parameter model (plus random effects)</a:t>
            </a:r>
          </a:p>
          <a:p>
            <a:r>
              <a:rPr lang="en-AU" altLang="en-US" dirty="0"/>
              <a:t>	</a:t>
            </a:r>
          </a:p>
        </p:txBody>
      </p:sp>
      <p:sp>
        <p:nvSpPr>
          <p:cNvPr id="5" name="AutoShape 23" descr="Image result for sorghum images"/>
          <p:cNvSpPr>
            <a:spLocks noChangeAspect="1" noChangeArrowheads="1"/>
          </p:cNvSpPr>
          <p:nvPr/>
        </p:nvSpPr>
        <p:spPr bwMode="auto">
          <a:xfrm>
            <a:off x="5940152" y="24208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202" name="Picture 2" descr="Image result for greenhouse tray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83" y="1708104"/>
            <a:ext cx="4488433" cy="25247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4724" y="1772816"/>
            <a:ext cx="359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24 plants grown in 3 different parts of the greenhouse</a:t>
            </a:r>
          </a:p>
        </p:txBody>
      </p:sp>
    </p:spTree>
    <p:extLst>
      <p:ext uri="{BB962C8B-B14F-4D97-AF65-F5344CB8AC3E}">
        <p14:creationId xmlns:p14="http://schemas.microsoft.com/office/powerpoint/2010/main" val="38116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385888" y="2704811"/>
            <a:ext cx="211917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AU" sz="750" dirty="0">
                <a:solidFill>
                  <a:srgbClr val="000000"/>
                </a:solidFill>
                <a:ea typeface="MS Minngs" charset="-128"/>
              </a:rPr>
              <a:t> </a:t>
            </a:r>
            <a:endParaRPr lang="en-AU" dirty="0">
              <a:latin typeface="Times New Roman" pitchFamily="18" charset="0"/>
              <a:ea typeface="MS Minngs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971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kern="0" dirty="0">
                <a:solidFill>
                  <a:srgbClr val="527688"/>
                </a:solidFill>
                <a:latin typeface="Arial"/>
                <a:cs typeface="Arial"/>
              </a:rPr>
              <a:t>Inference using linear model  without and with blocking in R</a:t>
            </a:r>
            <a:endParaRPr lang="en-AU" sz="24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666065"/>
            <a:ext cx="9432032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model1=lm(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PhotoRate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~Temp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data=photosynthesis)</a:t>
            </a:r>
          </a:p>
          <a:p>
            <a:pPr latinLnBrk="1"/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</a:rPr>
              <a:t>(model1)</a:t>
            </a:r>
          </a:p>
          <a:p>
            <a:pPr latinLnBrk="1"/>
            <a:endParaRPr lang="en-AU" dirty="0"/>
          </a:p>
          <a:p>
            <a:pPr latinLnBrk="1"/>
            <a:r>
              <a:rPr lang="en-AU" dirty="0"/>
              <a:t>Analysis of Variance Table</a:t>
            </a:r>
          </a:p>
          <a:p>
            <a:pPr latinLnBrk="1"/>
            <a:r>
              <a:rPr lang="en-AU" dirty="0"/>
              <a:t> </a:t>
            </a:r>
          </a:p>
          <a:p>
            <a:pPr latinLnBrk="1"/>
            <a:r>
              <a:rPr lang="en-AU" dirty="0"/>
              <a:t>Response: </a:t>
            </a:r>
            <a:r>
              <a:rPr lang="en-AU" dirty="0" err="1"/>
              <a:t>PhotoRate</a:t>
            </a:r>
            <a:endParaRPr lang="en-AU" dirty="0"/>
          </a:p>
          <a:p>
            <a:pPr latinLnBrk="1"/>
            <a:r>
              <a:rPr lang="en-AU" dirty="0"/>
              <a:t>          		</a:t>
            </a:r>
            <a:r>
              <a:rPr lang="en-AU" dirty="0" err="1"/>
              <a:t>Df</a:t>
            </a:r>
            <a:r>
              <a:rPr lang="en-AU" dirty="0"/>
              <a:t>  Sum </a:t>
            </a:r>
            <a:r>
              <a:rPr lang="en-AU" dirty="0" err="1"/>
              <a:t>Sq</a:t>
            </a:r>
            <a:r>
              <a:rPr lang="en-AU" dirty="0"/>
              <a:t> 	Mean </a:t>
            </a:r>
            <a:r>
              <a:rPr lang="en-AU" dirty="0" err="1"/>
              <a:t>Sq</a:t>
            </a:r>
            <a:r>
              <a:rPr lang="en-AU" dirty="0"/>
              <a:t> 	F value 	</a:t>
            </a:r>
            <a:r>
              <a:rPr lang="en-AU" dirty="0" err="1"/>
              <a:t>Pr</a:t>
            </a:r>
            <a:r>
              <a:rPr lang="en-AU" dirty="0"/>
              <a:t>(&gt;F)</a:t>
            </a:r>
          </a:p>
          <a:p>
            <a:pPr latinLnBrk="1"/>
            <a:r>
              <a:rPr lang="en-AU" dirty="0"/>
              <a:t>Temp      	1       613.3  	  613.28  	0.4386 	0.5147</a:t>
            </a:r>
          </a:p>
          <a:p>
            <a:r>
              <a:rPr lang="en-AU" dirty="0"/>
              <a:t>Residuals           22   30760.8 	1398.22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3548" y="4581128"/>
            <a:ext cx="8832948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model2=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lmer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PhotoRate~Temp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+(1|Position), data=photosynthesis)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(model2)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dirty="0"/>
              <a:t> 	Sum </a:t>
            </a:r>
            <a:r>
              <a:rPr lang="en-AU" altLang="en-US" dirty="0" err="1"/>
              <a:t>Sq</a:t>
            </a:r>
            <a:r>
              <a:rPr lang="en-AU" altLang="en-US" dirty="0"/>
              <a:t> 	   Mean </a:t>
            </a:r>
            <a:r>
              <a:rPr lang="en-AU" altLang="en-US" dirty="0" err="1"/>
              <a:t>Sq</a:t>
            </a:r>
            <a:r>
              <a:rPr lang="en-AU" altLang="en-US" dirty="0"/>
              <a:t>    </a:t>
            </a:r>
            <a:r>
              <a:rPr lang="en-AU" altLang="en-US" dirty="0" err="1"/>
              <a:t>NumDF</a:t>
            </a:r>
            <a:r>
              <a:rPr lang="en-AU" altLang="en-US" dirty="0"/>
              <a:t> 	</a:t>
            </a:r>
            <a:r>
              <a:rPr lang="en-AU" altLang="en-US" dirty="0" err="1"/>
              <a:t>DenDF</a:t>
            </a:r>
            <a:r>
              <a:rPr lang="en-AU" altLang="en-US" dirty="0"/>
              <a:t> 	</a:t>
            </a:r>
            <a:r>
              <a:rPr lang="en-AU" altLang="en-US" dirty="0" err="1"/>
              <a:t>F.value</a:t>
            </a:r>
            <a:r>
              <a:rPr lang="en-AU" altLang="en-US" dirty="0"/>
              <a:t>  	</a:t>
            </a:r>
            <a:r>
              <a:rPr lang="en-AU" altLang="en-US" dirty="0" err="1"/>
              <a:t>Pr</a:t>
            </a:r>
            <a:r>
              <a:rPr lang="en-AU" altLang="en-US" dirty="0"/>
              <a:t>(&gt;F)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dirty="0"/>
              <a:t>Temp 	613.28  	   613.28            1    	19   	4.521 	0.04681 * </a:t>
            </a:r>
          </a:p>
        </p:txBody>
      </p:sp>
    </p:spTree>
    <p:extLst>
      <p:ext uri="{BB962C8B-B14F-4D97-AF65-F5344CB8AC3E}">
        <p14:creationId xmlns:p14="http://schemas.microsoft.com/office/powerpoint/2010/main" val="3557722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542.557"/>
  <p:tag name="LATEXADDIN" val="\documentclass{article}&#10;\usepackage{amsmath}&#10;\pagestyle{empty}&#10;\begin{document}&#10;&#10;$$DATA = Mean_{treatment} + \epsilon$$&#10;&#10;&#10;\end{document}"/>
  <p:tag name="IGUANATEXSIZE" val="50"/>
  <p:tag name="IGUANATEXCURSOR" val="119"/>
  <p:tag name="TRANSPARENCY" val="True"/>
  <p:tag name="FILENAME" val=""/>
  <p:tag name="LATEXENGINEID" val="0"/>
  <p:tag name="TEMPFOLDER" val="c:\Workspace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ANUPowerpointTemplate2010-3-1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ANUPowerpointTemplate2010-3-1</Template>
  <TotalTime>29415</TotalTime>
  <Words>1930</Words>
  <Application>Microsoft Macintosh PowerPoint</Application>
  <PresentationFormat>On-screen Show (4:3)</PresentationFormat>
  <Paragraphs>371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MS Minngs</vt:lpstr>
      <vt:lpstr>Times New Roman</vt:lpstr>
      <vt:lpstr>Wingdings</vt:lpstr>
      <vt:lpstr>ANUPowerpointTemplate2010-3-1</vt:lpstr>
      <vt:lpstr>Chapter 4. Statistical modelling:  Understanding Error (Variance) Structure</vt:lpstr>
      <vt:lpstr>Key components of a statistical model of an experiment</vt:lpstr>
      <vt:lpstr>Statistical models: MEAN component &amp; VARIANCE component</vt:lpstr>
      <vt:lpstr>PowerPoint Presentation</vt:lpstr>
      <vt:lpstr>Key components of a statistical model of an experiment</vt:lpstr>
      <vt:lpstr>How to incorporate components of a statistical model into the model statement</vt:lpstr>
      <vt:lpstr>IMPORTANT to include data structure in the model</vt:lpstr>
      <vt:lpstr>Example 1: Is photosynthetic rate affected by temperature?</vt:lpstr>
      <vt:lpstr>PowerPoint Presentation</vt:lpstr>
      <vt:lpstr>PowerPoint Presentation</vt:lpstr>
      <vt:lpstr>Data analysis</vt:lpstr>
      <vt:lpstr>Data analysis</vt:lpstr>
      <vt:lpstr>PowerPoint Presentation</vt:lpstr>
      <vt:lpstr>PowerPoint Presentation</vt:lpstr>
      <vt:lpstr>Example 2: Can a gene KO Arabidopsis modulate leaf temperature during drought?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5. Statistical modelling:  Understanding Error (Variance) Structure II </vt:lpstr>
      <vt:lpstr>Understanding Variance Structure</vt:lpstr>
      <vt:lpstr>Understanding Variance Structure: Nested Structures</vt:lpstr>
      <vt:lpstr>Understanding Variance Structure:</vt:lpstr>
      <vt:lpstr>Understanding Variance Structure: Nested and Crossed Structures</vt:lpstr>
      <vt:lpstr>Getting the error term correct: a case study </vt:lpstr>
      <vt:lpstr>PowerPoint Presentation</vt:lpstr>
      <vt:lpstr>Data exploration: Respiration by Leaf Section</vt:lpstr>
      <vt:lpstr>Data exploration: Respiration by Leaf Stage</vt:lpstr>
      <vt:lpstr>What is the “correct error term” for:  comparing between Species?  comparing between Leaf stages?   comparing between Leaf sections?</vt:lpstr>
      <vt:lpstr>Analysis of respiration experiment</vt:lpstr>
      <vt:lpstr>PowerPoint Presentation</vt:lpstr>
      <vt:lpstr>Key components of a statistical model of an experiment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Neeman</dc:creator>
  <cp:lastModifiedBy>Mark Farrell</cp:lastModifiedBy>
  <cp:revision>147</cp:revision>
  <cp:lastPrinted>2018-03-25T23:05:35Z</cp:lastPrinted>
  <dcterms:created xsi:type="dcterms:W3CDTF">2014-01-06T05:36:50Z</dcterms:created>
  <dcterms:modified xsi:type="dcterms:W3CDTF">2018-10-01T23:38:57Z</dcterms:modified>
</cp:coreProperties>
</file>