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health.amegroups.org/article/view/114853/html" TargetMode="External"/><Relationship Id="rId3" Type="http://schemas.openxmlformats.org/officeDocument/2006/relationships/hyperlink" Target="https://pmc.ncbi.nlm.nih.gov/articles/PMC10242473/" TargetMode="External"/><Relationship Id="rId7" Type="http://schemas.openxmlformats.org/officeDocument/2006/relationships/hyperlink" Target="https://ijip.in/wp-content/uploads/2025/04/18.01.058.20251302.pdf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el.education.gov.in/sites/default/files/update/moe_mental_health.pdf" TargetMode="External"/><Relationship Id="rId11" Type="http://schemas.openxmlformats.org/officeDocument/2006/relationships/hyperlink" Target="https://medinform.jmir.org/2025/1/e63538" TargetMode="External"/><Relationship Id="rId5" Type="http://schemas.openxmlformats.org/officeDocument/2006/relationships/hyperlink" Target="https://www.sieallahabad.org/hrt-admin/book/book_file/54c6df6e4dbfc65b13f336fbdd89c211.pdf" TargetMode="External"/><Relationship Id="rId10" Type="http://schemas.openxmlformats.org/officeDocument/2006/relationships/hyperlink" Target="https://www.nature.com/articles/s44184-023-00033-y" TargetMode="External"/><Relationship Id="rId4" Type="http://schemas.openxmlformats.org/officeDocument/2006/relationships/hyperlink" Target="https://www.jmir.org/2019/7/e12869/" TargetMode="External"/><Relationship Id="rId9" Type="http://schemas.openxmlformats.org/officeDocument/2006/relationships/hyperlink" Target="https://pmc.ncbi.nlm.nih.gov/articles/PMC1205105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07937" y="299210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379354"/>
            <a:ext cx="6314276" cy="516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SIH25092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1" u="sng" dirty="0"/>
              <a:t>Development of a Digital Mental Health and Psychological Support System for Students in Higher Education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1" u="sng" dirty="0"/>
              <a:t>MedTech / </a:t>
            </a:r>
            <a:r>
              <a:rPr lang="en-IN" sz="2000" b="1" u="sng" dirty="0" err="1"/>
              <a:t>BioTech</a:t>
            </a:r>
            <a:r>
              <a:rPr lang="en-IN" sz="2000" b="1" u="sng" dirty="0"/>
              <a:t> / HealthTech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Y2K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A56B52-B3E6-D4F2-9FE4-E3B714EDDA43}"/>
              </a:ext>
            </a:extLst>
          </p:cNvPr>
          <p:cNvSpPr/>
          <p:nvPr/>
        </p:nvSpPr>
        <p:spPr>
          <a:xfrm>
            <a:off x="6699381" y="1839886"/>
            <a:ext cx="5351106" cy="45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492874"/>
            <a:ext cx="12191999" cy="36512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41514" y="109066"/>
            <a:ext cx="10972800" cy="25587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CampusMind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7459" y="1524989"/>
            <a:ext cx="12689634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  <a:p>
            <a:r>
              <a:rPr lang="en-US" sz="2000" b="1" dirty="0"/>
              <a:t>Campus Bro </a:t>
            </a:r>
          </a:p>
          <a:p>
            <a:pPr marL="285750" indent="-285750">
              <a:buFontTx/>
              <a:buChar char="-"/>
            </a:pPr>
            <a:r>
              <a:rPr lang="en-US" dirty="0"/>
              <a:t>AI-guided chatbot for 24/7 coping support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Risk Assessment &amp; Score via screening tests(e.g. PHQ-9,GAD-7,etc.)</a:t>
            </a:r>
          </a:p>
          <a:p>
            <a:endParaRPr lang="en-US" dirty="0"/>
          </a:p>
          <a:p>
            <a:r>
              <a:rPr lang="en-US" b="1" dirty="0" err="1"/>
              <a:t>CampusMind</a:t>
            </a:r>
            <a:r>
              <a:rPr lang="en-US" b="1" dirty="0"/>
              <a:t> (For Students)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Confidential booking system for counselors/helplines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Resource hub with videos, audios, guides in regional languages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err="1"/>
              <a:t>CampusMind</a:t>
            </a:r>
            <a:r>
              <a:rPr lang="en-US" b="1" dirty="0"/>
              <a:t> Admin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Admin dashboard with anonymous data insights</a:t>
            </a:r>
          </a:p>
          <a:p>
            <a:endParaRPr lang="en-US" dirty="0"/>
          </a:p>
          <a:p>
            <a:r>
              <a:rPr lang="en-US" sz="2400" b="1" dirty="0"/>
              <a:t>How It Addresses the Problem</a:t>
            </a:r>
            <a:r>
              <a:rPr lang="en-US" sz="2400" dirty="0"/>
              <a:t>:</a:t>
            </a:r>
          </a:p>
          <a:p>
            <a:r>
              <a:rPr lang="en-US" dirty="0"/>
              <a:t>- Offers secure and reliable student guidance</a:t>
            </a:r>
          </a:p>
          <a:p>
            <a:r>
              <a:rPr lang="en-US" dirty="0"/>
              <a:t>- Encourages early detection &amp; intervention</a:t>
            </a:r>
          </a:p>
          <a:p>
            <a:r>
              <a:rPr lang="en-US" dirty="0"/>
              <a:t>- Reduces under-utilization of counseling centers</a:t>
            </a:r>
          </a:p>
          <a:p>
            <a:r>
              <a:rPr lang="en-US" dirty="0"/>
              <a:t>- Tailored to regional &amp; institutional needs</a:t>
            </a:r>
          </a:p>
          <a:p>
            <a:r>
              <a:rPr lang="en-US" sz="2400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473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2041"/>
            <a:ext cx="1251857" cy="7244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Y2K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43613"/>
            <a:ext cx="2209120" cy="10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DAEE9-D009-2421-074F-3D3ADE47916E}"/>
              </a:ext>
            </a:extLst>
          </p:cNvPr>
          <p:cNvSpPr txBox="1"/>
          <p:nvPr/>
        </p:nvSpPr>
        <p:spPr>
          <a:xfrm>
            <a:off x="101389" y="451961"/>
            <a:ext cx="125217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“Development of a Digital Mental Health and Psychological Support System for Students in Higher Education”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7F806-1646-9A52-7A28-2DA670A9548A}"/>
              </a:ext>
            </a:extLst>
          </p:cNvPr>
          <p:cNvSpPr/>
          <p:nvPr/>
        </p:nvSpPr>
        <p:spPr>
          <a:xfrm>
            <a:off x="8399954" y="2179400"/>
            <a:ext cx="1671484" cy="336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Student</a:t>
            </a:r>
            <a:r>
              <a:rPr lang="en-IN" dirty="0"/>
              <a:t>’s</a:t>
            </a:r>
            <a:r>
              <a:rPr dirty="0"/>
              <a:t> Need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EF0CB-D2B6-BE4A-9B05-8C7B7D0BA9CD}"/>
              </a:ext>
            </a:extLst>
          </p:cNvPr>
          <p:cNvSpPr/>
          <p:nvPr/>
        </p:nvSpPr>
        <p:spPr>
          <a:xfrm>
            <a:off x="8395807" y="2889586"/>
            <a:ext cx="1671484" cy="539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</a:t>
            </a:r>
            <a:r>
              <a:rPr dirty="0"/>
              <a:t>AI Chatbot</a:t>
            </a:r>
          </a:p>
          <a:p>
            <a:r>
              <a:rPr dirty="0"/>
              <a:t>24/7 Support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83A7-2FBE-85EB-E81A-86CC20756C16}"/>
              </a:ext>
            </a:extLst>
          </p:cNvPr>
          <p:cNvSpPr/>
          <p:nvPr/>
        </p:nvSpPr>
        <p:spPr>
          <a:xfrm>
            <a:off x="8027589" y="3694733"/>
            <a:ext cx="2407920" cy="1046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</a:t>
            </a:r>
            <a:r>
              <a:rPr dirty="0"/>
              <a:t>Resource Hub</a:t>
            </a:r>
          </a:p>
          <a:p>
            <a:r>
              <a:rPr lang="en-IN" dirty="0"/>
              <a:t>              </a:t>
            </a:r>
            <a:r>
              <a:rPr dirty="0"/>
              <a:t>Videos, </a:t>
            </a:r>
            <a:endParaRPr lang="en-IN" dirty="0"/>
          </a:p>
          <a:p>
            <a:r>
              <a:rPr lang="en-IN" dirty="0"/>
              <a:t>              </a:t>
            </a:r>
            <a:r>
              <a:rPr dirty="0"/>
              <a:t>Audios,</a:t>
            </a:r>
            <a:endParaRPr lang="en-IN" dirty="0"/>
          </a:p>
          <a:p>
            <a:r>
              <a:rPr dirty="0"/>
              <a:t> </a:t>
            </a:r>
            <a:r>
              <a:rPr lang="en-IN" dirty="0"/>
              <a:t>             </a:t>
            </a:r>
            <a:r>
              <a:rPr dirty="0"/>
              <a:t>Guides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85151-3783-2180-C253-BAEDB986DE0B}"/>
              </a:ext>
            </a:extLst>
          </p:cNvPr>
          <p:cNvSpPr/>
          <p:nvPr/>
        </p:nvSpPr>
        <p:spPr>
          <a:xfrm>
            <a:off x="6820677" y="5167058"/>
            <a:ext cx="2210215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Confidential Counselor </a:t>
            </a:r>
            <a:r>
              <a:rPr lang="en-IN" dirty="0"/>
              <a:t>Bo</a:t>
            </a:r>
            <a:r>
              <a:rPr dirty="0" err="1"/>
              <a:t>oking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6C3E8-8CBE-12A7-09C0-4E99CDEE5C2D}"/>
              </a:ext>
            </a:extLst>
          </p:cNvPr>
          <p:cNvSpPr/>
          <p:nvPr/>
        </p:nvSpPr>
        <p:spPr>
          <a:xfrm>
            <a:off x="9462084" y="5167058"/>
            <a:ext cx="2407920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CampsMind</a:t>
            </a:r>
            <a:r>
              <a:rPr lang="en-US" dirty="0"/>
              <a:t> </a:t>
            </a:r>
            <a:r>
              <a:rPr dirty="0"/>
              <a:t>Admin Dashboard</a:t>
            </a:r>
            <a:r>
              <a:rPr lang="en-US" dirty="0"/>
              <a:t> For</a:t>
            </a:r>
            <a:endParaRPr dirty="0"/>
          </a:p>
          <a:p>
            <a:r>
              <a:rPr dirty="0"/>
              <a:t>Anonymous Insights</a:t>
            </a:r>
          </a:p>
        </p:txBody>
      </p:sp>
      <p:cxnSp>
        <p:nvCxnSpPr>
          <p:cNvPr id="18" name="Connector 5">
            <a:extLst>
              <a:ext uri="{FF2B5EF4-FFF2-40B4-BE49-F238E27FC236}">
                <a16:creationId xmlns:a16="http://schemas.microsoft.com/office/drawing/2014/main" id="{BEAA0031-7BB5-50CC-81E8-31B2C0A5C521}"/>
              </a:ext>
            </a:extLst>
          </p:cNvPr>
          <p:cNvCxnSpPr>
            <a:cxnSpLocks/>
          </p:cNvCxnSpPr>
          <p:nvPr/>
        </p:nvCxnSpPr>
        <p:spPr>
          <a:xfrm>
            <a:off x="9156138" y="2517447"/>
            <a:ext cx="0" cy="372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5">
            <a:extLst>
              <a:ext uri="{FF2B5EF4-FFF2-40B4-BE49-F238E27FC236}">
                <a16:creationId xmlns:a16="http://schemas.microsoft.com/office/drawing/2014/main" id="{6B713AD6-4667-D9B7-60EC-E2E4AFDBB345}"/>
              </a:ext>
            </a:extLst>
          </p:cNvPr>
          <p:cNvCxnSpPr>
            <a:cxnSpLocks/>
          </p:cNvCxnSpPr>
          <p:nvPr/>
        </p:nvCxnSpPr>
        <p:spPr>
          <a:xfrm>
            <a:off x="9156138" y="3428999"/>
            <a:ext cx="0" cy="265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5">
            <a:extLst>
              <a:ext uri="{FF2B5EF4-FFF2-40B4-BE49-F238E27FC236}">
                <a16:creationId xmlns:a16="http://schemas.microsoft.com/office/drawing/2014/main" id="{33B4E1A3-3F86-9981-B390-A23E399E1B1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7925785" y="4741336"/>
            <a:ext cx="1305764" cy="425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5">
            <a:extLst>
              <a:ext uri="{FF2B5EF4-FFF2-40B4-BE49-F238E27FC236}">
                <a16:creationId xmlns:a16="http://schemas.microsoft.com/office/drawing/2014/main" id="{5F1808F0-5240-478D-161D-A7427B70401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231549" y="4741336"/>
            <a:ext cx="1434495" cy="425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6313" y="-27856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0" y="565647"/>
            <a:ext cx="686635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/>
              <a:t>Frontend</a:t>
            </a:r>
            <a:r>
              <a:rPr lang="en-IN" sz="2000" dirty="0"/>
              <a:t>: For Website[(</a:t>
            </a:r>
            <a:r>
              <a:rPr lang="en-IN" sz="2000" b="1" u="sng" dirty="0" err="1"/>
              <a:t>Vite+React+TypeScript</a:t>
            </a:r>
            <a:r>
              <a:rPr lang="en-IN" sz="2000" dirty="0"/>
              <a:t>)&amp;(</a:t>
            </a:r>
            <a:r>
              <a:rPr lang="en-IN" sz="2000" b="1" dirty="0"/>
              <a:t>HTML+JS+CSS</a:t>
            </a:r>
            <a:r>
              <a:rPr lang="en-IN" sz="2000" dirty="0"/>
              <a:t>)] with chatbot integration, </a:t>
            </a:r>
            <a:r>
              <a:rPr lang="en-IN" sz="2000" b="1" dirty="0"/>
              <a:t>J&amp;K Higher Education moderated peer-to-peer forum with trained volunteers</a:t>
            </a:r>
            <a:r>
              <a:rPr lang="en-IN" sz="2000" dirty="0"/>
              <a:t>, crisis resources, trained volunteer support, counsellor booking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/>
              <a:t>AI Engine</a:t>
            </a:r>
            <a:r>
              <a:rPr lang="en-IN" sz="2000" dirty="0"/>
              <a:t>: </a:t>
            </a:r>
            <a:r>
              <a:rPr lang="en-IN" sz="2000" b="1" dirty="0"/>
              <a:t>BotPenguin </a:t>
            </a:r>
            <a:r>
              <a:rPr lang="en-IN" sz="2000" b="1" dirty="0" err="1"/>
              <a:t>CampusBro</a:t>
            </a:r>
            <a:r>
              <a:rPr lang="en-IN" sz="2000" b="1" dirty="0"/>
              <a:t> ‘s screening </a:t>
            </a:r>
            <a:r>
              <a:rPr lang="en-IN" sz="2000" dirty="0"/>
              <a:t>(0-27 scoring), risk-based responses, </a:t>
            </a:r>
            <a:r>
              <a:rPr lang="en-IN" sz="2000" b="1" dirty="0"/>
              <a:t>peer-to-peer routing to trained volunteers</a:t>
            </a:r>
            <a:r>
              <a:rPr lang="en-IN" sz="2000" dirty="0"/>
              <a:t>, crisis detection with volunteer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/>
              <a:t>Peer Infrastructure</a:t>
            </a:r>
            <a:r>
              <a:rPr lang="en-IN" sz="2000" dirty="0"/>
              <a:t>: </a:t>
            </a:r>
            <a:r>
              <a:rPr lang="en-IN" sz="2000" b="1" dirty="0"/>
              <a:t>Government-deployed moderated forum</a:t>
            </a:r>
            <a:r>
              <a:rPr lang="en-IN" sz="2000" dirty="0"/>
              <a:t> with trained student volunteers, anonymous messaging, AI content moderation, escalation protocols, centralized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/>
              <a:t>Backend</a:t>
            </a:r>
            <a:r>
              <a:rPr lang="en-IN" sz="2000" dirty="0"/>
              <a:t>: </a:t>
            </a:r>
            <a:r>
              <a:rPr lang="en-IN" sz="2000" b="1" dirty="0"/>
              <a:t>Supabase PostgreSQL with RLS security</a:t>
            </a:r>
            <a:r>
              <a:rPr lang="en-IN" sz="2000" dirty="0"/>
              <a:t>, real-time sync, anonymous tracking, moderated forum management, trained volunteer activity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/>
              <a:t>Analytics</a:t>
            </a:r>
            <a:r>
              <a:rPr lang="en-IN" sz="2000" dirty="0"/>
              <a:t>: </a:t>
            </a:r>
            <a:r>
              <a:rPr lang="en-IN" sz="2000" b="1" dirty="0" err="1"/>
              <a:t>CampusMind</a:t>
            </a:r>
            <a:r>
              <a:rPr lang="en-IN" sz="2000" b="1" dirty="0"/>
              <a:t> Admin </a:t>
            </a:r>
            <a:r>
              <a:rPr lang="en-IN" sz="2000" dirty="0"/>
              <a:t>dashboard with </a:t>
            </a:r>
            <a:r>
              <a:rPr lang="en-IN" sz="2000" b="1" dirty="0"/>
              <a:t>anonymous</a:t>
            </a:r>
            <a:r>
              <a:rPr lang="en-IN" sz="2000" dirty="0"/>
              <a:t> screening metrics providing government necessary data to create policies &amp; insights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7097"/>
            <a:ext cx="1545680" cy="5032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Y2K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6" y="2233"/>
            <a:ext cx="2209120" cy="98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566B-249F-B7C1-CC98-F3D05662249B}"/>
              </a:ext>
            </a:extLst>
          </p:cNvPr>
          <p:cNvSpPr txBox="1"/>
          <p:nvPr/>
        </p:nvSpPr>
        <p:spPr>
          <a:xfrm>
            <a:off x="6741396" y="4895255"/>
            <a:ext cx="5326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WORKFLOW</a:t>
            </a:r>
            <a:r>
              <a:rPr lang="en-US" dirty="0"/>
              <a:t>: </a:t>
            </a:r>
            <a:r>
              <a:rPr lang="en-IN" b="1" dirty="0"/>
              <a:t>Anonymous Screening test → Risk Assessment → Trained Volunteers &amp; Peer Support → Professional Counselling → Data Storage → Government Analytics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A1107F-4277-C19B-CCAA-A83A0EE54534}"/>
              </a:ext>
            </a:extLst>
          </p:cNvPr>
          <p:cNvSpPr/>
          <p:nvPr/>
        </p:nvSpPr>
        <p:spPr>
          <a:xfrm>
            <a:off x="7156580" y="864432"/>
            <a:ext cx="2780522" cy="5234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Anonymous Screening test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3B6B1-CCE3-DD53-7444-2BEF209EF9CD}"/>
              </a:ext>
            </a:extLst>
          </p:cNvPr>
          <p:cNvSpPr/>
          <p:nvPr/>
        </p:nvSpPr>
        <p:spPr>
          <a:xfrm>
            <a:off x="7156580" y="1589054"/>
            <a:ext cx="2780522" cy="453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Risk Assessment &amp; Scoring</a:t>
            </a:r>
            <a:endParaRPr dirty="0"/>
          </a:p>
        </p:txBody>
      </p:sp>
      <p:cxnSp>
        <p:nvCxnSpPr>
          <p:cNvPr id="5" name="Connector 5">
            <a:extLst>
              <a:ext uri="{FF2B5EF4-FFF2-40B4-BE49-F238E27FC236}">
                <a16:creationId xmlns:a16="http://schemas.microsoft.com/office/drawing/2014/main" id="{47BFA374-7C19-D3F4-B346-6080CDC3F4D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546841" y="1387852"/>
            <a:ext cx="0" cy="20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0470DB-C6E0-BEC6-7E85-B5EB7ED3DA0D}"/>
              </a:ext>
            </a:extLst>
          </p:cNvPr>
          <p:cNvSpPr/>
          <p:nvPr/>
        </p:nvSpPr>
        <p:spPr>
          <a:xfrm>
            <a:off x="7208725" y="2253705"/>
            <a:ext cx="2676232" cy="53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Trained Volunteers &amp; Moderated Peer Support 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F4C60-756A-8F45-B7A2-CE3D35BA505C}"/>
              </a:ext>
            </a:extLst>
          </p:cNvPr>
          <p:cNvSpPr/>
          <p:nvPr/>
        </p:nvSpPr>
        <p:spPr>
          <a:xfrm>
            <a:off x="7208725" y="2943294"/>
            <a:ext cx="2676232" cy="311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 Professional Counselling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B551-429A-B7A3-166C-CFD340EE1E0D}"/>
              </a:ext>
            </a:extLst>
          </p:cNvPr>
          <p:cNvSpPr/>
          <p:nvPr/>
        </p:nvSpPr>
        <p:spPr>
          <a:xfrm>
            <a:off x="7208725" y="3478287"/>
            <a:ext cx="2676232" cy="356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           Data Storage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828A05-12DE-F000-60BE-8006A776BA87}"/>
              </a:ext>
            </a:extLst>
          </p:cNvPr>
          <p:cNvSpPr/>
          <p:nvPr/>
        </p:nvSpPr>
        <p:spPr>
          <a:xfrm>
            <a:off x="7208725" y="4049615"/>
            <a:ext cx="2676232" cy="644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   Government Analytics</a:t>
            </a:r>
          </a:p>
          <a:p>
            <a:r>
              <a:rPr lang="en-IN" b="1" dirty="0"/>
              <a:t>    (</a:t>
            </a:r>
            <a:r>
              <a:rPr lang="en-IN" b="1" dirty="0" err="1"/>
              <a:t>CampusMind</a:t>
            </a:r>
            <a:r>
              <a:rPr lang="en-IN" b="1" dirty="0"/>
              <a:t> Admin)</a:t>
            </a:r>
            <a:endParaRPr dirty="0"/>
          </a:p>
        </p:txBody>
      </p:sp>
      <p:cxnSp>
        <p:nvCxnSpPr>
          <p:cNvPr id="20" name="Connector 5">
            <a:extLst>
              <a:ext uri="{FF2B5EF4-FFF2-40B4-BE49-F238E27FC236}">
                <a16:creationId xmlns:a16="http://schemas.microsoft.com/office/drawing/2014/main" id="{76EF98EE-9391-D201-B7DB-A72D9FFC3E6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546841" y="2042231"/>
            <a:ext cx="0" cy="211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5">
            <a:extLst>
              <a:ext uri="{FF2B5EF4-FFF2-40B4-BE49-F238E27FC236}">
                <a16:creationId xmlns:a16="http://schemas.microsoft.com/office/drawing/2014/main" id="{00652DED-EF5F-D1EB-13CA-AB6F84D97C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46841" y="2784350"/>
            <a:ext cx="0" cy="158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5">
            <a:extLst>
              <a:ext uri="{FF2B5EF4-FFF2-40B4-BE49-F238E27FC236}">
                <a16:creationId xmlns:a16="http://schemas.microsoft.com/office/drawing/2014/main" id="{CA8B8B10-7829-51A4-955B-6133A8D37AB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546841" y="3254542"/>
            <a:ext cx="0" cy="223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5">
            <a:extLst>
              <a:ext uri="{FF2B5EF4-FFF2-40B4-BE49-F238E27FC236}">
                <a16:creationId xmlns:a16="http://schemas.microsoft.com/office/drawing/2014/main" id="{35553E53-BBC8-DC83-B2F2-3F16281C7A1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46841" y="3835117"/>
            <a:ext cx="0" cy="21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6138"/>
            <a:ext cx="12191999" cy="17186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789" y="-29090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5765" y="57097"/>
            <a:ext cx="1251857" cy="5372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Y2K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14" y="-36576"/>
            <a:ext cx="2398685" cy="8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E4B85-78DD-0A72-C311-7608F27DB4CE}"/>
              </a:ext>
            </a:extLst>
          </p:cNvPr>
          <p:cNvSpPr txBox="1"/>
          <p:nvPr/>
        </p:nvSpPr>
        <p:spPr>
          <a:xfrm>
            <a:off x="5944189" y="3931054"/>
            <a:ext cx="6391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Strategies for Overcoming These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Partnerships &amp; Promotion</a:t>
            </a:r>
            <a:r>
              <a:rPr lang="en-US" dirty="0"/>
              <a:t>: Collaborate with university wellness centers to build credibility and run awareness campaigns to destigmatize mental health.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Security &amp; Transparency</a:t>
            </a:r>
            <a:r>
              <a:rPr lang="en-US" dirty="0"/>
              <a:t>: Prioritize end-to-end data encryption and maintain a clear, transparent privacy policy.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Crisis Protocol</a:t>
            </a:r>
            <a:r>
              <a:rPr lang="en-US" dirty="0"/>
              <a:t>: Program the AI to recognize distress </a:t>
            </a:r>
          </a:p>
          <a:p>
            <a:pPr lvl="1"/>
            <a:r>
              <a:rPr lang="en-US" dirty="0"/>
              <a:t>       signals and immediately escalate to human support or                                           	provide Indian helpline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8FC89-500F-D41E-2D7C-D2587D88FD8A}"/>
              </a:ext>
            </a:extLst>
          </p:cNvPr>
          <p:cNvSpPr txBox="1"/>
          <p:nvPr/>
        </p:nvSpPr>
        <p:spPr>
          <a:xfrm>
            <a:off x="76201" y="3874384"/>
            <a:ext cx="6025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Challenges and Risks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Technical</a:t>
            </a:r>
            <a:r>
              <a:rPr lang="en-US" dirty="0"/>
              <a:t>: </a:t>
            </a:r>
            <a:r>
              <a:rPr lang="en-US" b="1" dirty="0"/>
              <a:t>API</a:t>
            </a:r>
            <a:r>
              <a:rPr lang="en-US" dirty="0"/>
              <a:t> reliability, ensuring robust data security for sensitive information, and planning for database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User Adoption</a:t>
            </a:r>
            <a:r>
              <a:rPr lang="en-US" dirty="0"/>
              <a:t>: Overcoming the social stigma of seeking mental health support and building user trust in the platform's confidentiality.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Ethical &amp; Legal</a:t>
            </a:r>
            <a:r>
              <a:rPr lang="en-US" dirty="0"/>
              <a:t>: Implementing a reliable crisis management protocol for high-risk users and ensuring compliance with </a:t>
            </a:r>
            <a:r>
              <a:rPr lang="en-US" b="1" dirty="0"/>
              <a:t>India's data privacy laws.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DAD422-AC43-596A-FFC4-A1D92C49E4A5}"/>
              </a:ext>
            </a:extLst>
          </p:cNvPr>
          <p:cNvCxnSpPr>
            <a:cxnSpLocks/>
          </p:cNvCxnSpPr>
          <p:nvPr/>
        </p:nvCxnSpPr>
        <p:spPr>
          <a:xfrm>
            <a:off x="145076" y="3725094"/>
            <a:ext cx="11850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62989B-2583-DC1F-CA5B-BBC8ED1F964D}"/>
              </a:ext>
            </a:extLst>
          </p:cNvPr>
          <p:cNvCxnSpPr>
            <a:cxnSpLocks/>
          </p:cNvCxnSpPr>
          <p:nvPr/>
        </p:nvCxnSpPr>
        <p:spPr>
          <a:xfrm>
            <a:off x="5944189" y="3725094"/>
            <a:ext cx="0" cy="3084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A5F2B6-04CF-A219-457B-4A1CE897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759504"/>
            <a:ext cx="9146614" cy="2180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b="1" i="1" u="sng" dirty="0">
                <a:solidFill>
                  <a:srgbClr val="92D050"/>
                </a:solidFill>
              </a:rPr>
              <a:t>Feasibility</a:t>
            </a:r>
            <a:r>
              <a:rPr sz="2400" u="sng" dirty="0">
                <a:solidFill>
                  <a:srgbClr val="92D050"/>
                </a:solidFill>
              </a:rPr>
              <a:t>:</a:t>
            </a:r>
          </a:p>
          <a:p>
            <a:r>
              <a:rPr sz="1800" dirty="0"/>
              <a:t>- Technical: AI chatbot, booking, forums achievable with modern tools</a:t>
            </a:r>
          </a:p>
          <a:p>
            <a:r>
              <a:rPr sz="1800" dirty="0"/>
              <a:t>- Operational: Small dev + counselor advisor team; privacy manageable</a:t>
            </a:r>
          </a:p>
          <a:p>
            <a:r>
              <a:rPr sz="1800" dirty="0"/>
              <a:t>- Resource: Low hosting costs, reusable open-source components</a:t>
            </a:r>
          </a:p>
          <a:p>
            <a:pPr marL="0" indent="0">
              <a:buNone/>
            </a:pPr>
            <a:r>
              <a:rPr sz="2400" b="1" i="1" u="sng" dirty="0">
                <a:solidFill>
                  <a:srgbClr val="92D050"/>
                </a:solidFill>
              </a:rPr>
              <a:t>Viability</a:t>
            </a:r>
            <a:r>
              <a:rPr sz="2400" b="1" dirty="0">
                <a:solidFill>
                  <a:srgbClr val="92D050"/>
                </a:solidFill>
              </a:rPr>
              <a:t>:</a:t>
            </a:r>
          </a:p>
          <a:p>
            <a:r>
              <a:rPr sz="1800" dirty="0"/>
              <a:t>- User Value: 24/7 AI support, confidential booking, localized resources, analytics</a:t>
            </a:r>
          </a:p>
          <a:p>
            <a:r>
              <a:rPr sz="1800" dirty="0"/>
              <a:t>- Market Impact: High demand for student mental health; scalable</a:t>
            </a:r>
          </a:p>
          <a:p>
            <a:r>
              <a:rPr sz="1800" dirty="0"/>
              <a:t>- Sustainability: Modular design, real-time improvements, NGO partnerships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41766"/>
            <a:ext cx="12191999" cy="11623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3296" y="-31470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" y="566580"/>
            <a:ext cx="1219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92D050"/>
                </a:solidFill>
              </a:rPr>
              <a:t>Impact and Benefits</a:t>
            </a:r>
          </a:p>
          <a:p>
            <a:r>
              <a:rPr lang="en-US" sz="2000" b="1" dirty="0"/>
              <a:t>Potential Impact on the Target Audience </a:t>
            </a:r>
            <a:r>
              <a:rPr lang="en-US" sz="2000" dirty="0"/>
              <a:t>(</a:t>
            </a:r>
            <a:r>
              <a:rPr lang="en-US" sz="2000" b="1" u="sng" dirty="0"/>
              <a:t>Students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Immediate &amp; Accessible Support</a:t>
            </a:r>
            <a:r>
              <a:rPr lang="en-US" sz="2000" dirty="0"/>
              <a:t>: Provides </a:t>
            </a:r>
            <a:r>
              <a:rPr lang="en-US" sz="2000" b="1" dirty="0"/>
              <a:t>24/7</a:t>
            </a:r>
            <a:r>
              <a:rPr lang="en-US" sz="2000" dirty="0"/>
              <a:t>, confidential </a:t>
            </a:r>
            <a:r>
              <a:rPr lang="en-US" sz="2000" b="1" dirty="0"/>
              <a:t>first-line support through an AI chatbot</a:t>
            </a:r>
            <a:r>
              <a:rPr lang="en-US" sz="2000" dirty="0"/>
              <a:t>, breaking down barriers of stigma and time and </a:t>
            </a:r>
            <a:r>
              <a:rPr lang="en-US" sz="2000" b="1" dirty="0"/>
              <a:t>fulfills NEP 2020's mandate for counseling systems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Reduces Isolation</a:t>
            </a:r>
            <a:r>
              <a:rPr lang="en-US" sz="2000" dirty="0"/>
              <a:t>: Creates a safe space for students to seek help anonymously and connects them with a network of </a:t>
            </a:r>
            <a:r>
              <a:rPr lang="en-US" sz="2000" b="1" dirty="0"/>
              <a:t>trained peer mentors</a:t>
            </a:r>
            <a:r>
              <a:rPr lang="en-US" sz="2000" dirty="0"/>
              <a:t>, reducing feelings of being alone.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Improved Well-being &amp; Resilience</a:t>
            </a:r>
            <a:r>
              <a:rPr lang="en-US" sz="2000" dirty="0"/>
              <a:t>: Equips students with </a:t>
            </a:r>
            <a:r>
              <a:rPr lang="en-US" sz="2000" b="1" dirty="0"/>
              <a:t>practical coping skills and problem-solving techniques</a:t>
            </a:r>
            <a:r>
              <a:rPr lang="en-US" sz="2000" dirty="0"/>
              <a:t>, which can lead to reduced academic stress and improved mental resilience.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Early Intervention</a:t>
            </a:r>
            <a:r>
              <a:rPr lang="en-US" sz="2000" dirty="0"/>
              <a:t>: Helps in the early identification of mental health challenges, allowing for timely support before issues become more severe.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98510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7393"/>
            <a:ext cx="1334435" cy="5921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Y2K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630" y="-40387"/>
            <a:ext cx="2375018" cy="94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00FD5-3506-9535-12EC-6BBE6BE1FAD4}"/>
              </a:ext>
            </a:extLst>
          </p:cNvPr>
          <p:cNvSpPr txBox="1"/>
          <p:nvPr/>
        </p:nvSpPr>
        <p:spPr>
          <a:xfrm>
            <a:off x="1" y="3676227"/>
            <a:ext cx="373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Benefits of the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E1D3CE-6C02-7F9C-2759-EE534595004C}"/>
              </a:ext>
            </a:extLst>
          </p:cNvPr>
          <p:cNvCxnSpPr/>
          <p:nvPr/>
        </p:nvCxnSpPr>
        <p:spPr>
          <a:xfrm>
            <a:off x="1" y="3721450"/>
            <a:ext cx="121919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7B780B-3510-6CC9-7B77-2DC762F3F937}"/>
              </a:ext>
            </a:extLst>
          </p:cNvPr>
          <p:cNvSpPr txBox="1"/>
          <p:nvPr/>
        </p:nvSpPr>
        <p:spPr>
          <a:xfrm>
            <a:off x="1" y="3731669"/>
            <a:ext cx="6639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Social Benefits</a:t>
            </a:r>
            <a:r>
              <a:rPr lang="en-US" sz="2000" dirty="0">
                <a:solidFill>
                  <a:srgbClr val="92D05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Destigmatizes Mental Health</a:t>
            </a:r>
            <a:r>
              <a:rPr lang="en-US" sz="2000" dirty="0"/>
              <a:t>: Normalizes conversations around mental wellness on campus, fostering a </a:t>
            </a:r>
            <a:r>
              <a:rPr lang="en-US" sz="2000" b="1" dirty="0"/>
              <a:t>more supportive and open community culture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Promotes Health Literacy</a:t>
            </a:r>
            <a:r>
              <a:rPr lang="en-US" sz="2000" dirty="0"/>
              <a:t>: Educates students about </a:t>
            </a:r>
            <a:r>
              <a:rPr lang="en-US" sz="2000" b="1" dirty="0"/>
              <a:t>mental health</a:t>
            </a:r>
            <a:r>
              <a:rPr lang="en-US" sz="2000" dirty="0"/>
              <a:t>, </a:t>
            </a:r>
            <a:r>
              <a:rPr lang="en-US" sz="2000" b="1" dirty="0"/>
              <a:t>creating a positive long-term</a:t>
            </a:r>
            <a:r>
              <a:rPr lang="en-US" sz="2000" dirty="0"/>
              <a:t> impact on society as they </a:t>
            </a:r>
            <a:r>
              <a:rPr lang="en-US" sz="2000" b="1" dirty="0"/>
              <a:t>become more aware and empathetic adults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830A5B-2F97-BEE6-BCF7-1293D02F6C25}"/>
              </a:ext>
            </a:extLst>
          </p:cNvPr>
          <p:cNvCxnSpPr>
            <a:cxnSpLocks/>
          </p:cNvCxnSpPr>
          <p:nvPr/>
        </p:nvCxnSpPr>
        <p:spPr>
          <a:xfrm>
            <a:off x="6295920" y="4264816"/>
            <a:ext cx="0" cy="2476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DAF747-016A-EB46-611F-000682B96438}"/>
              </a:ext>
            </a:extLst>
          </p:cNvPr>
          <p:cNvSpPr txBox="1"/>
          <p:nvPr/>
        </p:nvSpPr>
        <p:spPr>
          <a:xfrm>
            <a:off x="6095999" y="3380125"/>
            <a:ext cx="5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</a:t>
            </a:r>
          </a:p>
          <a:p>
            <a:r>
              <a:rPr lang="en-US" sz="2000" b="1" dirty="0"/>
              <a:t>  </a:t>
            </a:r>
            <a:r>
              <a:rPr lang="en-US" sz="2000" b="1" dirty="0">
                <a:solidFill>
                  <a:srgbClr val="92D050"/>
                </a:solidFill>
              </a:rPr>
              <a:t>Economic 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Cost-Effective Scalability</a:t>
            </a:r>
            <a:r>
              <a:rPr lang="en-US" sz="2000" dirty="0"/>
              <a:t>: The AI chatbot and peer support model </a:t>
            </a:r>
            <a:r>
              <a:rPr lang="en-US" sz="2000" b="1" dirty="0"/>
              <a:t>offer a highly scalable, low-cost solution that reduces the strain on limited and expensive professional counseling resources.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Improved Academic Outcomes</a:t>
            </a:r>
            <a:r>
              <a:rPr lang="en-US" sz="2000" dirty="0"/>
              <a:t>: Better mental health is directly linked to </a:t>
            </a:r>
            <a:r>
              <a:rPr lang="en-US" sz="2000" b="1" dirty="0"/>
              <a:t>improved concentration, retention, and academic success</a:t>
            </a:r>
            <a:r>
              <a:rPr lang="en-US" sz="2000" dirty="0"/>
              <a:t>, leading to </a:t>
            </a:r>
            <a:r>
              <a:rPr lang="en-US" sz="2000" b="1" dirty="0"/>
              <a:t>lower dropout rates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46219"/>
            <a:ext cx="12191999" cy="21178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26720" y="-34023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3366" y="675354"/>
            <a:ext cx="1203712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Evidence-Based Design</a:t>
            </a:r>
            <a:r>
              <a:rPr lang="en-US" dirty="0"/>
              <a:t>:</a:t>
            </a:r>
            <a:r>
              <a:rPr lang="en-US" b="1" dirty="0"/>
              <a:t> </a:t>
            </a:r>
            <a:r>
              <a:rPr lang="en-US" b="1" dirty="0" err="1"/>
              <a:t>CampusMind's</a:t>
            </a:r>
            <a:r>
              <a:rPr lang="en-US" b="1" dirty="0"/>
              <a:t> </a:t>
            </a:r>
            <a:r>
              <a:rPr lang="en-US" dirty="0"/>
              <a:t>architecture is founded on research demonstrating the effectiveness of AI-driven chatbots in providing accessible and confidential mental health support for students.(</a:t>
            </a:r>
            <a:r>
              <a:rPr lang="en-US" dirty="0">
                <a:hlinkClick r:id="rId3"/>
              </a:rPr>
              <a:t>Ref. Link-1 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Ref. Link-2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Alignment with National Policy (NEP 2020)</a:t>
            </a:r>
            <a:r>
              <a:rPr lang="en-US" dirty="0"/>
              <a:t>: Our project directly aligns with the </a:t>
            </a:r>
            <a:r>
              <a:rPr lang="en-US" b="1" dirty="0"/>
              <a:t>National Education Policy 2020</a:t>
            </a:r>
            <a:r>
              <a:rPr lang="en-US" dirty="0"/>
              <a:t>, which calls for </a:t>
            </a:r>
            <a:r>
              <a:rPr lang="en-US" b="1" dirty="0"/>
              <a:t>integrating mental health and wellness support systems within educational institutions to ensure student well-being.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Ref. link-1</a:t>
            </a:r>
            <a:r>
              <a:rPr lang="en-US" dirty="0"/>
              <a:t> , </a:t>
            </a:r>
            <a:r>
              <a:rPr lang="en-US" dirty="0">
                <a:hlinkClick r:id="rId6"/>
              </a:rPr>
              <a:t>Ref. link-2</a:t>
            </a:r>
            <a:r>
              <a:rPr lang="en-US" dirty="0"/>
              <a:t>)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Addressing Key Research Gaps</a:t>
            </a:r>
            <a:r>
              <a:rPr lang="en-US" dirty="0"/>
              <a:t>: We implement a hybrid model that </a:t>
            </a:r>
            <a:r>
              <a:rPr lang="en-US" b="1" dirty="0"/>
              <a:t>combines scalable AI with a human peer-mentor network</a:t>
            </a:r>
            <a:r>
              <a:rPr lang="en-US" dirty="0"/>
              <a:t>. This addresses a known gap in purely automated systems by providing an essential layer of human connection and empathy. (</a:t>
            </a:r>
            <a:r>
              <a:rPr lang="en-US" dirty="0">
                <a:hlinkClick r:id="rId7"/>
              </a:rPr>
              <a:t>Ref. Link-1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Ref. Link-2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Focus on Trust &amp; Engagement</a:t>
            </a:r>
            <a:r>
              <a:rPr lang="en-US" dirty="0"/>
              <a:t>: By prioritizing data privacy and using adaptive AI for personalized conversations, our design directly tackles the critical barriers of user trust and long-term engagement that are frequently highlighted in digital health research. (</a:t>
            </a:r>
            <a:r>
              <a:rPr lang="en-US" dirty="0">
                <a:hlinkClick r:id="rId9"/>
              </a:rPr>
              <a:t>Ref. Link-1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Ref. Link-2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Key Academic and Clinical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u="sng" dirty="0"/>
              <a:t>The Role of WYSA</a:t>
            </a:r>
            <a:r>
              <a:rPr lang="en-US" i="1" dirty="0"/>
              <a:t>- An Experimental Study on Chatbot Assistance for Well-Being</a:t>
            </a:r>
            <a:r>
              <a:rPr lang="en-US" dirty="0"/>
              <a:t> (</a:t>
            </a:r>
            <a:r>
              <a:rPr lang="en-US" b="1" u="sng" dirty="0">
                <a:hlinkClick r:id="rId7"/>
              </a:rPr>
              <a:t>International Journal of Indian Psychology, 2025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Development and Evaluation of a Mental Health Chatbot for University Students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b="1" u="sng" dirty="0">
                <a:hlinkClick r:id="rId11"/>
              </a:rPr>
              <a:t>JMIR, 2025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An Overview of Chatbot-Based Mobile Mental Health Apps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b="1" dirty="0">
                <a:hlinkClick r:id="rId3"/>
              </a:rPr>
              <a:t>PMC, 2006</a:t>
            </a:r>
            <a:r>
              <a:rPr lang="en-US" dirty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6777" y="657685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3840" y="35023"/>
            <a:ext cx="1251857" cy="6324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Y2K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54536"/>
            <a:ext cx="2209120" cy="8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1084</Words>
  <Application>Microsoft Office PowerPoint</Application>
  <PresentationFormat>Widescreen</PresentationFormat>
  <Paragraphs>122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CampusMind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Khaidem Baibhav Singha</cp:lastModifiedBy>
  <cp:revision>155</cp:revision>
  <dcterms:created xsi:type="dcterms:W3CDTF">2013-12-12T18:46:50Z</dcterms:created>
  <dcterms:modified xsi:type="dcterms:W3CDTF">2025-09-25T03:22:39Z</dcterms:modified>
  <cp:category/>
</cp:coreProperties>
</file>