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11"/>
  </p:notesMasterIdLst>
  <p:sldIdLst>
    <p:sldId id="261" r:id="rId4"/>
    <p:sldId id="331" r:id="rId5"/>
    <p:sldId id="290" r:id="rId6"/>
    <p:sldId id="359" r:id="rId7"/>
    <p:sldId id="356" r:id="rId8"/>
    <p:sldId id="358" r:id="rId9"/>
    <p:sldId id="357" r:id="rId10"/>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9" autoAdjust="0"/>
    <p:restoredTop sz="94343" autoAdjust="0"/>
  </p:normalViewPr>
  <p:slideViewPr>
    <p:cSldViewPr snapToGrid="0">
      <p:cViewPr varScale="1">
        <p:scale>
          <a:sx n="49" d="100"/>
          <a:sy n="49" d="100"/>
        </p:scale>
        <p:origin x="756" y="60"/>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2019/10/28</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タイトル 6"/>
          <p:cNvSpPr>
            <a:spLocks noGrp="1"/>
          </p:cNvSpPr>
          <p:nvPr>
            <p:ph type="ctrTitle"/>
          </p:nvPr>
        </p:nvSpPr>
        <p:spPr>
          <a:xfrm>
            <a:off x="1376619" y="5361066"/>
            <a:ext cx="15543451" cy="1585999"/>
          </a:xfrm>
        </p:spPr>
        <p:txBody>
          <a:bodyPr/>
          <a:lstStyle/>
          <a:p>
            <a:r>
              <a:rPr lang="en-US" sz="4000" b="1" dirty="0" smtClean="0"/>
              <a:t>PERPUSTAKAAN</a:t>
            </a:r>
            <a:r>
              <a:rPr lang="en-US" sz="4000" dirty="0" smtClean="0"/>
              <a:t/>
            </a:r>
            <a:br>
              <a:rPr lang="en-US" sz="4000" dirty="0" smtClean="0"/>
            </a:br>
            <a:r>
              <a:rPr lang="id-ID" sz="4000" b="1" dirty="0" smtClean="0"/>
              <a:t>PANCA </a:t>
            </a:r>
            <a:r>
              <a:rPr lang="id-ID" sz="4000" b="1" dirty="0"/>
              <a:t>BHAKTI </a:t>
            </a:r>
            <a:r>
              <a:rPr lang="id-ID" sz="4000" b="1" dirty="0" smtClean="0"/>
              <a:t>BANDAR </a:t>
            </a:r>
            <a:r>
              <a:rPr lang="id-ID" sz="4000" b="1" dirty="0"/>
              <a:t>LAMPUNG</a:t>
            </a:r>
            <a:endParaRPr lang="ja-JP" altLang="en-US" sz="4000" dirty="0"/>
          </a:p>
        </p:txBody>
      </p:sp>
      <p:pic>
        <p:nvPicPr>
          <p:cNvPr id="3" name="Picture 2"/>
          <p:cNvPicPr>
            <a:picLocks noChangeAspect="1"/>
          </p:cNvPicPr>
          <p:nvPr/>
        </p:nvPicPr>
        <p:blipFill>
          <a:blip r:embed="rId2"/>
          <a:stretch>
            <a:fillRect/>
          </a:stretch>
        </p:blipFill>
        <p:spPr>
          <a:xfrm>
            <a:off x="7058193" y="3201988"/>
            <a:ext cx="4170025" cy="2164268"/>
          </a:xfrm>
          <a:prstGeom prst="rect">
            <a:avLst/>
          </a:prstGeom>
        </p:spPr>
      </p:pic>
      <p:sp>
        <p:nvSpPr>
          <p:cNvPr id="8" name="サブタイトル 7"/>
          <p:cNvSpPr>
            <a:spLocks noGrp="1"/>
          </p:cNvSpPr>
          <p:nvPr>
            <p:ph type="subTitle" idx="1"/>
          </p:nvPr>
        </p:nvSpPr>
        <p:spPr>
          <a:xfrm>
            <a:off x="1366341" y="6970511"/>
            <a:ext cx="15553728" cy="1512168"/>
          </a:xfrm>
        </p:spPr>
        <p:txBody>
          <a:bodyPr>
            <a:noAutofit/>
          </a:bodyPr>
          <a:lstStyle/>
          <a:p>
            <a:r>
              <a:rPr lang="en-US" sz="2400" dirty="0">
                <a:solidFill>
                  <a:schemeClr val="tx1"/>
                </a:solidFill>
              </a:rPr>
              <a:t>Jl. Z. </a:t>
            </a:r>
            <a:r>
              <a:rPr lang="en-US" sz="2400" dirty="0" err="1">
                <a:solidFill>
                  <a:schemeClr val="tx1"/>
                </a:solidFill>
              </a:rPr>
              <a:t>Abidin</a:t>
            </a:r>
            <a:r>
              <a:rPr lang="en-US" sz="2400" dirty="0">
                <a:solidFill>
                  <a:schemeClr val="tx1"/>
                </a:solidFill>
              </a:rPr>
              <a:t> </a:t>
            </a:r>
            <a:r>
              <a:rPr lang="en-US" sz="2400" dirty="0" err="1">
                <a:solidFill>
                  <a:schemeClr val="tx1"/>
                </a:solidFill>
              </a:rPr>
              <a:t>Pagar</a:t>
            </a:r>
            <a:r>
              <a:rPr lang="en-US" sz="2400" dirty="0">
                <a:solidFill>
                  <a:schemeClr val="tx1"/>
                </a:solidFill>
              </a:rPr>
              <a:t> </a:t>
            </a:r>
            <a:r>
              <a:rPr lang="en-US" sz="2400" dirty="0" err="1">
                <a:solidFill>
                  <a:schemeClr val="tx1"/>
                </a:solidFill>
              </a:rPr>
              <a:t>Alam</a:t>
            </a:r>
            <a:r>
              <a:rPr lang="en-US" sz="2400" dirty="0">
                <a:solidFill>
                  <a:schemeClr val="tx1"/>
                </a:solidFill>
              </a:rPr>
              <a:t> No 14 </a:t>
            </a:r>
            <a:r>
              <a:rPr lang="en-US" sz="2400" dirty="0" err="1">
                <a:solidFill>
                  <a:schemeClr val="tx1"/>
                </a:solidFill>
              </a:rPr>
              <a:t>Gedung</a:t>
            </a:r>
            <a:r>
              <a:rPr lang="en-US" sz="2400" dirty="0">
                <a:solidFill>
                  <a:schemeClr val="tx1"/>
                </a:solidFill>
              </a:rPr>
              <a:t> </a:t>
            </a:r>
            <a:r>
              <a:rPr lang="en-US" sz="2400" dirty="0" err="1">
                <a:solidFill>
                  <a:schemeClr val="tx1"/>
                </a:solidFill>
              </a:rPr>
              <a:t>Meneng</a:t>
            </a:r>
            <a:r>
              <a:rPr lang="en-US" sz="2400" dirty="0">
                <a:solidFill>
                  <a:schemeClr val="tx1"/>
                </a:solidFill>
              </a:rPr>
              <a:t> Bandar Lampung</a:t>
            </a:r>
          </a:p>
          <a:p>
            <a:r>
              <a:rPr lang="en-US" sz="2400" dirty="0" err="1">
                <a:solidFill>
                  <a:schemeClr val="tx1"/>
                </a:solidFill>
              </a:rPr>
              <a:t>Telp</a:t>
            </a:r>
            <a:r>
              <a:rPr lang="en-US" sz="2400" dirty="0">
                <a:solidFill>
                  <a:schemeClr val="tx1"/>
                </a:solidFill>
              </a:rPr>
              <a:t>/Fax : (0721)786864 </a:t>
            </a:r>
            <a:r>
              <a:rPr lang="en-US" sz="2400" dirty="0" err="1">
                <a:solidFill>
                  <a:schemeClr val="tx1"/>
                </a:solidFill>
              </a:rPr>
              <a:t>Kode</a:t>
            </a:r>
            <a:r>
              <a:rPr lang="en-US" sz="2400" dirty="0">
                <a:solidFill>
                  <a:schemeClr val="tx1"/>
                </a:solidFill>
              </a:rPr>
              <a:t> </a:t>
            </a:r>
            <a:r>
              <a:rPr lang="en-US" sz="2400" dirty="0" err="1">
                <a:solidFill>
                  <a:schemeClr val="tx1"/>
                </a:solidFill>
              </a:rPr>
              <a:t>Pos</a:t>
            </a:r>
            <a:r>
              <a:rPr lang="en-US" sz="2400" dirty="0">
                <a:solidFill>
                  <a:schemeClr val="tx1"/>
                </a:solidFill>
              </a:rPr>
              <a:t> 35145</a:t>
            </a:r>
          </a:p>
          <a:p>
            <a:r>
              <a:rPr lang="en-US" sz="2400" dirty="0">
                <a:solidFill>
                  <a:schemeClr val="tx1"/>
                </a:solidFill>
              </a:rPr>
              <a:t>Website : www.librarypancabhkati.co.id</a:t>
            </a:r>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20018">
        <p:fade/>
      </p:transition>
    </mc:Choice>
    <mc:Fallback xmlns="">
      <p:transition spd="med" advTm="2001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decel="100000" fill="hold" grpId="0" nodeType="withEffect">
                                  <p:stCondLst>
                                    <p:cond delay="1500"/>
                                  </p:stCondLst>
                                  <p:iterate type="lt">
                                    <p:tmPct val="10000"/>
                                  </p:iterate>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750"/>
                            </p:stCondLst>
                            <p:childTnLst>
                              <p:par>
                                <p:cTn id="15" presetID="10" presetClass="entr" presetSubtype="0"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par>
                          <p:cTn id="18" fill="hold">
                            <p:stCondLst>
                              <p:cond delay="4250"/>
                            </p:stCondLst>
                            <p:childTnLst>
                              <p:par>
                                <p:cTn id="19" presetID="10" presetClass="entr" presetSubtype="0" fill="hold" grpId="0" nodeType="after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500"/>
                                        <p:tgtEl>
                                          <p:spTgt spid="8">
                                            <p:txEl>
                                              <p:pRg st="1" end="1"/>
                                            </p:txEl>
                                          </p:spTgt>
                                        </p:tgtEl>
                                      </p:cBhvr>
                                    </p:animEffect>
                                  </p:childTnLst>
                                </p:cTn>
                              </p:par>
                            </p:childTnLst>
                          </p:cTn>
                        </p:par>
                        <p:par>
                          <p:cTn id="22" fill="hold">
                            <p:stCondLst>
                              <p:cond delay="4750"/>
                            </p:stCondLst>
                            <p:childTnLst>
                              <p:par>
                                <p:cTn id="23" presetID="10" presetClass="entr" presetSubtype="0" fill="hold" grpId="0" nodeType="after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extLst mod="1"/>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7788" y="246956"/>
            <a:ext cx="3613382" cy="478475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16" y="1903478"/>
            <a:ext cx="3658111" cy="4582164"/>
          </a:xfrm>
          <a:prstGeom prst="rect">
            <a:avLst/>
          </a:prstGeom>
        </p:spPr>
      </p:pic>
      <p:sp>
        <p:nvSpPr>
          <p:cNvPr id="24" name="タイトル 23"/>
          <p:cNvSpPr>
            <a:spLocks noGrp="1"/>
          </p:cNvSpPr>
          <p:nvPr>
            <p:ph type="title"/>
          </p:nvPr>
        </p:nvSpPr>
        <p:spPr>
          <a:xfrm>
            <a:off x="3072630" y="372373"/>
            <a:ext cx="14349567" cy="1203151"/>
          </a:xfrm>
        </p:spPr>
        <p:txBody>
          <a:bodyPr/>
          <a:lstStyle/>
          <a:p>
            <a:r>
              <a:rPr kumimoji="1" lang="en-US" altLang="ja-JP" dirty="0"/>
              <a:t>Mission and </a:t>
            </a:r>
            <a:r>
              <a:rPr kumimoji="1" lang="en-US" altLang="ja-JP" dirty="0">
                <a:solidFill>
                  <a:schemeClr val="accent1"/>
                </a:solidFill>
                <a:latin typeface="Route 159 Bold" pitchFamily="50" charset="0"/>
              </a:rPr>
              <a:t>Vision</a:t>
            </a:r>
            <a:endParaRPr kumimoji="1" lang="ja-JP" altLang="en-US" dirty="0">
              <a:solidFill>
                <a:schemeClr val="accent1"/>
              </a:solidFill>
              <a:latin typeface="Route 159 Bold" pitchFamily="50" charset="0"/>
            </a:endParaRPr>
          </a:p>
        </p:txBody>
      </p:sp>
      <p:sp>
        <p:nvSpPr>
          <p:cNvPr id="28" name="テキスト プレースホルダー 27"/>
          <p:cNvSpPr>
            <a:spLocks noGrp="1"/>
          </p:cNvSpPr>
          <p:nvPr>
            <p:ph type="body" sz="quarter" idx="16"/>
          </p:nvPr>
        </p:nvSpPr>
        <p:spPr>
          <a:xfrm>
            <a:off x="2010720" y="4903063"/>
            <a:ext cx="6833566" cy="3774174"/>
          </a:xfrm>
        </p:spPr>
        <p:txBody>
          <a:bodyPr>
            <a:noAutofit/>
          </a:bodyPr>
          <a:lstStyle/>
          <a:p>
            <a:r>
              <a:rPr lang="id-ID" sz="4000" dirty="0"/>
              <a:t>Menjadikan Perpustakaan  Panca Bhakti Sebagai Wahana Pendidikan, Penelitian Dan Pengabdian Masyarakat Serta Informasi Di Bidang Kesehatan.</a:t>
            </a:r>
            <a:endParaRPr lang="en-US" sz="4000" dirty="0"/>
          </a:p>
        </p:txBody>
      </p:sp>
      <p:sp>
        <p:nvSpPr>
          <p:cNvPr id="30" name="テキスト プレースホルダー 29"/>
          <p:cNvSpPr>
            <a:spLocks noGrp="1"/>
          </p:cNvSpPr>
          <p:nvPr>
            <p:ph type="body" sz="quarter" idx="18"/>
          </p:nvPr>
        </p:nvSpPr>
        <p:spPr>
          <a:xfrm>
            <a:off x="8844286" y="4498424"/>
            <a:ext cx="9387004" cy="5427469"/>
          </a:xfrm>
        </p:spPr>
        <p:txBody>
          <a:bodyPr>
            <a:normAutofit/>
          </a:bodyPr>
          <a:lstStyle/>
          <a:p>
            <a:pPr marL="571500" lvl="0" indent="-571500">
              <a:buFont typeface="Arial" panose="020B0604020202020204" pitchFamily="34" charset="0"/>
              <a:buChar char="•"/>
            </a:pPr>
            <a:r>
              <a:rPr lang="en-US" dirty="0" err="1" smtClean="0"/>
              <a:t>Memajukan</a:t>
            </a:r>
            <a:r>
              <a:rPr lang="en-US" dirty="0" smtClean="0"/>
              <a:t> </a:t>
            </a:r>
            <a:r>
              <a:rPr lang="en-US" dirty="0" err="1"/>
              <a:t>Perpustakaan</a:t>
            </a:r>
            <a:r>
              <a:rPr lang="en-US" dirty="0"/>
              <a:t> </a:t>
            </a:r>
            <a:r>
              <a:rPr lang="en-US" dirty="0" err="1"/>
              <a:t>Sebagai</a:t>
            </a:r>
            <a:r>
              <a:rPr lang="en-US" dirty="0"/>
              <a:t> </a:t>
            </a:r>
            <a:r>
              <a:rPr lang="en-US" dirty="0" err="1"/>
              <a:t>Wahana</a:t>
            </a:r>
            <a:r>
              <a:rPr lang="en-US" dirty="0"/>
              <a:t> </a:t>
            </a:r>
            <a:r>
              <a:rPr lang="en-US" dirty="0" err="1"/>
              <a:t>Belajar</a:t>
            </a:r>
            <a:endParaRPr lang="en-US" dirty="0"/>
          </a:p>
          <a:p>
            <a:pPr marL="571500" lvl="0" indent="-571500">
              <a:buFont typeface="Arial" panose="020B0604020202020204" pitchFamily="34" charset="0"/>
              <a:buChar char="•"/>
            </a:pPr>
            <a:r>
              <a:rPr lang="en-US" dirty="0" err="1"/>
              <a:t>Menumbuh</a:t>
            </a:r>
            <a:r>
              <a:rPr lang="en-US" dirty="0"/>
              <a:t> </a:t>
            </a:r>
            <a:r>
              <a:rPr lang="en-US" dirty="0" err="1"/>
              <a:t>Kembangkan</a:t>
            </a:r>
            <a:r>
              <a:rPr lang="en-US" dirty="0"/>
              <a:t> </a:t>
            </a:r>
            <a:r>
              <a:rPr lang="en-US" dirty="0" err="1"/>
              <a:t>Mahasiswa</a:t>
            </a:r>
            <a:r>
              <a:rPr lang="en-US" dirty="0"/>
              <a:t> </a:t>
            </a:r>
            <a:r>
              <a:rPr lang="en-US" dirty="0" err="1"/>
              <a:t>Budaya</a:t>
            </a:r>
            <a:r>
              <a:rPr lang="en-US" dirty="0"/>
              <a:t> </a:t>
            </a:r>
            <a:r>
              <a:rPr lang="en-US" dirty="0" err="1"/>
              <a:t>Gemar</a:t>
            </a:r>
            <a:r>
              <a:rPr lang="en-US" dirty="0"/>
              <a:t> </a:t>
            </a:r>
            <a:r>
              <a:rPr lang="en-US" dirty="0" err="1"/>
              <a:t>Membaca</a:t>
            </a:r>
            <a:r>
              <a:rPr lang="en-US" dirty="0"/>
              <a:t> </a:t>
            </a:r>
          </a:p>
          <a:p>
            <a:pPr marL="571500" lvl="0" indent="-571500">
              <a:buFont typeface="Arial" panose="020B0604020202020204" pitchFamily="34" charset="0"/>
              <a:buChar char="•"/>
            </a:pPr>
            <a:r>
              <a:rPr lang="en-US" dirty="0" err="1"/>
              <a:t>Meningkatkan</a:t>
            </a:r>
            <a:r>
              <a:rPr lang="en-US" dirty="0"/>
              <a:t> </a:t>
            </a:r>
            <a:r>
              <a:rPr lang="en-US" dirty="0" err="1"/>
              <a:t>Koleksi</a:t>
            </a:r>
            <a:r>
              <a:rPr lang="en-US" dirty="0"/>
              <a:t> </a:t>
            </a:r>
            <a:r>
              <a:rPr lang="en-US" dirty="0" err="1"/>
              <a:t>Bahan</a:t>
            </a:r>
            <a:r>
              <a:rPr lang="en-US" dirty="0"/>
              <a:t> </a:t>
            </a:r>
            <a:r>
              <a:rPr lang="en-US" dirty="0" err="1"/>
              <a:t>Pustaka</a:t>
            </a:r>
            <a:endParaRPr lang="en-US" dirty="0"/>
          </a:p>
          <a:p>
            <a:pPr marL="571500" lvl="0" indent="-571500">
              <a:buFont typeface="Arial" panose="020B0604020202020204" pitchFamily="34" charset="0"/>
              <a:buChar char="•"/>
            </a:pPr>
            <a:r>
              <a:rPr lang="en-US" dirty="0" err="1"/>
              <a:t>Meningkatkan</a:t>
            </a:r>
            <a:r>
              <a:rPr lang="en-US" dirty="0"/>
              <a:t> </a:t>
            </a:r>
            <a:r>
              <a:rPr lang="en-US" dirty="0" err="1"/>
              <a:t>Kemudahan</a:t>
            </a:r>
            <a:r>
              <a:rPr lang="en-US" dirty="0"/>
              <a:t> </a:t>
            </a:r>
            <a:r>
              <a:rPr lang="en-US" dirty="0" err="1"/>
              <a:t>Akses</a:t>
            </a:r>
            <a:r>
              <a:rPr lang="en-US" dirty="0"/>
              <a:t> </a:t>
            </a:r>
            <a:r>
              <a:rPr lang="en-US" dirty="0" err="1"/>
              <a:t>Pencarian</a:t>
            </a:r>
            <a:r>
              <a:rPr lang="en-US" dirty="0"/>
              <a:t> </a:t>
            </a:r>
            <a:r>
              <a:rPr lang="en-US" dirty="0" err="1"/>
              <a:t>Informasi</a:t>
            </a:r>
            <a:endParaRPr lang="en-US" dirty="0"/>
          </a:p>
        </p:txBody>
      </p:sp>
    </p:spTree>
    <p:extLst>
      <p:ext uri="{BB962C8B-B14F-4D97-AF65-F5344CB8AC3E}">
        <p14:creationId xmlns:p14="http://schemas.microsoft.com/office/powerpoint/2010/main" val="2544169255"/>
      </p:ext>
    </p:extLst>
  </p:cSld>
  <p:clrMapOvr>
    <a:masterClrMapping/>
  </p:clrMapOvr>
  <p:transition spd="slow" advTm="1417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60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nodeType="withEffect">
                                  <p:stCondLst>
                                    <p:cond delay="70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80">
                                          <p:stCondLst>
                                            <p:cond delay="0"/>
                                          </p:stCondLst>
                                        </p:cTn>
                                        <p:tgtEl>
                                          <p:spTgt spid="13"/>
                                        </p:tgtEl>
                                      </p:cBhvr>
                                    </p:animEffect>
                                    <p:anim calcmode="lin" valueType="num">
                                      <p:cBhvr>
                                        <p:cTn id="2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9" dur="26">
                                          <p:stCondLst>
                                            <p:cond delay="650"/>
                                          </p:stCondLst>
                                        </p:cTn>
                                        <p:tgtEl>
                                          <p:spTgt spid="13"/>
                                        </p:tgtEl>
                                      </p:cBhvr>
                                      <p:to x="100000" y="60000"/>
                                    </p:animScale>
                                    <p:animScale>
                                      <p:cBhvr>
                                        <p:cTn id="30" dur="166" decel="50000">
                                          <p:stCondLst>
                                            <p:cond delay="676"/>
                                          </p:stCondLst>
                                        </p:cTn>
                                        <p:tgtEl>
                                          <p:spTgt spid="13"/>
                                        </p:tgtEl>
                                      </p:cBhvr>
                                      <p:to x="100000" y="100000"/>
                                    </p:animScale>
                                    <p:animScale>
                                      <p:cBhvr>
                                        <p:cTn id="31" dur="26">
                                          <p:stCondLst>
                                            <p:cond delay="1312"/>
                                          </p:stCondLst>
                                        </p:cTn>
                                        <p:tgtEl>
                                          <p:spTgt spid="13"/>
                                        </p:tgtEl>
                                      </p:cBhvr>
                                      <p:to x="100000" y="80000"/>
                                    </p:animScale>
                                    <p:animScale>
                                      <p:cBhvr>
                                        <p:cTn id="32" dur="166" decel="50000">
                                          <p:stCondLst>
                                            <p:cond delay="1338"/>
                                          </p:stCondLst>
                                        </p:cTn>
                                        <p:tgtEl>
                                          <p:spTgt spid="13"/>
                                        </p:tgtEl>
                                      </p:cBhvr>
                                      <p:to x="100000" y="100000"/>
                                    </p:animScale>
                                    <p:animScale>
                                      <p:cBhvr>
                                        <p:cTn id="33" dur="26">
                                          <p:stCondLst>
                                            <p:cond delay="1642"/>
                                          </p:stCondLst>
                                        </p:cTn>
                                        <p:tgtEl>
                                          <p:spTgt spid="13"/>
                                        </p:tgtEl>
                                      </p:cBhvr>
                                      <p:to x="100000" y="90000"/>
                                    </p:animScale>
                                    <p:animScale>
                                      <p:cBhvr>
                                        <p:cTn id="34" dur="166" decel="50000">
                                          <p:stCondLst>
                                            <p:cond delay="1668"/>
                                          </p:stCondLst>
                                        </p:cTn>
                                        <p:tgtEl>
                                          <p:spTgt spid="13"/>
                                        </p:tgtEl>
                                      </p:cBhvr>
                                      <p:to x="100000" y="100000"/>
                                    </p:animScale>
                                    <p:animScale>
                                      <p:cBhvr>
                                        <p:cTn id="35" dur="26">
                                          <p:stCondLst>
                                            <p:cond delay="1808"/>
                                          </p:stCondLst>
                                        </p:cTn>
                                        <p:tgtEl>
                                          <p:spTgt spid="13"/>
                                        </p:tgtEl>
                                      </p:cBhvr>
                                      <p:to x="100000" y="95000"/>
                                    </p:animScale>
                                    <p:animScale>
                                      <p:cBhvr>
                                        <p:cTn id="36" dur="166" decel="50000">
                                          <p:stCondLst>
                                            <p:cond delay="1834"/>
                                          </p:stCondLst>
                                        </p:cTn>
                                        <p:tgtEl>
                                          <p:spTgt spid="13"/>
                                        </p:tgtEl>
                                      </p:cBhvr>
                                      <p:to x="100000" y="100000"/>
                                    </p:animScale>
                                  </p:childTnLst>
                                </p:cTn>
                              </p:par>
                              <p:par>
                                <p:cTn id="37" presetID="2" presetClass="entr" presetSubtype="1" decel="100000" fill="hold" grpId="0" nodeType="withEffect">
                                  <p:stCondLst>
                                    <p:cond delay="20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0-#ppt_h/2"/>
                                          </p:val>
                                        </p:tav>
                                        <p:tav tm="100000">
                                          <p:val>
                                            <p:strVal val="#ppt_y"/>
                                          </p:val>
                                        </p:tav>
                                      </p:tavLst>
                                    </p:anim>
                                  </p:childTnLst>
                                </p:cTn>
                              </p:par>
                              <p:par>
                                <p:cTn id="41" presetID="2" presetClass="entr" presetSubtype="12" decel="100000" fill="hold" grpId="0" nodeType="withEffect">
                                  <p:stCondLst>
                                    <p:cond delay="300"/>
                                  </p:stCondLst>
                                  <p:iterate type="wd">
                                    <p:tmPct val="2101"/>
                                  </p:iterate>
                                  <p:childTnLst>
                                    <p:set>
                                      <p:cBhvr>
                                        <p:cTn id="42" dur="1" fill="hold">
                                          <p:stCondLst>
                                            <p:cond delay="0"/>
                                          </p:stCondLst>
                                        </p:cTn>
                                        <p:tgtEl>
                                          <p:spTgt spid="28">
                                            <p:txEl>
                                              <p:pRg st="0" end="0"/>
                                            </p:txEl>
                                          </p:spTgt>
                                        </p:tgtEl>
                                        <p:attrNameLst>
                                          <p:attrName>style.visibility</p:attrName>
                                        </p:attrNameLst>
                                      </p:cBhvr>
                                      <p:to>
                                        <p:strVal val="visible"/>
                                      </p:to>
                                    </p:set>
                                    <p:anim calcmode="lin" valueType="num">
                                      <p:cBhvr additive="base">
                                        <p:cTn id="43" dur="14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44" dur="1400" fill="hold"/>
                                        <p:tgtEl>
                                          <p:spTgt spid="28">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300"/>
                                  </p:stCondLst>
                                  <p:iterate type="wd">
                                    <p:tmPct val="10000"/>
                                  </p:iterate>
                                  <p:childTnLst>
                                    <p:set>
                                      <p:cBhvr>
                                        <p:cTn id="46" dur="1" fill="hold">
                                          <p:stCondLst>
                                            <p:cond delay="0"/>
                                          </p:stCondLst>
                                        </p:cTn>
                                        <p:tgtEl>
                                          <p:spTgt spid="30">
                                            <p:txEl>
                                              <p:pRg st="0" end="0"/>
                                            </p:txEl>
                                          </p:spTgt>
                                        </p:tgtEl>
                                        <p:attrNameLst>
                                          <p:attrName>style.visibility</p:attrName>
                                        </p:attrNameLst>
                                      </p:cBhvr>
                                      <p:to>
                                        <p:strVal val="visible"/>
                                      </p:to>
                                    </p:set>
                                    <p:anim calcmode="lin" valueType="num">
                                      <p:cBhvr additive="base">
                                        <p:cTn id="47" dur="10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48"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iterate type="wd">
                                    <p:tmPct val="10000"/>
                                  </p:iterate>
                                  <p:childTnLst>
                                    <p:set>
                                      <p:cBhvr>
                                        <p:cTn id="50" dur="1" fill="hold">
                                          <p:stCondLst>
                                            <p:cond delay="0"/>
                                          </p:stCondLst>
                                        </p:cTn>
                                        <p:tgtEl>
                                          <p:spTgt spid="30">
                                            <p:txEl>
                                              <p:pRg st="1" end="1"/>
                                            </p:txEl>
                                          </p:spTgt>
                                        </p:tgtEl>
                                        <p:attrNameLst>
                                          <p:attrName>style.visibility</p:attrName>
                                        </p:attrNameLst>
                                      </p:cBhvr>
                                      <p:to>
                                        <p:strVal val="visible"/>
                                      </p:to>
                                    </p:set>
                                    <p:anim calcmode="lin" valueType="num">
                                      <p:cBhvr additive="base">
                                        <p:cTn id="51" dur="1000" fill="hold"/>
                                        <p:tgtEl>
                                          <p:spTgt spid="30">
                                            <p:txEl>
                                              <p:pRg st="1" end="1"/>
                                            </p:txEl>
                                          </p:spTgt>
                                        </p:tgtEl>
                                        <p:attrNameLst>
                                          <p:attrName>ppt_x</p:attrName>
                                        </p:attrNameLst>
                                      </p:cBhvr>
                                      <p:tavLst>
                                        <p:tav tm="0">
                                          <p:val>
                                            <p:strVal val="1+#ppt_w/2"/>
                                          </p:val>
                                        </p:tav>
                                        <p:tav tm="100000">
                                          <p:val>
                                            <p:strVal val="#ppt_x"/>
                                          </p:val>
                                        </p:tav>
                                      </p:tavLst>
                                    </p:anim>
                                    <p:anim calcmode="lin" valueType="num">
                                      <p:cBhvr additive="base">
                                        <p:cTn id="52" dur="1000" fill="hold"/>
                                        <p:tgtEl>
                                          <p:spTgt spid="30">
                                            <p:txEl>
                                              <p:pRg st="1" end="1"/>
                                            </p:txEl>
                                          </p:spTgt>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iterate type="wd">
                                    <p:tmPct val="10000"/>
                                  </p:iterate>
                                  <p:childTnLst>
                                    <p:set>
                                      <p:cBhvr>
                                        <p:cTn id="54" dur="1" fill="hold">
                                          <p:stCondLst>
                                            <p:cond delay="0"/>
                                          </p:stCondLst>
                                        </p:cTn>
                                        <p:tgtEl>
                                          <p:spTgt spid="30">
                                            <p:txEl>
                                              <p:pRg st="2" end="2"/>
                                            </p:txEl>
                                          </p:spTgt>
                                        </p:tgtEl>
                                        <p:attrNameLst>
                                          <p:attrName>style.visibility</p:attrName>
                                        </p:attrNameLst>
                                      </p:cBhvr>
                                      <p:to>
                                        <p:strVal val="visible"/>
                                      </p:to>
                                    </p:set>
                                    <p:anim calcmode="lin" valueType="num">
                                      <p:cBhvr additive="base">
                                        <p:cTn id="55" dur="1000" fill="hold"/>
                                        <p:tgtEl>
                                          <p:spTgt spid="30">
                                            <p:txEl>
                                              <p:pRg st="2" end="2"/>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30">
                                            <p:txEl>
                                              <p:pRg st="2" end="2"/>
                                            </p:txEl>
                                          </p:spTgt>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iterate type="wd">
                                    <p:tmPct val="10000"/>
                                  </p:iterate>
                                  <p:childTnLst>
                                    <p:set>
                                      <p:cBhvr>
                                        <p:cTn id="58" dur="1" fill="hold">
                                          <p:stCondLst>
                                            <p:cond delay="0"/>
                                          </p:stCondLst>
                                        </p:cTn>
                                        <p:tgtEl>
                                          <p:spTgt spid="30">
                                            <p:txEl>
                                              <p:pRg st="3" end="3"/>
                                            </p:txEl>
                                          </p:spTgt>
                                        </p:tgtEl>
                                        <p:attrNameLst>
                                          <p:attrName>style.visibility</p:attrName>
                                        </p:attrNameLst>
                                      </p:cBhvr>
                                      <p:to>
                                        <p:strVal val="visible"/>
                                      </p:to>
                                    </p:set>
                                    <p:anim calcmode="lin" valueType="num">
                                      <p:cBhvr additive="base">
                                        <p:cTn id="59" dur="1000" fill="hold"/>
                                        <p:tgtEl>
                                          <p:spTgt spid="30">
                                            <p:txEl>
                                              <p:pRg st="3" end="3"/>
                                            </p:txEl>
                                          </p:spTgt>
                                        </p:tgtEl>
                                        <p:attrNameLst>
                                          <p:attrName>ppt_x</p:attrName>
                                        </p:attrNameLst>
                                      </p:cBhvr>
                                      <p:tavLst>
                                        <p:tav tm="0">
                                          <p:val>
                                            <p:strVal val="1+#ppt_w/2"/>
                                          </p:val>
                                        </p:tav>
                                        <p:tav tm="100000">
                                          <p:val>
                                            <p:strVal val="#ppt_x"/>
                                          </p:val>
                                        </p:tav>
                                      </p:tavLst>
                                    </p:anim>
                                    <p:anim calcmode="lin" valueType="num">
                                      <p:cBhvr additive="base">
                                        <p:cTn id="60" dur="1000" fill="hold"/>
                                        <p:tgtEl>
                                          <p:spTgt spid="30">
                                            <p:txEl>
                                              <p:pRg st="3" end="3"/>
                                            </p:txEl>
                                          </p:spTgt>
                                        </p:tgtEl>
                                        <p:attrNameLst>
                                          <p:attrName>ppt_y</p:attrName>
                                        </p:attrNameLst>
                                      </p:cBhvr>
                                      <p:tavLst>
                                        <p:tav tm="0">
                                          <p:val>
                                            <p:strVal val="0-#ppt_h/2"/>
                                          </p:val>
                                        </p:tav>
                                        <p:tav tm="100000">
                                          <p:val>
                                            <p:strVal val="#ppt_y"/>
                                          </p:val>
                                        </p:tav>
                                      </p:tavLst>
                                    </p:anim>
                                  </p:childTnLst>
                                </p:cTn>
                              </p:par>
                              <p:par>
                                <p:cTn id="61" presetID="32" presetClass="emph" presetSubtype="0" fill="hold" grpId="1" nodeType="withEffect">
                                  <p:stCondLst>
                                    <p:cond delay="2500"/>
                                  </p:stCondLst>
                                  <p:iterate type="wd">
                                    <p:tmPct val="0"/>
                                  </p:iterate>
                                  <p:childTnLst>
                                    <p:animRot by="120000">
                                      <p:cBhvr>
                                        <p:cTn id="62" dur="410" fill="hold">
                                          <p:stCondLst>
                                            <p:cond delay="0"/>
                                          </p:stCondLst>
                                        </p:cTn>
                                        <p:tgtEl>
                                          <p:spTgt spid="30">
                                            <p:txEl>
                                              <p:pRg st="0" end="0"/>
                                            </p:txEl>
                                          </p:spTgt>
                                        </p:tgtEl>
                                        <p:attrNameLst>
                                          <p:attrName>r</p:attrName>
                                        </p:attrNameLst>
                                      </p:cBhvr>
                                    </p:animRot>
                                    <p:animRot by="-240000">
                                      <p:cBhvr>
                                        <p:cTn id="63" dur="820" fill="hold">
                                          <p:stCondLst>
                                            <p:cond delay="820"/>
                                          </p:stCondLst>
                                        </p:cTn>
                                        <p:tgtEl>
                                          <p:spTgt spid="30">
                                            <p:txEl>
                                              <p:pRg st="0" end="0"/>
                                            </p:txEl>
                                          </p:spTgt>
                                        </p:tgtEl>
                                        <p:attrNameLst>
                                          <p:attrName>r</p:attrName>
                                        </p:attrNameLst>
                                      </p:cBhvr>
                                    </p:animRot>
                                    <p:animRot by="240000">
                                      <p:cBhvr>
                                        <p:cTn id="64" dur="820" fill="hold">
                                          <p:stCondLst>
                                            <p:cond delay="1640"/>
                                          </p:stCondLst>
                                        </p:cTn>
                                        <p:tgtEl>
                                          <p:spTgt spid="30">
                                            <p:txEl>
                                              <p:pRg st="0" end="0"/>
                                            </p:txEl>
                                          </p:spTgt>
                                        </p:tgtEl>
                                        <p:attrNameLst>
                                          <p:attrName>r</p:attrName>
                                        </p:attrNameLst>
                                      </p:cBhvr>
                                    </p:animRot>
                                    <p:animRot by="-240000">
                                      <p:cBhvr>
                                        <p:cTn id="65" dur="820" fill="hold">
                                          <p:stCondLst>
                                            <p:cond delay="2460"/>
                                          </p:stCondLst>
                                        </p:cTn>
                                        <p:tgtEl>
                                          <p:spTgt spid="30">
                                            <p:txEl>
                                              <p:pRg st="0" end="0"/>
                                            </p:txEl>
                                          </p:spTgt>
                                        </p:tgtEl>
                                        <p:attrNameLst>
                                          <p:attrName>r</p:attrName>
                                        </p:attrNameLst>
                                      </p:cBhvr>
                                    </p:animRot>
                                    <p:animRot by="120000">
                                      <p:cBhvr>
                                        <p:cTn id="66" dur="820" fill="hold">
                                          <p:stCondLst>
                                            <p:cond delay="3280"/>
                                          </p:stCondLst>
                                        </p:cTn>
                                        <p:tgtEl>
                                          <p:spTgt spid="30">
                                            <p:txEl>
                                              <p:pRg st="0" end="0"/>
                                            </p:txEl>
                                          </p:spTgt>
                                        </p:tgtEl>
                                        <p:attrNameLst>
                                          <p:attrName>r</p:attrName>
                                        </p:attrNameLst>
                                      </p:cBhvr>
                                    </p:animRot>
                                  </p:childTnLst>
                                </p:cTn>
                              </p:par>
                              <p:par>
                                <p:cTn id="67" presetID="32" presetClass="emph" presetSubtype="0" fill="hold" grpId="1" nodeType="withEffect">
                                  <p:stCondLst>
                                    <p:cond delay="0"/>
                                  </p:stCondLst>
                                  <p:iterate type="wd">
                                    <p:tmPct val="0"/>
                                  </p:iterate>
                                  <p:childTnLst>
                                    <p:animRot by="120000">
                                      <p:cBhvr>
                                        <p:cTn id="68" dur="100" fill="hold">
                                          <p:stCondLst>
                                            <p:cond delay="0"/>
                                          </p:stCondLst>
                                        </p:cTn>
                                        <p:tgtEl>
                                          <p:spTgt spid="30">
                                            <p:txEl>
                                              <p:pRg st="1" end="1"/>
                                            </p:txEl>
                                          </p:spTgt>
                                        </p:tgtEl>
                                        <p:attrNameLst>
                                          <p:attrName>r</p:attrName>
                                        </p:attrNameLst>
                                      </p:cBhvr>
                                    </p:animRot>
                                    <p:animRot by="-240000">
                                      <p:cBhvr>
                                        <p:cTn id="69" dur="200" fill="hold">
                                          <p:stCondLst>
                                            <p:cond delay="200"/>
                                          </p:stCondLst>
                                        </p:cTn>
                                        <p:tgtEl>
                                          <p:spTgt spid="30">
                                            <p:txEl>
                                              <p:pRg st="1" end="1"/>
                                            </p:txEl>
                                          </p:spTgt>
                                        </p:tgtEl>
                                        <p:attrNameLst>
                                          <p:attrName>r</p:attrName>
                                        </p:attrNameLst>
                                      </p:cBhvr>
                                    </p:animRot>
                                    <p:animRot by="240000">
                                      <p:cBhvr>
                                        <p:cTn id="70" dur="200" fill="hold">
                                          <p:stCondLst>
                                            <p:cond delay="400"/>
                                          </p:stCondLst>
                                        </p:cTn>
                                        <p:tgtEl>
                                          <p:spTgt spid="30">
                                            <p:txEl>
                                              <p:pRg st="1" end="1"/>
                                            </p:txEl>
                                          </p:spTgt>
                                        </p:tgtEl>
                                        <p:attrNameLst>
                                          <p:attrName>r</p:attrName>
                                        </p:attrNameLst>
                                      </p:cBhvr>
                                    </p:animRot>
                                    <p:animRot by="-240000">
                                      <p:cBhvr>
                                        <p:cTn id="71" dur="200" fill="hold">
                                          <p:stCondLst>
                                            <p:cond delay="600"/>
                                          </p:stCondLst>
                                        </p:cTn>
                                        <p:tgtEl>
                                          <p:spTgt spid="30">
                                            <p:txEl>
                                              <p:pRg st="1" end="1"/>
                                            </p:txEl>
                                          </p:spTgt>
                                        </p:tgtEl>
                                        <p:attrNameLst>
                                          <p:attrName>r</p:attrName>
                                        </p:attrNameLst>
                                      </p:cBhvr>
                                    </p:animRot>
                                    <p:animRot by="120000">
                                      <p:cBhvr>
                                        <p:cTn id="72" dur="200" fill="hold">
                                          <p:stCondLst>
                                            <p:cond delay="800"/>
                                          </p:stCondLst>
                                        </p:cTn>
                                        <p:tgtEl>
                                          <p:spTgt spid="30">
                                            <p:txEl>
                                              <p:pRg st="1" end="1"/>
                                            </p:txEl>
                                          </p:spTgt>
                                        </p:tgtEl>
                                        <p:attrNameLst>
                                          <p:attrName>r</p:attrName>
                                        </p:attrNameLst>
                                      </p:cBhvr>
                                    </p:animRot>
                                  </p:childTnLst>
                                </p:cTn>
                              </p:par>
                              <p:par>
                                <p:cTn id="73" presetID="32" presetClass="emph" presetSubtype="0" fill="hold" grpId="1" nodeType="withEffect">
                                  <p:stCondLst>
                                    <p:cond delay="0"/>
                                  </p:stCondLst>
                                  <p:iterate type="wd">
                                    <p:tmPct val="0"/>
                                  </p:iterate>
                                  <p:childTnLst>
                                    <p:animRot by="120000">
                                      <p:cBhvr>
                                        <p:cTn id="74" dur="100" fill="hold">
                                          <p:stCondLst>
                                            <p:cond delay="0"/>
                                          </p:stCondLst>
                                        </p:cTn>
                                        <p:tgtEl>
                                          <p:spTgt spid="30">
                                            <p:txEl>
                                              <p:pRg st="2" end="2"/>
                                            </p:txEl>
                                          </p:spTgt>
                                        </p:tgtEl>
                                        <p:attrNameLst>
                                          <p:attrName>r</p:attrName>
                                        </p:attrNameLst>
                                      </p:cBhvr>
                                    </p:animRot>
                                    <p:animRot by="-240000">
                                      <p:cBhvr>
                                        <p:cTn id="75" dur="200" fill="hold">
                                          <p:stCondLst>
                                            <p:cond delay="200"/>
                                          </p:stCondLst>
                                        </p:cTn>
                                        <p:tgtEl>
                                          <p:spTgt spid="30">
                                            <p:txEl>
                                              <p:pRg st="2" end="2"/>
                                            </p:txEl>
                                          </p:spTgt>
                                        </p:tgtEl>
                                        <p:attrNameLst>
                                          <p:attrName>r</p:attrName>
                                        </p:attrNameLst>
                                      </p:cBhvr>
                                    </p:animRot>
                                    <p:animRot by="240000">
                                      <p:cBhvr>
                                        <p:cTn id="76" dur="200" fill="hold">
                                          <p:stCondLst>
                                            <p:cond delay="400"/>
                                          </p:stCondLst>
                                        </p:cTn>
                                        <p:tgtEl>
                                          <p:spTgt spid="30">
                                            <p:txEl>
                                              <p:pRg st="2" end="2"/>
                                            </p:txEl>
                                          </p:spTgt>
                                        </p:tgtEl>
                                        <p:attrNameLst>
                                          <p:attrName>r</p:attrName>
                                        </p:attrNameLst>
                                      </p:cBhvr>
                                    </p:animRot>
                                    <p:animRot by="-240000">
                                      <p:cBhvr>
                                        <p:cTn id="77" dur="200" fill="hold">
                                          <p:stCondLst>
                                            <p:cond delay="600"/>
                                          </p:stCondLst>
                                        </p:cTn>
                                        <p:tgtEl>
                                          <p:spTgt spid="30">
                                            <p:txEl>
                                              <p:pRg st="2" end="2"/>
                                            </p:txEl>
                                          </p:spTgt>
                                        </p:tgtEl>
                                        <p:attrNameLst>
                                          <p:attrName>r</p:attrName>
                                        </p:attrNameLst>
                                      </p:cBhvr>
                                    </p:animRot>
                                    <p:animRot by="120000">
                                      <p:cBhvr>
                                        <p:cTn id="78" dur="200" fill="hold">
                                          <p:stCondLst>
                                            <p:cond delay="800"/>
                                          </p:stCondLst>
                                        </p:cTn>
                                        <p:tgtEl>
                                          <p:spTgt spid="30">
                                            <p:txEl>
                                              <p:pRg st="2" end="2"/>
                                            </p:txEl>
                                          </p:spTgt>
                                        </p:tgtEl>
                                        <p:attrNameLst>
                                          <p:attrName>r</p:attrName>
                                        </p:attrNameLst>
                                      </p:cBhvr>
                                    </p:animRot>
                                  </p:childTnLst>
                                </p:cTn>
                              </p:par>
                              <p:par>
                                <p:cTn id="79" presetID="32" presetClass="emph" presetSubtype="0" fill="hold" grpId="1" nodeType="withEffect">
                                  <p:stCondLst>
                                    <p:cond delay="0"/>
                                  </p:stCondLst>
                                  <p:iterate type="wd">
                                    <p:tmPct val="0"/>
                                  </p:iterate>
                                  <p:childTnLst>
                                    <p:animRot by="120000">
                                      <p:cBhvr>
                                        <p:cTn id="80" dur="100" fill="hold">
                                          <p:stCondLst>
                                            <p:cond delay="0"/>
                                          </p:stCondLst>
                                        </p:cTn>
                                        <p:tgtEl>
                                          <p:spTgt spid="30">
                                            <p:txEl>
                                              <p:pRg st="3" end="3"/>
                                            </p:txEl>
                                          </p:spTgt>
                                        </p:tgtEl>
                                        <p:attrNameLst>
                                          <p:attrName>r</p:attrName>
                                        </p:attrNameLst>
                                      </p:cBhvr>
                                    </p:animRot>
                                    <p:animRot by="-240000">
                                      <p:cBhvr>
                                        <p:cTn id="81" dur="200" fill="hold">
                                          <p:stCondLst>
                                            <p:cond delay="200"/>
                                          </p:stCondLst>
                                        </p:cTn>
                                        <p:tgtEl>
                                          <p:spTgt spid="30">
                                            <p:txEl>
                                              <p:pRg st="3" end="3"/>
                                            </p:txEl>
                                          </p:spTgt>
                                        </p:tgtEl>
                                        <p:attrNameLst>
                                          <p:attrName>r</p:attrName>
                                        </p:attrNameLst>
                                      </p:cBhvr>
                                    </p:animRot>
                                    <p:animRot by="240000">
                                      <p:cBhvr>
                                        <p:cTn id="82" dur="200" fill="hold">
                                          <p:stCondLst>
                                            <p:cond delay="400"/>
                                          </p:stCondLst>
                                        </p:cTn>
                                        <p:tgtEl>
                                          <p:spTgt spid="30">
                                            <p:txEl>
                                              <p:pRg st="3" end="3"/>
                                            </p:txEl>
                                          </p:spTgt>
                                        </p:tgtEl>
                                        <p:attrNameLst>
                                          <p:attrName>r</p:attrName>
                                        </p:attrNameLst>
                                      </p:cBhvr>
                                    </p:animRot>
                                    <p:animRot by="-240000">
                                      <p:cBhvr>
                                        <p:cTn id="83" dur="200" fill="hold">
                                          <p:stCondLst>
                                            <p:cond delay="600"/>
                                          </p:stCondLst>
                                        </p:cTn>
                                        <p:tgtEl>
                                          <p:spTgt spid="30">
                                            <p:txEl>
                                              <p:pRg st="3" end="3"/>
                                            </p:txEl>
                                          </p:spTgt>
                                        </p:tgtEl>
                                        <p:attrNameLst>
                                          <p:attrName>r</p:attrName>
                                        </p:attrNameLst>
                                      </p:cBhvr>
                                    </p:animRot>
                                    <p:animRot by="120000">
                                      <p:cBhvr>
                                        <p:cTn id="84" dur="200" fill="hold">
                                          <p:stCondLst>
                                            <p:cond delay="800"/>
                                          </p:stCondLst>
                                        </p:cTn>
                                        <p:tgtEl>
                                          <p:spTgt spid="30">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build="p"/>
      <p:bldP spid="30" grpId="0" build="p"/>
      <p:bldP spid="30" grpI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pPr lvl="0"/>
            <a:r>
              <a:rPr lang="en-US" b="1" dirty="0" err="1" smtClean="0"/>
              <a:t>Gedung</a:t>
            </a:r>
            <a:r>
              <a:rPr lang="en-US" b="1" dirty="0" smtClean="0"/>
              <a:t> </a:t>
            </a:r>
            <a:r>
              <a:rPr lang="en-US" b="1" dirty="0" err="1" smtClean="0"/>
              <a:t>Perpustakaan</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9575254" y="5143500"/>
            <a:ext cx="7996244" cy="3018971"/>
          </a:xfrm>
        </p:spPr>
        <p:txBody>
          <a:bodyPr/>
          <a:lstStyle/>
          <a:p>
            <a:r>
              <a:rPr lang="id-ID" sz="2800" dirty="0"/>
              <a:t>Sebagai pendukung kegiatan belajar mengajar, pengembangan perpustakaan Panca Bhakti Bandar Lampung  telah dirintis sejak tahun 1994 ketika berdirinya Akper Panca Bhakti Bandar Lampung yang didalamnya didirikan pula perpustakaan Panca Bhakti Bandar Lampung. </a:t>
            </a:r>
            <a:endParaRPr lang="en-US" sz="2800" dirty="0"/>
          </a:p>
        </p:txBody>
      </p:sp>
      <p:pic>
        <p:nvPicPr>
          <p:cNvPr id="4" name="Picture Placeholder 3"/>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338" t="-29685" r="742" b="-21770"/>
          <a:stretch/>
        </p:blipFill>
        <p:spPr/>
      </p:pic>
    </p:spTree>
    <p:extLst>
      <p:ext uri="{BB962C8B-B14F-4D97-AF65-F5344CB8AC3E}">
        <p14:creationId xmlns:p14="http://schemas.microsoft.com/office/powerpoint/2010/main" val="1914679235"/>
      </p:ext>
    </p:extLst>
  </p:cSld>
  <p:clrMapOvr>
    <a:masterClrMapping/>
  </p:clrMapOvr>
  <p:transition spd="slow" advTm="17165">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125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1250"/>
                                  </p:stCondLst>
                                  <p:childTnLst>
                                    <p:set>
                                      <p:cBhvr>
                                        <p:cTn id="10" dur="1" fill="hold">
                                          <p:stCondLst>
                                            <p:cond delay="0"/>
                                          </p:stCondLst>
                                        </p:cTn>
                                        <p:tgtEl>
                                          <p:spTgt spid="33">
                                            <p:txEl>
                                              <p:pRg st="0" end="0"/>
                                            </p:txEl>
                                          </p:spTgt>
                                        </p:tgtEl>
                                        <p:attrNameLst>
                                          <p:attrName>style.visibility</p:attrName>
                                        </p:attrNameLst>
                                      </p:cBhvr>
                                      <p:to>
                                        <p:strVal val="visible"/>
                                      </p:to>
                                    </p:set>
                                    <p:anim calcmode="lin" valueType="num">
                                      <p:cBhvr additive="base">
                                        <p:cTn id="11"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3">
                                            <p:txEl>
                                              <p:pRg st="0" end="0"/>
                                            </p:txEl>
                                          </p:spTgt>
                                        </p:tgtEl>
                                        <p:attrNameLst>
                                          <p:attrName>ppt_y</p:attrName>
                                        </p:attrNameLst>
                                      </p:cBhvr>
                                      <p:tavLst>
                                        <p:tav tm="0">
                                          <p:val>
                                            <p:strVal val="1+#ppt_h/2"/>
                                          </p:val>
                                        </p:tav>
                                        <p:tav tm="100000">
                                          <p:val>
                                            <p:strVal val="#ppt_y"/>
                                          </p:val>
                                        </p:tav>
                                      </p:tavLst>
                                    </p:anim>
                                  </p:childTnLst>
                                </p:cTn>
                              </p:par>
                              <p:par>
                                <p:cTn id="13" presetID="32" presetClass="emph" presetSubtype="0" fill="hold" grpId="1" nodeType="withEffect">
                                  <p:stCondLst>
                                    <p:cond delay="2200"/>
                                  </p:stCondLst>
                                  <p:childTnLst>
                                    <p:animRot by="120000">
                                      <p:cBhvr>
                                        <p:cTn id="14" dur="550" fill="hold">
                                          <p:stCondLst>
                                            <p:cond delay="0"/>
                                          </p:stCondLst>
                                        </p:cTn>
                                        <p:tgtEl>
                                          <p:spTgt spid="33">
                                            <p:txEl>
                                              <p:pRg st="0" end="0"/>
                                            </p:txEl>
                                          </p:spTgt>
                                        </p:tgtEl>
                                        <p:attrNameLst>
                                          <p:attrName>r</p:attrName>
                                        </p:attrNameLst>
                                      </p:cBhvr>
                                    </p:animRot>
                                    <p:animRot by="-240000">
                                      <p:cBhvr>
                                        <p:cTn id="15" dur="1100" fill="hold">
                                          <p:stCondLst>
                                            <p:cond delay="1100"/>
                                          </p:stCondLst>
                                        </p:cTn>
                                        <p:tgtEl>
                                          <p:spTgt spid="33">
                                            <p:txEl>
                                              <p:pRg st="0" end="0"/>
                                            </p:txEl>
                                          </p:spTgt>
                                        </p:tgtEl>
                                        <p:attrNameLst>
                                          <p:attrName>r</p:attrName>
                                        </p:attrNameLst>
                                      </p:cBhvr>
                                    </p:animRot>
                                    <p:animRot by="240000">
                                      <p:cBhvr>
                                        <p:cTn id="16" dur="1100" fill="hold">
                                          <p:stCondLst>
                                            <p:cond delay="2200"/>
                                          </p:stCondLst>
                                        </p:cTn>
                                        <p:tgtEl>
                                          <p:spTgt spid="33">
                                            <p:txEl>
                                              <p:pRg st="0" end="0"/>
                                            </p:txEl>
                                          </p:spTgt>
                                        </p:tgtEl>
                                        <p:attrNameLst>
                                          <p:attrName>r</p:attrName>
                                        </p:attrNameLst>
                                      </p:cBhvr>
                                    </p:animRot>
                                    <p:animRot by="-240000">
                                      <p:cBhvr>
                                        <p:cTn id="17" dur="1100" fill="hold">
                                          <p:stCondLst>
                                            <p:cond delay="3300"/>
                                          </p:stCondLst>
                                        </p:cTn>
                                        <p:tgtEl>
                                          <p:spTgt spid="33">
                                            <p:txEl>
                                              <p:pRg st="0" end="0"/>
                                            </p:txEl>
                                          </p:spTgt>
                                        </p:tgtEl>
                                        <p:attrNameLst>
                                          <p:attrName>r</p:attrName>
                                        </p:attrNameLst>
                                      </p:cBhvr>
                                    </p:animRot>
                                    <p:animRot by="120000">
                                      <p:cBhvr>
                                        <p:cTn id="18" dur="1100" fill="hold">
                                          <p:stCondLst>
                                            <p:cond delay="4400"/>
                                          </p:stCondLst>
                                        </p:cTn>
                                        <p:tgtEl>
                                          <p:spTgt spid="3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build="p" advAuto="5000"/>
      <p:bldP spid="33" grpI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pPr lvl="0"/>
            <a:r>
              <a:rPr lang="id-ID" b="1" dirty="0" smtClean="0"/>
              <a:t>Layanan Sirkulasi</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9575254" y="5143500"/>
            <a:ext cx="7996244" cy="3018971"/>
          </a:xfrm>
        </p:spPr>
        <p:txBody>
          <a:bodyPr/>
          <a:lstStyle/>
          <a:p>
            <a:r>
              <a:rPr lang="id-ID" sz="2800" dirty="0" smtClean="0"/>
              <a:t>Layanan </a:t>
            </a:r>
            <a:r>
              <a:rPr lang="id-ID" sz="2800" dirty="0"/>
              <a:t>sirkulasi berperan langsung sebagai sarana peminjaman, pegembalian, perpanjangan serta merupakan ujung tombak dari jasa perpustakaan karena kegiatannya menyeluruh dalam proses pemenuhan kebutuhan pengguna</a:t>
            </a:r>
            <a:endParaRPr lang="en-US" sz="2800" dirty="0"/>
          </a:p>
        </p:txBody>
      </p:sp>
      <p:pic>
        <p:nvPicPr>
          <p:cNvPr id="3" name="Picture Placeholder 2"/>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105" t="-36622" r="1015" b="-41914"/>
          <a:stretch/>
        </p:blipFill>
        <p:spPr/>
      </p:pic>
    </p:spTree>
    <p:extLst>
      <p:ext uri="{BB962C8B-B14F-4D97-AF65-F5344CB8AC3E}">
        <p14:creationId xmlns:p14="http://schemas.microsoft.com/office/powerpoint/2010/main" val="276893263"/>
      </p:ext>
    </p:extLst>
  </p:cSld>
  <p:clrMapOvr>
    <a:masterClrMapping/>
  </p:clrMapOvr>
  <p:transition spd="slow" advTm="17165">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3" decel="100000" fill="hold" grpId="0" nodeType="withEffect">
                                  <p:stCondLst>
                                    <p:cond delay="1250"/>
                                  </p:stCondLst>
                                  <p:iterate type="wd">
                                    <p:tmPct val="10000"/>
                                  </p:iterate>
                                  <p:childTnLst>
                                    <p:set>
                                      <p:cBhvr>
                                        <p:cTn id="9" dur="1" fill="hold">
                                          <p:stCondLst>
                                            <p:cond delay="0"/>
                                          </p:stCondLst>
                                        </p:cTn>
                                        <p:tgtEl>
                                          <p:spTgt spid="31"/>
                                        </p:tgtEl>
                                        <p:attrNameLst>
                                          <p:attrName>style.visibility</p:attrName>
                                        </p:attrNameLst>
                                      </p:cBhvr>
                                      <p:to>
                                        <p:strVal val="visible"/>
                                      </p:to>
                                    </p:set>
                                    <p:anim calcmode="lin" valueType="num">
                                      <p:cBhvr additive="base">
                                        <p:cTn id="10" dur="500" fill="hold"/>
                                        <p:tgtEl>
                                          <p:spTgt spid="31"/>
                                        </p:tgtEl>
                                        <p:attrNameLst>
                                          <p:attrName>ppt_x</p:attrName>
                                        </p:attrNameLst>
                                      </p:cBhvr>
                                      <p:tavLst>
                                        <p:tav tm="0">
                                          <p:val>
                                            <p:strVal val="1+#ppt_w/2"/>
                                          </p:val>
                                        </p:tav>
                                        <p:tav tm="100000">
                                          <p:val>
                                            <p:strVal val="#ppt_x"/>
                                          </p:val>
                                        </p:tav>
                                      </p:tavLst>
                                    </p:anim>
                                    <p:anim calcmode="lin" valueType="num">
                                      <p:cBhvr additive="base">
                                        <p:cTn id="11" dur="500" fill="hold"/>
                                        <p:tgtEl>
                                          <p:spTgt spid="31"/>
                                        </p:tgtEl>
                                        <p:attrNameLst>
                                          <p:attrName>ppt_y</p:attrName>
                                        </p:attrNameLst>
                                      </p:cBhvr>
                                      <p:tavLst>
                                        <p:tav tm="0">
                                          <p:val>
                                            <p:strVal val="0-#ppt_h/2"/>
                                          </p:val>
                                        </p:tav>
                                        <p:tav tm="100000">
                                          <p:val>
                                            <p:strVal val="#ppt_y"/>
                                          </p:val>
                                        </p:tav>
                                      </p:tavLst>
                                    </p:anim>
                                  </p:childTnLst>
                                </p:cTn>
                              </p:par>
                              <p:par>
                                <p:cTn id="12" presetID="2" presetClass="entr" presetSubtype="4" decel="100000" fill="hold" grpId="0" nodeType="withEffect">
                                  <p:stCondLst>
                                    <p:cond delay="1250"/>
                                  </p:stCondLst>
                                  <p:childTnLst>
                                    <p:set>
                                      <p:cBhvr>
                                        <p:cTn id="13" dur="1" fill="hold">
                                          <p:stCondLst>
                                            <p:cond delay="0"/>
                                          </p:stCondLst>
                                        </p:cTn>
                                        <p:tgtEl>
                                          <p:spTgt spid="33">
                                            <p:txEl>
                                              <p:pRg st="0" end="0"/>
                                            </p:txEl>
                                          </p:spTgt>
                                        </p:tgtEl>
                                        <p:attrNameLst>
                                          <p:attrName>style.visibility</p:attrName>
                                        </p:attrNameLst>
                                      </p:cBhvr>
                                      <p:to>
                                        <p:strVal val="visible"/>
                                      </p:to>
                                    </p:set>
                                    <p:anim calcmode="lin" valueType="num">
                                      <p:cBhvr additive="base">
                                        <p:cTn id="14"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33">
                                            <p:txEl>
                                              <p:pRg st="0" end="0"/>
                                            </p:txEl>
                                          </p:spTgt>
                                        </p:tgtEl>
                                        <p:attrNameLst>
                                          <p:attrName>ppt_y</p:attrName>
                                        </p:attrNameLst>
                                      </p:cBhvr>
                                      <p:tavLst>
                                        <p:tav tm="0">
                                          <p:val>
                                            <p:strVal val="1+#ppt_h/2"/>
                                          </p:val>
                                        </p:tav>
                                        <p:tav tm="100000">
                                          <p:val>
                                            <p:strVal val="#ppt_y"/>
                                          </p:val>
                                        </p:tav>
                                      </p:tavLst>
                                    </p:anim>
                                  </p:childTnLst>
                                </p:cTn>
                              </p:par>
                              <p:par>
                                <p:cTn id="16" presetID="32" presetClass="emph" presetSubtype="0" fill="hold" grpId="1" nodeType="withEffect">
                                  <p:stCondLst>
                                    <p:cond delay="2200"/>
                                  </p:stCondLst>
                                  <p:childTnLst>
                                    <p:animRot by="120000">
                                      <p:cBhvr>
                                        <p:cTn id="17" dur="550" fill="hold">
                                          <p:stCondLst>
                                            <p:cond delay="0"/>
                                          </p:stCondLst>
                                        </p:cTn>
                                        <p:tgtEl>
                                          <p:spTgt spid="33">
                                            <p:txEl>
                                              <p:pRg st="0" end="0"/>
                                            </p:txEl>
                                          </p:spTgt>
                                        </p:tgtEl>
                                        <p:attrNameLst>
                                          <p:attrName>r</p:attrName>
                                        </p:attrNameLst>
                                      </p:cBhvr>
                                    </p:animRot>
                                    <p:animRot by="-240000">
                                      <p:cBhvr>
                                        <p:cTn id="18" dur="1100" fill="hold">
                                          <p:stCondLst>
                                            <p:cond delay="1100"/>
                                          </p:stCondLst>
                                        </p:cTn>
                                        <p:tgtEl>
                                          <p:spTgt spid="33">
                                            <p:txEl>
                                              <p:pRg st="0" end="0"/>
                                            </p:txEl>
                                          </p:spTgt>
                                        </p:tgtEl>
                                        <p:attrNameLst>
                                          <p:attrName>r</p:attrName>
                                        </p:attrNameLst>
                                      </p:cBhvr>
                                    </p:animRot>
                                    <p:animRot by="240000">
                                      <p:cBhvr>
                                        <p:cTn id="19" dur="1100" fill="hold">
                                          <p:stCondLst>
                                            <p:cond delay="2200"/>
                                          </p:stCondLst>
                                        </p:cTn>
                                        <p:tgtEl>
                                          <p:spTgt spid="33">
                                            <p:txEl>
                                              <p:pRg st="0" end="0"/>
                                            </p:txEl>
                                          </p:spTgt>
                                        </p:tgtEl>
                                        <p:attrNameLst>
                                          <p:attrName>r</p:attrName>
                                        </p:attrNameLst>
                                      </p:cBhvr>
                                    </p:animRot>
                                    <p:animRot by="-240000">
                                      <p:cBhvr>
                                        <p:cTn id="20" dur="1100" fill="hold">
                                          <p:stCondLst>
                                            <p:cond delay="3300"/>
                                          </p:stCondLst>
                                        </p:cTn>
                                        <p:tgtEl>
                                          <p:spTgt spid="33">
                                            <p:txEl>
                                              <p:pRg st="0" end="0"/>
                                            </p:txEl>
                                          </p:spTgt>
                                        </p:tgtEl>
                                        <p:attrNameLst>
                                          <p:attrName>r</p:attrName>
                                        </p:attrNameLst>
                                      </p:cBhvr>
                                    </p:animRot>
                                    <p:animRot by="120000">
                                      <p:cBhvr>
                                        <p:cTn id="21" dur="1100" fill="hold">
                                          <p:stCondLst>
                                            <p:cond delay="4400"/>
                                          </p:stCondLst>
                                        </p:cTn>
                                        <p:tgtEl>
                                          <p:spTgt spid="3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build="p" advAuto="5000"/>
      <p:bldP spid="33" grpI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pPr lvl="0"/>
            <a:r>
              <a:rPr lang="id-ID" b="1" dirty="0"/>
              <a:t>Layanan Referensi</a:t>
            </a:r>
            <a:endParaRPr lang="en-US" dirty="0"/>
          </a:p>
        </p:txBody>
      </p:sp>
      <p:sp>
        <p:nvSpPr>
          <p:cNvPr id="33" name="テキスト プレースホルダー 32"/>
          <p:cNvSpPr>
            <a:spLocks noGrp="1"/>
          </p:cNvSpPr>
          <p:nvPr>
            <p:ph type="body" sz="quarter" idx="24"/>
          </p:nvPr>
        </p:nvSpPr>
        <p:spPr>
          <a:xfrm>
            <a:off x="9575254" y="5143500"/>
            <a:ext cx="7996244" cy="3018971"/>
          </a:xfrm>
        </p:spPr>
        <p:txBody>
          <a:bodyPr/>
          <a:lstStyle/>
          <a:p>
            <a:r>
              <a:rPr lang="id-ID" sz="2800" dirty="0"/>
              <a:t>Merupakan salah satu layanan pokok yang dilakukan di perpustakaan yang khusus menyajikan koleksi referensi kepada para pemakai perpustakaan PancaBhakti </a:t>
            </a:r>
            <a:endParaRPr lang="en-US" sz="3600" dirty="0"/>
          </a:p>
        </p:txBody>
      </p:sp>
      <p:pic>
        <p:nvPicPr>
          <p:cNvPr id="4" name="Picture Placeholder 3"/>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313" t="-46521" r="444" b="-44239"/>
          <a:stretch/>
        </p:blipFill>
        <p:spPr>
          <a:xfrm>
            <a:off x="0" y="0"/>
            <a:ext cx="8999191" cy="10287000"/>
          </a:xfrm>
        </p:spPr>
      </p:pic>
    </p:spTree>
    <p:extLst>
      <p:ext uri="{BB962C8B-B14F-4D97-AF65-F5344CB8AC3E}">
        <p14:creationId xmlns:p14="http://schemas.microsoft.com/office/powerpoint/2010/main" val="846316383"/>
      </p:ext>
    </p:extLst>
  </p:cSld>
  <p:clrMapOvr>
    <a:masterClrMapping/>
  </p:clrMapOvr>
  <p:transition spd="slow" advTm="1222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2" presetClass="entr" presetSubtype="3" decel="100000" fill="hold" grpId="0" nodeType="withEffect">
                                  <p:stCondLst>
                                    <p:cond delay="1250"/>
                                  </p:stCondLst>
                                  <p:iterate type="wd">
                                    <p:tmPct val="10000"/>
                                  </p:iterate>
                                  <p:childTnLst>
                                    <p:set>
                                      <p:cBhvr>
                                        <p:cTn id="9" dur="1" fill="hold">
                                          <p:stCondLst>
                                            <p:cond delay="0"/>
                                          </p:stCondLst>
                                        </p:cTn>
                                        <p:tgtEl>
                                          <p:spTgt spid="31"/>
                                        </p:tgtEl>
                                        <p:attrNameLst>
                                          <p:attrName>style.visibility</p:attrName>
                                        </p:attrNameLst>
                                      </p:cBhvr>
                                      <p:to>
                                        <p:strVal val="visible"/>
                                      </p:to>
                                    </p:set>
                                    <p:anim calcmode="lin" valueType="num">
                                      <p:cBhvr additive="base">
                                        <p:cTn id="10" dur="500" fill="hold"/>
                                        <p:tgtEl>
                                          <p:spTgt spid="31"/>
                                        </p:tgtEl>
                                        <p:attrNameLst>
                                          <p:attrName>ppt_x</p:attrName>
                                        </p:attrNameLst>
                                      </p:cBhvr>
                                      <p:tavLst>
                                        <p:tav tm="0">
                                          <p:val>
                                            <p:strVal val="1+#ppt_w/2"/>
                                          </p:val>
                                        </p:tav>
                                        <p:tav tm="100000">
                                          <p:val>
                                            <p:strVal val="#ppt_x"/>
                                          </p:val>
                                        </p:tav>
                                      </p:tavLst>
                                    </p:anim>
                                    <p:anim calcmode="lin" valueType="num">
                                      <p:cBhvr additive="base">
                                        <p:cTn id="11" dur="500" fill="hold"/>
                                        <p:tgtEl>
                                          <p:spTgt spid="31"/>
                                        </p:tgtEl>
                                        <p:attrNameLst>
                                          <p:attrName>ppt_y</p:attrName>
                                        </p:attrNameLst>
                                      </p:cBhvr>
                                      <p:tavLst>
                                        <p:tav tm="0">
                                          <p:val>
                                            <p:strVal val="0-#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33">
                                            <p:txEl>
                                              <p:pRg st="0" end="0"/>
                                            </p:txEl>
                                          </p:spTgt>
                                        </p:tgtEl>
                                        <p:attrNameLst>
                                          <p:attrName>style.visibility</p:attrName>
                                        </p:attrNameLst>
                                      </p:cBhvr>
                                      <p:to>
                                        <p:strVal val="visible"/>
                                      </p:to>
                                    </p:set>
                                    <p:anim calcmode="lin" valueType="num">
                                      <p:cBhvr additive="base">
                                        <p:cTn id="1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6" presetID="32" presetClass="emph" presetSubtype="0" fill="hold" grpId="1" nodeType="withEffect">
                                  <p:stCondLst>
                                    <p:cond delay="600"/>
                                  </p:stCondLst>
                                  <p:childTnLst>
                                    <p:animRot by="120000">
                                      <p:cBhvr>
                                        <p:cTn id="17" dur="540" fill="hold">
                                          <p:stCondLst>
                                            <p:cond delay="0"/>
                                          </p:stCondLst>
                                        </p:cTn>
                                        <p:tgtEl>
                                          <p:spTgt spid="33">
                                            <p:txEl>
                                              <p:pRg st="0" end="0"/>
                                            </p:txEl>
                                          </p:spTgt>
                                        </p:tgtEl>
                                        <p:attrNameLst>
                                          <p:attrName>r</p:attrName>
                                        </p:attrNameLst>
                                      </p:cBhvr>
                                    </p:animRot>
                                    <p:animRot by="-240000">
                                      <p:cBhvr>
                                        <p:cTn id="18" dur="1080" fill="hold">
                                          <p:stCondLst>
                                            <p:cond delay="1080"/>
                                          </p:stCondLst>
                                        </p:cTn>
                                        <p:tgtEl>
                                          <p:spTgt spid="33">
                                            <p:txEl>
                                              <p:pRg st="0" end="0"/>
                                            </p:txEl>
                                          </p:spTgt>
                                        </p:tgtEl>
                                        <p:attrNameLst>
                                          <p:attrName>r</p:attrName>
                                        </p:attrNameLst>
                                      </p:cBhvr>
                                    </p:animRot>
                                    <p:animRot by="240000">
                                      <p:cBhvr>
                                        <p:cTn id="19" dur="1080" fill="hold">
                                          <p:stCondLst>
                                            <p:cond delay="2160"/>
                                          </p:stCondLst>
                                        </p:cTn>
                                        <p:tgtEl>
                                          <p:spTgt spid="33">
                                            <p:txEl>
                                              <p:pRg st="0" end="0"/>
                                            </p:txEl>
                                          </p:spTgt>
                                        </p:tgtEl>
                                        <p:attrNameLst>
                                          <p:attrName>r</p:attrName>
                                        </p:attrNameLst>
                                      </p:cBhvr>
                                    </p:animRot>
                                    <p:animRot by="-240000">
                                      <p:cBhvr>
                                        <p:cTn id="20" dur="1080" fill="hold">
                                          <p:stCondLst>
                                            <p:cond delay="3240"/>
                                          </p:stCondLst>
                                        </p:cTn>
                                        <p:tgtEl>
                                          <p:spTgt spid="33">
                                            <p:txEl>
                                              <p:pRg st="0" end="0"/>
                                            </p:txEl>
                                          </p:spTgt>
                                        </p:tgtEl>
                                        <p:attrNameLst>
                                          <p:attrName>r</p:attrName>
                                        </p:attrNameLst>
                                      </p:cBhvr>
                                    </p:animRot>
                                    <p:animRot by="120000">
                                      <p:cBhvr>
                                        <p:cTn id="21" dur="1080" fill="hold">
                                          <p:stCondLst>
                                            <p:cond delay="4320"/>
                                          </p:stCondLst>
                                        </p:cTn>
                                        <p:tgtEl>
                                          <p:spTgt spid="3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build="p"/>
      <p:bldP spid="33" grpI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pPr lvl="0"/>
            <a:r>
              <a:rPr lang="id-ID" b="1" dirty="0" smtClean="0"/>
              <a:t>Kegiatan Bimbingan </a:t>
            </a:r>
            <a:r>
              <a:rPr lang="id-ID" b="1" dirty="0"/>
              <a:t>Belajar</a:t>
            </a:r>
            <a:endParaRPr lang="en-US" dirty="0"/>
          </a:p>
        </p:txBody>
      </p:sp>
      <p:sp>
        <p:nvSpPr>
          <p:cNvPr id="33" name="テキスト プレースホルダー 32"/>
          <p:cNvSpPr>
            <a:spLocks noGrp="1"/>
          </p:cNvSpPr>
          <p:nvPr>
            <p:ph type="body" sz="quarter" idx="24"/>
          </p:nvPr>
        </p:nvSpPr>
        <p:spPr>
          <a:xfrm>
            <a:off x="9575254" y="5143500"/>
            <a:ext cx="7996244" cy="3018971"/>
          </a:xfrm>
        </p:spPr>
        <p:txBody>
          <a:bodyPr/>
          <a:lstStyle/>
          <a:p>
            <a:r>
              <a:rPr lang="id-ID" sz="2800" dirty="0" smtClean="0"/>
              <a:t>Kegiatan </a:t>
            </a:r>
            <a:r>
              <a:rPr lang="id-ID" sz="2800" dirty="0"/>
              <a:t>ini merupakan kegiatan yang dilakukan pustakawan untuk memberikan bimbingan kepada mahasiswa yang kesulitan dalam penyusunan tugas yang berkaitan dengan referensi yang dibutuhkan di perpustakaaan Panca Bhakti. </a:t>
            </a:r>
            <a:endParaRPr lang="en-US" sz="2800" dirty="0"/>
          </a:p>
          <a:p>
            <a:endParaRPr lang="en-US" sz="2800" dirty="0"/>
          </a:p>
        </p:txBody>
      </p:sp>
      <p:pic>
        <p:nvPicPr>
          <p:cNvPr id="4" name="Picture Placeholder 3"/>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289" t="-27668" r="542" b="-22201"/>
          <a:stretch/>
        </p:blipFill>
        <p:spPr/>
      </p:pic>
    </p:spTree>
    <p:extLst>
      <p:ext uri="{BB962C8B-B14F-4D97-AF65-F5344CB8AC3E}">
        <p14:creationId xmlns:p14="http://schemas.microsoft.com/office/powerpoint/2010/main" val="1169465824"/>
      </p:ext>
    </p:extLst>
  </p:cSld>
  <p:clrMapOvr>
    <a:masterClrMapping/>
  </p:clrMapOvr>
  <p:transition spd="slow" advTm="11499">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2" presetClass="entr" presetSubtype="3" decel="100000" fill="hold" grpId="0" nodeType="withEffect">
                                  <p:stCondLst>
                                    <p:cond delay="1250"/>
                                  </p:stCondLst>
                                  <p:iterate type="wd">
                                    <p:tmPct val="10000"/>
                                  </p:iterate>
                                  <p:childTnLst>
                                    <p:set>
                                      <p:cBhvr>
                                        <p:cTn id="9" dur="1" fill="hold">
                                          <p:stCondLst>
                                            <p:cond delay="0"/>
                                          </p:stCondLst>
                                        </p:cTn>
                                        <p:tgtEl>
                                          <p:spTgt spid="31"/>
                                        </p:tgtEl>
                                        <p:attrNameLst>
                                          <p:attrName>style.visibility</p:attrName>
                                        </p:attrNameLst>
                                      </p:cBhvr>
                                      <p:to>
                                        <p:strVal val="visible"/>
                                      </p:to>
                                    </p:set>
                                    <p:anim calcmode="lin" valueType="num">
                                      <p:cBhvr additive="base">
                                        <p:cTn id="10" dur="500" fill="hold"/>
                                        <p:tgtEl>
                                          <p:spTgt spid="31"/>
                                        </p:tgtEl>
                                        <p:attrNameLst>
                                          <p:attrName>ppt_x</p:attrName>
                                        </p:attrNameLst>
                                      </p:cBhvr>
                                      <p:tavLst>
                                        <p:tav tm="0">
                                          <p:val>
                                            <p:strVal val="1+#ppt_w/2"/>
                                          </p:val>
                                        </p:tav>
                                        <p:tav tm="100000">
                                          <p:val>
                                            <p:strVal val="#ppt_x"/>
                                          </p:val>
                                        </p:tav>
                                      </p:tavLst>
                                    </p:anim>
                                    <p:anim calcmode="lin" valueType="num">
                                      <p:cBhvr additive="base">
                                        <p:cTn id="11" dur="500" fill="hold"/>
                                        <p:tgtEl>
                                          <p:spTgt spid="31"/>
                                        </p:tgtEl>
                                        <p:attrNameLst>
                                          <p:attrName>ppt_y</p:attrName>
                                        </p:attrNameLst>
                                      </p:cBhvr>
                                      <p:tavLst>
                                        <p:tav tm="0">
                                          <p:val>
                                            <p:strVal val="0-#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33">
                                            <p:txEl>
                                              <p:pRg st="0" end="0"/>
                                            </p:txEl>
                                          </p:spTgt>
                                        </p:tgtEl>
                                        <p:attrNameLst>
                                          <p:attrName>style.visibility</p:attrName>
                                        </p:attrNameLst>
                                      </p:cBhvr>
                                      <p:to>
                                        <p:strVal val="visible"/>
                                      </p:to>
                                    </p:set>
                                    <p:anim calcmode="lin" valueType="num">
                                      <p:cBhvr additive="base">
                                        <p:cTn id="1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6" presetID="32" presetClass="emph" presetSubtype="0" fill="hold" grpId="1" nodeType="withEffect">
                                  <p:stCondLst>
                                    <p:cond delay="500"/>
                                  </p:stCondLst>
                                  <p:childTnLst>
                                    <p:animRot by="120000">
                                      <p:cBhvr>
                                        <p:cTn id="17" dur="570" fill="hold">
                                          <p:stCondLst>
                                            <p:cond delay="0"/>
                                          </p:stCondLst>
                                        </p:cTn>
                                        <p:tgtEl>
                                          <p:spTgt spid="33">
                                            <p:txEl>
                                              <p:pRg st="0" end="0"/>
                                            </p:txEl>
                                          </p:spTgt>
                                        </p:tgtEl>
                                        <p:attrNameLst>
                                          <p:attrName>r</p:attrName>
                                        </p:attrNameLst>
                                      </p:cBhvr>
                                    </p:animRot>
                                    <p:animRot by="-240000">
                                      <p:cBhvr>
                                        <p:cTn id="18" dur="1140" fill="hold">
                                          <p:stCondLst>
                                            <p:cond delay="1140"/>
                                          </p:stCondLst>
                                        </p:cTn>
                                        <p:tgtEl>
                                          <p:spTgt spid="33">
                                            <p:txEl>
                                              <p:pRg st="0" end="0"/>
                                            </p:txEl>
                                          </p:spTgt>
                                        </p:tgtEl>
                                        <p:attrNameLst>
                                          <p:attrName>r</p:attrName>
                                        </p:attrNameLst>
                                      </p:cBhvr>
                                    </p:animRot>
                                    <p:animRot by="240000">
                                      <p:cBhvr>
                                        <p:cTn id="19" dur="1140" fill="hold">
                                          <p:stCondLst>
                                            <p:cond delay="2280"/>
                                          </p:stCondLst>
                                        </p:cTn>
                                        <p:tgtEl>
                                          <p:spTgt spid="33">
                                            <p:txEl>
                                              <p:pRg st="0" end="0"/>
                                            </p:txEl>
                                          </p:spTgt>
                                        </p:tgtEl>
                                        <p:attrNameLst>
                                          <p:attrName>r</p:attrName>
                                        </p:attrNameLst>
                                      </p:cBhvr>
                                    </p:animRot>
                                    <p:animRot by="-240000">
                                      <p:cBhvr>
                                        <p:cTn id="20" dur="1140" fill="hold">
                                          <p:stCondLst>
                                            <p:cond delay="3420"/>
                                          </p:stCondLst>
                                        </p:cTn>
                                        <p:tgtEl>
                                          <p:spTgt spid="33">
                                            <p:txEl>
                                              <p:pRg st="0" end="0"/>
                                            </p:txEl>
                                          </p:spTgt>
                                        </p:tgtEl>
                                        <p:attrNameLst>
                                          <p:attrName>r</p:attrName>
                                        </p:attrNameLst>
                                      </p:cBhvr>
                                    </p:animRot>
                                    <p:animRot by="120000">
                                      <p:cBhvr>
                                        <p:cTn id="21" dur="1140" fill="hold">
                                          <p:stCondLst>
                                            <p:cond delay="4560"/>
                                          </p:stCondLst>
                                        </p:cTn>
                                        <p:tgtEl>
                                          <p:spTgt spid="3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build="p"/>
      <p:bldP spid="33" grpI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fontScale="90000"/>
          </a:bodyPr>
          <a:lstStyle/>
          <a:p>
            <a:pPr lvl="0"/>
            <a:r>
              <a:rPr lang="id-ID" b="1" dirty="0"/>
              <a:t>Pengenalan OPAC atau Pendidikan Pengguna kepada  Mahasiswa Baru</a:t>
            </a:r>
            <a:endParaRPr lang="en-US" dirty="0"/>
          </a:p>
        </p:txBody>
      </p:sp>
      <p:sp>
        <p:nvSpPr>
          <p:cNvPr id="33" name="テキスト プレースホルダー 32"/>
          <p:cNvSpPr>
            <a:spLocks noGrp="1"/>
          </p:cNvSpPr>
          <p:nvPr>
            <p:ph type="body" sz="quarter" idx="24"/>
          </p:nvPr>
        </p:nvSpPr>
        <p:spPr>
          <a:xfrm>
            <a:off x="9575254" y="5143500"/>
            <a:ext cx="7996244" cy="3018971"/>
          </a:xfrm>
        </p:spPr>
        <p:txBody>
          <a:bodyPr/>
          <a:lstStyle/>
          <a:p>
            <a:r>
              <a:rPr lang="id-ID" sz="2800" dirty="0"/>
              <a:t>Pengenalan perpustakaan kepada mahasiswa baru ini sangat penting karena dapat membantu mahasiswa untuk menggunakan layanan dan fasilitas yang telah disediakan oleh perpustakaan.</a:t>
            </a:r>
            <a:endParaRPr lang="en-US" sz="2800" dirty="0"/>
          </a:p>
        </p:txBody>
      </p:sp>
      <p:pic>
        <p:nvPicPr>
          <p:cNvPr id="3" name="Picture Placeholder 2"/>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1" t="-41143" r="-213" b="-37962"/>
          <a:stretch/>
        </p:blipFill>
        <p:spPr/>
      </p:pic>
    </p:spTree>
    <p:extLst>
      <p:ext uri="{BB962C8B-B14F-4D97-AF65-F5344CB8AC3E}">
        <p14:creationId xmlns:p14="http://schemas.microsoft.com/office/powerpoint/2010/main" val="1230136938"/>
      </p:ext>
    </p:extLst>
  </p:cSld>
  <p:clrMapOvr>
    <a:masterClrMapping/>
  </p:clrMapOvr>
  <p:transition spd="slow" advTm="1452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3" decel="100000" fill="hold" grpId="0" nodeType="withEffect">
                                  <p:stCondLst>
                                    <p:cond delay="1250"/>
                                  </p:stCondLst>
                                  <p:iterate type="wd">
                                    <p:tmPct val="10000"/>
                                  </p:iterate>
                                  <p:childTnLst>
                                    <p:set>
                                      <p:cBhvr>
                                        <p:cTn id="9" dur="1" fill="hold">
                                          <p:stCondLst>
                                            <p:cond delay="0"/>
                                          </p:stCondLst>
                                        </p:cTn>
                                        <p:tgtEl>
                                          <p:spTgt spid="31"/>
                                        </p:tgtEl>
                                        <p:attrNameLst>
                                          <p:attrName>style.visibility</p:attrName>
                                        </p:attrNameLst>
                                      </p:cBhvr>
                                      <p:to>
                                        <p:strVal val="visible"/>
                                      </p:to>
                                    </p:set>
                                    <p:anim calcmode="lin" valueType="num">
                                      <p:cBhvr additive="base">
                                        <p:cTn id="10" dur="500" fill="hold"/>
                                        <p:tgtEl>
                                          <p:spTgt spid="31"/>
                                        </p:tgtEl>
                                        <p:attrNameLst>
                                          <p:attrName>ppt_x</p:attrName>
                                        </p:attrNameLst>
                                      </p:cBhvr>
                                      <p:tavLst>
                                        <p:tav tm="0">
                                          <p:val>
                                            <p:strVal val="1+#ppt_w/2"/>
                                          </p:val>
                                        </p:tav>
                                        <p:tav tm="100000">
                                          <p:val>
                                            <p:strVal val="#ppt_x"/>
                                          </p:val>
                                        </p:tav>
                                      </p:tavLst>
                                    </p:anim>
                                    <p:anim calcmode="lin" valueType="num">
                                      <p:cBhvr additive="base">
                                        <p:cTn id="11" dur="500" fill="hold"/>
                                        <p:tgtEl>
                                          <p:spTgt spid="31"/>
                                        </p:tgtEl>
                                        <p:attrNameLst>
                                          <p:attrName>ppt_y</p:attrName>
                                        </p:attrNameLst>
                                      </p:cBhvr>
                                      <p:tavLst>
                                        <p:tav tm="0">
                                          <p:val>
                                            <p:strVal val="0-#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33">
                                            <p:txEl>
                                              <p:pRg st="0" end="0"/>
                                            </p:txEl>
                                          </p:spTgt>
                                        </p:tgtEl>
                                        <p:attrNameLst>
                                          <p:attrName>style.visibility</p:attrName>
                                        </p:attrNameLst>
                                      </p:cBhvr>
                                      <p:to>
                                        <p:strVal val="visible"/>
                                      </p:to>
                                    </p:set>
                                    <p:anim calcmode="lin" valueType="num">
                                      <p:cBhvr additive="base">
                                        <p:cTn id="1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6" presetID="32" presetClass="emph" presetSubtype="0" fill="hold" grpId="1" nodeType="withEffect">
                                  <p:stCondLst>
                                    <p:cond delay="600"/>
                                  </p:stCondLst>
                                  <p:childTnLst>
                                    <p:animRot by="120000">
                                      <p:cBhvr>
                                        <p:cTn id="17" dur="540" fill="hold">
                                          <p:stCondLst>
                                            <p:cond delay="0"/>
                                          </p:stCondLst>
                                        </p:cTn>
                                        <p:tgtEl>
                                          <p:spTgt spid="33">
                                            <p:txEl>
                                              <p:pRg st="0" end="0"/>
                                            </p:txEl>
                                          </p:spTgt>
                                        </p:tgtEl>
                                        <p:attrNameLst>
                                          <p:attrName>r</p:attrName>
                                        </p:attrNameLst>
                                      </p:cBhvr>
                                    </p:animRot>
                                    <p:animRot by="-240000">
                                      <p:cBhvr>
                                        <p:cTn id="18" dur="1080" fill="hold">
                                          <p:stCondLst>
                                            <p:cond delay="1080"/>
                                          </p:stCondLst>
                                        </p:cTn>
                                        <p:tgtEl>
                                          <p:spTgt spid="33">
                                            <p:txEl>
                                              <p:pRg st="0" end="0"/>
                                            </p:txEl>
                                          </p:spTgt>
                                        </p:tgtEl>
                                        <p:attrNameLst>
                                          <p:attrName>r</p:attrName>
                                        </p:attrNameLst>
                                      </p:cBhvr>
                                    </p:animRot>
                                    <p:animRot by="240000">
                                      <p:cBhvr>
                                        <p:cTn id="19" dur="1080" fill="hold">
                                          <p:stCondLst>
                                            <p:cond delay="2160"/>
                                          </p:stCondLst>
                                        </p:cTn>
                                        <p:tgtEl>
                                          <p:spTgt spid="33">
                                            <p:txEl>
                                              <p:pRg st="0" end="0"/>
                                            </p:txEl>
                                          </p:spTgt>
                                        </p:tgtEl>
                                        <p:attrNameLst>
                                          <p:attrName>r</p:attrName>
                                        </p:attrNameLst>
                                      </p:cBhvr>
                                    </p:animRot>
                                    <p:animRot by="-240000">
                                      <p:cBhvr>
                                        <p:cTn id="20" dur="1080" fill="hold">
                                          <p:stCondLst>
                                            <p:cond delay="3240"/>
                                          </p:stCondLst>
                                        </p:cTn>
                                        <p:tgtEl>
                                          <p:spTgt spid="33">
                                            <p:txEl>
                                              <p:pRg st="0" end="0"/>
                                            </p:txEl>
                                          </p:spTgt>
                                        </p:tgtEl>
                                        <p:attrNameLst>
                                          <p:attrName>r</p:attrName>
                                        </p:attrNameLst>
                                      </p:cBhvr>
                                    </p:animRot>
                                    <p:animRot by="120000">
                                      <p:cBhvr>
                                        <p:cTn id="21" dur="1080" fill="hold">
                                          <p:stCondLst>
                                            <p:cond delay="4320"/>
                                          </p:stCondLst>
                                        </p:cTn>
                                        <p:tgtEl>
                                          <p:spTgt spid="3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build="p"/>
      <p:bldP spid="33" grpId="1" build="p"/>
    </p:bldLst>
  </p:timing>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15757</TotalTime>
  <Words>212</Words>
  <Application>Microsoft Office PowerPoint</Application>
  <PresentationFormat>Custom</PresentationFormat>
  <Paragraphs>20</Paragraphs>
  <Slides>7</Slides>
  <Notes>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7</vt:i4>
      </vt:variant>
    </vt:vector>
  </HeadingPairs>
  <TitlesOfParts>
    <vt:vector size="23" baseType="lpstr">
      <vt:lpstr>ＭＳ Ｐゴシック</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Wingdings</vt:lpstr>
      <vt:lpstr>Vega - Header</vt:lpstr>
      <vt:lpstr>Vega - Footer Only</vt:lpstr>
      <vt:lpstr>Vega - Free</vt:lpstr>
      <vt:lpstr>PERPUSTAKAAN PANCA BHAKTI BANDAR LAMPUNG</vt:lpstr>
      <vt:lpstr>Mission and Vision</vt:lpstr>
      <vt:lpstr>Gedung Perpustakaan</vt:lpstr>
      <vt:lpstr>Layanan Sirkulasi</vt:lpstr>
      <vt:lpstr>Layanan Referensi</vt:lpstr>
      <vt:lpstr>Kegiatan Bimbingan Belajar</vt:lpstr>
      <vt:lpstr>Pengenalan OPAC atau Pendidikan Pengguna kepada  Mahasiswa Baru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Yoga Aji Sukma</cp:lastModifiedBy>
  <cp:revision>359</cp:revision>
  <dcterms:created xsi:type="dcterms:W3CDTF">2015-09-05T11:42:45Z</dcterms:created>
  <dcterms:modified xsi:type="dcterms:W3CDTF">2019-10-28T00:29:24Z</dcterms:modified>
</cp:coreProperties>
</file>