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289" r:id="rId5"/>
    <p:sldId id="288" r:id="rId6"/>
    <p:sldId id="290" r:id="rId7"/>
    <p:sldId id="291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79" r:id="rId17"/>
    <p:sldId id="280" r:id="rId18"/>
    <p:sldId id="282" r:id="rId19"/>
    <p:sldId id="283" r:id="rId20"/>
    <p:sldId id="281" r:id="rId21"/>
    <p:sldId id="284" r:id="rId22"/>
    <p:sldId id="285" r:id="rId23"/>
    <p:sldId id="286" r:id="rId24"/>
    <p:sldId id="287" r:id="rId25"/>
    <p:sldId id="256" r:id="rId26"/>
    <p:sldId id="258" r:id="rId27"/>
    <p:sldId id="260" r:id="rId28"/>
    <p:sldId id="261" r:id="rId29"/>
    <p:sldId id="264" r:id="rId30"/>
    <p:sldId id="265" r:id="rId31"/>
    <p:sldId id="266" r:id="rId32"/>
    <p:sldId id="268" r:id="rId33"/>
    <p:sldId id="267" r:id="rId34"/>
    <p:sldId id="257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Gururajan" initials="AG" lastIdx="4" clrIdx="0">
    <p:extLst>
      <p:ext uri="{19B8F6BF-5375-455C-9EA6-DF929625EA0E}">
        <p15:presenceInfo xmlns:p15="http://schemas.microsoft.com/office/powerpoint/2012/main" userId="S::argurura@microsoft.com::dd3bcc3a-75c1-4e67-b141-75d5d6b73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AD2B5-107D-4B88-BC94-6201092ABC4C}" v="32" dt="2019-11-19T01:07:04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3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41E59-5BDD-4457-9CA5-8C09B39A99A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43414-DD3B-4EC5-A110-1FA24E8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11/19/2019 9:52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11/19/2019 9:52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11/19/2019 9:52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20973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56FC-15A9-4869-8B0B-2583CF49C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A5694-05EB-4DCC-9B28-5032FFD8F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1414-DEA4-4B16-B770-4DA0F020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E5F2-46C1-4E04-928F-2B55820958C6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BD49-80A7-4D36-9A89-7FDF043A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CD99-BCAB-463C-BEA2-A3C44A2A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94F5-74DB-40FF-8A4F-F7E2551D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B8511-2CBE-4D73-BF0C-7EB604AC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C09C-C69D-4B70-B14F-55E85D8B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FF24-B23D-4235-915E-5F1384D4571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3A44-450F-4986-BCB5-A1055FBE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6739-95D1-440E-BEFC-29EF6E3F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D888D-1DCD-4882-92E3-5D8FDF9F7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7D58B-D0D5-4D42-AE16-1ADA65A6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24F1-2D30-4142-9F60-0A2C1F54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D63-30F3-41E8-9BD7-EAAFB2B5EBDA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CB36-E6F9-478F-B4F8-58B47ABE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8074-BB0B-48E8-8BD1-53DF2A1E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79569F-D3C1-4AED-AC7E-8F24C1CD4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85000"/>
                    </a14:imgEffect>
                    <a14:imgEffect>
                      <a14:brightnessContrast bright="5000" contras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5095" y="1825"/>
            <a:ext cx="12181810" cy="68543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F2D82-BC63-4876-A41E-EA4A643D35AD}"/>
              </a:ext>
            </a:extLst>
          </p:cNvPr>
          <p:cNvSpPr/>
          <p:nvPr userDrawn="1"/>
        </p:nvSpPr>
        <p:spPr bwMode="auto">
          <a:xfrm>
            <a:off x="1" y="0"/>
            <a:ext cx="12186904" cy="6858000"/>
          </a:xfrm>
          <a:prstGeom prst="rect">
            <a:avLst/>
          </a:prstGeom>
          <a:gradFill flip="none" rotWithShape="1">
            <a:gsLst>
              <a:gs pos="8000">
                <a:schemeClr val="bg1"/>
              </a:gs>
              <a:gs pos="5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3F6DDB65-3443-4048-91DE-D68C16A838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dot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539"/>
            <a:ext cx="4167887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68648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DFEEB-2F28-45D6-A81A-F2B79C593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865" y="2413144"/>
            <a:ext cx="12190271" cy="2031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8E158-1DB8-4576-BD9E-5CFB55056A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785821"/>
            <a:ext cx="2047742" cy="5451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E903B98-53C7-48B6-8CD4-AA3BFFDCB0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518967"/>
            <a:ext cx="5199695" cy="715581"/>
          </a:xfrm>
        </p:spPr>
        <p:txBody>
          <a:bodyPr/>
          <a:lstStyle>
            <a:lvl1pPr>
              <a:lnSpc>
                <a:spcPct val="110000"/>
              </a:lnSpc>
              <a:defRPr lang="en-US" sz="22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event 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C439D4F-D913-4477-823A-9813F553D3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7230" y="3895994"/>
            <a:ext cx="5240570" cy="338554"/>
          </a:xfrm>
        </p:spPr>
        <p:txBody>
          <a:bodyPr/>
          <a:lstStyle>
            <a:lvl1pPr marL="0" indent="0" algn="r">
              <a:buNone/>
              <a:defRPr lang="en-US" sz="2200" kern="1200" cap="all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EVENT DATE</a:t>
            </a:r>
          </a:p>
        </p:txBody>
      </p:sp>
    </p:spTree>
    <p:extLst>
      <p:ext uri="{BB962C8B-B14F-4D97-AF65-F5344CB8AC3E}">
        <p14:creationId xmlns:p14="http://schemas.microsoft.com/office/powerpoint/2010/main" val="212961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1E5E9-1647-4400-B107-BE5E200A0A44}"/>
              </a:ext>
            </a:extLst>
          </p:cNvPr>
          <p:cNvSpPr txBox="1"/>
          <p:nvPr userDrawn="1"/>
        </p:nvSpPr>
        <p:spPr>
          <a:xfrm>
            <a:off x="584200" y="6375921"/>
            <a:ext cx="17511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6251796F-9FD0-4D86-8389-47457FF180D0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25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D70A-7D2B-4D34-8D1F-AE021720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71D0-4342-44A8-836F-B8F2CCB0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F426-48E1-4A59-A386-31D34B24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1B09-DD30-4CF1-A8A2-602A7875C4BA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7877-B4FA-4759-AEEC-3303BDAB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C2E7-17E0-4EFE-9A5A-36FE793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2BA8-45E3-4C22-B25C-0581E54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E304-4175-4891-AC64-FB65AE4C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DB2A-2655-4971-9BFB-69672C43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85C5-BEA8-4FD5-8627-8FF4643CFBAD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1BFE-754A-4A3E-B13C-0B6A8BFB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35B0-CCC9-43B1-8334-15137BB3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D681-9412-44DD-99A6-F9A39740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40C6-53BF-45A6-B75A-4161F0F0B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FA894-7BE9-4D62-A86E-AEADB354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3F58C-0FBE-42D3-93FC-4FA299EA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F864-2861-47DF-846F-58AF74EA4B61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BD07-0B98-4F7D-BD23-5620106C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AE949-5B06-4BC7-9F17-6D584D6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F106-7D36-4BBC-BA97-710FFDE7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CA071-42F4-49DA-A471-F0B1A13D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C828E-9DB4-4815-8156-50DCA88D2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5C115-642D-432B-B3A6-B559C527D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9CC36-00D3-4125-B1F6-9A67461B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56064-DFCA-4408-835E-B3822897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9C5F-979B-4652-98E9-8F55DB32380A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73D00-0235-452C-96DF-DBB4BA4A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86B7C-9AF3-420D-AE3E-1B47CEC3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E30E-3113-41BF-BB4A-48DB7DFE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86E87-EE61-4103-B12A-0789003A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FFD5-1706-4FD3-9624-3C26800267FF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09B7A-FC02-4083-86CB-B42ACC63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05378-2E8F-425A-8910-A265F656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F7F60-F7C8-4CAF-ADF0-32113A3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AFE-2080-40E9-898C-BE76EC121788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D6FDA-B4B7-45B4-86F5-4E749959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7CE76-8B88-4974-9178-E3CB272B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CFE3-E1F3-475C-8D08-211BD4F9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E01C-E610-4D1E-A74E-708ECE5E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EBF13-448C-44C4-BA47-19D019F4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16699-66B6-4962-9FE5-08468456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F5E7-1B7D-4D72-BEB6-C774C2F7AB1E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50B9-B8B9-486C-9A8D-FB786A1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50147-78BD-46D1-BB00-A7D40B1A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4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E53E-F323-4738-8984-F184C41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3544A-1C86-401D-8A28-CC1F71C58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4754F-D0E4-4767-91BE-ACFF0C72C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2316-355E-4F99-981E-57C54FC2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E287-B598-4229-8B46-28E2A3E8F861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6D54-B7D2-40E4-A5EB-FA339EBF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BE13-566C-426F-BD2C-5723004C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08E8E-5148-4732-B2D3-0D08C957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CC8A-7913-4FC7-9741-EF13920B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5A06-CD45-4519-AE66-70D0D2CFA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5219-6F27-44A6-BCAB-A510701E63D0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87A8-523D-4950-944B-344E01F41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aka.ms/mlads-checklists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7191-4966-4B8A-AA30-8CE815509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9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arxiv.org/abs/1802.05365" TargetMode="External"/><Relationship Id="rId7" Type="http://schemas.openxmlformats.org/officeDocument/2006/relationships/hyperlink" Target="https://www.aclweb.org/anthology/N16-1174/" TargetMode="External"/><Relationship Id="rId2" Type="http://schemas.openxmlformats.org/officeDocument/2006/relationships/hyperlink" Target="https://arxiv.org/pdf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11.06639" TargetMode="External"/><Relationship Id="rId5" Type="http://schemas.openxmlformats.org/officeDocument/2006/relationships/hyperlink" Target="http://papers.nips.cc/paper/5782-character-level-convolutional-networks-for-text-classifica" TargetMode="External"/><Relationship Id="rId4" Type="http://schemas.openxmlformats.org/officeDocument/2006/relationships/hyperlink" Target="https://d4mucfpksywv.cloudfront.net/better-language-models/language-models.pdf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TaFar/MLADS19_DL4NL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MACHINE LEARNING, AI,</a:t>
            </a:r>
            <a:br>
              <a:rPr lang="en-US"/>
            </a:br>
            <a:r>
              <a:rPr lang="en-US"/>
              <a:t>AND DATA SCIENCE CONFERENCE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November 19-21, 2019</a:t>
            </a:r>
          </a:p>
        </p:txBody>
      </p:sp>
    </p:spTree>
    <p:extLst>
      <p:ext uri="{BB962C8B-B14F-4D97-AF65-F5344CB8AC3E}">
        <p14:creationId xmlns:p14="http://schemas.microsoft.com/office/powerpoint/2010/main" val="263937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1F88C5-A409-4C0A-BB07-A34C5D78C4E2}"/>
              </a:ext>
            </a:extLst>
          </p:cNvPr>
          <p:cNvSpPr/>
          <p:nvPr/>
        </p:nvSpPr>
        <p:spPr>
          <a:xfrm>
            <a:off x="1405556" y="274269"/>
            <a:ext cx="2471697" cy="101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Vectorization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4D9A0-49A7-47C2-B8BC-A1407B9E7BEA}"/>
              </a:ext>
            </a:extLst>
          </p:cNvPr>
          <p:cNvSpPr/>
          <p:nvPr/>
        </p:nvSpPr>
        <p:spPr>
          <a:xfrm>
            <a:off x="4046273" y="1802562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91127E-4F5F-4157-BD77-A8F647AD900F}"/>
              </a:ext>
            </a:extLst>
          </p:cNvPr>
          <p:cNvSpPr/>
          <p:nvPr/>
        </p:nvSpPr>
        <p:spPr>
          <a:xfrm>
            <a:off x="3131573" y="1802563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DA15D-679B-49D6-B267-870922B59E7F}"/>
              </a:ext>
            </a:extLst>
          </p:cNvPr>
          <p:cNvSpPr/>
          <p:nvPr/>
        </p:nvSpPr>
        <p:spPr>
          <a:xfrm>
            <a:off x="5006704" y="1803835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9FBA6-4FA6-4074-975B-DC9D0AE5068C}"/>
              </a:ext>
            </a:extLst>
          </p:cNvPr>
          <p:cNvSpPr/>
          <p:nvPr/>
        </p:nvSpPr>
        <p:spPr>
          <a:xfrm>
            <a:off x="5967136" y="1821195"/>
            <a:ext cx="836793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movie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EA4DB-078C-4907-9259-E64AA8A138FE}"/>
              </a:ext>
            </a:extLst>
          </p:cNvPr>
          <p:cNvSpPr txBox="1"/>
          <p:nvPr/>
        </p:nvSpPr>
        <p:spPr>
          <a:xfrm>
            <a:off x="1456525" y="185429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Instance 0001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7640690-A056-418D-B876-06B9AE215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7954"/>
              </p:ext>
            </p:extLst>
          </p:nvPr>
        </p:nvGraphicFramePr>
        <p:xfrm>
          <a:off x="1451579" y="3714872"/>
          <a:ext cx="592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25">
                  <a:extLst>
                    <a:ext uri="{9D8B030D-6E8A-4147-A177-3AD203B41FA5}">
                      <a16:colId xmlns:a16="http://schemas.microsoft.com/office/drawing/2014/main" val="3410088608"/>
                    </a:ext>
                  </a:extLst>
                </a:gridCol>
                <a:gridCol w="877945">
                  <a:extLst>
                    <a:ext uri="{9D8B030D-6E8A-4147-A177-3AD203B41FA5}">
                      <a16:colId xmlns:a16="http://schemas.microsoft.com/office/drawing/2014/main" val="2548034309"/>
                    </a:ext>
                  </a:extLst>
                </a:gridCol>
                <a:gridCol w="877946">
                  <a:extLst>
                    <a:ext uri="{9D8B030D-6E8A-4147-A177-3AD203B41FA5}">
                      <a16:colId xmlns:a16="http://schemas.microsoft.com/office/drawing/2014/main" val="45349695"/>
                    </a:ext>
                  </a:extLst>
                </a:gridCol>
                <a:gridCol w="937038">
                  <a:extLst>
                    <a:ext uri="{9D8B030D-6E8A-4147-A177-3AD203B41FA5}">
                      <a16:colId xmlns:a16="http://schemas.microsoft.com/office/drawing/2014/main" val="3325361689"/>
                    </a:ext>
                  </a:extLst>
                </a:gridCol>
                <a:gridCol w="1021457">
                  <a:extLst>
                    <a:ext uri="{9D8B030D-6E8A-4147-A177-3AD203B41FA5}">
                      <a16:colId xmlns:a16="http://schemas.microsoft.com/office/drawing/2014/main" val="3825672719"/>
                    </a:ext>
                  </a:extLst>
                </a:gridCol>
                <a:gridCol w="1080550">
                  <a:extLst>
                    <a:ext uri="{9D8B030D-6E8A-4147-A177-3AD203B41FA5}">
                      <a16:colId xmlns:a16="http://schemas.microsoft.com/office/drawing/2014/main" val="971219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4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8014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3553E7D-20ED-4128-ADB6-BFF8FC6C40C3}"/>
              </a:ext>
            </a:extLst>
          </p:cNvPr>
          <p:cNvSpPr/>
          <p:nvPr/>
        </p:nvSpPr>
        <p:spPr>
          <a:xfrm>
            <a:off x="4046272" y="2448981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C80CCC-E450-4C22-9A71-A029206B5AA0}"/>
              </a:ext>
            </a:extLst>
          </p:cNvPr>
          <p:cNvSpPr/>
          <p:nvPr/>
        </p:nvSpPr>
        <p:spPr>
          <a:xfrm>
            <a:off x="3131573" y="2448981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254009-0919-4A31-946C-1FE886E1F541}"/>
              </a:ext>
            </a:extLst>
          </p:cNvPr>
          <p:cNvSpPr/>
          <p:nvPr/>
        </p:nvSpPr>
        <p:spPr>
          <a:xfrm>
            <a:off x="6031351" y="2431621"/>
            <a:ext cx="758864" cy="45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9D1D8B-0225-4ADB-8241-400832CABE7C}"/>
              </a:ext>
            </a:extLst>
          </p:cNvPr>
          <p:cNvSpPr/>
          <p:nvPr/>
        </p:nvSpPr>
        <p:spPr>
          <a:xfrm>
            <a:off x="6918992" y="2448981"/>
            <a:ext cx="836793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movie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DC322-3094-4B97-A03C-78C25855438C}"/>
              </a:ext>
            </a:extLst>
          </p:cNvPr>
          <p:cNvSpPr txBox="1"/>
          <p:nvPr/>
        </p:nvSpPr>
        <p:spPr>
          <a:xfrm>
            <a:off x="1456525" y="250071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Instance 0002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98EEB8-F1EF-4A3A-9A11-28344CD3953F}"/>
              </a:ext>
            </a:extLst>
          </p:cNvPr>
          <p:cNvSpPr/>
          <p:nvPr/>
        </p:nvSpPr>
        <p:spPr>
          <a:xfrm>
            <a:off x="4974249" y="2425673"/>
            <a:ext cx="928325" cy="45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enjoy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A95D05-7F7D-4DA9-BED9-813C9460EF68}"/>
              </a:ext>
            </a:extLst>
          </p:cNvPr>
          <p:cNvSpPr txBox="1"/>
          <p:nvPr/>
        </p:nvSpPr>
        <p:spPr>
          <a:xfrm>
            <a:off x="1451579" y="314713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Instance 0003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2A2DF3-D474-4E6E-9F47-A59A2B8C6A52}"/>
              </a:ext>
            </a:extLst>
          </p:cNvPr>
          <p:cNvSpPr/>
          <p:nvPr/>
        </p:nvSpPr>
        <p:spPr>
          <a:xfrm>
            <a:off x="4033088" y="3121057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564A8-23BB-421C-9791-B7DE69E53D7F}"/>
              </a:ext>
            </a:extLst>
          </p:cNvPr>
          <p:cNvSpPr/>
          <p:nvPr/>
        </p:nvSpPr>
        <p:spPr>
          <a:xfrm>
            <a:off x="3118389" y="3121057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C1DB9E-1C41-4060-BF6F-5BE8D689C301}"/>
              </a:ext>
            </a:extLst>
          </p:cNvPr>
          <p:cNvSpPr/>
          <p:nvPr/>
        </p:nvSpPr>
        <p:spPr>
          <a:xfrm>
            <a:off x="6018167" y="3103697"/>
            <a:ext cx="758864" cy="45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movie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57B1DD-9FE8-4D5D-B47F-E7AEBAFBFD66}"/>
              </a:ext>
            </a:extLst>
          </p:cNvPr>
          <p:cNvSpPr/>
          <p:nvPr/>
        </p:nvSpPr>
        <p:spPr>
          <a:xfrm>
            <a:off x="6905808" y="3121057"/>
            <a:ext cx="836793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E92164-0521-4066-810F-95F9488A3EFD}"/>
              </a:ext>
            </a:extLst>
          </p:cNvPr>
          <p:cNvSpPr/>
          <p:nvPr/>
        </p:nvSpPr>
        <p:spPr>
          <a:xfrm>
            <a:off x="4961065" y="3097749"/>
            <a:ext cx="928325" cy="45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0ED227-8747-41FD-9F93-194D1EDBED6F}"/>
              </a:ext>
            </a:extLst>
          </p:cNvPr>
          <p:cNvSpPr/>
          <p:nvPr/>
        </p:nvSpPr>
        <p:spPr>
          <a:xfrm>
            <a:off x="7896352" y="3121057"/>
            <a:ext cx="836793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miss</a:t>
            </a:r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16DC17A7-286C-46FF-BE60-526D7FF0B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62287"/>
              </p:ext>
            </p:extLst>
          </p:nvPr>
        </p:nvGraphicFramePr>
        <p:xfrm>
          <a:off x="7379540" y="3714872"/>
          <a:ext cx="20693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02">
                  <a:extLst>
                    <a:ext uri="{9D8B030D-6E8A-4147-A177-3AD203B41FA5}">
                      <a16:colId xmlns:a16="http://schemas.microsoft.com/office/drawing/2014/main" val="3972653542"/>
                    </a:ext>
                  </a:extLst>
                </a:gridCol>
                <a:gridCol w="1147863">
                  <a:extLst>
                    <a:ext uri="{9D8B030D-6E8A-4147-A177-3AD203B41FA5}">
                      <a16:colId xmlns:a16="http://schemas.microsoft.com/office/drawing/2014/main" val="47808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Miss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2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43090"/>
                  </a:ext>
                </a:extLst>
              </a:tr>
            </a:tbl>
          </a:graphicData>
        </a:graphic>
      </p:graphicFrame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C5B88C22-253C-405D-AA8F-7D4E5194C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74072"/>
              </p:ext>
            </p:extLst>
          </p:nvPr>
        </p:nvGraphicFramePr>
        <p:xfrm>
          <a:off x="1451579" y="4829314"/>
          <a:ext cx="59279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5978">
                  <a:extLst>
                    <a:ext uri="{9D8B030D-6E8A-4147-A177-3AD203B41FA5}">
                      <a16:colId xmlns:a16="http://schemas.microsoft.com/office/drawing/2014/main" val="2288305314"/>
                    </a:ext>
                  </a:extLst>
                </a:gridCol>
                <a:gridCol w="875490">
                  <a:extLst>
                    <a:ext uri="{9D8B030D-6E8A-4147-A177-3AD203B41FA5}">
                      <a16:colId xmlns:a16="http://schemas.microsoft.com/office/drawing/2014/main" val="1993612600"/>
                    </a:ext>
                  </a:extLst>
                </a:gridCol>
                <a:gridCol w="881974">
                  <a:extLst>
                    <a:ext uri="{9D8B030D-6E8A-4147-A177-3AD203B41FA5}">
                      <a16:colId xmlns:a16="http://schemas.microsoft.com/office/drawing/2014/main" val="2722261274"/>
                    </a:ext>
                  </a:extLst>
                </a:gridCol>
                <a:gridCol w="940341">
                  <a:extLst>
                    <a:ext uri="{9D8B030D-6E8A-4147-A177-3AD203B41FA5}">
                      <a16:colId xmlns:a16="http://schemas.microsoft.com/office/drawing/2014/main" val="330504269"/>
                    </a:ext>
                  </a:extLst>
                </a:gridCol>
                <a:gridCol w="1018161">
                  <a:extLst>
                    <a:ext uri="{9D8B030D-6E8A-4147-A177-3AD203B41FA5}">
                      <a16:colId xmlns:a16="http://schemas.microsoft.com/office/drawing/2014/main" val="3712567983"/>
                    </a:ext>
                  </a:extLst>
                </a:gridCol>
                <a:gridCol w="1076020">
                  <a:extLst>
                    <a:ext uri="{9D8B030D-6E8A-4147-A177-3AD203B41FA5}">
                      <a16:colId xmlns:a16="http://schemas.microsoft.com/office/drawing/2014/main" val="968050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51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DA1ABED-0BFF-417A-BBCE-45037A23D1DA}"/>
              </a:ext>
            </a:extLst>
          </p:cNvPr>
          <p:cNvSpPr txBox="1"/>
          <p:nvPr/>
        </p:nvSpPr>
        <p:spPr>
          <a:xfrm>
            <a:off x="3393697" y="6583991"/>
            <a:ext cx="12830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/>
              <a:t>C. Manning, R. Prabhakar, and S. </a:t>
            </a:r>
            <a:r>
              <a:rPr lang="en-US" sz="1200" i="1" err="1"/>
              <a:t>Hinrich</a:t>
            </a:r>
            <a:r>
              <a:rPr lang="en-US" sz="1200" i="1"/>
              <a:t>. "Introduction to information retrieval." An Introduction To Information Retrieval 151.177 (2008): 5.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2436-47BE-4E79-97B0-7A0E1EFE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C2DC660-459B-437C-8636-88B5FFE3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95" y="1374860"/>
            <a:ext cx="10873145" cy="4444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One-hot encoding – simple and based only on the existence of the term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8017F-02E6-412C-A915-11F29409E8A7}"/>
              </a:ext>
            </a:extLst>
          </p:cNvPr>
          <p:cNvSpPr txBox="1"/>
          <p:nvPr/>
        </p:nvSpPr>
        <p:spPr>
          <a:xfrm>
            <a:off x="557376" y="5425873"/>
            <a:ext cx="10726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Bag-of-Words: Same as One-hot except it includes term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TF-IDF – combines Term Frequency and </a:t>
            </a:r>
            <a:r>
              <a:rPr lang="en-US" sz="2800" i="1" dirty="0"/>
              <a:t>Inverse Document Frequency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67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059C-8CE9-4473-BD80-FA897BFA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5F7C-7886-4AC1-AEA0-D7BF81B2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NLTK - A suite of libraries and programs in Python</a:t>
            </a:r>
          </a:p>
          <a:p>
            <a:pPr lvl="1"/>
            <a:r>
              <a:rPr lang="en-US"/>
              <a:t>Lexical Analysis – Word and text tokenizer</a:t>
            </a:r>
          </a:p>
          <a:p>
            <a:pPr lvl="1"/>
            <a:r>
              <a:rPr lang="en-US"/>
              <a:t>N-gram and collocations</a:t>
            </a:r>
          </a:p>
          <a:p>
            <a:pPr lvl="1"/>
            <a:r>
              <a:rPr lang="en-US"/>
              <a:t>Tree model and Text </a:t>
            </a:r>
            <a:r>
              <a:rPr lang="en-US" err="1"/>
              <a:t>chunker</a:t>
            </a:r>
            <a:r>
              <a:rPr lang="en-US"/>
              <a:t> for capturing</a:t>
            </a:r>
          </a:p>
          <a:p>
            <a:pPr lvl="1"/>
            <a:r>
              <a:rPr lang="en-US"/>
              <a:t>Named-entity recognition</a:t>
            </a:r>
          </a:p>
          <a:p>
            <a:pPr lvl="1"/>
            <a:endParaRPr lang="en-US"/>
          </a:p>
          <a:p>
            <a:r>
              <a:rPr lang="en-US"/>
              <a:t>Beautiful Soup – A python package for parsing HTML and XML docs</a:t>
            </a:r>
          </a:p>
          <a:p>
            <a:pPr lvl="1"/>
            <a:r>
              <a:rPr lang="en-US"/>
              <a:t>Links</a:t>
            </a:r>
          </a:p>
          <a:p>
            <a:pPr lvl="1"/>
            <a:r>
              <a:rPr lang="en-US"/>
              <a:t>Tags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E3080-FF3A-444C-AC34-429747A4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238050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850C-6725-4403-9B0F-7FE27B86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B759-465D-4DA3-AA4A-B8AFCE24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70421"/>
          </a:xfrm>
        </p:spPr>
        <p:txBody>
          <a:bodyPr>
            <a:normAutofit/>
          </a:bodyPr>
          <a:lstStyle/>
          <a:p>
            <a:r>
              <a:rPr lang="en-US" dirty="0"/>
              <a:t>IMDB Dataset</a:t>
            </a:r>
          </a:p>
          <a:p>
            <a:pPr lvl="1"/>
            <a:r>
              <a:rPr lang="en-US" dirty="0"/>
              <a:t>50K highly polarized reviews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have a built-in function to load the dataset.</a:t>
            </a:r>
          </a:p>
          <a:p>
            <a:pPr lvl="1"/>
            <a:r>
              <a:rPr lang="en-US" dirty="0"/>
              <a:t>The dataset has been divided into evenly for training and testing.</a:t>
            </a:r>
          </a:p>
          <a:p>
            <a:pPr lvl="1"/>
            <a:r>
              <a:rPr lang="en-US" dirty="0"/>
              <a:t>Both training and testing have equal number of positive and negative reviews.</a:t>
            </a:r>
          </a:p>
          <a:p>
            <a:pPr lvl="1"/>
            <a:endParaRPr lang="en-US" dirty="0"/>
          </a:p>
          <a:p>
            <a:r>
              <a:rPr lang="en-US" dirty="0"/>
              <a:t>Today’s Lab</a:t>
            </a:r>
          </a:p>
          <a:p>
            <a:pPr lvl="1"/>
            <a:r>
              <a:rPr lang="en-US" dirty="0"/>
              <a:t>Training with 1hot-encoding and Bag-of-words features</a:t>
            </a:r>
          </a:p>
          <a:p>
            <a:pPr lvl="1"/>
            <a:r>
              <a:rPr lang="en-US" dirty="0"/>
              <a:t>Using Random Forests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8F8EA-D57E-4B8B-AEF8-BB2E2042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340041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E1E6-930B-47C5-BD08-01C40B47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Today’s Lab</a:t>
            </a:r>
          </a:p>
          <a:p>
            <a:pPr lvl="1"/>
            <a:r>
              <a:rPr lang="en-US"/>
              <a:t>Up to the first 100 words per review</a:t>
            </a:r>
          </a:p>
          <a:p>
            <a:pPr lvl="1"/>
            <a:r>
              <a:rPr lang="en-US"/>
              <a:t>Top 10K words by overall frequency in the dataset</a:t>
            </a:r>
          </a:p>
          <a:p>
            <a:pPr lvl="1"/>
            <a:endParaRPr lang="en-US"/>
          </a:p>
          <a:p>
            <a:r>
              <a:rPr lang="en-US"/>
              <a:t>More Advanced Methods for Ranking</a:t>
            </a:r>
          </a:p>
          <a:p>
            <a:pPr lvl="1"/>
            <a:r>
              <a:rPr lang="en-US"/>
              <a:t>Chi-square</a:t>
            </a:r>
          </a:p>
          <a:p>
            <a:pPr lvl="1"/>
            <a:r>
              <a:rPr lang="en-US"/>
              <a:t>SNR</a:t>
            </a:r>
          </a:p>
          <a:p>
            <a:pPr lvl="1"/>
            <a:r>
              <a:rPr lang="en-US"/>
              <a:t>ROC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8BBF6-F58F-4CFF-AB81-EABDE60D68CA}"/>
              </a:ext>
            </a:extLst>
          </p:cNvPr>
          <p:cNvSpPr/>
          <p:nvPr/>
        </p:nvSpPr>
        <p:spPr>
          <a:xfrm>
            <a:off x="1451580" y="738512"/>
            <a:ext cx="2828428" cy="101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Feature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D6347D-0E72-4046-BEE4-5A0865FF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166724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4D42-D352-4077-B7B1-472752ACD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59" y="1122363"/>
            <a:ext cx="11634951" cy="2387600"/>
          </a:xfrm>
        </p:spPr>
        <p:txBody>
          <a:bodyPr>
            <a:normAutofit/>
          </a:bodyPr>
          <a:lstStyle/>
          <a:p>
            <a:r>
              <a:rPr lang="en-US" sz="4800"/>
              <a:t>Part2: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C868-8DDB-4134-9BE6-94212EA6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3196267"/>
            <a:ext cx="9144000" cy="465465"/>
          </a:xfrm>
        </p:spPr>
        <p:txBody>
          <a:bodyPr>
            <a:normAutofit fontScale="92500" lnSpcReduction="20000"/>
          </a:bodyPr>
          <a:lstStyle/>
          <a:p>
            <a:r>
              <a:rPr lang="en-US" sz="3200"/>
              <a:t>Contextual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45248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8E90-57A3-4AA4-87D1-9BB52675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problem with </a:t>
            </a:r>
            <a:r>
              <a:rPr lang="en-US" err="1"/>
              <a:t>BoW</a:t>
            </a:r>
            <a:r>
              <a:rPr lang="en-US"/>
              <a:t>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0CD3-DBAF-4175-943F-C86A74D6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4516"/>
          </a:xfrm>
        </p:spPr>
        <p:txBody>
          <a:bodyPr/>
          <a:lstStyle/>
          <a:p>
            <a:r>
              <a:rPr lang="en-US" dirty="0"/>
              <a:t>Bag-of-Words (or TF/IDF) feature vectors are:</a:t>
            </a:r>
          </a:p>
          <a:p>
            <a:pPr lvl="1"/>
            <a:r>
              <a:rPr lang="en-US" dirty="0"/>
              <a:t>Long (length increases with the vocabulary size, e.g. 20,000~50,000</a:t>
            </a:r>
          </a:p>
          <a:p>
            <a:pPr lvl="1"/>
            <a:r>
              <a:rPr lang="en-US" dirty="0"/>
              <a:t>Sparse (most elements of the vector are zeros)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14946-295F-4320-AA7B-D3E613EA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50841-90A2-4C81-9DAE-9B6F7DB676B3}"/>
              </a:ext>
            </a:extLst>
          </p:cNvPr>
          <p:cNvSpPr txBox="1"/>
          <p:nvPr/>
        </p:nvSpPr>
        <p:spPr>
          <a:xfrm>
            <a:off x="884518" y="3429000"/>
            <a:ext cx="8845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Improvement?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Learn one vector per word that 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Short (length 50 ~ 1000)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Dense (most elements are non-zero)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653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6BE7-10AE-4EC0-A68C-5B8C01BB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benefit of short dense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E887-3940-485C-A33C-9CE79FCF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Short</a:t>
            </a:r>
            <a:r>
              <a:rPr lang="en-US" dirty="0"/>
              <a:t> vectors are easier to be used as features in machine learning (fewer parameters and smaller models)</a:t>
            </a:r>
          </a:p>
          <a:p>
            <a:r>
              <a:rPr lang="en-US" b="1" dirty="0"/>
              <a:t>Dense</a:t>
            </a:r>
            <a:r>
              <a:rPr lang="en-US" dirty="0"/>
              <a:t> vectors are better in capturing semantic similarity</a:t>
            </a:r>
          </a:p>
          <a:p>
            <a:r>
              <a:rPr lang="en-US" dirty="0"/>
              <a:t>In practice, they work better!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95676-8FD4-48F3-9E1E-903E9FF5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150436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D433-EEA5-4989-A225-3CBF521E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2" y="89160"/>
            <a:ext cx="10515600" cy="1325563"/>
          </a:xfrm>
        </p:spPr>
        <p:txBody>
          <a:bodyPr/>
          <a:lstStyle/>
          <a:p>
            <a:r>
              <a:rPr lang="en-US"/>
              <a:t>Word Embedding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52BD-1129-4CF3-8620-379EFADD2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216359"/>
            <a:ext cx="11620499" cy="1649709"/>
          </a:xfrm>
        </p:spPr>
        <p:txBody>
          <a:bodyPr/>
          <a:lstStyle/>
          <a:p>
            <a:r>
              <a:rPr lang="en-US" dirty="0"/>
              <a:t>Start by randomly assigning an M-dimensional vector to each word</a:t>
            </a:r>
          </a:p>
          <a:p>
            <a:r>
              <a:rPr lang="en-US" dirty="0"/>
              <a:t>During training, move vectors closer if they appear in the same context</a:t>
            </a:r>
          </a:p>
          <a:p>
            <a:r>
              <a:rPr lang="en-US" dirty="0"/>
              <a:t>In vector space, we can use cosine to measure similarity between words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2498B0-EB59-4E08-92BC-CCA6E9FFF2A9}"/>
              </a:ext>
            </a:extLst>
          </p:cNvPr>
          <p:cNvGrpSpPr/>
          <p:nvPr/>
        </p:nvGrpSpPr>
        <p:grpSpPr>
          <a:xfrm>
            <a:off x="2315035" y="3199343"/>
            <a:ext cx="2353063" cy="2192201"/>
            <a:chOff x="586194" y="4013936"/>
            <a:chExt cx="2353063" cy="21922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5A71D07-1121-4F69-91AF-6C72B1FDBA39}"/>
                </a:ext>
              </a:extLst>
            </p:cNvPr>
            <p:cNvGrpSpPr/>
            <p:nvPr/>
          </p:nvGrpSpPr>
          <p:grpSpPr>
            <a:xfrm>
              <a:off x="634583" y="4288436"/>
              <a:ext cx="2098624" cy="1917701"/>
              <a:chOff x="2603291" y="3429000"/>
              <a:chExt cx="2098624" cy="191770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F4C66A4-6B78-4662-9F4A-2D19C44F2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09850" y="3429000"/>
                <a:ext cx="1" cy="1917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F73D7D2-6F7F-4EEA-83D2-9422E3571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3291" y="5346492"/>
                <a:ext cx="2098624" cy="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4CDFE9-08C2-4E68-9DA5-4D4D603F5654}"/>
                </a:ext>
              </a:extLst>
            </p:cNvPr>
            <p:cNvGrpSpPr/>
            <p:nvPr/>
          </p:nvGrpSpPr>
          <p:grpSpPr>
            <a:xfrm>
              <a:off x="1579745" y="4013936"/>
              <a:ext cx="723743" cy="508097"/>
              <a:chOff x="1579745" y="4013936"/>
              <a:chExt cx="723743" cy="508097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EF03A600-BD57-405E-B8DF-9F137B95BCD0}"/>
                  </a:ext>
                </a:extLst>
              </p:cNvPr>
              <p:cNvSpPr/>
              <p:nvPr/>
            </p:nvSpPr>
            <p:spPr>
              <a:xfrm>
                <a:off x="1818807" y="4342151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59AD8E-1097-4680-8374-2D888BE36EB1}"/>
                  </a:ext>
                </a:extLst>
              </p:cNvPr>
              <p:cNvSpPr txBox="1"/>
              <p:nvPr/>
            </p:nvSpPr>
            <p:spPr>
              <a:xfrm>
                <a:off x="1579745" y="4013936"/>
                <a:ext cx="723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poor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A3393D0-440D-4820-95A9-1513CCF84096}"/>
                </a:ext>
              </a:extLst>
            </p:cNvPr>
            <p:cNvGrpSpPr/>
            <p:nvPr/>
          </p:nvGrpSpPr>
          <p:grpSpPr>
            <a:xfrm>
              <a:off x="1969481" y="5660359"/>
              <a:ext cx="969776" cy="443137"/>
              <a:chOff x="1969481" y="5660359"/>
              <a:chExt cx="969776" cy="443137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F77F4DE9-F837-49A8-9A39-BADCF479708F}"/>
                  </a:ext>
                </a:extLst>
              </p:cNvPr>
              <p:cNvSpPr/>
              <p:nvPr/>
            </p:nvSpPr>
            <p:spPr>
              <a:xfrm>
                <a:off x="2338465" y="5923614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4C1937-B42C-4F74-A284-8B2DA5282C10}"/>
                  </a:ext>
                </a:extLst>
              </p:cNvPr>
              <p:cNvSpPr txBox="1"/>
              <p:nvPr/>
            </p:nvSpPr>
            <p:spPr>
              <a:xfrm>
                <a:off x="1969481" y="5660359"/>
                <a:ext cx="9697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exceptional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F20E53-41B6-486A-B97D-89E516FB3C2A}"/>
                </a:ext>
              </a:extLst>
            </p:cNvPr>
            <p:cNvGrpSpPr/>
            <p:nvPr/>
          </p:nvGrpSpPr>
          <p:grpSpPr>
            <a:xfrm>
              <a:off x="1139301" y="5743732"/>
              <a:ext cx="878634" cy="390449"/>
              <a:chOff x="1139301" y="5743732"/>
              <a:chExt cx="878634" cy="390449"/>
            </a:xfrm>
          </p:grpSpPr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F825C27F-52C6-4468-800A-6A1A1CDC6F6C}"/>
                  </a:ext>
                </a:extLst>
              </p:cNvPr>
              <p:cNvSpPr/>
              <p:nvPr/>
            </p:nvSpPr>
            <p:spPr>
              <a:xfrm>
                <a:off x="1399863" y="5743732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FC37DB-0522-4A26-ACBC-AE68166428D9}"/>
                  </a:ext>
                </a:extLst>
              </p:cNvPr>
              <p:cNvSpPr txBox="1"/>
              <p:nvPr/>
            </p:nvSpPr>
            <p:spPr>
              <a:xfrm>
                <a:off x="1139301" y="5857182"/>
                <a:ext cx="878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weak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9D5BEFA-DF08-44A2-99D3-A59C1F431700}"/>
                </a:ext>
              </a:extLst>
            </p:cNvPr>
            <p:cNvGrpSpPr/>
            <p:nvPr/>
          </p:nvGrpSpPr>
          <p:grpSpPr>
            <a:xfrm>
              <a:off x="1708887" y="4976760"/>
              <a:ext cx="747315" cy="450408"/>
              <a:chOff x="1708887" y="4976760"/>
              <a:chExt cx="747315" cy="450408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2BE5C606-C5D4-424B-9A86-1CF23768FE5B}"/>
                  </a:ext>
                </a:extLst>
              </p:cNvPr>
              <p:cNvSpPr/>
              <p:nvPr/>
            </p:nvSpPr>
            <p:spPr>
              <a:xfrm>
                <a:off x="1825365" y="5247286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790D5B-AA21-452B-AF42-2F21E15E8F9F}"/>
                  </a:ext>
                </a:extLst>
              </p:cNvPr>
              <p:cNvSpPr txBox="1"/>
              <p:nvPr/>
            </p:nvSpPr>
            <p:spPr>
              <a:xfrm>
                <a:off x="1708887" y="4976760"/>
                <a:ext cx="747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car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FF09A6-F774-4C10-AFA3-96C62BD639C2}"/>
                </a:ext>
              </a:extLst>
            </p:cNvPr>
            <p:cNvGrpSpPr/>
            <p:nvPr/>
          </p:nvGrpSpPr>
          <p:grpSpPr>
            <a:xfrm>
              <a:off x="586194" y="5038888"/>
              <a:ext cx="897831" cy="469581"/>
              <a:chOff x="586194" y="5038888"/>
              <a:chExt cx="897831" cy="469581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139FC3B8-FE32-4365-882C-C29BB769689A}"/>
                  </a:ext>
                </a:extLst>
              </p:cNvPr>
              <p:cNvSpPr/>
              <p:nvPr/>
            </p:nvSpPr>
            <p:spPr>
              <a:xfrm>
                <a:off x="910965" y="5328587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7CA40B-7580-4869-9D98-E5E79C5DBA0E}"/>
                  </a:ext>
                </a:extLst>
              </p:cNvPr>
              <p:cNvSpPr txBox="1"/>
              <p:nvPr/>
            </p:nvSpPr>
            <p:spPr>
              <a:xfrm>
                <a:off x="586194" y="5038888"/>
                <a:ext cx="897831" cy="28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good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43A74B1-5A1B-4E33-B8F7-A323D8C88E4A}"/>
                </a:ext>
              </a:extLst>
            </p:cNvPr>
            <p:cNvGrpSpPr/>
            <p:nvPr/>
          </p:nvGrpSpPr>
          <p:grpSpPr>
            <a:xfrm>
              <a:off x="1090847" y="4634179"/>
              <a:ext cx="878634" cy="387319"/>
              <a:chOff x="1090847" y="4634179"/>
              <a:chExt cx="878634" cy="387319"/>
            </a:xfrm>
          </p:grpSpPr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217698C7-AA24-4B0D-BCE7-A0322514EB1B}"/>
                  </a:ext>
                </a:extLst>
              </p:cNvPr>
              <p:cNvSpPr/>
              <p:nvPr/>
            </p:nvSpPr>
            <p:spPr>
              <a:xfrm>
                <a:off x="1385654" y="4841616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8F587F-982E-4311-8825-610F154FA39C}"/>
                  </a:ext>
                </a:extLst>
              </p:cNvPr>
              <p:cNvSpPr txBox="1"/>
              <p:nvPr/>
            </p:nvSpPr>
            <p:spPr>
              <a:xfrm>
                <a:off x="1090847" y="4634179"/>
                <a:ext cx="878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excellent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ED23AB-95A7-43EB-8502-1FDD816D8CB4}"/>
                </a:ext>
              </a:extLst>
            </p:cNvPr>
            <p:cNvGrpSpPr/>
            <p:nvPr/>
          </p:nvGrpSpPr>
          <p:grpSpPr>
            <a:xfrm>
              <a:off x="832349" y="4037445"/>
              <a:ext cx="550332" cy="484588"/>
              <a:chOff x="832349" y="4037445"/>
              <a:chExt cx="550332" cy="484588"/>
            </a:xfrm>
          </p:grpSpPr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BADB06AF-4B96-4282-A63A-4DE5EEC2AB73}"/>
                  </a:ext>
                </a:extLst>
              </p:cNvPr>
              <p:cNvSpPr/>
              <p:nvPr/>
            </p:nvSpPr>
            <p:spPr>
              <a:xfrm>
                <a:off x="924393" y="4342151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719B46-BA19-4D2C-8DEE-CE354A4486C1}"/>
                  </a:ext>
                </a:extLst>
              </p:cNvPr>
              <p:cNvSpPr txBox="1"/>
              <p:nvPr/>
            </p:nvSpPr>
            <p:spPr>
              <a:xfrm>
                <a:off x="832349" y="4037445"/>
                <a:ext cx="550332" cy="28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crash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8006FF1-3BC5-4E67-B1B5-9DE7F6BE8C32}"/>
              </a:ext>
            </a:extLst>
          </p:cNvPr>
          <p:cNvGrpSpPr/>
          <p:nvPr/>
        </p:nvGrpSpPr>
        <p:grpSpPr>
          <a:xfrm>
            <a:off x="6247005" y="3224337"/>
            <a:ext cx="3178300" cy="2168692"/>
            <a:chOff x="6056972" y="4037236"/>
            <a:chExt cx="3178300" cy="216869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0D4A5CB-75D1-4F9E-A61E-D4876ACFE430}"/>
                </a:ext>
              </a:extLst>
            </p:cNvPr>
            <p:cNvGrpSpPr/>
            <p:nvPr/>
          </p:nvGrpSpPr>
          <p:grpSpPr>
            <a:xfrm>
              <a:off x="6056972" y="4288227"/>
              <a:ext cx="2098624" cy="1917701"/>
              <a:chOff x="2603291" y="3429000"/>
              <a:chExt cx="2098624" cy="1917701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EA33774-CB50-403B-A482-FCB7702C0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09850" y="3429000"/>
                <a:ext cx="1" cy="1917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91DCFD0-7F51-4F38-8D95-9214B4A12D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3291" y="5346492"/>
                <a:ext cx="2098624" cy="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95A6567-7E25-472E-9A41-F96AB78A5659}"/>
                </a:ext>
              </a:extLst>
            </p:cNvPr>
            <p:cNvGrpSpPr/>
            <p:nvPr/>
          </p:nvGrpSpPr>
          <p:grpSpPr>
            <a:xfrm>
              <a:off x="7775942" y="5357685"/>
              <a:ext cx="723743" cy="276999"/>
              <a:chOff x="1290032" y="4303563"/>
              <a:chExt cx="723743" cy="276999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CA4BA120-5613-4622-875B-60D00D3F56AA}"/>
                  </a:ext>
                </a:extLst>
              </p:cNvPr>
              <p:cNvSpPr/>
              <p:nvPr/>
            </p:nvSpPr>
            <p:spPr>
              <a:xfrm>
                <a:off x="1818807" y="4342151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907858-BEFA-4716-BE1F-0BAEFB89A41D}"/>
                  </a:ext>
                </a:extLst>
              </p:cNvPr>
              <p:cNvSpPr txBox="1"/>
              <p:nvPr/>
            </p:nvSpPr>
            <p:spPr>
              <a:xfrm>
                <a:off x="1290032" y="4303563"/>
                <a:ext cx="723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good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873309-9285-4081-B5D8-B80CE273E974}"/>
                </a:ext>
              </a:extLst>
            </p:cNvPr>
            <p:cNvGrpSpPr/>
            <p:nvPr/>
          </p:nvGrpSpPr>
          <p:grpSpPr>
            <a:xfrm>
              <a:off x="8044659" y="5510563"/>
              <a:ext cx="1190613" cy="461665"/>
              <a:chOff x="2338465" y="5843409"/>
              <a:chExt cx="1190613" cy="461665"/>
            </a:xfrm>
          </p:grpSpPr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A4501615-0B52-4370-9AA0-2D1F7F4BD630}"/>
                  </a:ext>
                </a:extLst>
              </p:cNvPr>
              <p:cNvSpPr/>
              <p:nvPr/>
            </p:nvSpPr>
            <p:spPr>
              <a:xfrm>
                <a:off x="2338465" y="5923614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80DC5E-C776-4A86-A7F0-01E5C8514A7D}"/>
                  </a:ext>
                </a:extLst>
              </p:cNvPr>
              <p:cNvSpPr txBox="1"/>
              <p:nvPr/>
            </p:nvSpPr>
            <p:spPr>
              <a:xfrm>
                <a:off x="2612811" y="5843409"/>
                <a:ext cx="9162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exceptional</a:t>
                </a:r>
              </a:p>
              <a:p>
                <a:endParaRPr lang="en-US" sz="120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1ECC9E0-B6FD-45EF-A932-B86E8BD2EAA7}"/>
                </a:ext>
              </a:extLst>
            </p:cNvPr>
            <p:cNvGrpSpPr/>
            <p:nvPr/>
          </p:nvGrpSpPr>
          <p:grpSpPr>
            <a:xfrm>
              <a:off x="6513235" y="5408319"/>
              <a:ext cx="878634" cy="399250"/>
              <a:chOff x="1026898" y="5524364"/>
              <a:chExt cx="878634" cy="399250"/>
            </a:xfrm>
          </p:grpSpPr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748DC1A8-E169-41C8-AAFE-61F6F26CBC44}"/>
                  </a:ext>
                </a:extLst>
              </p:cNvPr>
              <p:cNvSpPr/>
              <p:nvPr/>
            </p:nvSpPr>
            <p:spPr>
              <a:xfrm>
                <a:off x="1399863" y="5743732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CF352-F1B2-4AC4-9445-2E1D4410E7C1}"/>
                  </a:ext>
                </a:extLst>
              </p:cNvPr>
              <p:cNvSpPr txBox="1"/>
              <p:nvPr/>
            </p:nvSpPr>
            <p:spPr>
              <a:xfrm>
                <a:off x="1026898" y="5524364"/>
                <a:ext cx="878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weak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B59C667-BF99-434F-A3FD-1151D2BD2F82}"/>
                </a:ext>
              </a:extLst>
            </p:cNvPr>
            <p:cNvGrpSpPr/>
            <p:nvPr/>
          </p:nvGrpSpPr>
          <p:grpSpPr>
            <a:xfrm>
              <a:off x="6496684" y="4190139"/>
              <a:ext cx="747315" cy="450408"/>
              <a:chOff x="1708887" y="4976760"/>
              <a:chExt cx="747315" cy="450408"/>
            </a:xfrm>
          </p:grpSpPr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F6325357-1A79-482A-A1AD-63F239281A38}"/>
                  </a:ext>
                </a:extLst>
              </p:cNvPr>
              <p:cNvSpPr/>
              <p:nvPr/>
            </p:nvSpPr>
            <p:spPr>
              <a:xfrm>
                <a:off x="1825365" y="5247286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94715F6-4AA9-4B87-B208-5148C35F65B3}"/>
                  </a:ext>
                </a:extLst>
              </p:cNvPr>
              <p:cNvSpPr txBox="1"/>
              <p:nvPr/>
            </p:nvSpPr>
            <p:spPr>
              <a:xfrm>
                <a:off x="1708887" y="4976760"/>
                <a:ext cx="747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car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F0BF212-DD5B-40A4-A3E0-8EFBB27DD32B}"/>
                </a:ext>
              </a:extLst>
            </p:cNvPr>
            <p:cNvGrpSpPr/>
            <p:nvPr/>
          </p:nvGrpSpPr>
          <p:grpSpPr>
            <a:xfrm>
              <a:off x="7043462" y="5292029"/>
              <a:ext cx="897831" cy="451230"/>
              <a:chOff x="763204" y="5057239"/>
              <a:chExt cx="897831" cy="451230"/>
            </a:xfrm>
          </p:grpSpPr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AD1B44EA-D28C-4EDF-AAC6-5AC01276F498}"/>
                  </a:ext>
                </a:extLst>
              </p:cNvPr>
              <p:cNvSpPr/>
              <p:nvPr/>
            </p:nvSpPr>
            <p:spPr>
              <a:xfrm>
                <a:off x="910965" y="5328587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64C3CE-7B7F-4C0A-977C-86BBDEAA18A5}"/>
                  </a:ext>
                </a:extLst>
              </p:cNvPr>
              <p:cNvSpPr txBox="1"/>
              <p:nvPr/>
            </p:nvSpPr>
            <p:spPr>
              <a:xfrm>
                <a:off x="763204" y="5057239"/>
                <a:ext cx="897831" cy="28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poor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AD1A0B6-01B0-4F78-BC89-C2635D632AE8}"/>
                </a:ext>
              </a:extLst>
            </p:cNvPr>
            <p:cNvGrpSpPr/>
            <p:nvPr/>
          </p:nvGrpSpPr>
          <p:grpSpPr>
            <a:xfrm>
              <a:off x="8082777" y="5145837"/>
              <a:ext cx="878634" cy="764289"/>
              <a:chOff x="1018028" y="4257209"/>
              <a:chExt cx="878634" cy="764289"/>
            </a:xfrm>
          </p:grpSpPr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CCF9CDE2-7321-4E3F-A447-230E6BE212E7}"/>
                  </a:ext>
                </a:extLst>
              </p:cNvPr>
              <p:cNvSpPr/>
              <p:nvPr/>
            </p:nvSpPr>
            <p:spPr>
              <a:xfrm>
                <a:off x="1385654" y="4841616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D2C60A4-A434-4C82-A80A-C5ED42DD8777}"/>
                  </a:ext>
                </a:extLst>
              </p:cNvPr>
              <p:cNvSpPr txBox="1"/>
              <p:nvPr/>
            </p:nvSpPr>
            <p:spPr>
              <a:xfrm>
                <a:off x="1018028" y="4257209"/>
                <a:ext cx="878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excellent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FBBC04C-649F-417D-A3DF-A10BA5B80DCB}"/>
                </a:ext>
              </a:extLst>
            </p:cNvPr>
            <p:cNvGrpSpPr/>
            <p:nvPr/>
          </p:nvGrpSpPr>
          <p:grpSpPr>
            <a:xfrm>
              <a:off x="6254738" y="4037236"/>
              <a:ext cx="550332" cy="484588"/>
              <a:chOff x="832349" y="4037445"/>
              <a:chExt cx="550332" cy="484588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C521AD7C-F982-4963-9129-FF6D81664D63}"/>
                  </a:ext>
                </a:extLst>
              </p:cNvPr>
              <p:cNvSpPr/>
              <p:nvPr/>
            </p:nvSpPr>
            <p:spPr>
              <a:xfrm>
                <a:off x="924393" y="4342151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D7158C-9A19-4C37-B094-156CF6D4B80D}"/>
                  </a:ext>
                </a:extLst>
              </p:cNvPr>
              <p:cNvSpPr txBox="1"/>
              <p:nvPr/>
            </p:nvSpPr>
            <p:spPr>
              <a:xfrm>
                <a:off x="832349" y="4037445"/>
                <a:ext cx="550332" cy="28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crash</a:t>
                </a:r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604A313-25E8-46B2-BA8F-AC84B8E39219}"/>
              </a:ext>
            </a:extLst>
          </p:cNvPr>
          <p:cNvSpPr txBox="1"/>
          <p:nvPr/>
        </p:nvSpPr>
        <p:spPr>
          <a:xfrm>
            <a:off x="2660773" y="5631211"/>
            <a:ext cx="751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“More than a </a:t>
            </a:r>
            <a:r>
              <a:rPr lang="en-US">
                <a:highlight>
                  <a:srgbClr val="FFC000"/>
                </a:highlight>
              </a:rPr>
              <a:t>good</a:t>
            </a:r>
            <a:r>
              <a:rPr lang="en-US"/>
              <a:t> movie; it’s in the category of </a:t>
            </a:r>
            <a:r>
              <a:rPr lang="en-US">
                <a:highlight>
                  <a:srgbClr val="FFC000"/>
                </a:highlight>
              </a:rPr>
              <a:t>exceptional</a:t>
            </a:r>
            <a:r>
              <a:rPr lang="en-US"/>
              <a:t> ones.”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2B2CD1B-23CB-4A33-8728-A2E478F66A1E}"/>
              </a:ext>
            </a:extLst>
          </p:cNvPr>
          <p:cNvSpPr/>
          <p:nvPr/>
        </p:nvSpPr>
        <p:spPr>
          <a:xfrm>
            <a:off x="4759036" y="4206905"/>
            <a:ext cx="1185961" cy="4869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07AF1F-1E77-454B-82F6-9B4BEB6E3479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2369983" y="4667533"/>
            <a:ext cx="296166" cy="72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369A-A6D0-4A2C-A6EA-DC7C6B2E1946}"/>
              </a:ext>
            </a:extLst>
          </p:cNvPr>
          <p:cNvCxnSpPr>
            <a:endCxn id="29" idx="2"/>
          </p:cNvCxnSpPr>
          <p:nvPr/>
        </p:nvCxnSpPr>
        <p:spPr>
          <a:xfrm flipV="1">
            <a:off x="2363424" y="5198962"/>
            <a:ext cx="1703882" cy="19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3E27848-F790-4328-9095-A8584B525A1B}"/>
              </a:ext>
            </a:extLst>
          </p:cNvPr>
          <p:cNvSpPr/>
          <p:nvPr/>
        </p:nvSpPr>
        <p:spPr>
          <a:xfrm>
            <a:off x="2400940" y="5122765"/>
            <a:ext cx="221338" cy="321927"/>
          </a:xfrm>
          <a:prstGeom prst="arc">
            <a:avLst>
              <a:gd name="adj1" fmla="val 15393413"/>
              <a:gd name="adj2" fmla="val 2083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C1B68C-7017-41E9-A983-97347A05E846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263775" y="4867810"/>
            <a:ext cx="1970917" cy="52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6CDA5B-0ABD-4551-A299-3DFFFD40A3BC}"/>
              </a:ext>
            </a:extLst>
          </p:cNvPr>
          <p:cNvCxnSpPr>
            <a:cxnSpLocks/>
          </p:cNvCxnSpPr>
          <p:nvPr/>
        </p:nvCxnSpPr>
        <p:spPr>
          <a:xfrm flipV="1">
            <a:off x="6270335" y="5038610"/>
            <a:ext cx="2370101" cy="36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3E709EE3-17E4-452C-8C98-70A7EE3F9193}"/>
              </a:ext>
            </a:extLst>
          </p:cNvPr>
          <p:cNvSpPr/>
          <p:nvPr/>
        </p:nvSpPr>
        <p:spPr>
          <a:xfrm rot="1616434">
            <a:off x="7527989" y="4985951"/>
            <a:ext cx="221338" cy="321927"/>
          </a:xfrm>
          <a:prstGeom prst="arc">
            <a:avLst>
              <a:gd name="adj1" fmla="val 15950994"/>
              <a:gd name="adj2" fmla="val 2121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06B63-F4A6-47C7-BE2B-7A03EC31C28D}"/>
              </a:ext>
            </a:extLst>
          </p:cNvPr>
          <p:cNvSpPr txBox="1"/>
          <p:nvPr/>
        </p:nvSpPr>
        <p:spPr>
          <a:xfrm>
            <a:off x="2554841" y="4957171"/>
            <a:ext cx="26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rgbClr val="00B050"/>
                </a:solidFill>
              </a:rPr>
              <a:t>α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510A4-6EA5-42EF-8F15-7F82F706178A}"/>
              </a:ext>
            </a:extLst>
          </p:cNvPr>
          <p:cNvSpPr txBox="1"/>
          <p:nvPr/>
        </p:nvSpPr>
        <p:spPr>
          <a:xfrm>
            <a:off x="7760536" y="4867706"/>
            <a:ext cx="26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rgbClr val="00B050"/>
                </a:solidFill>
              </a:rPr>
              <a:t>α</a:t>
            </a:r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0B92E7-5BED-4A14-B939-8DC4906B1517}"/>
                  </a:ext>
                </a:extLst>
              </p:cNvPr>
              <p:cNvSpPr txBox="1"/>
              <p:nvPr/>
            </p:nvSpPr>
            <p:spPr>
              <a:xfrm>
                <a:off x="689513" y="5075360"/>
                <a:ext cx="1477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0B92E7-5BED-4A14-B939-8DC4906B1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3" y="5075360"/>
                <a:ext cx="14772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D56C7-48B6-4B62-92C4-BCE13113AF8D}"/>
                  </a:ext>
                </a:extLst>
              </p:cNvPr>
              <p:cNvSpPr txBox="1"/>
              <p:nvPr/>
            </p:nvSpPr>
            <p:spPr>
              <a:xfrm>
                <a:off x="8810294" y="5141837"/>
                <a:ext cx="1477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D56C7-48B6-4B62-92C4-BCE13113A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94" y="5141837"/>
                <a:ext cx="14772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27C5B-6EC0-474A-A6AE-5DCF21E6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86817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807F-F122-498A-8F7A-53CB8838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train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395E-DD32-4D5A-BD7E-6ECDAFBD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architectures:</a:t>
            </a:r>
          </a:p>
          <a:p>
            <a:pPr lvl="1"/>
            <a:r>
              <a:rPr lang="en-US" dirty="0"/>
              <a:t>Skip-gram </a:t>
            </a:r>
          </a:p>
          <a:p>
            <a:pPr lvl="2"/>
            <a:r>
              <a:rPr lang="en-US" dirty="0"/>
              <a:t>(pick a word and try to predict what is around it, aka its </a:t>
            </a:r>
            <a:r>
              <a:rPr lang="en-US" sz="2400" b="1" dirty="0"/>
              <a:t>context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Bag of Words</a:t>
            </a:r>
          </a:p>
          <a:p>
            <a:pPr lvl="2"/>
            <a:r>
              <a:rPr lang="en-US" dirty="0"/>
              <a:t> (pick context words and try predicting a target)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524B2-87FF-4ACD-B8D0-8F15EB85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C0792-5FEB-4202-B316-40A2B2EE0420}"/>
              </a:ext>
            </a:extLst>
          </p:cNvPr>
          <p:cNvSpPr txBox="1"/>
          <p:nvPr/>
        </p:nvSpPr>
        <p:spPr>
          <a:xfrm>
            <a:off x="5638800" y="29732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6F371-3DC3-46D2-8018-FA1BFA0025CC}"/>
              </a:ext>
            </a:extLst>
          </p:cNvPr>
          <p:cNvSpPr txBox="1"/>
          <p:nvPr/>
        </p:nvSpPr>
        <p:spPr>
          <a:xfrm>
            <a:off x="5638800" y="29732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A8DCC-E906-45F9-9D2E-2BF5CE1318CC}"/>
              </a:ext>
            </a:extLst>
          </p:cNvPr>
          <p:cNvSpPr txBox="1"/>
          <p:nvPr/>
        </p:nvSpPr>
        <p:spPr>
          <a:xfrm>
            <a:off x="884518" y="5426635"/>
            <a:ext cx="10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T. </a:t>
            </a:r>
            <a:r>
              <a:rPr lang="en-US" sz="1800" b="0" i="0" u="none" strike="noStrike" baseline="0" dirty="0" err="1">
                <a:latin typeface="NimbusRomNo9L-Regu"/>
              </a:rPr>
              <a:t>Mikolov</a:t>
            </a:r>
            <a:r>
              <a:rPr lang="en-US" dirty="0">
                <a:latin typeface="NimbusRomNo9L-Regu"/>
              </a:rPr>
              <a:t> et al. </a:t>
            </a:r>
            <a:r>
              <a:rPr lang="en-US" sz="1800" b="0" i="0" u="none" strike="noStrike" baseline="0" dirty="0">
                <a:latin typeface="NimbusRomNo9L-Regu"/>
              </a:rPr>
              <a:t>“Distributed Representations of Words and Phrases and Their Compositionality,” in </a:t>
            </a:r>
            <a:r>
              <a:rPr lang="en-US" sz="1800" b="0" i="0" u="none" strike="noStrike" baseline="0" dirty="0">
                <a:latin typeface="NimbusRomNo9L-ReguItal"/>
              </a:rPr>
              <a:t>Advances in neural information processing systems, NIPS</a:t>
            </a:r>
            <a:r>
              <a:rPr lang="en-US" sz="1800" b="0" i="0" u="none" strike="noStrike" baseline="0" dirty="0">
                <a:latin typeface="NimbusRomNo9L-Regu"/>
              </a:rPr>
              <a:t>, 2013, pp. 3111–3119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FB2D-DB66-48FF-8E63-2D43BBA8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Skip-gram architecture for training W2V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72A5-C821-4198-9809-D8870B30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90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More than a good movie; it’s in the category of </a:t>
            </a:r>
            <a:r>
              <a:rPr lang="en-US">
                <a:highlight>
                  <a:srgbClr val="FFC000"/>
                </a:highlight>
              </a:rPr>
              <a:t>exceptional</a:t>
            </a:r>
            <a:r>
              <a:rPr lang="en-US"/>
              <a:t> ones.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7617B-3045-47E9-B86F-78183A9DAE14}"/>
              </a:ext>
            </a:extLst>
          </p:cNvPr>
          <p:cNvSpPr/>
          <p:nvPr/>
        </p:nvSpPr>
        <p:spPr>
          <a:xfrm>
            <a:off x="2784494" y="1785692"/>
            <a:ext cx="7509880" cy="495546"/>
          </a:xfrm>
          <a:prstGeom prst="rect">
            <a:avLst/>
          </a:prstGeom>
          <a:solidFill>
            <a:srgbClr val="FFC000">
              <a:alpha val="3294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E5133-D11E-42C6-8D48-DB8ADB8974C9}"/>
              </a:ext>
            </a:extLst>
          </p:cNvPr>
          <p:cNvSpPr txBox="1"/>
          <p:nvPr/>
        </p:nvSpPr>
        <p:spPr>
          <a:xfrm>
            <a:off x="979293" y="2902483"/>
            <a:ext cx="246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Positive {target, context}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C65DE-2476-4EF5-882A-34154FC5B512}"/>
              </a:ext>
            </a:extLst>
          </p:cNvPr>
          <p:cNvSpPr txBox="1"/>
          <p:nvPr/>
        </p:nvSpPr>
        <p:spPr>
          <a:xfrm>
            <a:off x="1120878" y="3380331"/>
            <a:ext cx="246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{exceptional, good}</a:t>
            </a:r>
          </a:p>
          <a:p>
            <a:r>
              <a:rPr lang="en-US"/>
              <a:t>{exceptional, movie}</a:t>
            </a:r>
          </a:p>
          <a:p>
            <a:r>
              <a:rPr lang="en-US"/>
              <a:t>{exceptional, category}</a:t>
            </a:r>
          </a:p>
          <a:p>
            <a:r>
              <a:rPr lang="en-US"/>
              <a:t>{exceptional, ones}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27291-FFD6-49DA-A96C-60A84B193AE6}"/>
              </a:ext>
            </a:extLst>
          </p:cNvPr>
          <p:cNvSpPr/>
          <p:nvPr/>
        </p:nvSpPr>
        <p:spPr>
          <a:xfrm>
            <a:off x="784614" y="2737301"/>
            <a:ext cx="2796295" cy="207067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069AD0-0C0E-4331-BFEC-20B5BBFE139E}"/>
              </a:ext>
            </a:extLst>
          </p:cNvPr>
          <p:cNvGrpSpPr/>
          <p:nvPr/>
        </p:nvGrpSpPr>
        <p:grpSpPr>
          <a:xfrm>
            <a:off x="4621529" y="2747530"/>
            <a:ext cx="2948941" cy="2070673"/>
            <a:chOff x="6625712" y="2725502"/>
            <a:chExt cx="2948941" cy="20706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CFB0B8-9711-4299-9238-70B012AF4136}"/>
                </a:ext>
              </a:extLst>
            </p:cNvPr>
            <p:cNvSpPr txBox="1"/>
            <p:nvPr/>
          </p:nvSpPr>
          <p:spPr>
            <a:xfrm>
              <a:off x="6741980" y="2902483"/>
              <a:ext cx="283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{target, context}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E1325C-1D0D-44A5-AEED-FAFECBDB7C48}"/>
                </a:ext>
              </a:extLst>
            </p:cNvPr>
            <p:cNvSpPr txBox="1"/>
            <p:nvPr/>
          </p:nvSpPr>
          <p:spPr>
            <a:xfrm>
              <a:off x="6842269" y="3380330"/>
              <a:ext cx="2460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{exceptional, go}</a:t>
              </a:r>
            </a:p>
            <a:p>
              <a:r>
                <a:rPr lang="en-US"/>
                <a:t>{exceptional, crash}</a:t>
              </a:r>
            </a:p>
            <a:p>
              <a:r>
                <a:rPr lang="en-US"/>
                <a:t>{exceptional, country}</a:t>
              </a:r>
            </a:p>
            <a:p>
              <a:r>
                <a:rPr lang="en-US"/>
                <a:t>{exceptional, peace}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91871F-E8B0-4FDB-A6F5-8863FF5871E1}"/>
                </a:ext>
              </a:extLst>
            </p:cNvPr>
            <p:cNvSpPr/>
            <p:nvPr/>
          </p:nvSpPr>
          <p:spPr>
            <a:xfrm>
              <a:off x="6625712" y="2725502"/>
              <a:ext cx="2796295" cy="2070673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E4BEC72-EA5C-4126-95AE-EF36818096B3}"/>
              </a:ext>
            </a:extLst>
          </p:cNvPr>
          <p:cNvSpPr txBox="1"/>
          <p:nvPr/>
        </p:nvSpPr>
        <p:spPr>
          <a:xfrm>
            <a:off x="838200" y="5108841"/>
            <a:ext cx="937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over the corpus and build positive and negative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adjusting word vectors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Maximize</a:t>
            </a:r>
            <a:r>
              <a:rPr lang="en-US" dirty="0"/>
              <a:t> the similarity of (target word, context word) pairs drawn from positive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Minimize</a:t>
            </a:r>
            <a:r>
              <a:rPr lang="en-US" dirty="0"/>
              <a:t> the similarity of those pairs drawn from negative class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439209-0D19-4AFA-B743-47617CE4A5EF}"/>
              </a:ext>
            </a:extLst>
          </p:cNvPr>
          <p:cNvGrpSpPr/>
          <p:nvPr/>
        </p:nvGrpSpPr>
        <p:grpSpPr>
          <a:xfrm>
            <a:off x="9175955" y="2911103"/>
            <a:ext cx="2236837" cy="956588"/>
            <a:chOff x="9660194" y="3203229"/>
            <a:chExt cx="2236837" cy="956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8DECE2-E054-490F-B271-D8E9571EA1A5}"/>
                </a:ext>
              </a:extLst>
            </p:cNvPr>
            <p:cNvSpPr txBox="1"/>
            <p:nvPr/>
          </p:nvSpPr>
          <p:spPr>
            <a:xfrm>
              <a:off x="9660194" y="3203229"/>
              <a:ext cx="2236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 moving window of </a:t>
              </a:r>
            </a:p>
            <a:p>
              <a:pPr algn="ctr"/>
              <a:r>
                <a:rPr lang="en-US"/>
                <a:t>Length 5 (ignoring stop words)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FCE86-004F-4B03-B7CF-F4DAE80A953B}"/>
                </a:ext>
              </a:extLst>
            </p:cNvPr>
            <p:cNvSpPr/>
            <p:nvPr/>
          </p:nvSpPr>
          <p:spPr>
            <a:xfrm>
              <a:off x="9660194" y="3236487"/>
              <a:ext cx="2101152" cy="92333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37E014-408D-420A-9D58-44291F1677C1}"/>
              </a:ext>
            </a:extLst>
          </p:cNvPr>
          <p:cNvCxnSpPr>
            <a:cxnSpLocks/>
          </p:cNvCxnSpPr>
          <p:nvPr/>
        </p:nvCxnSpPr>
        <p:spPr>
          <a:xfrm flipV="1">
            <a:off x="10294373" y="2314496"/>
            <a:ext cx="0" cy="646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48DB5-9B42-4F8C-8D03-8C62A66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aka.ms/</a:t>
            </a:r>
            <a:r>
              <a:rPr lang="en-US" dirty="0" err="1"/>
              <a:t>mlads</a:t>
            </a:r>
            <a:r>
              <a:rPr lang="en-US" dirty="0"/>
              <a:t>-checklists</a:t>
            </a:r>
          </a:p>
        </p:txBody>
      </p:sp>
    </p:spTree>
    <p:extLst>
      <p:ext uri="{BB962C8B-B14F-4D97-AF65-F5344CB8AC3E}">
        <p14:creationId xmlns:p14="http://schemas.microsoft.com/office/powerpoint/2010/main" val="33124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831806"/>
            <a:ext cx="10803637" cy="701731"/>
          </a:xfrm>
        </p:spPr>
        <p:txBody>
          <a:bodyPr/>
          <a:lstStyle/>
          <a:p>
            <a:r>
              <a:rPr lang="en-US" sz="4400"/>
              <a:t>Deep Learning for NLP Applications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3962400"/>
            <a:ext cx="6713907" cy="914096"/>
          </a:xfrm>
        </p:spPr>
        <p:txBody>
          <a:bodyPr/>
          <a:lstStyle/>
          <a:p>
            <a:r>
              <a:rPr lang="en-US" dirty="0"/>
              <a:t>Arun Gururajan, Data Scientist, E + D</a:t>
            </a:r>
          </a:p>
          <a:p>
            <a:r>
              <a:rPr lang="en-US" dirty="0"/>
              <a:t>Farid Tajaddodianfar, Data Scientist, E + D</a:t>
            </a:r>
          </a:p>
          <a:p>
            <a:r>
              <a:rPr lang="en-US" dirty="0"/>
              <a:t>Zheng Dong, Data Scientist, E + D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EB95-4998-440C-9EC0-E76C96B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err="1"/>
              <a:t>FastText</a:t>
            </a:r>
            <a:r>
              <a:rPr lang="en-US"/>
              <a:t> compares to W2V?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456E-8AF0-4EA1-9BFC-D846B097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W2V needs to have a word in its vocabulary in order to produce a vector for it</a:t>
            </a:r>
          </a:p>
          <a:p>
            <a:pPr lvl="1"/>
            <a:r>
              <a:rPr lang="en-US" dirty="0"/>
              <a:t>Fails in cases where a word is observed for the first time</a:t>
            </a:r>
          </a:p>
          <a:p>
            <a:r>
              <a:rPr lang="en-US" dirty="0" err="1"/>
              <a:t>FastText</a:t>
            </a:r>
            <a:endParaRPr lang="en-US" dirty="0"/>
          </a:p>
          <a:p>
            <a:pPr lvl="1"/>
            <a:r>
              <a:rPr lang="en-US" dirty="0"/>
              <a:t>is based on the same concept and methodology as W2V</a:t>
            </a:r>
          </a:p>
          <a:p>
            <a:pPr lvl="1"/>
            <a:r>
              <a:rPr lang="en-US" dirty="0"/>
              <a:t>Considers a bag of word n-grams, not just a single word, to build the word vectors</a:t>
            </a:r>
          </a:p>
          <a:p>
            <a:pPr lvl="1"/>
            <a:r>
              <a:rPr lang="en-US" dirty="0"/>
              <a:t>Even if a word has not been observed before, it’s n-gram have likely been.</a:t>
            </a:r>
          </a:p>
          <a:p>
            <a:pPr lvl="1"/>
            <a:r>
              <a:rPr lang="en-US" dirty="0"/>
              <a:t>The model will still be able to produce a vector for unseen words.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4821B-09C6-4A00-BA59-8E2557ED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03EA-B08B-4751-9394-C433F5E48A41}"/>
              </a:ext>
            </a:extLst>
          </p:cNvPr>
          <p:cNvSpPr txBox="1"/>
          <p:nvPr/>
        </p:nvSpPr>
        <p:spPr>
          <a:xfrm>
            <a:off x="1021976" y="5620325"/>
            <a:ext cx="1014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P. Bojanowski, E. Grave, A. </a:t>
            </a:r>
            <a:r>
              <a:rPr lang="en-US" sz="1800" b="0" i="0" u="none" strike="noStrike" baseline="0" dirty="0" err="1">
                <a:latin typeface="NimbusRomNo9L-Regu"/>
              </a:rPr>
              <a:t>Joulin</a:t>
            </a:r>
            <a:r>
              <a:rPr lang="en-US" sz="1800" b="0" i="0" u="none" strike="noStrike" baseline="0" dirty="0">
                <a:latin typeface="NimbusRomNo9L-Regu"/>
              </a:rPr>
              <a:t>, and T. </a:t>
            </a:r>
            <a:r>
              <a:rPr lang="en-US" sz="1800" b="0" i="0" u="none" strike="noStrike" baseline="0" dirty="0" err="1">
                <a:latin typeface="NimbusRomNo9L-Regu"/>
              </a:rPr>
              <a:t>Mikolov</a:t>
            </a:r>
            <a:r>
              <a:rPr lang="en-US" sz="1800" b="0" i="0" u="none" strike="noStrike" baseline="0" dirty="0">
                <a:latin typeface="NimbusRomNo9L-Regu"/>
              </a:rPr>
              <a:t>, “Enriching Word Vectors with </a:t>
            </a:r>
            <a:r>
              <a:rPr lang="en-US" sz="1800" b="0" i="0" u="none" strike="noStrike" baseline="0" dirty="0" err="1">
                <a:latin typeface="NimbusRomNo9L-Regu"/>
              </a:rPr>
              <a:t>Subword</a:t>
            </a:r>
            <a:r>
              <a:rPr lang="en-US" sz="1800" b="0" i="0" u="none" strike="noStrike" baseline="0" dirty="0">
                <a:latin typeface="NimbusRomNo9L-Regu"/>
              </a:rPr>
              <a:t> Information”, </a:t>
            </a:r>
            <a:r>
              <a:rPr lang="en-US" dirty="0"/>
              <a:t>Transactions of the Association for Computational Linguistics,</a:t>
            </a:r>
            <a:r>
              <a:rPr lang="en-US" sz="1800" b="0" i="0" u="none" strike="noStrike" baseline="0" dirty="0">
                <a:latin typeface="NimbusRomNo9L-Regu"/>
              </a:rPr>
              <a:t> vol. 5, pp. 135–146,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C1C9-DB9A-49E9-BD0A-1910B9C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FA08-22AC-4B7D-A7F7-9A36BA6E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IMDB dataset of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Train a </a:t>
            </a:r>
            <a:r>
              <a:rPr lang="en-US" dirty="0" err="1"/>
              <a:t>FastText</a:t>
            </a:r>
            <a:r>
              <a:rPr lang="en-US" dirty="0"/>
              <a:t> model from scratch</a:t>
            </a:r>
          </a:p>
          <a:p>
            <a:r>
              <a:rPr lang="en-US" dirty="0"/>
              <a:t>Visualize and understand the model performance</a:t>
            </a:r>
          </a:p>
          <a:p>
            <a:r>
              <a:rPr lang="en-US" dirty="0"/>
              <a:t>Build a RF classifier </a:t>
            </a:r>
          </a:p>
          <a:p>
            <a:pPr lvl="1"/>
            <a:r>
              <a:rPr lang="en-US" dirty="0"/>
              <a:t>Build sentence embedding from word embedding</a:t>
            </a:r>
          </a:p>
          <a:p>
            <a:pPr lvl="1"/>
            <a:r>
              <a:rPr lang="en-US" dirty="0"/>
              <a:t>Use sentence embedding as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BE09C-8547-48CA-8DB3-674F3BF7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312649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4D42-D352-4077-B7B1-472752ACD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59" y="1122363"/>
            <a:ext cx="11634951" cy="2387600"/>
          </a:xfrm>
        </p:spPr>
        <p:txBody>
          <a:bodyPr>
            <a:normAutofit/>
          </a:bodyPr>
          <a:lstStyle/>
          <a:p>
            <a:r>
              <a:rPr lang="en-US" sz="4800"/>
              <a:t>Part3: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C868-8DDB-4134-9BE6-94212EA6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3196267"/>
            <a:ext cx="9144000" cy="465465"/>
          </a:xfrm>
        </p:spPr>
        <p:txBody>
          <a:bodyPr>
            <a:normAutofit fontScale="92500" lnSpcReduction="20000"/>
          </a:bodyPr>
          <a:lstStyle/>
          <a:p>
            <a:r>
              <a:rPr lang="en-US" sz="3200"/>
              <a:t>Convolutional Neural Networks for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4551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66C9-F114-4FFC-AB8C-D11C8F84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002"/>
          </a:xfrm>
        </p:spPr>
        <p:txBody>
          <a:bodyPr/>
          <a:lstStyle/>
          <a:p>
            <a:r>
              <a:rPr lang="en-US" b="1"/>
              <a:t>Understanding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041B-CB70-4847-AB13-58CD0667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09" y="1390813"/>
            <a:ext cx="10515600" cy="4351338"/>
          </a:xfrm>
        </p:spPr>
        <p:txBody>
          <a:bodyPr/>
          <a:lstStyle/>
          <a:p>
            <a:r>
              <a:rPr lang="en-US"/>
              <a:t>Convolution Operation</a:t>
            </a:r>
          </a:p>
          <a:p>
            <a:pPr lvl="1"/>
            <a:r>
              <a:rPr lang="en-US"/>
              <a:t>In layman terms - Mathematical operation that involves sliding a signal (convolution filter or mask) over the length of another signal (Input)</a:t>
            </a:r>
          </a:p>
          <a:p>
            <a:pPr lvl="1"/>
            <a:r>
              <a:rPr lang="en-US" b="1"/>
              <a:t>Key idea: </a:t>
            </a:r>
            <a:r>
              <a:rPr lang="en-US"/>
              <a:t>look for local patterns in the input that resemble the mask – convolution output will be high for areas where there is a close match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 descr="A picture containing crossword, clock&#10;&#10;Description automatically generated">
            <a:extLst>
              <a:ext uri="{FF2B5EF4-FFF2-40B4-BE49-F238E27FC236}">
                <a16:creationId xmlns:a16="http://schemas.microsoft.com/office/drawing/2014/main" id="{A308F1BF-6631-40B6-B415-41C96BAE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26" y="3964886"/>
            <a:ext cx="3962963" cy="289311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10D78E-C9EB-4F39-B858-9A28080AD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45102"/>
              </p:ext>
            </p:extLst>
          </p:nvPr>
        </p:nvGraphicFramePr>
        <p:xfrm>
          <a:off x="513384" y="4468100"/>
          <a:ext cx="2533944" cy="19411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5030">
                  <a:extLst>
                    <a:ext uri="{9D8B030D-6E8A-4147-A177-3AD203B41FA5}">
                      <a16:colId xmlns:a16="http://schemas.microsoft.com/office/drawing/2014/main" val="736226764"/>
                    </a:ext>
                  </a:extLst>
                </a:gridCol>
                <a:gridCol w="484450">
                  <a:extLst>
                    <a:ext uri="{9D8B030D-6E8A-4147-A177-3AD203B41FA5}">
                      <a16:colId xmlns:a16="http://schemas.microsoft.com/office/drawing/2014/main" val="1059525463"/>
                    </a:ext>
                  </a:extLst>
                </a:gridCol>
                <a:gridCol w="520784">
                  <a:extLst>
                    <a:ext uri="{9D8B030D-6E8A-4147-A177-3AD203B41FA5}">
                      <a16:colId xmlns:a16="http://schemas.microsoft.com/office/drawing/2014/main" val="657304177"/>
                    </a:ext>
                  </a:extLst>
                </a:gridCol>
                <a:gridCol w="502618">
                  <a:extLst>
                    <a:ext uri="{9D8B030D-6E8A-4147-A177-3AD203B41FA5}">
                      <a16:colId xmlns:a16="http://schemas.microsoft.com/office/drawing/2014/main" val="3809106527"/>
                    </a:ext>
                  </a:extLst>
                </a:gridCol>
                <a:gridCol w="551062">
                  <a:extLst>
                    <a:ext uri="{9D8B030D-6E8A-4147-A177-3AD203B41FA5}">
                      <a16:colId xmlns:a16="http://schemas.microsoft.com/office/drawing/2014/main" val="1256197857"/>
                    </a:ext>
                  </a:extLst>
                </a:gridCol>
              </a:tblGrid>
              <a:tr h="44301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95591"/>
                  </a:ext>
                </a:extLst>
              </a:tr>
              <a:tr h="38756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8456"/>
                  </a:ext>
                </a:extLst>
              </a:tr>
              <a:tr h="36939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3494"/>
                  </a:ext>
                </a:extLst>
              </a:tr>
              <a:tr h="375449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26165"/>
                  </a:ext>
                </a:extLst>
              </a:tr>
              <a:tr h="351226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296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5412C4-9D29-4A2A-AFE5-4AC9EEA5F601}"/>
              </a:ext>
            </a:extLst>
          </p:cNvPr>
          <p:cNvSpPr txBox="1"/>
          <p:nvPr/>
        </p:nvSpPr>
        <p:spPr>
          <a:xfrm>
            <a:off x="1477575" y="6409278"/>
            <a:ext cx="7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Input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3CDF8FA9-A5A9-4D93-A2A8-780650772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57505"/>
              </p:ext>
            </p:extLst>
          </p:nvPr>
        </p:nvGraphicFramePr>
        <p:xfrm>
          <a:off x="3687878" y="4838704"/>
          <a:ext cx="1475860" cy="11999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626">
                  <a:extLst>
                    <a:ext uri="{9D8B030D-6E8A-4147-A177-3AD203B41FA5}">
                      <a16:colId xmlns:a16="http://schemas.microsoft.com/office/drawing/2014/main" val="736226764"/>
                    </a:ext>
                  </a:extLst>
                </a:gridCol>
                <a:gridCol w="484450">
                  <a:extLst>
                    <a:ext uri="{9D8B030D-6E8A-4147-A177-3AD203B41FA5}">
                      <a16:colId xmlns:a16="http://schemas.microsoft.com/office/drawing/2014/main" val="1059525463"/>
                    </a:ext>
                  </a:extLst>
                </a:gridCol>
                <a:gridCol w="520784">
                  <a:extLst>
                    <a:ext uri="{9D8B030D-6E8A-4147-A177-3AD203B41FA5}">
                      <a16:colId xmlns:a16="http://schemas.microsoft.com/office/drawing/2014/main" val="657304177"/>
                    </a:ext>
                  </a:extLst>
                </a:gridCol>
              </a:tblGrid>
              <a:tr h="44301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95591"/>
                  </a:ext>
                </a:extLst>
              </a:tr>
              <a:tr h="38756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8456"/>
                  </a:ext>
                </a:extLst>
              </a:tr>
              <a:tr h="36939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34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90F1073-9B6F-482E-B69E-B91D146EB5DC}"/>
              </a:ext>
            </a:extLst>
          </p:cNvPr>
          <p:cNvSpPr txBox="1"/>
          <p:nvPr/>
        </p:nvSpPr>
        <p:spPr>
          <a:xfrm>
            <a:off x="3531443" y="6111483"/>
            <a:ext cx="197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Convolution mask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F02EC-D77D-49E4-A7F6-78FBCFBD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63763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3EBB-14B6-485A-8E3E-8C914BB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690"/>
          </a:xfrm>
        </p:spPr>
        <p:txBody>
          <a:bodyPr/>
          <a:lstStyle/>
          <a:p>
            <a:r>
              <a:rPr lang="en-US" b="1"/>
              <a:t>Understanding Convolutions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5BC928-8710-4C80-98B9-29EE33D7B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52426"/>
              </p:ext>
            </p:extLst>
          </p:nvPr>
        </p:nvGraphicFramePr>
        <p:xfrm>
          <a:off x="3479295" y="1794882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D0B3738-00F1-4A72-AC96-FCC93A766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66365"/>
              </p:ext>
            </p:extLst>
          </p:nvPr>
        </p:nvGraphicFramePr>
        <p:xfrm>
          <a:off x="4372313" y="2401454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AE9ED5-7CD9-42A6-99CF-C6D8D4445B54}"/>
              </a:ext>
            </a:extLst>
          </p:cNvPr>
          <p:cNvSpPr txBox="1"/>
          <p:nvPr/>
        </p:nvSpPr>
        <p:spPr>
          <a:xfrm>
            <a:off x="2077081" y="179488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391FE-BCC4-41A6-B9E9-BB6CDA21BE53}"/>
              </a:ext>
            </a:extLst>
          </p:cNvPr>
          <p:cNvSpPr txBox="1"/>
          <p:nvPr/>
        </p:nvSpPr>
        <p:spPr>
          <a:xfrm>
            <a:off x="2130781" y="240145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Mask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74CF018C-863A-4357-B757-72406086D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0615"/>
              </p:ext>
            </p:extLst>
          </p:nvPr>
        </p:nvGraphicFramePr>
        <p:xfrm>
          <a:off x="3734640" y="4572891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6C923A6-F25C-4908-A40F-0DAC1824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47705"/>
              </p:ext>
            </p:extLst>
          </p:nvPr>
        </p:nvGraphicFramePr>
        <p:xfrm>
          <a:off x="3271197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61ADEE0-81C0-454F-9DEA-7ECA9DF7D15D}"/>
              </a:ext>
            </a:extLst>
          </p:cNvPr>
          <p:cNvSpPr txBox="1"/>
          <p:nvPr/>
        </p:nvSpPr>
        <p:spPr>
          <a:xfrm>
            <a:off x="3381706" y="45728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81BDB20-1C2D-455D-B645-9A0EF338F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00638"/>
              </p:ext>
            </p:extLst>
          </p:nvPr>
        </p:nvGraphicFramePr>
        <p:xfrm>
          <a:off x="3734640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37D8DD15-BB77-43FD-AECF-278B18FE0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18108"/>
              </p:ext>
            </p:extLst>
          </p:nvPr>
        </p:nvGraphicFramePr>
        <p:xfrm>
          <a:off x="4198232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518FF21B-EDDA-45EE-8ACB-3C8A2B4B9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57699"/>
              </p:ext>
            </p:extLst>
          </p:nvPr>
        </p:nvGraphicFramePr>
        <p:xfrm>
          <a:off x="4661824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52F5FF6F-11BF-4DB4-BB9C-6A3294F8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69169"/>
              </p:ext>
            </p:extLst>
          </p:nvPr>
        </p:nvGraphicFramePr>
        <p:xfrm>
          <a:off x="5155394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26B73DC8-74B7-42AC-A61C-7D9E0489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71489"/>
              </p:ext>
            </p:extLst>
          </p:nvPr>
        </p:nvGraphicFramePr>
        <p:xfrm>
          <a:off x="5618986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C9CA26E7-87F9-4646-A1EF-BD2813C5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41481"/>
              </p:ext>
            </p:extLst>
          </p:nvPr>
        </p:nvGraphicFramePr>
        <p:xfrm>
          <a:off x="6079065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2C1FC0B-2F5B-4CC6-B6B5-EE0B081A8DA5}"/>
              </a:ext>
            </a:extLst>
          </p:cNvPr>
          <p:cNvSpPr txBox="1"/>
          <p:nvPr/>
        </p:nvSpPr>
        <p:spPr>
          <a:xfrm>
            <a:off x="7076650" y="45728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6C9A3516-A784-454E-BC21-D9353886C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12223"/>
              </p:ext>
            </p:extLst>
          </p:nvPr>
        </p:nvGraphicFramePr>
        <p:xfrm>
          <a:off x="3768804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A28EB766-917B-4A4A-B1DF-18CA68FD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4175"/>
              </p:ext>
            </p:extLst>
          </p:nvPr>
        </p:nvGraphicFramePr>
        <p:xfrm>
          <a:off x="4223325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BDFB4B0E-C183-45D2-8E22-53D462B1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09193"/>
              </p:ext>
            </p:extLst>
          </p:nvPr>
        </p:nvGraphicFramePr>
        <p:xfrm>
          <a:off x="4676013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33D3065E-A4B5-4152-A8E1-81B1F3995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20751"/>
              </p:ext>
            </p:extLst>
          </p:nvPr>
        </p:nvGraphicFramePr>
        <p:xfrm>
          <a:off x="5126437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F4D2520-6149-4469-93C3-A215D76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79800"/>
              </p:ext>
            </p:extLst>
          </p:nvPr>
        </p:nvGraphicFramePr>
        <p:xfrm>
          <a:off x="5575028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9E6DF5AD-3C5B-455C-8A63-4FD8383C9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92192"/>
              </p:ext>
            </p:extLst>
          </p:nvPr>
        </p:nvGraphicFramePr>
        <p:xfrm>
          <a:off x="6032082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45C8016B-2A9F-4684-AC65-0F7112F0D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63221"/>
              </p:ext>
            </p:extLst>
          </p:nvPr>
        </p:nvGraphicFramePr>
        <p:xfrm>
          <a:off x="6486603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41" name="Left Brace 40">
            <a:extLst>
              <a:ext uri="{FF2B5EF4-FFF2-40B4-BE49-F238E27FC236}">
                <a16:creationId xmlns:a16="http://schemas.microsoft.com/office/drawing/2014/main" id="{ED3D7481-8A8A-4471-9403-0FD0899B6518}"/>
              </a:ext>
            </a:extLst>
          </p:cNvPr>
          <p:cNvSpPr/>
          <p:nvPr/>
        </p:nvSpPr>
        <p:spPr>
          <a:xfrm rot="5400000">
            <a:off x="5069483" y="3163470"/>
            <a:ext cx="509380" cy="22016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B10080-830C-441E-8737-FCE0129527B2}"/>
              </a:ext>
            </a:extLst>
          </p:cNvPr>
          <p:cNvSpPr txBox="1"/>
          <p:nvPr/>
        </p:nvSpPr>
        <p:spPr>
          <a:xfrm>
            <a:off x="3155702" y="3631072"/>
            <a:ext cx="520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Valid regions for convolution (based on mask length)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53463E3-FD32-4393-843C-9EA799905972}"/>
              </a:ext>
            </a:extLst>
          </p:cNvPr>
          <p:cNvSpPr/>
          <p:nvPr/>
        </p:nvSpPr>
        <p:spPr>
          <a:xfrm>
            <a:off x="3028772" y="4687731"/>
            <a:ext cx="292068" cy="1453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B108D394-AD72-4241-B6F3-920F89C5F7C6}"/>
              </a:ext>
            </a:extLst>
          </p:cNvPr>
          <p:cNvSpPr/>
          <p:nvPr/>
        </p:nvSpPr>
        <p:spPr>
          <a:xfrm>
            <a:off x="7462814" y="4674516"/>
            <a:ext cx="292068" cy="1846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74688A-52B5-4178-BF85-CBBB3DABB2C3}"/>
              </a:ext>
            </a:extLst>
          </p:cNvPr>
          <p:cNvSpPr txBox="1"/>
          <p:nvPr/>
        </p:nvSpPr>
        <p:spPr>
          <a:xfrm>
            <a:off x="1559889" y="4560222"/>
            <a:ext cx="135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Invalid areas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B38690-9EEB-4A35-B988-FB5A585F78FC}"/>
              </a:ext>
            </a:extLst>
          </p:cNvPr>
          <p:cNvSpPr txBox="1"/>
          <p:nvPr/>
        </p:nvSpPr>
        <p:spPr>
          <a:xfrm>
            <a:off x="7807408" y="4560222"/>
            <a:ext cx="135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Invalid areas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67BD0-1ADB-49BE-AB9A-713298C9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17162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 animBg="1"/>
      <p:bldP spid="45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5615CE4-F4CE-4FAE-A030-77C579AC7357}"/>
              </a:ext>
            </a:extLst>
          </p:cNvPr>
          <p:cNvSpPr/>
          <p:nvPr/>
        </p:nvSpPr>
        <p:spPr>
          <a:xfrm>
            <a:off x="838200" y="4164175"/>
            <a:ext cx="10273879" cy="9486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945B2C-C906-4639-A055-B08AF5A3348A}"/>
              </a:ext>
            </a:extLst>
          </p:cNvPr>
          <p:cNvSpPr/>
          <p:nvPr/>
        </p:nvSpPr>
        <p:spPr>
          <a:xfrm>
            <a:off x="838200" y="1552277"/>
            <a:ext cx="10273879" cy="9486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AEDEE3-CBC2-44D2-A237-C93553BF9469}"/>
              </a:ext>
            </a:extLst>
          </p:cNvPr>
          <p:cNvSpPr/>
          <p:nvPr/>
        </p:nvSpPr>
        <p:spPr>
          <a:xfrm>
            <a:off x="8531949" y="5437756"/>
            <a:ext cx="3239762" cy="1186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0FBEB-E4EB-4AFB-99CE-BA57F774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1892"/>
          </a:xfrm>
        </p:spPr>
        <p:txBody>
          <a:bodyPr/>
          <a:lstStyle/>
          <a:p>
            <a:r>
              <a:rPr lang="en-US" b="1"/>
              <a:t>Understanding Convolutions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2BE8C-FB97-4312-BC4F-94369C7DAD02}"/>
              </a:ext>
            </a:extLst>
          </p:cNvPr>
          <p:cNvSpPr txBox="1"/>
          <p:nvPr/>
        </p:nvSpPr>
        <p:spPr>
          <a:xfrm>
            <a:off x="1017347" y="1717235"/>
            <a:ext cx="988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Option 1: </a:t>
            </a:r>
            <a:r>
              <a:rPr lang="en-US"/>
              <a:t>If you want the output response to use the entire signal (and be of the same length), then pad the input signal with zeros (padding length depends on convolution filter size)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9AC20AE-F861-4362-9E44-A452EF70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10967"/>
              </p:ext>
            </p:extLst>
          </p:nvPr>
        </p:nvGraphicFramePr>
        <p:xfrm>
          <a:off x="4024301" y="2665933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9B90655-7F64-456F-8270-1E034B581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6305"/>
              </p:ext>
            </p:extLst>
          </p:nvPr>
        </p:nvGraphicFramePr>
        <p:xfrm>
          <a:off x="3590987" y="2665933"/>
          <a:ext cx="433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14">
                  <a:extLst>
                    <a:ext uri="{9D8B030D-6E8A-4147-A177-3AD203B41FA5}">
                      <a16:colId xmlns:a16="http://schemas.microsoft.com/office/drawing/2014/main" val="203891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69767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C29D4125-997C-4870-9950-7318F93FD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62678"/>
              </p:ext>
            </p:extLst>
          </p:nvPr>
        </p:nvGraphicFramePr>
        <p:xfrm>
          <a:off x="7194087" y="2665933"/>
          <a:ext cx="433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13">
                  <a:extLst>
                    <a:ext uri="{9D8B030D-6E8A-4147-A177-3AD203B41FA5}">
                      <a16:colId xmlns:a16="http://schemas.microsoft.com/office/drawing/2014/main" val="203891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69767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EC510004-B3FB-4479-AACE-CC855ADB1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70425"/>
              </p:ext>
            </p:extLst>
          </p:nvPr>
        </p:nvGraphicFramePr>
        <p:xfrm>
          <a:off x="3640105" y="3149438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7C39DF50-0643-4E8B-976F-E9CFFFBB9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80029"/>
              </p:ext>
            </p:extLst>
          </p:nvPr>
        </p:nvGraphicFramePr>
        <p:xfrm>
          <a:off x="4024300" y="3632943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A1F9267-C882-4C9B-82F8-034A03F432A5}"/>
              </a:ext>
            </a:extLst>
          </p:cNvPr>
          <p:cNvSpPr txBox="1"/>
          <p:nvPr/>
        </p:nvSpPr>
        <p:spPr>
          <a:xfrm>
            <a:off x="1295734" y="4323696"/>
            <a:ext cx="9760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Option 2: </a:t>
            </a:r>
            <a:r>
              <a:rPr lang="en-US"/>
              <a:t>If you want the output response to only use the valid region of the input, then ignore invalid areas – keep in mind that output will be of different (smaller length)</a:t>
            </a:r>
          </a:p>
        </p:txBody>
      </p: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46E9DF8A-F2D1-44F1-890A-559993348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16280"/>
              </p:ext>
            </p:extLst>
          </p:nvPr>
        </p:nvGraphicFramePr>
        <p:xfrm>
          <a:off x="3939992" y="5604768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DB2FF2F5-41C7-4556-8308-08D8184AF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91747"/>
              </p:ext>
            </p:extLst>
          </p:nvPr>
        </p:nvGraphicFramePr>
        <p:xfrm>
          <a:off x="6311647" y="3144177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CDFBF6ED-3693-4CDA-9C13-976E0488C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6542"/>
              </p:ext>
            </p:extLst>
          </p:nvPr>
        </p:nvGraphicFramePr>
        <p:xfrm>
          <a:off x="4434421" y="6258130"/>
          <a:ext cx="22797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C1BB118-13D1-4116-AAAA-8F9DACB85FC8}"/>
              </a:ext>
            </a:extLst>
          </p:cNvPr>
          <p:cNvSpPr txBox="1"/>
          <p:nvPr/>
        </p:nvSpPr>
        <p:spPr>
          <a:xfrm>
            <a:off x="1322650" y="3625108"/>
            <a:ext cx="237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Feature Map/Response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24CDD7-22E3-4474-A6CD-1293708D7210}"/>
              </a:ext>
            </a:extLst>
          </p:cNvPr>
          <p:cNvSpPr txBox="1"/>
          <p:nvPr/>
        </p:nvSpPr>
        <p:spPr>
          <a:xfrm>
            <a:off x="1351918" y="6258130"/>
            <a:ext cx="237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Feature Map/Response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2D0976-8D60-4537-A886-EF42DE44E2CA}"/>
              </a:ext>
            </a:extLst>
          </p:cNvPr>
          <p:cNvSpPr txBox="1"/>
          <p:nvPr/>
        </p:nvSpPr>
        <p:spPr>
          <a:xfrm>
            <a:off x="8864033" y="5569543"/>
            <a:ext cx="290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input signal length is “M” and filter size is “N”, then output size = M – N + 1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C8E83-F071-467C-AE64-7F1E802E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36592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7" grpId="0" animBg="1"/>
      <p:bldP spid="4" grpId="0"/>
      <p:bldP spid="22" grpId="0"/>
      <p:bldP spid="33" grpId="0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5D02-CF8C-43D8-B905-0EC1EA90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3C3A-8B7F-4AF8-93A0-8DA14EA0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Pooling (in the context of convolutions) is the process of </a:t>
            </a:r>
            <a:r>
              <a:rPr lang="en-US" err="1"/>
              <a:t>downsampling</a:t>
            </a:r>
            <a:r>
              <a:rPr lang="en-US"/>
              <a:t> – essentially getting a representative for a region or patch of a feature map (obtained via convolution)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68EAE-D043-446A-983B-3DA64A07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87" y="3150746"/>
            <a:ext cx="5377295" cy="3707254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8A67DF5-9FC2-42D7-BC07-5FE6A5AE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48338"/>
              </p:ext>
            </p:extLst>
          </p:nvPr>
        </p:nvGraphicFramePr>
        <p:xfrm>
          <a:off x="8343033" y="3429000"/>
          <a:ext cx="22797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4570B2C6-895F-4635-ABCD-6303B300A2C8}"/>
              </a:ext>
            </a:extLst>
          </p:cNvPr>
          <p:cNvSpPr/>
          <p:nvPr/>
        </p:nvSpPr>
        <p:spPr>
          <a:xfrm>
            <a:off x="9305365" y="4001294"/>
            <a:ext cx="466164" cy="687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A32597-6993-4F08-8E37-365533C27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07129"/>
              </p:ext>
            </p:extLst>
          </p:nvPr>
        </p:nvGraphicFramePr>
        <p:xfrm>
          <a:off x="9067455" y="4997475"/>
          <a:ext cx="941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3E30D7-B52D-4C19-BBAF-91360850C980}"/>
              </a:ext>
            </a:extLst>
          </p:cNvPr>
          <p:cNvSpPr txBox="1"/>
          <p:nvPr/>
        </p:nvSpPr>
        <p:spPr>
          <a:xfrm>
            <a:off x="9067455" y="5818094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(Max Pooling)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475CC3-A75A-4D04-8381-215F82BD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25167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DB33330-5904-4BC8-A20E-540B03915A03}"/>
              </a:ext>
            </a:extLst>
          </p:cNvPr>
          <p:cNvSpPr/>
          <p:nvPr/>
        </p:nvSpPr>
        <p:spPr>
          <a:xfrm>
            <a:off x="3917238" y="5823284"/>
            <a:ext cx="6077472" cy="519883"/>
          </a:xfrm>
          <a:prstGeom prst="rect">
            <a:avLst/>
          </a:prstGeom>
          <a:solidFill>
            <a:srgbClr val="92D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EBB01-BD51-41E3-9815-1C1C81EC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Text Embeddings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BAD913-08D9-4411-8627-80BF36D9D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9261"/>
              </p:ext>
            </p:extLst>
          </p:nvPr>
        </p:nvGraphicFramePr>
        <p:xfrm>
          <a:off x="4966637" y="2240458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8BC5F6-8B5F-4ED6-B16C-4319A52AF881}"/>
              </a:ext>
            </a:extLst>
          </p:cNvPr>
          <p:cNvSpPr txBox="1"/>
          <p:nvPr/>
        </p:nvSpPr>
        <p:spPr>
          <a:xfrm>
            <a:off x="4839119" y="1780907"/>
            <a:ext cx="442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~300 columns (dimensionality of embedding)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C3E8CF7-08DE-44E2-8F80-E8AC8DD2B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89952"/>
              </p:ext>
            </p:extLst>
          </p:nvPr>
        </p:nvGraphicFramePr>
        <p:xfrm>
          <a:off x="4966636" y="2962264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0E6CED-0298-45CF-83D8-347D91203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64625"/>
              </p:ext>
            </p:extLst>
          </p:nvPr>
        </p:nvGraphicFramePr>
        <p:xfrm>
          <a:off x="4966636" y="3524897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-0.1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6C2D7D0-5FE3-4CF3-9B73-4DD441B2C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8299"/>
              </p:ext>
            </p:extLst>
          </p:nvPr>
        </p:nvGraphicFramePr>
        <p:xfrm>
          <a:off x="4960219" y="4061283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-0.5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A9554D2-5AE5-4A36-9FB5-F121DA87BB3B}"/>
              </a:ext>
            </a:extLst>
          </p:cNvPr>
          <p:cNvSpPr txBox="1"/>
          <p:nvPr/>
        </p:nvSpPr>
        <p:spPr>
          <a:xfrm>
            <a:off x="3068736" y="405227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picture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36504-010E-4D23-B64A-8883B613D8C4}"/>
              </a:ext>
            </a:extLst>
          </p:cNvPr>
          <p:cNvSpPr txBox="1"/>
          <p:nvPr/>
        </p:nvSpPr>
        <p:spPr>
          <a:xfrm>
            <a:off x="3206691" y="352640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E0BC0-5FE3-4D9B-81B0-68C183CBC4C7}"/>
              </a:ext>
            </a:extLst>
          </p:cNvPr>
          <p:cNvSpPr txBox="1"/>
          <p:nvPr/>
        </p:nvSpPr>
        <p:spPr>
          <a:xfrm>
            <a:off x="3213322" y="2962263"/>
            <a:ext cx="5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D4312B-438D-445A-9D34-89445B24BB08}"/>
              </a:ext>
            </a:extLst>
          </p:cNvPr>
          <p:cNvSpPr/>
          <p:nvPr/>
        </p:nvSpPr>
        <p:spPr>
          <a:xfrm>
            <a:off x="4220678" y="3002707"/>
            <a:ext cx="490888" cy="28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2249621-3B77-4F61-A70C-8A04361473FC}"/>
              </a:ext>
            </a:extLst>
          </p:cNvPr>
          <p:cNvSpPr/>
          <p:nvPr/>
        </p:nvSpPr>
        <p:spPr>
          <a:xfrm>
            <a:off x="4220678" y="3566848"/>
            <a:ext cx="490888" cy="28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C646853-D433-406B-BADF-CA75CB60B0DE}"/>
              </a:ext>
            </a:extLst>
          </p:cNvPr>
          <p:cNvSpPr/>
          <p:nvPr/>
        </p:nvSpPr>
        <p:spPr>
          <a:xfrm>
            <a:off x="4220678" y="4092722"/>
            <a:ext cx="490888" cy="28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A538EC-648B-4A5B-BB9D-D475A982FB94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9018871" y="3147684"/>
            <a:ext cx="933651" cy="47702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FA89B4-5094-4BE1-87AB-1EF9C6230F0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9018871" y="3624705"/>
            <a:ext cx="910712" cy="8561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AC5278-669B-475F-A1D7-871791C3281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9012454" y="3667511"/>
            <a:ext cx="917130" cy="57919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F44A8B-07DC-4111-9E5E-050813F6E359}"/>
              </a:ext>
            </a:extLst>
          </p:cNvPr>
          <p:cNvSpPr txBox="1"/>
          <p:nvPr/>
        </p:nvSpPr>
        <p:spPr>
          <a:xfrm>
            <a:off x="9994710" y="3138239"/>
            <a:ext cx="137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Sample </a:t>
            </a:r>
            <a:r>
              <a:rPr lang="en-US" err="1"/>
              <a:t>FastText</a:t>
            </a:r>
            <a:r>
              <a:rPr lang="en-US"/>
              <a:t> Embeddings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17CD9C26-C203-4814-AE65-44FAB7359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80349"/>
              </p:ext>
            </p:extLst>
          </p:nvPr>
        </p:nvGraphicFramePr>
        <p:xfrm>
          <a:off x="4966636" y="4995962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E01705B-7C44-4772-9983-C0535CC6BA40}"/>
              </a:ext>
            </a:extLst>
          </p:cNvPr>
          <p:cNvSpPr txBox="1"/>
          <p:nvPr/>
        </p:nvSpPr>
        <p:spPr>
          <a:xfrm>
            <a:off x="6842713" y="32443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5185CA-3E42-456A-A15E-4943462A27E9}"/>
              </a:ext>
            </a:extLst>
          </p:cNvPr>
          <p:cNvSpPr txBox="1"/>
          <p:nvPr/>
        </p:nvSpPr>
        <p:spPr>
          <a:xfrm>
            <a:off x="6842713" y="37724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118803-E436-484C-A85D-92B9BFE40564}"/>
              </a:ext>
            </a:extLst>
          </p:cNvPr>
          <p:cNvSpPr txBox="1"/>
          <p:nvPr/>
        </p:nvSpPr>
        <p:spPr>
          <a:xfrm>
            <a:off x="6836295" y="4587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62F8B5-894D-4F62-A8C3-3FEA2EDD5109}"/>
              </a:ext>
            </a:extLst>
          </p:cNvPr>
          <p:cNvSpPr txBox="1"/>
          <p:nvPr/>
        </p:nvSpPr>
        <p:spPr>
          <a:xfrm>
            <a:off x="2620440" y="4997470"/>
            <a:ext cx="17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very nice picture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30C104-EBB1-41F2-B131-B93B471E863B}"/>
              </a:ext>
            </a:extLst>
          </p:cNvPr>
          <p:cNvSpPr txBox="1"/>
          <p:nvPr/>
        </p:nvSpPr>
        <p:spPr>
          <a:xfrm>
            <a:off x="4321824" y="5898559"/>
            <a:ext cx="532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 of </a:t>
            </a:r>
            <a:r>
              <a:rPr lang="en-US" err="1"/>
              <a:t>FastText</a:t>
            </a:r>
            <a:r>
              <a:rPr lang="en-US"/>
              <a:t> vectors can be a good text descriptor 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63BB0-2E1D-4760-99DE-064BA46F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97459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256C-E782-4614-9A3F-5798A273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/>
              <a:t>Better approach using 1D Convolutions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3D92A-FBCC-4EAE-BC82-47E80301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55125"/>
              </p:ext>
            </p:extLst>
          </p:nvPr>
        </p:nvGraphicFramePr>
        <p:xfrm>
          <a:off x="2225040" y="2213186"/>
          <a:ext cx="119888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Very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ED78629-6619-4464-8C40-EF39E0700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47589"/>
              </p:ext>
            </p:extLst>
          </p:nvPr>
        </p:nvGraphicFramePr>
        <p:xfrm>
          <a:off x="2225040" y="3828626"/>
          <a:ext cx="119888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Awesome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02B87D-ECB3-4F4A-A7A3-C9A9D2CFC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0523"/>
              </p:ext>
            </p:extLst>
          </p:nvPr>
        </p:nvGraphicFramePr>
        <p:xfrm>
          <a:off x="5262880" y="2213186"/>
          <a:ext cx="2865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41310486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704638883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16357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735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E2965C3C-CC62-4D67-8C2C-0506DB601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33212"/>
              </p:ext>
            </p:extLst>
          </p:nvPr>
        </p:nvGraphicFramePr>
        <p:xfrm>
          <a:off x="5262880" y="3828626"/>
          <a:ext cx="2865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41310486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704638883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16357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73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513B91-452F-45FE-AC62-C5C6E25DDE2E}"/>
              </a:ext>
            </a:extLst>
          </p:cNvPr>
          <p:cNvSpPr/>
          <p:nvPr/>
        </p:nvSpPr>
        <p:spPr>
          <a:xfrm>
            <a:off x="3952240" y="2702560"/>
            <a:ext cx="5486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6CA732-40BA-44EA-8461-F1F321C89D6B}"/>
              </a:ext>
            </a:extLst>
          </p:cNvPr>
          <p:cNvSpPr/>
          <p:nvPr/>
        </p:nvSpPr>
        <p:spPr>
          <a:xfrm>
            <a:off x="3952240" y="4267200"/>
            <a:ext cx="5486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9FD0B-6653-49C2-A18B-B8A449160794}"/>
              </a:ext>
            </a:extLst>
          </p:cNvPr>
          <p:cNvSpPr txBox="1"/>
          <p:nvPr/>
        </p:nvSpPr>
        <p:spPr>
          <a:xfrm>
            <a:off x="5262880" y="1777060"/>
            <a:ext cx="30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FastText</a:t>
            </a:r>
            <a:r>
              <a:rPr lang="en-US"/>
              <a:t> Embeddings (say 300)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97E61-6CBC-4759-A8E7-7E722655EAF3}"/>
              </a:ext>
            </a:extLst>
          </p:cNvPr>
          <p:cNvSpPr txBox="1"/>
          <p:nvPr/>
        </p:nvSpPr>
        <p:spPr>
          <a:xfrm>
            <a:off x="8493760" y="3325706"/>
            <a:ext cx="277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we make n-grams?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DEB7D-8CDC-441E-B593-7316262F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266426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256C-E782-4614-9A3F-5798A273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/>
              <a:t>Better approach using 1D Convolutions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3D92A-FBCC-4EAE-BC82-47E80301B00D}"/>
              </a:ext>
            </a:extLst>
          </p:cNvPr>
          <p:cNvGraphicFramePr>
            <a:graphicFrameLocks noGrp="1"/>
          </p:cNvGraphicFramePr>
          <p:nvPr/>
        </p:nvGraphicFramePr>
        <p:xfrm>
          <a:off x="2225040" y="2213186"/>
          <a:ext cx="119888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Very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ED78629-6619-4464-8C40-EF39E0700677}"/>
              </a:ext>
            </a:extLst>
          </p:cNvPr>
          <p:cNvGraphicFramePr>
            <a:graphicFrameLocks noGrp="1"/>
          </p:cNvGraphicFramePr>
          <p:nvPr/>
        </p:nvGraphicFramePr>
        <p:xfrm>
          <a:off x="2225040" y="3828626"/>
          <a:ext cx="119888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Awesome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02B87D-ECB3-4F4A-A7A3-C9A9D2CFC5CB}"/>
              </a:ext>
            </a:extLst>
          </p:cNvPr>
          <p:cNvGraphicFramePr>
            <a:graphicFrameLocks noGrp="1"/>
          </p:cNvGraphicFramePr>
          <p:nvPr/>
        </p:nvGraphicFramePr>
        <p:xfrm>
          <a:off x="5262880" y="2213186"/>
          <a:ext cx="2865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41310486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704638883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16357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735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E2965C3C-CC62-4D67-8C2C-0506DB6015A9}"/>
              </a:ext>
            </a:extLst>
          </p:cNvPr>
          <p:cNvGraphicFramePr>
            <a:graphicFrameLocks noGrp="1"/>
          </p:cNvGraphicFramePr>
          <p:nvPr/>
        </p:nvGraphicFramePr>
        <p:xfrm>
          <a:off x="5262880" y="3828626"/>
          <a:ext cx="2865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41310486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704638883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16357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73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513B91-452F-45FE-AC62-C5C6E25DDE2E}"/>
              </a:ext>
            </a:extLst>
          </p:cNvPr>
          <p:cNvSpPr/>
          <p:nvPr/>
        </p:nvSpPr>
        <p:spPr>
          <a:xfrm>
            <a:off x="3952240" y="2702560"/>
            <a:ext cx="5486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6CA732-40BA-44EA-8461-F1F321C89D6B}"/>
              </a:ext>
            </a:extLst>
          </p:cNvPr>
          <p:cNvSpPr/>
          <p:nvPr/>
        </p:nvSpPr>
        <p:spPr>
          <a:xfrm>
            <a:off x="3952240" y="4267200"/>
            <a:ext cx="5486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9FD0B-6653-49C2-A18B-B8A449160794}"/>
              </a:ext>
            </a:extLst>
          </p:cNvPr>
          <p:cNvSpPr txBox="1"/>
          <p:nvPr/>
        </p:nvSpPr>
        <p:spPr>
          <a:xfrm>
            <a:off x="5262880" y="1777060"/>
            <a:ext cx="30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FastText</a:t>
            </a:r>
            <a:r>
              <a:rPr lang="en-US"/>
              <a:t> Embeddings (say 300)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298BC0-CCF9-4947-A1B9-50717FE88892}"/>
              </a:ext>
            </a:extLst>
          </p:cNvPr>
          <p:cNvSpPr/>
          <p:nvPr/>
        </p:nvSpPr>
        <p:spPr>
          <a:xfrm>
            <a:off x="5262880" y="2213186"/>
            <a:ext cx="2865120" cy="743374"/>
          </a:xfrm>
          <a:prstGeom prst="rect">
            <a:avLst/>
          </a:prstGeom>
          <a:solidFill>
            <a:srgbClr val="002060">
              <a:alpha val="0"/>
            </a:srgb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A3F052-48F0-4FD8-B168-E3EEEC393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86521"/>
              </p:ext>
            </p:extLst>
          </p:nvPr>
        </p:nvGraphicFramePr>
        <p:xfrm>
          <a:off x="8599250" y="2956560"/>
          <a:ext cx="2444670" cy="7433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4890">
                  <a:extLst>
                    <a:ext uri="{9D8B030D-6E8A-4147-A177-3AD203B41FA5}">
                      <a16:colId xmlns:a16="http://schemas.microsoft.com/office/drawing/2014/main" val="4277944618"/>
                    </a:ext>
                  </a:extLst>
                </a:gridCol>
                <a:gridCol w="814890">
                  <a:extLst>
                    <a:ext uri="{9D8B030D-6E8A-4147-A177-3AD203B41FA5}">
                      <a16:colId xmlns:a16="http://schemas.microsoft.com/office/drawing/2014/main" val="616386811"/>
                    </a:ext>
                  </a:extLst>
                </a:gridCol>
                <a:gridCol w="814890">
                  <a:extLst>
                    <a:ext uri="{9D8B030D-6E8A-4147-A177-3AD203B41FA5}">
                      <a16:colId xmlns:a16="http://schemas.microsoft.com/office/drawing/2014/main" val="1729381156"/>
                    </a:ext>
                  </a:extLst>
                </a:gridCol>
              </a:tblGrid>
              <a:tr h="37168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77669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56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53F56-E84C-4122-8D08-1D42E9E632D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8128000" y="2584873"/>
            <a:ext cx="471250" cy="743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33F9EA-B35F-40B5-9022-BA636E52E040}"/>
              </a:ext>
            </a:extLst>
          </p:cNvPr>
          <p:cNvCxnSpPr>
            <a:cxnSpLocks/>
          </p:cNvCxnSpPr>
          <p:nvPr/>
        </p:nvCxnSpPr>
        <p:spPr>
          <a:xfrm flipV="1">
            <a:off x="11043920" y="2584873"/>
            <a:ext cx="309880" cy="7408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843716-BA15-46CA-AD93-3608D89ABCEC}"/>
              </a:ext>
            </a:extLst>
          </p:cNvPr>
          <p:cNvSpPr txBox="1"/>
          <p:nvPr/>
        </p:nvSpPr>
        <p:spPr>
          <a:xfrm>
            <a:off x="11226164" y="2215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0.9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B6D565-0642-445A-AC19-38B396A94EFC}"/>
              </a:ext>
            </a:extLst>
          </p:cNvPr>
          <p:cNvSpPr/>
          <p:nvPr/>
        </p:nvSpPr>
        <p:spPr>
          <a:xfrm>
            <a:off x="5262880" y="3828533"/>
            <a:ext cx="2865120" cy="743374"/>
          </a:xfrm>
          <a:prstGeom prst="rect">
            <a:avLst/>
          </a:prstGeom>
          <a:solidFill>
            <a:srgbClr val="002060">
              <a:alpha val="0"/>
            </a:srgb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D0BFD4-9503-412C-8D25-B286DD03C33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142050" y="3328246"/>
            <a:ext cx="457200" cy="923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03FB02-95BB-4569-8712-2432AB7ECF2B}"/>
              </a:ext>
            </a:extLst>
          </p:cNvPr>
          <p:cNvCxnSpPr>
            <a:cxnSpLocks/>
          </p:cNvCxnSpPr>
          <p:nvPr/>
        </p:nvCxnSpPr>
        <p:spPr>
          <a:xfrm>
            <a:off x="11052336" y="3333981"/>
            <a:ext cx="462834" cy="5556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366F6-0460-4E7C-BE1D-98A686E64062}"/>
              </a:ext>
            </a:extLst>
          </p:cNvPr>
          <p:cNvSpPr txBox="1"/>
          <p:nvPr/>
        </p:nvSpPr>
        <p:spPr>
          <a:xfrm>
            <a:off x="11166051" y="39510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0.89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8A14567-4420-40AE-A5FA-44235CB20F4F}"/>
              </a:ext>
            </a:extLst>
          </p:cNvPr>
          <p:cNvSpPr/>
          <p:nvPr/>
        </p:nvSpPr>
        <p:spPr>
          <a:xfrm>
            <a:off x="9712960" y="3789891"/>
            <a:ext cx="254000" cy="1330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39D0A-F197-40D9-8DB6-9B6F1B62D033}"/>
              </a:ext>
            </a:extLst>
          </p:cNvPr>
          <p:cNvSpPr txBox="1"/>
          <p:nvPr/>
        </p:nvSpPr>
        <p:spPr>
          <a:xfrm>
            <a:off x="7724855" y="5255727"/>
            <a:ext cx="428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(300 x 2) convolution filter provides high activations for two grams with a certain meaning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89CE91-5959-4D17-B187-0EEFCFDAF66D}"/>
              </a:ext>
            </a:extLst>
          </p:cNvPr>
          <p:cNvSpPr/>
          <p:nvPr/>
        </p:nvSpPr>
        <p:spPr>
          <a:xfrm>
            <a:off x="7724855" y="5255727"/>
            <a:ext cx="3898185" cy="869104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7045B-91C0-445F-B717-F64340FAB782}"/>
              </a:ext>
            </a:extLst>
          </p:cNvPr>
          <p:cNvSpPr txBox="1"/>
          <p:nvPr/>
        </p:nvSpPr>
        <p:spPr>
          <a:xfrm>
            <a:off x="3423920" y="6308209"/>
            <a:ext cx="419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be extended to 3-grams, 4 grams etc. 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7247-0CD7-47D9-83E3-77089AEE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38768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514F8-3082-44A1-A250-43FC5A4DBB1F}"/>
              </a:ext>
            </a:extLst>
          </p:cNvPr>
          <p:cNvSpPr/>
          <p:nvPr/>
        </p:nvSpPr>
        <p:spPr>
          <a:xfrm>
            <a:off x="501445" y="1209368"/>
            <a:ext cx="11350359" cy="26665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318565"/>
            <a:ext cx="11018520" cy="722671"/>
          </a:xfrm>
        </p:spPr>
        <p:txBody>
          <a:bodyPr>
            <a:normAutofit fontScale="90000"/>
          </a:bodyPr>
          <a:lstStyle/>
          <a:p>
            <a:r>
              <a:rPr lang="en-US" b="1"/>
              <a:t>Session goals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054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Provide a general overview of a traditional text classification pipeline in NLP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Provide a good understanding of word embeddings focusing on Word2Vec and </a:t>
            </a:r>
            <a:r>
              <a:rPr lang="en-US" err="1"/>
              <a:t>FastText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Provide a clear overview of 1-D CNN’s for Text classification that builds upon the concept of embeddings – we will focus on approaches that leverage both pre-trained embeddings as well as learning a custom embedding layer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r>
              <a:rPr lang="en-US" sz="2200"/>
              <a:t>All of the above items will be taught in the context of a practical example – “IMDB movie review classification”, with three notebooks (focusing on each of the afore-mentioned areas)</a:t>
            </a:r>
          </a:p>
          <a:p>
            <a:r>
              <a:rPr lang="en-US" sz="2200"/>
              <a:t>We expect the lab to help the audience be comfortable to the point where they start to apply the techniques/code (in the lab) to their own NLP classification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4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030A9A0-451F-4B1E-BBF5-D6843593F4E4}"/>
              </a:ext>
            </a:extLst>
          </p:cNvPr>
          <p:cNvSpPr/>
          <p:nvPr/>
        </p:nvSpPr>
        <p:spPr>
          <a:xfrm>
            <a:off x="1303283" y="5623561"/>
            <a:ext cx="9112469" cy="997896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CC8E-C38A-4BD3-88C1-722A038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/>
          <a:lstStyle/>
          <a:p>
            <a:r>
              <a:rPr lang="en-US" b="1"/>
              <a:t>Better approach using 1D convolutions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8CC3F5-3AEA-4F63-A6AD-717FE2C05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3152"/>
              </p:ext>
            </p:extLst>
          </p:nvPr>
        </p:nvGraphicFramePr>
        <p:xfrm>
          <a:off x="838200" y="2405691"/>
          <a:ext cx="119888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5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this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8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very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1002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1B04DF-8B0B-4F91-A729-467A0C92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82325"/>
              </p:ext>
            </p:extLst>
          </p:nvPr>
        </p:nvGraphicFramePr>
        <p:xfrm>
          <a:off x="2646947" y="2405691"/>
          <a:ext cx="3551720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0344">
                  <a:extLst>
                    <a:ext uri="{9D8B030D-6E8A-4147-A177-3AD203B41FA5}">
                      <a16:colId xmlns:a16="http://schemas.microsoft.com/office/drawing/2014/main" val="2113003983"/>
                    </a:ext>
                  </a:extLst>
                </a:gridCol>
                <a:gridCol w="710344">
                  <a:extLst>
                    <a:ext uri="{9D8B030D-6E8A-4147-A177-3AD203B41FA5}">
                      <a16:colId xmlns:a16="http://schemas.microsoft.com/office/drawing/2014/main" val="634667645"/>
                    </a:ext>
                  </a:extLst>
                </a:gridCol>
                <a:gridCol w="710344">
                  <a:extLst>
                    <a:ext uri="{9D8B030D-6E8A-4147-A177-3AD203B41FA5}">
                      <a16:colId xmlns:a16="http://schemas.microsoft.com/office/drawing/2014/main" val="3958273236"/>
                    </a:ext>
                  </a:extLst>
                </a:gridCol>
                <a:gridCol w="710344">
                  <a:extLst>
                    <a:ext uri="{9D8B030D-6E8A-4147-A177-3AD203B41FA5}">
                      <a16:colId xmlns:a16="http://schemas.microsoft.com/office/drawing/2014/main" val="193139266"/>
                    </a:ext>
                  </a:extLst>
                </a:gridCol>
                <a:gridCol w="710344">
                  <a:extLst>
                    <a:ext uri="{9D8B030D-6E8A-4147-A177-3AD203B41FA5}">
                      <a16:colId xmlns:a16="http://schemas.microsoft.com/office/drawing/2014/main" val="37353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7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3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0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6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070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42A84D3-EFD9-4D95-A0AF-A8D996306F79}"/>
              </a:ext>
            </a:extLst>
          </p:cNvPr>
          <p:cNvSpPr/>
          <p:nvPr/>
        </p:nvSpPr>
        <p:spPr>
          <a:xfrm>
            <a:off x="2646947" y="1977390"/>
            <a:ext cx="3551720" cy="1160446"/>
          </a:xfrm>
          <a:prstGeom prst="rect">
            <a:avLst/>
          </a:prstGeom>
          <a:solidFill>
            <a:srgbClr val="92D050">
              <a:alpha val="0"/>
            </a:srgbClr>
          </a:solidFill>
          <a:ln w="412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DB0FE98-4F49-4BEA-8EB7-4FE10907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71758"/>
              </p:ext>
            </p:extLst>
          </p:nvPr>
        </p:nvGraphicFramePr>
        <p:xfrm>
          <a:off x="6808534" y="2399653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A719453B-39FB-46D2-8F5E-B2E0BCE75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40294"/>
              </p:ext>
            </p:extLst>
          </p:nvPr>
        </p:nvGraphicFramePr>
        <p:xfrm>
          <a:off x="6808534" y="2765413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3D5060C-3A1F-4AC8-BC46-040F33292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52330"/>
              </p:ext>
            </p:extLst>
          </p:nvPr>
        </p:nvGraphicFramePr>
        <p:xfrm>
          <a:off x="6808534" y="3119096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16F0510-54CE-4005-A232-925BD4A3FDF2}"/>
              </a:ext>
            </a:extLst>
          </p:cNvPr>
          <p:cNvSpPr/>
          <p:nvPr/>
        </p:nvSpPr>
        <p:spPr>
          <a:xfrm>
            <a:off x="2634914" y="2405691"/>
            <a:ext cx="3551720" cy="1079165"/>
          </a:xfrm>
          <a:prstGeom prst="rect">
            <a:avLst/>
          </a:prstGeom>
          <a:solidFill>
            <a:srgbClr val="92D050">
              <a:alpha val="0"/>
            </a:srgbClr>
          </a:solidFill>
          <a:ln w="412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B29C7-4A02-4E5C-814C-B8A80EFFBA50}"/>
              </a:ext>
            </a:extLst>
          </p:cNvPr>
          <p:cNvSpPr/>
          <p:nvPr/>
        </p:nvSpPr>
        <p:spPr>
          <a:xfrm>
            <a:off x="2646947" y="2771764"/>
            <a:ext cx="3551720" cy="1141393"/>
          </a:xfrm>
          <a:prstGeom prst="rect">
            <a:avLst/>
          </a:prstGeom>
          <a:solidFill>
            <a:srgbClr val="92D050">
              <a:alpha val="0"/>
            </a:srgbClr>
          </a:solidFill>
          <a:ln w="412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DF2F8DA-153D-4A14-8C86-AC8748D62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16716"/>
              </p:ext>
            </p:extLst>
          </p:nvPr>
        </p:nvGraphicFramePr>
        <p:xfrm>
          <a:off x="6808534" y="3484856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D8195297-853B-4C39-98A4-CCA5EBE9C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58677"/>
              </p:ext>
            </p:extLst>
          </p:nvPr>
        </p:nvGraphicFramePr>
        <p:xfrm>
          <a:off x="6808534" y="3873476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C3CF6D3C-8FB2-40C9-B07D-307FDD83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37293"/>
              </p:ext>
            </p:extLst>
          </p:nvPr>
        </p:nvGraphicFramePr>
        <p:xfrm>
          <a:off x="6808534" y="4260155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BD164584-6E23-4E6D-8A23-06672B773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07075"/>
              </p:ext>
            </p:extLst>
          </p:nvPr>
        </p:nvGraphicFramePr>
        <p:xfrm>
          <a:off x="6808534" y="4648080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4BE15B3-3008-44BC-A6B8-F9003D9E2F44}"/>
              </a:ext>
            </a:extLst>
          </p:cNvPr>
          <p:cNvSpPr txBox="1"/>
          <p:nvPr/>
        </p:nvSpPr>
        <p:spPr>
          <a:xfrm>
            <a:off x="8100263" y="2375074"/>
            <a:ext cx="3806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 dimension of the convolution is fixed (= embedding layer dim)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Convolution happens along one dimension (time)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get a 1-D vector of length (=input sample 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Could we reduce the length of this vector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Yes ! Do Global Max Pooling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CCFE25-69A6-4BAF-B7C7-EAE674D9A7A0}"/>
              </a:ext>
            </a:extLst>
          </p:cNvPr>
          <p:cNvSpPr/>
          <p:nvPr/>
        </p:nvSpPr>
        <p:spPr>
          <a:xfrm>
            <a:off x="8100263" y="1874520"/>
            <a:ext cx="3806190" cy="3383280"/>
          </a:xfrm>
          <a:prstGeom prst="rect">
            <a:avLst/>
          </a:prstGeom>
          <a:solidFill>
            <a:srgbClr val="92D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28BDE6-408E-4FF4-AFBB-DAA8DCB4B765}"/>
              </a:ext>
            </a:extLst>
          </p:cNvPr>
          <p:cNvSpPr txBox="1"/>
          <p:nvPr/>
        </p:nvSpPr>
        <p:spPr>
          <a:xfrm>
            <a:off x="1488022" y="5686101"/>
            <a:ext cx="8705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can use multiple filters of lengths 3 that trigger for different combinations of words</a:t>
            </a:r>
          </a:p>
          <a:p>
            <a:r>
              <a:rPr lang="en-US"/>
              <a:t>Here we tried 3 groups of words using filter length of 3 – we can try multiple filter lengths !</a:t>
            </a:r>
          </a:p>
          <a:p>
            <a:r>
              <a:rPr lang="en-US"/>
              <a:t>Bottomline – try different filter lengths, and multiple filters within each filter length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38A21-DE33-42CA-B260-8B3549F7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19656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17C9D-3BFE-4FBB-BA43-1A5C6B05D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20" y="1035304"/>
            <a:ext cx="6114159" cy="56498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D2C1CD-99F2-444F-9B6B-4B9C8C4BE83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0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1-D CNN’s for Text Classification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FF0E49-6DDC-4075-B55E-B976893D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2762411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C37A0E-68DC-459A-A1BA-2AFF7EC4DA43}"/>
              </a:ext>
            </a:extLst>
          </p:cNvPr>
          <p:cNvSpPr/>
          <p:nvPr/>
        </p:nvSpPr>
        <p:spPr>
          <a:xfrm>
            <a:off x="1106905" y="2890785"/>
            <a:ext cx="5720243" cy="1506141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773E6-591B-47B3-94FA-F512FD11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A968-8F0A-429C-98FE-65F5E1CB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6520" cy="4808855"/>
          </a:xfrm>
        </p:spPr>
        <p:txBody>
          <a:bodyPr>
            <a:normAutofit/>
          </a:bodyPr>
          <a:lstStyle/>
          <a:p>
            <a:r>
              <a:rPr lang="en-US"/>
              <a:t>Are </a:t>
            </a:r>
            <a:r>
              <a:rPr lang="en-US" err="1"/>
              <a:t>FastText</a:t>
            </a:r>
            <a:r>
              <a:rPr lang="en-US"/>
              <a:t>/Word2Vec good enough?</a:t>
            </a:r>
          </a:p>
          <a:p>
            <a:pPr lvl="1"/>
            <a:r>
              <a:rPr lang="en-US"/>
              <a:t> Consider this example:</a:t>
            </a: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I filled up the bucket with a pail of water</a:t>
            </a:r>
          </a:p>
          <a:p>
            <a:pPr marL="457200" lvl="1" indent="0">
              <a:buNone/>
            </a:pP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I crossed this off my bucket list</a:t>
            </a:r>
          </a:p>
          <a:p>
            <a:pPr marL="457200" lvl="1" indent="0">
              <a:buNone/>
            </a:pP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My grandfather kicked the bucket</a:t>
            </a:r>
          </a:p>
          <a:p>
            <a:pPr marL="457200" lvl="1" indent="0">
              <a:buNone/>
            </a:pPr>
            <a:endParaRPr lang="en-US" i="1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/>
              <a:t>The context of the word “bucket” changes in every sentence</a:t>
            </a:r>
          </a:p>
          <a:p>
            <a:pPr lvl="1"/>
            <a:r>
              <a:rPr lang="en-US"/>
              <a:t>Static word embeddings fall short in capturing the essence of the sentence</a:t>
            </a:r>
          </a:p>
        </p:txBody>
      </p:sp>
      <p:pic>
        <p:nvPicPr>
          <p:cNvPr id="1026" name="Picture 2" descr="Image result for data scientist thinking">
            <a:extLst>
              <a:ext uri="{FF2B5EF4-FFF2-40B4-BE49-F238E27FC236}">
                <a16:creationId xmlns:a16="http://schemas.microsoft.com/office/drawing/2014/main" id="{2E13D251-39D7-4619-921B-0F5773BF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625" y="1922859"/>
            <a:ext cx="4526652" cy="30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66A7-E5A9-4272-8B48-D62A158D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280703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B942-75A6-423C-88DE-76E54B4C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11" y="115038"/>
            <a:ext cx="10515600" cy="952746"/>
          </a:xfrm>
        </p:spPr>
        <p:txBody>
          <a:bodyPr/>
          <a:lstStyle/>
          <a:p>
            <a:r>
              <a:rPr lang="en-US" b="1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6504-2157-4B18-B75B-27C443D3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939"/>
            <a:ext cx="6771968" cy="5274024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Further Reading</a:t>
            </a:r>
          </a:p>
          <a:p>
            <a:pPr lvl="1"/>
            <a:r>
              <a:rPr lang="en-US"/>
              <a:t>State-of-the-art Language Models (</a:t>
            </a:r>
            <a:r>
              <a:rPr lang="en-US">
                <a:hlinkClick r:id="rId2"/>
              </a:rPr>
              <a:t>BERT</a:t>
            </a:r>
            <a:r>
              <a:rPr lang="en-US"/>
              <a:t>, </a:t>
            </a:r>
            <a:r>
              <a:rPr lang="en-US">
                <a:hlinkClick r:id="rId3"/>
              </a:rPr>
              <a:t>ELMO</a:t>
            </a:r>
            <a:r>
              <a:rPr lang="en-US"/>
              <a:t>, </a:t>
            </a:r>
            <a:r>
              <a:rPr lang="en-US">
                <a:hlinkClick r:id="rId4"/>
              </a:rPr>
              <a:t>GPT-2</a:t>
            </a:r>
            <a:r>
              <a:rPr lang="en-US"/>
              <a:t>)</a:t>
            </a:r>
          </a:p>
          <a:p>
            <a:pPr lvl="1"/>
            <a:r>
              <a:rPr lang="en-US"/>
              <a:t>Interesting Neural Architectures for Text Classification (</a:t>
            </a:r>
            <a:r>
              <a:rPr lang="en-US" err="1">
                <a:hlinkClick r:id="rId5"/>
              </a:rPr>
              <a:t>TextCNN</a:t>
            </a:r>
            <a:r>
              <a:rPr lang="en-US"/>
              <a:t>, </a:t>
            </a:r>
            <a:r>
              <a:rPr lang="en-US">
                <a:hlinkClick r:id="rId6"/>
              </a:rPr>
              <a:t>Bidirectional LSTM</a:t>
            </a:r>
            <a:r>
              <a:rPr lang="en-US"/>
              <a:t>, </a:t>
            </a:r>
            <a:r>
              <a:rPr lang="en-US">
                <a:hlinkClick r:id="rId7"/>
              </a:rPr>
              <a:t>Attention models</a:t>
            </a:r>
            <a:r>
              <a:rPr lang="en-US"/>
              <a:t>)</a:t>
            </a:r>
          </a:p>
          <a:p>
            <a:r>
              <a:rPr lang="en-US" b="1"/>
              <a:t>Using Text Classification at your work: </a:t>
            </a:r>
          </a:p>
          <a:p>
            <a:pPr lvl="1"/>
            <a:r>
              <a:rPr lang="en-US"/>
              <a:t>NPS and other surveys – Sentiment analysis to understand promoters/detractors</a:t>
            </a:r>
          </a:p>
          <a:p>
            <a:pPr lvl="1"/>
            <a:r>
              <a:rPr lang="en-US"/>
              <a:t>Document classification &amp; Tagging</a:t>
            </a:r>
          </a:p>
          <a:p>
            <a:pPr lvl="1"/>
            <a:r>
              <a:rPr lang="en-US"/>
              <a:t>Detecting malicious URL’s from page content</a:t>
            </a:r>
          </a:p>
          <a:p>
            <a:r>
              <a:rPr lang="en-US" b="1"/>
              <a:t>Contact us for questions: </a:t>
            </a:r>
          </a:p>
          <a:p>
            <a:pPr lvl="1"/>
            <a:r>
              <a:rPr lang="en-US" err="1"/>
              <a:t>Argurura</a:t>
            </a:r>
            <a:r>
              <a:rPr lang="en-US"/>
              <a:t> (Arun Gururajan)</a:t>
            </a:r>
          </a:p>
          <a:p>
            <a:pPr lvl="1"/>
            <a:r>
              <a:rPr lang="en-US" err="1"/>
              <a:t>Dongzhe</a:t>
            </a:r>
            <a:r>
              <a:rPr lang="en-US"/>
              <a:t> (Zheng Dong)</a:t>
            </a:r>
          </a:p>
          <a:p>
            <a:pPr lvl="1"/>
            <a:r>
              <a:rPr lang="en-US" err="1"/>
              <a:t>Fatajadd</a:t>
            </a:r>
            <a:r>
              <a:rPr lang="en-US"/>
              <a:t> (Farid Tajaddodianfar)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BFFE9-D016-4AC1-B53B-1C7C9238B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6805" y="3843136"/>
            <a:ext cx="2778509" cy="1524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9E037-4673-4FBE-9C92-02A901FD95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0258" y="917189"/>
            <a:ext cx="2575056" cy="239344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98F3E-12A3-4156-B25D-5F665047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15180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3C5BA-55FE-4E85-BA58-84D8F07A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4388A-DCC8-4C29-A07A-460FDC32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Anaconda 3 (Python 3.5+)</a:t>
            </a:r>
          </a:p>
          <a:p>
            <a:r>
              <a:rPr lang="en-US" err="1"/>
              <a:t>Keras</a:t>
            </a:r>
            <a:r>
              <a:rPr lang="en-US"/>
              <a:t> (+ </a:t>
            </a:r>
            <a:r>
              <a:rPr lang="en-US" err="1"/>
              <a:t>Tensorflow</a:t>
            </a:r>
            <a:r>
              <a:rPr lang="en-US"/>
              <a:t> backend)</a:t>
            </a:r>
          </a:p>
          <a:p>
            <a:r>
              <a:rPr lang="en-US" err="1"/>
              <a:t>Gensim</a:t>
            </a:r>
            <a:endParaRPr lang="en-US"/>
          </a:p>
          <a:p>
            <a:r>
              <a:rPr lang="en-US"/>
              <a:t>NLTK</a:t>
            </a:r>
          </a:p>
          <a:p>
            <a:pPr algn="l"/>
            <a:r>
              <a:rPr lang="en-US" err="1"/>
              <a:t>Github</a:t>
            </a:r>
            <a:r>
              <a:rPr lang="en-US"/>
              <a:t> link to materials (git clone): </a:t>
            </a:r>
            <a:r>
              <a:rPr lang="en-US" b="0" i="0">
                <a:effectLst/>
                <a:latin typeface="Segoe UI" panose="020B0502040204020203" pitchFamily="34" charset="0"/>
                <a:hlinkClick r:id="rId2" tooltip="https://github.com/fartafar/mlads19_dl4nlp"/>
              </a:rPr>
              <a:t>https://github.com/FarTaFar/MLADS19_DL4NLP</a:t>
            </a:r>
            <a:endParaRPr lang="en-US" b="0" i="0">
              <a:effectLst/>
              <a:latin typeface="Segoe UI" panose="020B0502040204020203" pitchFamily="34" charset="0"/>
            </a:endParaRP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ABC90-4343-47E0-B840-9DD241F2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19172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4D42-D352-4077-B7B1-472752ACD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59" y="1122363"/>
            <a:ext cx="11634951" cy="2387600"/>
          </a:xfrm>
        </p:spPr>
        <p:txBody>
          <a:bodyPr>
            <a:normAutofit/>
          </a:bodyPr>
          <a:lstStyle/>
          <a:p>
            <a:r>
              <a:rPr lang="en-US" sz="4800"/>
              <a:t>Part1: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C868-8DDB-4134-9BE6-94212EA6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3196267"/>
            <a:ext cx="9144000" cy="465465"/>
          </a:xfrm>
        </p:spPr>
        <p:txBody>
          <a:bodyPr>
            <a:normAutofit fontScale="92500" lnSpcReduction="20000"/>
          </a:bodyPr>
          <a:lstStyle/>
          <a:p>
            <a:r>
              <a:rPr lang="en-US" sz="320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5376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F907-C5EF-4187-8AFC-3343ADC5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NLP and Text Categorization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20AFB-9FF0-45BC-A140-0FF7DF0D6C9A}"/>
              </a:ext>
            </a:extLst>
          </p:cNvPr>
          <p:cNvSpPr txBox="1"/>
          <p:nvPr/>
        </p:nvSpPr>
        <p:spPr>
          <a:xfrm>
            <a:off x="838200" y="1720840"/>
            <a:ext cx="2723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Spam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Document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Rank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 Categorization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….</a:t>
            </a:r>
          </a:p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E4FDAE-9FBD-44C1-B44A-A0259F175C56}"/>
              </a:ext>
            </a:extLst>
          </p:cNvPr>
          <p:cNvGrpSpPr/>
          <p:nvPr/>
        </p:nvGrpSpPr>
        <p:grpSpPr>
          <a:xfrm>
            <a:off x="4221467" y="1796374"/>
            <a:ext cx="7132333" cy="4367086"/>
            <a:chOff x="4494179" y="1796374"/>
            <a:chExt cx="7132333" cy="43670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4DB3C3-B865-4978-A122-BD80A5290C4A}"/>
                </a:ext>
              </a:extLst>
            </p:cNvPr>
            <p:cNvSpPr/>
            <p:nvPr/>
          </p:nvSpPr>
          <p:spPr>
            <a:xfrm>
              <a:off x="5346025" y="2975384"/>
              <a:ext cx="2012950" cy="66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Natural Language Understanding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7266D0-F871-496E-A4A7-4A26EC275F9E}"/>
                </a:ext>
              </a:extLst>
            </p:cNvPr>
            <p:cNvSpPr/>
            <p:nvPr/>
          </p:nvSpPr>
          <p:spPr>
            <a:xfrm>
              <a:off x="5453367" y="5503060"/>
              <a:ext cx="2012950" cy="66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Natural Language Generation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C0B5FB3-D149-4AAA-B64B-707977B9CF14}"/>
                </a:ext>
              </a:extLst>
            </p:cNvPr>
            <p:cNvSpPr/>
            <p:nvPr/>
          </p:nvSpPr>
          <p:spPr>
            <a:xfrm>
              <a:off x="4494179" y="1796374"/>
              <a:ext cx="466927" cy="290532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6AB97762-14EF-452C-9B9F-AEA05AB89FDA}"/>
                </a:ext>
              </a:extLst>
            </p:cNvPr>
            <p:cNvSpPr/>
            <p:nvPr/>
          </p:nvSpPr>
          <p:spPr>
            <a:xfrm>
              <a:off x="8396594" y="3109608"/>
              <a:ext cx="466927" cy="290532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BF2C95-745A-43A6-8826-6AF38663B3B0}"/>
                </a:ext>
              </a:extLst>
            </p:cNvPr>
            <p:cNvSpPr/>
            <p:nvPr/>
          </p:nvSpPr>
          <p:spPr>
            <a:xfrm>
              <a:off x="9613562" y="4232072"/>
              <a:ext cx="2012950" cy="66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Natural Language Processing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DB06-A5F7-4C33-8E24-99F361AE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17126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388A-CC4B-423F-928B-EFC3817B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with NLP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56057-BFCA-4C7A-8AF9-661B83181989}"/>
              </a:ext>
            </a:extLst>
          </p:cNvPr>
          <p:cNvSpPr/>
          <p:nvPr/>
        </p:nvSpPr>
        <p:spPr>
          <a:xfrm>
            <a:off x="2212996" y="2443522"/>
            <a:ext cx="1413863" cy="62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Cleaning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48C5C-E04E-48C5-9982-334912719C2F}"/>
              </a:ext>
            </a:extLst>
          </p:cNvPr>
          <p:cNvSpPr/>
          <p:nvPr/>
        </p:nvSpPr>
        <p:spPr>
          <a:xfrm>
            <a:off x="4255669" y="2443522"/>
            <a:ext cx="1614928" cy="62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Tokenization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4120DC-7BFC-4B1D-9546-C5FA5ADC6B69}"/>
              </a:ext>
            </a:extLst>
          </p:cNvPr>
          <p:cNvSpPr/>
          <p:nvPr/>
        </p:nvSpPr>
        <p:spPr>
          <a:xfrm>
            <a:off x="6307307" y="2447364"/>
            <a:ext cx="1436914" cy="62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Vectorization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6F102-0895-44F7-A63E-1EB56744CBB3}"/>
              </a:ext>
            </a:extLst>
          </p:cNvPr>
          <p:cNvSpPr/>
          <p:nvPr/>
        </p:nvSpPr>
        <p:spPr>
          <a:xfrm>
            <a:off x="9218271" y="3592276"/>
            <a:ext cx="1436914" cy="622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</a:p>
          <a:p>
            <a:pPr algn="ctr"/>
            <a:r>
              <a:rPr lang="en-US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D9DAA6-7865-409A-919A-12F6115BEFF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626859" y="2756647"/>
            <a:ext cx="628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C2E52C-2616-493B-8922-E9F61F3F8D7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70597" y="2756647"/>
            <a:ext cx="436710" cy="1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ED48D0-3766-40C1-B053-6415DF8DA8F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667082" y="2796500"/>
            <a:ext cx="545914" cy="143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A33A74-2970-4B2F-8E57-0976708436F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57124" y="3211925"/>
            <a:ext cx="361147" cy="6915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D9F2AA-CBC7-47CC-ADAE-3E6723F78728}"/>
              </a:ext>
            </a:extLst>
          </p:cNvPr>
          <p:cNvSpPr/>
          <p:nvPr/>
        </p:nvSpPr>
        <p:spPr>
          <a:xfrm>
            <a:off x="341294" y="2426630"/>
            <a:ext cx="1325788" cy="7684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</a:t>
            </a:r>
          </a:p>
          <a:p>
            <a:pPr algn="ctr"/>
            <a:r>
              <a:rPr lang="en-US"/>
              <a:t>Training</a:t>
            </a:r>
          </a:p>
          <a:p>
            <a:pPr algn="ctr"/>
            <a:r>
              <a:rPr lang="en-US"/>
              <a:t>Dataset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3A09D7-8D55-416C-BDEB-E58A95D36156}"/>
              </a:ext>
            </a:extLst>
          </p:cNvPr>
          <p:cNvSpPr/>
          <p:nvPr/>
        </p:nvSpPr>
        <p:spPr>
          <a:xfrm>
            <a:off x="10609177" y="2412297"/>
            <a:ext cx="1060397" cy="7684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52DBA2-9630-4C75-A0D8-68B92FEA9DDA}"/>
              </a:ext>
            </a:extLst>
          </p:cNvPr>
          <p:cNvSpPr/>
          <p:nvPr/>
        </p:nvSpPr>
        <p:spPr>
          <a:xfrm>
            <a:off x="8379433" y="2381074"/>
            <a:ext cx="1060397" cy="8308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DDCE54-4E5A-4414-85AB-163F6AE0ED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740376" y="2789277"/>
            <a:ext cx="639057" cy="72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AF9B2A-EB77-4497-97A4-C96B0F17FD6B}"/>
              </a:ext>
            </a:extLst>
          </p:cNvPr>
          <p:cNvSpPr/>
          <p:nvPr/>
        </p:nvSpPr>
        <p:spPr>
          <a:xfrm>
            <a:off x="1947611" y="2169267"/>
            <a:ext cx="6103683" cy="1167973"/>
          </a:xfrm>
          <a:custGeom>
            <a:avLst/>
            <a:gdLst>
              <a:gd name="connsiteX0" fmla="*/ 0 w 6103683"/>
              <a:gd name="connsiteY0" fmla="*/ 0 h 1167973"/>
              <a:gd name="connsiteX1" fmla="*/ 800261 w 6103683"/>
              <a:gd name="connsiteY1" fmla="*/ 0 h 1167973"/>
              <a:gd name="connsiteX2" fmla="*/ 1539484 w 6103683"/>
              <a:gd name="connsiteY2" fmla="*/ 0 h 1167973"/>
              <a:gd name="connsiteX3" fmla="*/ 2217671 w 6103683"/>
              <a:gd name="connsiteY3" fmla="*/ 0 h 1167973"/>
              <a:gd name="connsiteX4" fmla="*/ 2895858 w 6103683"/>
              <a:gd name="connsiteY4" fmla="*/ 0 h 1167973"/>
              <a:gd name="connsiteX5" fmla="*/ 3696119 w 6103683"/>
              <a:gd name="connsiteY5" fmla="*/ 0 h 1167973"/>
              <a:gd name="connsiteX6" fmla="*/ 4435343 w 6103683"/>
              <a:gd name="connsiteY6" fmla="*/ 0 h 1167973"/>
              <a:gd name="connsiteX7" fmla="*/ 4930419 w 6103683"/>
              <a:gd name="connsiteY7" fmla="*/ 0 h 1167973"/>
              <a:gd name="connsiteX8" fmla="*/ 6103683 w 6103683"/>
              <a:gd name="connsiteY8" fmla="*/ 0 h 1167973"/>
              <a:gd name="connsiteX9" fmla="*/ 6103683 w 6103683"/>
              <a:gd name="connsiteY9" fmla="*/ 607346 h 1167973"/>
              <a:gd name="connsiteX10" fmla="*/ 6103683 w 6103683"/>
              <a:gd name="connsiteY10" fmla="*/ 1167973 h 1167973"/>
              <a:gd name="connsiteX11" fmla="*/ 5547570 w 6103683"/>
              <a:gd name="connsiteY11" fmla="*/ 1167973 h 1167973"/>
              <a:gd name="connsiteX12" fmla="*/ 4747309 w 6103683"/>
              <a:gd name="connsiteY12" fmla="*/ 1167973 h 1167973"/>
              <a:gd name="connsiteX13" fmla="*/ 4130159 w 6103683"/>
              <a:gd name="connsiteY13" fmla="*/ 1167973 h 1167973"/>
              <a:gd name="connsiteX14" fmla="*/ 3329898 w 6103683"/>
              <a:gd name="connsiteY14" fmla="*/ 1167973 h 1167973"/>
              <a:gd name="connsiteX15" fmla="*/ 2773785 w 6103683"/>
              <a:gd name="connsiteY15" fmla="*/ 1167973 h 1167973"/>
              <a:gd name="connsiteX16" fmla="*/ 2278708 w 6103683"/>
              <a:gd name="connsiteY16" fmla="*/ 1167973 h 1167973"/>
              <a:gd name="connsiteX17" fmla="*/ 1783632 w 6103683"/>
              <a:gd name="connsiteY17" fmla="*/ 1167973 h 1167973"/>
              <a:gd name="connsiteX18" fmla="*/ 1044408 w 6103683"/>
              <a:gd name="connsiteY18" fmla="*/ 1167973 h 1167973"/>
              <a:gd name="connsiteX19" fmla="*/ 0 w 6103683"/>
              <a:gd name="connsiteY19" fmla="*/ 1167973 h 1167973"/>
              <a:gd name="connsiteX20" fmla="*/ 0 w 6103683"/>
              <a:gd name="connsiteY20" fmla="*/ 583987 h 1167973"/>
              <a:gd name="connsiteX21" fmla="*/ 0 w 6103683"/>
              <a:gd name="connsiteY21" fmla="*/ 0 h 116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03683" h="1167973" fill="none" extrusionOk="0">
                <a:moveTo>
                  <a:pt x="0" y="0"/>
                </a:moveTo>
                <a:cubicBezTo>
                  <a:pt x="288826" y="-22805"/>
                  <a:pt x="545466" y="19789"/>
                  <a:pt x="800261" y="0"/>
                </a:cubicBezTo>
                <a:cubicBezTo>
                  <a:pt x="1055056" y="-19789"/>
                  <a:pt x="1291091" y="20965"/>
                  <a:pt x="1539484" y="0"/>
                </a:cubicBezTo>
                <a:cubicBezTo>
                  <a:pt x="1787877" y="-20965"/>
                  <a:pt x="2032329" y="-21037"/>
                  <a:pt x="2217671" y="0"/>
                </a:cubicBezTo>
                <a:cubicBezTo>
                  <a:pt x="2403013" y="21037"/>
                  <a:pt x="2737598" y="-2475"/>
                  <a:pt x="2895858" y="0"/>
                </a:cubicBezTo>
                <a:cubicBezTo>
                  <a:pt x="3054118" y="2475"/>
                  <a:pt x="3470556" y="20164"/>
                  <a:pt x="3696119" y="0"/>
                </a:cubicBezTo>
                <a:cubicBezTo>
                  <a:pt x="3921682" y="-20164"/>
                  <a:pt x="4241951" y="10382"/>
                  <a:pt x="4435343" y="0"/>
                </a:cubicBezTo>
                <a:cubicBezTo>
                  <a:pt x="4628735" y="-10382"/>
                  <a:pt x="4749086" y="-22363"/>
                  <a:pt x="4930419" y="0"/>
                </a:cubicBezTo>
                <a:cubicBezTo>
                  <a:pt x="5111752" y="22363"/>
                  <a:pt x="5665931" y="-13833"/>
                  <a:pt x="6103683" y="0"/>
                </a:cubicBezTo>
                <a:cubicBezTo>
                  <a:pt x="6125578" y="209643"/>
                  <a:pt x="6108684" y="436331"/>
                  <a:pt x="6103683" y="607346"/>
                </a:cubicBezTo>
                <a:cubicBezTo>
                  <a:pt x="6098682" y="778361"/>
                  <a:pt x="6110222" y="1013131"/>
                  <a:pt x="6103683" y="1167973"/>
                </a:cubicBezTo>
                <a:cubicBezTo>
                  <a:pt x="5868185" y="1170786"/>
                  <a:pt x="5671098" y="1183395"/>
                  <a:pt x="5547570" y="1167973"/>
                </a:cubicBezTo>
                <a:cubicBezTo>
                  <a:pt x="5424042" y="1152551"/>
                  <a:pt x="4912116" y="1174220"/>
                  <a:pt x="4747309" y="1167973"/>
                </a:cubicBezTo>
                <a:cubicBezTo>
                  <a:pt x="4582502" y="1161726"/>
                  <a:pt x="4420988" y="1158465"/>
                  <a:pt x="4130159" y="1167973"/>
                </a:cubicBezTo>
                <a:cubicBezTo>
                  <a:pt x="3839330" y="1177482"/>
                  <a:pt x="3537740" y="1173632"/>
                  <a:pt x="3329898" y="1167973"/>
                </a:cubicBezTo>
                <a:cubicBezTo>
                  <a:pt x="3122056" y="1162314"/>
                  <a:pt x="2999843" y="1171750"/>
                  <a:pt x="2773785" y="1167973"/>
                </a:cubicBezTo>
                <a:cubicBezTo>
                  <a:pt x="2547727" y="1164196"/>
                  <a:pt x="2432248" y="1153447"/>
                  <a:pt x="2278708" y="1167973"/>
                </a:cubicBezTo>
                <a:cubicBezTo>
                  <a:pt x="2125168" y="1182499"/>
                  <a:pt x="1994986" y="1180151"/>
                  <a:pt x="1783632" y="1167973"/>
                </a:cubicBezTo>
                <a:cubicBezTo>
                  <a:pt x="1572278" y="1155795"/>
                  <a:pt x="1276253" y="1139273"/>
                  <a:pt x="1044408" y="1167973"/>
                </a:cubicBezTo>
                <a:cubicBezTo>
                  <a:pt x="812563" y="1196673"/>
                  <a:pt x="228315" y="1189814"/>
                  <a:pt x="0" y="1167973"/>
                </a:cubicBezTo>
                <a:cubicBezTo>
                  <a:pt x="-24377" y="887699"/>
                  <a:pt x="-14660" y="856408"/>
                  <a:pt x="0" y="583987"/>
                </a:cubicBezTo>
                <a:cubicBezTo>
                  <a:pt x="14660" y="311566"/>
                  <a:pt x="27636" y="275233"/>
                  <a:pt x="0" y="0"/>
                </a:cubicBezTo>
                <a:close/>
              </a:path>
              <a:path w="6103683" h="1167973" stroke="0" extrusionOk="0">
                <a:moveTo>
                  <a:pt x="0" y="0"/>
                </a:moveTo>
                <a:cubicBezTo>
                  <a:pt x="173181" y="23500"/>
                  <a:pt x="478547" y="14070"/>
                  <a:pt x="617150" y="0"/>
                </a:cubicBezTo>
                <a:cubicBezTo>
                  <a:pt x="755753" y="-14070"/>
                  <a:pt x="885352" y="-12187"/>
                  <a:pt x="1112227" y="0"/>
                </a:cubicBezTo>
                <a:cubicBezTo>
                  <a:pt x="1339102" y="12187"/>
                  <a:pt x="1724132" y="-22590"/>
                  <a:pt x="1912487" y="0"/>
                </a:cubicBezTo>
                <a:cubicBezTo>
                  <a:pt x="2100842" y="22590"/>
                  <a:pt x="2279653" y="-17757"/>
                  <a:pt x="2529638" y="0"/>
                </a:cubicBezTo>
                <a:cubicBezTo>
                  <a:pt x="2779623" y="17757"/>
                  <a:pt x="2950397" y="20606"/>
                  <a:pt x="3146788" y="0"/>
                </a:cubicBezTo>
                <a:cubicBezTo>
                  <a:pt x="3343179" y="-20606"/>
                  <a:pt x="3697596" y="4046"/>
                  <a:pt x="3947048" y="0"/>
                </a:cubicBezTo>
                <a:cubicBezTo>
                  <a:pt x="4196500" y="-4046"/>
                  <a:pt x="4362186" y="22787"/>
                  <a:pt x="4503162" y="0"/>
                </a:cubicBezTo>
                <a:cubicBezTo>
                  <a:pt x="4644138" y="-22787"/>
                  <a:pt x="4906187" y="26128"/>
                  <a:pt x="5303422" y="0"/>
                </a:cubicBezTo>
                <a:cubicBezTo>
                  <a:pt x="5700657" y="-26128"/>
                  <a:pt x="5854613" y="-30317"/>
                  <a:pt x="6103683" y="0"/>
                </a:cubicBezTo>
                <a:cubicBezTo>
                  <a:pt x="6087149" y="240188"/>
                  <a:pt x="6081507" y="428349"/>
                  <a:pt x="6103683" y="583987"/>
                </a:cubicBezTo>
                <a:cubicBezTo>
                  <a:pt x="6125859" y="739625"/>
                  <a:pt x="6078950" y="919866"/>
                  <a:pt x="6103683" y="1167973"/>
                </a:cubicBezTo>
                <a:cubicBezTo>
                  <a:pt x="5811687" y="1146924"/>
                  <a:pt x="5689615" y="1195019"/>
                  <a:pt x="5364459" y="1167973"/>
                </a:cubicBezTo>
                <a:cubicBezTo>
                  <a:pt x="5039303" y="1140927"/>
                  <a:pt x="4925614" y="1156072"/>
                  <a:pt x="4564199" y="1167973"/>
                </a:cubicBezTo>
                <a:cubicBezTo>
                  <a:pt x="4202784" y="1179874"/>
                  <a:pt x="4113808" y="1132933"/>
                  <a:pt x="3763938" y="1167973"/>
                </a:cubicBezTo>
                <a:cubicBezTo>
                  <a:pt x="3414068" y="1203013"/>
                  <a:pt x="3350358" y="1161843"/>
                  <a:pt x="3207825" y="1167973"/>
                </a:cubicBezTo>
                <a:cubicBezTo>
                  <a:pt x="3065292" y="1174103"/>
                  <a:pt x="2822363" y="1178476"/>
                  <a:pt x="2529638" y="1167973"/>
                </a:cubicBezTo>
                <a:cubicBezTo>
                  <a:pt x="2236913" y="1157470"/>
                  <a:pt x="1951494" y="1204888"/>
                  <a:pt x="1729377" y="1167973"/>
                </a:cubicBezTo>
                <a:cubicBezTo>
                  <a:pt x="1507260" y="1131058"/>
                  <a:pt x="1343468" y="1163926"/>
                  <a:pt x="1051190" y="1167973"/>
                </a:cubicBezTo>
                <a:cubicBezTo>
                  <a:pt x="758912" y="1172020"/>
                  <a:pt x="408331" y="1216573"/>
                  <a:pt x="0" y="1167973"/>
                </a:cubicBezTo>
                <a:cubicBezTo>
                  <a:pt x="-25089" y="919896"/>
                  <a:pt x="-1806" y="771745"/>
                  <a:pt x="0" y="607346"/>
                </a:cubicBezTo>
                <a:cubicBezTo>
                  <a:pt x="1806" y="442947"/>
                  <a:pt x="19726" y="265953"/>
                  <a:pt x="0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38100"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BE7E7-A5C9-48F5-8680-2F76E7252010}"/>
              </a:ext>
            </a:extLst>
          </p:cNvPr>
          <p:cNvCxnSpPr>
            <a:cxnSpLocks/>
            <a:stCxn id="22" idx="2"/>
            <a:endCxn id="10" idx="3"/>
          </p:cNvCxnSpPr>
          <p:nvPr/>
        </p:nvCxnSpPr>
        <p:spPr>
          <a:xfrm flipH="1">
            <a:off x="10655185" y="3180701"/>
            <a:ext cx="484191" cy="7227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9A607F-50C2-4453-90CB-359F900EEFED}"/>
              </a:ext>
            </a:extLst>
          </p:cNvPr>
          <p:cNvGrpSpPr/>
          <p:nvPr/>
        </p:nvGrpSpPr>
        <p:grpSpPr>
          <a:xfrm>
            <a:off x="819392" y="4204104"/>
            <a:ext cx="11083414" cy="1579146"/>
            <a:chOff x="819392" y="4204104"/>
            <a:chExt cx="11083414" cy="157914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FD21520-8E36-4882-9402-0ABF2B968420}"/>
                </a:ext>
              </a:extLst>
            </p:cNvPr>
            <p:cNvSpPr/>
            <p:nvPr/>
          </p:nvSpPr>
          <p:spPr>
            <a:xfrm>
              <a:off x="6942673" y="5004247"/>
              <a:ext cx="1743224" cy="7684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Featurized</a:t>
              </a:r>
              <a:endParaRPr lang="en-US"/>
            </a:p>
            <a:p>
              <a:pPr algn="ctr"/>
              <a:r>
                <a:rPr lang="en-US"/>
                <a:t>Test Dataset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011B512-8D21-4878-A797-285430B08CB0}"/>
                </a:ext>
              </a:extLst>
            </p:cNvPr>
            <p:cNvSpPr/>
            <p:nvPr/>
          </p:nvSpPr>
          <p:spPr>
            <a:xfrm>
              <a:off x="10842409" y="5014846"/>
              <a:ext cx="1060397" cy="7684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Test</a:t>
              </a:r>
            </a:p>
            <a:p>
              <a:pPr algn="ctr"/>
              <a:r>
                <a:rPr lang="en-US"/>
                <a:t>Labels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FAE63BE-9A4B-4F5B-83CD-2301EC075ABE}"/>
                </a:ext>
              </a:extLst>
            </p:cNvPr>
            <p:cNvSpPr/>
            <p:nvPr/>
          </p:nvSpPr>
          <p:spPr>
            <a:xfrm>
              <a:off x="819392" y="5004247"/>
              <a:ext cx="1743224" cy="7684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Raw</a:t>
              </a:r>
            </a:p>
            <a:p>
              <a:pPr algn="ctr"/>
              <a:r>
                <a:rPr lang="en-US"/>
                <a:t>Test Dataset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2A39A8-5995-4D02-ACB0-4B65E0E86669}"/>
                </a:ext>
              </a:extLst>
            </p:cNvPr>
            <p:cNvSpPr/>
            <p:nvPr/>
          </p:nvSpPr>
          <p:spPr>
            <a:xfrm>
              <a:off x="3341267" y="5200810"/>
              <a:ext cx="635192" cy="331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4CB949-36AF-4B96-A965-61088ED6CCC1}"/>
                </a:ext>
              </a:extLst>
            </p:cNvPr>
            <p:cNvSpPr/>
            <p:nvPr/>
          </p:nvSpPr>
          <p:spPr>
            <a:xfrm>
              <a:off x="4323839" y="5200810"/>
              <a:ext cx="801705" cy="327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D036E2-5842-45E2-BABA-7C3DA7546D07}"/>
                </a:ext>
              </a:extLst>
            </p:cNvPr>
            <p:cNvSpPr/>
            <p:nvPr/>
          </p:nvSpPr>
          <p:spPr>
            <a:xfrm>
              <a:off x="5472924" y="5204652"/>
              <a:ext cx="578867" cy="327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3E7E49-397B-4FB9-8119-BF2B9605076F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3976459" y="5364736"/>
              <a:ext cx="347380" cy="19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DF0D63-C2A2-4446-B282-475A793968F0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5125544" y="5364736"/>
              <a:ext cx="347380" cy="3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DCAD34-E54D-4713-8442-5106B4BCF4D2}"/>
                </a:ext>
              </a:extLst>
            </p:cNvPr>
            <p:cNvSpPr/>
            <p:nvPr/>
          </p:nvSpPr>
          <p:spPr>
            <a:xfrm>
              <a:off x="3141483" y="4980218"/>
              <a:ext cx="3105636" cy="768404"/>
            </a:xfrm>
            <a:custGeom>
              <a:avLst/>
              <a:gdLst>
                <a:gd name="connsiteX0" fmla="*/ 0 w 3105636"/>
                <a:gd name="connsiteY0" fmla="*/ 0 h 768404"/>
                <a:gd name="connsiteX1" fmla="*/ 683240 w 3105636"/>
                <a:gd name="connsiteY1" fmla="*/ 0 h 768404"/>
                <a:gd name="connsiteX2" fmla="*/ 1335423 w 3105636"/>
                <a:gd name="connsiteY2" fmla="*/ 0 h 768404"/>
                <a:gd name="connsiteX3" fmla="*/ 1987607 w 3105636"/>
                <a:gd name="connsiteY3" fmla="*/ 0 h 768404"/>
                <a:gd name="connsiteX4" fmla="*/ 2515565 w 3105636"/>
                <a:gd name="connsiteY4" fmla="*/ 0 h 768404"/>
                <a:gd name="connsiteX5" fmla="*/ 3105636 w 3105636"/>
                <a:gd name="connsiteY5" fmla="*/ 0 h 768404"/>
                <a:gd name="connsiteX6" fmla="*/ 3105636 w 3105636"/>
                <a:gd name="connsiteY6" fmla="*/ 391886 h 768404"/>
                <a:gd name="connsiteX7" fmla="*/ 3105636 w 3105636"/>
                <a:gd name="connsiteY7" fmla="*/ 768404 h 768404"/>
                <a:gd name="connsiteX8" fmla="*/ 2484509 w 3105636"/>
                <a:gd name="connsiteY8" fmla="*/ 768404 h 768404"/>
                <a:gd name="connsiteX9" fmla="*/ 1956551 w 3105636"/>
                <a:gd name="connsiteY9" fmla="*/ 768404 h 768404"/>
                <a:gd name="connsiteX10" fmla="*/ 1428593 w 3105636"/>
                <a:gd name="connsiteY10" fmla="*/ 768404 h 768404"/>
                <a:gd name="connsiteX11" fmla="*/ 776409 w 3105636"/>
                <a:gd name="connsiteY11" fmla="*/ 768404 h 768404"/>
                <a:gd name="connsiteX12" fmla="*/ 0 w 3105636"/>
                <a:gd name="connsiteY12" fmla="*/ 768404 h 768404"/>
                <a:gd name="connsiteX13" fmla="*/ 0 w 3105636"/>
                <a:gd name="connsiteY13" fmla="*/ 368834 h 768404"/>
                <a:gd name="connsiteX14" fmla="*/ 0 w 3105636"/>
                <a:gd name="connsiteY14" fmla="*/ 0 h 76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5636" h="768404" fill="none" extrusionOk="0">
                  <a:moveTo>
                    <a:pt x="0" y="0"/>
                  </a:moveTo>
                  <a:cubicBezTo>
                    <a:pt x="237761" y="28774"/>
                    <a:pt x="499477" y="-17597"/>
                    <a:pt x="683240" y="0"/>
                  </a:cubicBezTo>
                  <a:cubicBezTo>
                    <a:pt x="867003" y="17597"/>
                    <a:pt x="1175629" y="25940"/>
                    <a:pt x="1335423" y="0"/>
                  </a:cubicBezTo>
                  <a:cubicBezTo>
                    <a:pt x="1495217" y="-25940"/>
                    <a:pt x="1811145" y="29404"/>
                    <a:pt x="1987607" y="0"/>
                  </a:cubicBezTo>
                  <a:cubicBezTo>
                    <a:pt x="2164069" y="-29404"/>
                    <a:pt x="2311770" y="10268"/>
                    <a:pt x="2515565" y="0"/>
                  </a:cubicBezTo>
                  <a:cubicBezTo>
                    <a:pt x="2719360" y="-10268"/>
                    <a:pt x="2838202" y="-25252"/>
                    <a:pt x="3105636" y="0"/>
                  </a:cubicBezTo>
                  <a:cubicBezTo>
                    <a:pt x="3120304" y="89374"/>
                    <a:pt x="3123163" y="288515"/>
                    <a:pt x="3105636" y="391886"/>
                  </a:cubicBezTo>
                  <a:cubicBezTo>
                    <a:pt x="3088109" y="495257"/>
                    <a:pt x="3116735" y="625767"/>
                    <a:pt x="3105636" y="768404"/>
                  </a:cubicBezTo>
                  <a:cubicBezTo>
                    <a:pt x="2938068" y="742329"/>
                    <a:pt x="2662572" y="755892"/>
                    <a:pt x="2484509" y="768404"/>
                  </a:cubicBezTo>
                  <a:cubicBezTo>
                    <a:pt x="2306446" y="780916"/>
                    <a:pt x="2137535" y="751765"/>
                    <a:pt x="1956551" y="768404"/>
                  </a:cubicBezTo>
                  <a:cubicBezTo>
                    <a:pt x="1775567" y="785043"/>
                    <a:pt x="1623135" y="752524"/>
                    <a:pt x="1428593" y="768404"/>
                  </a:cubicBezTo>
                  <a:cubicBezTo>
                    <a:pt x="1234051" y="784284"/>
                    <a:pt x="951982" y="764221"/>
                    <a:pt x="776409" y="768404"/>
                  </a:cubicBezTo>
                  <a:cubicBezTo>
                    <a:pt x="600836" y="772587"/>
                    <a:pt x="348222" y="768328"/>
                    <a:pt x="0" y="768404"/>
                  </a:cubicBezTo>
                  <a:cubicBezTo>
                    <a:pt x="19153" y="625297"/>
                    <a:pt x="1029" y="546539"/>
                    <a:pt x="0" y="368834"/>
                  </a:cubicBezTo>
                  <a:cubicBezTo>
                    <a:pt x="-1029" y="191129"/>
                    <a:pt x="-1384" y="103859"/>
                    <a:pt x="0" y="0"/>
                  </a:cubicBezTo>
                  <a:close/>
                </a:path>
                <a:path w="3105636" h="768404" stroke="0" extrusionOk="0">
                  <a:moveTo>
                    <a:pt x="0" y="0"/>
                  </a:moveTo>
                  <a:cubicBezTo>
                    <a:pt x="213489" y="3743"/>
                    <a:pt x="303181" y="18119"/>
                    <a:pt x="590071" y="0"/>
                  </a:cubicBezTo>
                  <a:cubicBezTo>
                    <a:pt x="876961" y="-18119"/>
                    <a:pt x="1004806" y="-568"/>
                    <a:pt x="1118029" y="0"/>
                  </a:cubicBezTo>
                  <a:cubicBezTo>
                    <a:pt x="1231252" y="568"/>
                    <a:pt x="1641658" y="-24977"/>
                    <a:pt x="1801269" y="0"/>
                  </a:cubicBezTo>
                  <a:cubicBezTo>
                    <a:pt x="1960880" y="24977"/>
                    <a:pt x="2128453" y="-19976"/>
                    <a:pt x="2391340" y="0"/>
                  </a:cubicBezTo>
                  <a:cubicBezTo>
                    <a:pt x="2654227" y="19976"/>
                    <a:pt x="2820821" y="259"/>
                    <a:pt x="3105636" y="0"/>
                  </a:cubicBezTo>
                  <a:cubicBezTo>
                    <a:pt x="3099943" y="175234"/>
                    <a:pt x="3093015" y="207536"/>
                    <a:pt x="3105636" y="399570"/>
                  </a:cubicBezTo>
                  <a:cubicBezTo>
                    <a:pt x="3118258" y="591604"/>
                    <a:pt x="3090265" y="683533"/>
                    <a:pt x="3105636" y="768404"/>
                  </a:cubicBezTo>
                  <a:cubicBezTo>
                    <a:pt x="2812211" y="738789"/>
                    <a:pt x="2723003" y="743128"/>
                    <a:pt x="2484509" y="768404"/>
                  </a:cubicBezTo>
                  <a:cubicBezTo>
                    <a:pt x="2246015" y="793680"/>
                    <a:pt x="2096097" y="766996"/>
                    <a:pt x="1956551" y="768404"/>
                  </a:cubicBezTo>
                  <a:cubicBezTo>
                    <a:pt x="1817005" y="769812"/>
                    <a:pt x="1619054" y="797527"/>
                    <a:pt x="1335423" y="768404"/>
                  </a:cubicBezTo>
                  <a:cubicBezTo>
                    <a:pt x="1051792" y="739281"/>
                    <a:pt x="1019683" y="776647"/>
                    <a:pt x="714296" y="768404"/>
                  </a:cubicBezTo>
                  <a:cubicBezTo>
                    <a:pt x="408909" y="760161"/>
                    <a:pt x="343601" y="757229"/>
                    <a:pt x="0" y="768404"/>
                  </a:cubicBezTo>
                  <a:cubicBezTo>
                    <a:pt x="18985" y="606521"/>
                    <a:pt x="1805" y="457300"/>
                    <a:pt x="0" y="368834"/>
                  </a:cubicBezTo>
                  <a:cubicBezTo>
                    <a:pt x="-1805" y="280368"/>
                    <a:pt x="16601" y="126342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38100"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746FBFD-B8DC-4C9C-8B6E-40096E4C4057}"/>
                </a:ext>
              </a:extLst>
            </p:cNvPr>
            <p:cNvCxnSpPr>
              <a:cxnSpLocks/>
            </p:cNvCxnSpPr>
            <p:nvPr/>
          </p:nvCxnSpPr>
          <p:spPr>
            <a:xfrm>
              <a:off x="2517655" y="5388449"/>
              <a:ext cx="823612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BA23E8-F4B5-4829-8A07-F73BA34953D6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051791" y="5388449"/>
              <a:ext cx="890882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08A922B-4D21-4378-A1D5-C98FE9FD21FB}"/>
                </a:ext>
              </a:extLst>
            </p:cNvPr>
            <p:cNvSpPr/>
            <p:nvPr/>
          </p:nvSpPr>
          <p:spPr>
            <a:xfrm>
              <a:off x="9381451" y="5013882"/>
              <a:ext cx="1060397" cy="7684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Eval</a:t>
              </a:r>
            </a:p>
            <a:p>
              <a:pPr algn="ctr"/>
              <a:r>
                <a:rPr lang="en-US"/>
                <a:t>Metrics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5F0422B-AA3A-4B6C-B5A4-BA51B2FCB32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814285" y="4214683"/>
              <a:ext cx="1456030" cy="78956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9B3A37-BF9D-4A2A-86BB-9A2B5836D023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10639664" y="4204104"/>
              <a:ext cx="732944" cy="81074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83881B1-0B76-4152-B15F-144DD0CDAEB5}"/>
                </a:ext>
              </a:extLst>
            </p:cNvPr>
            <p:cNvCxnSpPr>
              <a:cxnSpLocks/>
              <a:stCxn id="10" idx="2"/>
              <a:endCxn id="64" idx="0"/>
            </p:cNvCxnSpPr>
            <p:nvPr/>
          </p:nvCxnSpPr>
          <p:spPr>
            <a:xfrm flipH="1">
              <a:off x="9911650" y="4214683"/>
              <a:ext cx="25078" cy="79919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CB9D7-6681-4D19-A62B-3295EC4C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aka.ms/mlads-checklists</a:t>
            </a:r>
          </a:p>
        </p:txBody>
      </p:sp>
    </p:spTree>
    <p:extLst>
      <p:ext uri="{BB962C8B-B14F-4D97-AF65-F5344CB8AC3E}">
        <p14:creationId xmlns:p14="http://schemas.microsoft.com/office/powerpoint/2010/main" val="37843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7A38-58A8-4C34-AB0E-3D8F3AAC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3756"/>
          </a:xfrm>
        </p:spPr>
        <p:txBody>
          <a:bodyPr>
            <a:normAutofit lnSpcReduction="10000"/>
          </a:bodyPr>
          <a:lstStyle/>
          <a:p>
            <a:r>
              <a:rPr lang="en-US"/>
              <a:t>This is a problem-specific task.</a:t>
            </a:r>
          </a:p>
          <a:p>
            <a:r>
              <a:rPr lang="en-US"/>
              <a:t>Remove punctuation</a:t>
            </a:r>
          </a:p>
          <a:p>
            <a:r>
              <a:rPr lang="en-US"/>
              <a:t>Reduce inflected (or deviated) words</a:t>
            </a:r>
          </a:p>
          <a:p>
            <a:pPr lvl="1"/>
            <a:r>
              <a:rPr lang="en-US"/>
              <a:t>Stemming – cutting off the end of the words</a:t>
            </a:r>
          </a:p>
          <a:p>
            <a:pPr lvl="2"/>
            <a:r>
              <a:rPr lang="en-US"/>
              <a:t>E.g., Studies =&gt; </a:t>
            </a:r>
            <a:r>
              <a:rPr lang="en-US" err="1"/>
              <a:t>Studi</a:t>
            </a:r>
            <a:r>
              <a:rPr lang="en-US"/>
              <a:t> (stem); Studying =&gt; Study (stem)</a:t>
            </a:r>
          </a:p>
          <a:p>
            <a:pPr lvl="1"/>
            <a:r>
              <a:rPr lang="en-US"/>
              <a:t>Lemmatization – use a dictionary for morphological analysis of the words</a:t>
            </a:r>
          </a:p>
          <a:p>
            <a:pPr lvl="2"/>
            <a:r>
              <a:rPr lang="en-US"/>
              <a:t>E.g., Studies and Studying both convert to Study (lemma)</a:t>
            </a:r>
          </a:p>
          <a:p>
            <a:r>
              <a:rPr lang="en-US"/>
              <a:t>Stop-words Removal</a:t>
            </a:r>
          </a:p>
          <a:p>
            <a:pPr lvl="1"/>
            <a:r>
              <a:rPr lang="en-US"/>
              <a:t>Common words –the, is, at, which, on …</a:t>
            </a:r>
          </a:p>
          <a:p>
            <a:pPr lvl="1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CE336-C984-4CF1-AC9D-6F43123BBD82}"/>
              </a:ext>
            </a:extLst>
          </p:cNvPr>
          <p:cNvSpPr/>
          <p:nvPr/>
        </p:nvSpPr>
        <p:spPr>
          <a:xfrm>
            <a:off x="1451579" y="738512"/>
            <a:ext cx="2617913" cy="101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38B36-1FF5-434C-8CEE-22D78023F96A}"/>
              </a:ext>
            </a:extLst>
          </p:cNvPr>
          <p:cNvSpPr txBox="1"/>
          <p:nvPr/>
        </p:nvSpPr>
        <p:spPr>
          <a:xfrm>
            <a:off x="1451579" y="5994713"/>
            <a:ext cx="945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C. Manning, R. Prabhakar, and S. </a:t>
            </a:r>
            <a:r>
              <a:rPr lang="en-US" sz="1200" i="1" dirty="0" err="1"/>
              <a:t>Hinrich</a:t>
            </a:r>
            <a:r>
              <a:rPr lang="en-US" sz="1200" i="1" dirty="0"/>
              <a:t>. "Introduction to information retrieval." An Introduction To Information Retrieval 151.177 (2008): 5.</a:t>
            </a:r>
          </a:p>
          <a:p>
            <a:r>
              <a:rPr lang="en-US" sz="1200" i="1" dirty="0"/>
              <a:t>S. Bird, E. Klein, and E. </a:t>
            </a:r>
            <a:r>
              <a:rPr lang="en-US" sz="1200" i="1" dirty="0" err="1"/>
              <a:t>Loper</a:t>
            </a:r>
            <a:r>
              <a:rPr lang="en-US" sz="1200" i="1" dirty="0"/>
              <a:t>. Natural language processing with Python: analyzing text with the natural language toolkit. " O'Reilly Media, Inc.", 2009.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7DBF-F219-49F7-8923-C8EBF89D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aka.ms/</a:t>
            </a:r>
            <a:r>
              <a:rPr lang="en-US" dirty="0" err="1"/>
              <a:t>mlads</a:t>
            </a:r>
            <a:r>
              <a:rPr lang="en-US" dirty="0"/>
              <a:t>-checklists</a:t>
            </a:r>
          </a:p>
        </p:txBody>
      </p:sp>
    </p:spTree>
    <p:extLst>
      <p:ext uri="{BB962C8B-B14F-4D97-AF65-F5344CB8AC3E}">
        <p14:creationId xmlns:p14="http://schemas.microsoft.com/office/powerpoint/2010/main" val="32486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24F1-DCAD-4FB9-9303-CC119C52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5159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Words</a:t>
            </a:r>
          </a:p>
          <a:p>
            <a:r>
              <a:rPr lang="en-US"/>
              <a:t>Characters</a:t>
            </a:r>
          </a:p>
          <a:p>
            <a:r>
              <a:rPr lang="en-US"/>
              <a:t>N-grams – consecutive sequence of n items (words, characters,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2B458-4EBC-4760-AEDC-3E3AFD4F1021}"/>
              </a:ext>
            </a:extLst>
          </p:cNvPr>
          <p:cNvSpPr/>
          <p:nvPr/>
        </p:nvSpPr>
        <p:spPr>
          <a:xfrm>
            <a:off x="1451579" y="738512"/>
            <a:ext cx="2471697" cy="101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Tokenization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F27F6-EFAE-479A-B9B5-E8912BE79345}"/>
              </a:ext>
            </a:extLst>
          </p:cNvPr>
          <p:cNvSpPr/>
          <p:nvPr/>
        </p:nvSpPr>
        <p:spPr>
          <a:xfrm>
            <a:off x="2109958" y="4386569"/>
            <a:ext cx="169493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like this movie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52FB9-8275-4B98-9F57-F901476B2A13}"/>
              </a:ext>
            </a:extLst>
          </p:cNvPr>
          <p:cNvSpPr txBox="1"/>
          <p:nvPr/>
        </p:nvSpPr>
        <p:spPr>
          <a:xfrm>
            <a:off x="2602631" y="5198076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Text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980A97-D2C9-41F0-8EE2-779EF8A46FD0}"/>
              </a:ext>
            </a:extLst>
          </p:cNvPr>
          <p:cNvGrpSpPr/>
          <p:nvPr/>
        </p:nvGrpSpPr>
        <p:grpSpPr>
          <a:xfrm>
            <a:off x="4776352" y="3790465"/>
            <a:ext cx="4483194" cy="2113709"/>
            <a:chOff x="4633679" y="3790465"/>
            <a:chExt cx="4483194" cy="21137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6974D2-397B-475D-883D-1E42EAC61567}"/>
                </a:ext>
              </a:extLst>
            </p:cNvPr>
            <p:cNvSpPr/>
            <p:nvPr/>
          </p:nvSpPr>
          <p:spPr>
            <a:xfrm>
              <a:off x="6589614" y="3790465"/>
              <a:ext cx="691978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like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5AE656-CB2F-40EA-BCF2-121C17BD550A}"/>
                </a:ext>
              </a:extLst>
            </p:cNvPr>
            <p:cNvSpPr/>
            <p:nvPr/>
          </p:nvSpPr>
          <p:spPr>
            <a:xfrm>
              <a:off x="5755535" y="3790466"/>
              <a:ext cx="691978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407264-51FE-4EB5-B8E5-3B7EE11B8A8E}"/>
                </a:ext>
              </a:extLst>
            </p:cNvPr>
            <p:cNvSpPr/>
            <p:nvPr/>
          </p:nvSpPr>
          <p:spPr>
            <a:xfrm>
              <a:off x="7465393" y="3791738"/>
              <a:ext cx="691978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this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90572F-8478-4570-9059-AC6E6EAD1FE6}"/>
                </a:ext>
              </a:extLst>
            </p:cNvPr>
            <p:cNvSpPr/>
            <p:nvPr/>
          </p:nvSpPr>
          <p:spPr>
            <a:xfrm>
              <a:off x="8341173" y="3809098"/>
              <a:ext cx="763038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movie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F7AEB2-F4E7-4D53-8283-B1A82333B1A8}"/>
                </a:ext>
              </a:extLst>
            </p:cNvPr>
            <p:cNvSpPr/>
            <p:nvPr/>
          </p:nvSpPr>
          <p:spPr>
            <a:xfrm>
              <a:off x="5755535" y="4397170"/>
              <a:ext cx="844374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 like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394B7F-C1D6-4DD8-8B37-3DF32A5F63E7}"/>
                </a:ext>
              </a:extLst>
            </p:cNvPr>
            <p:cNvSpPr/>
            <p:nvPr/>
          </p:nvSpPr>
          <p:spPr>
            <a:xfrm>
              <a:off x="6756431" y="4406486"/>
              <a:ext cx="1013251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like this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30588A-31C3-4E6D-B6A6-2658E78C05D3}"/>
                </a:ext>
              </a:extLst>
            </p:cNvPr>
            <p:cNvSpPr/>
            <p:nvPr/>
          </p:nvSpPr>
          <p:spPr>
            <a:xfrm>
              <a:off x="7926204" y="4406486"/>
              <a:ext cx="1178007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this movie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955F5F-2C04-4327-9974-C510EDBED419}"/>
                </a:ext>
              </a:extLst>
            </p:cNvPr>
            <p:cNvSpPr txBox="1"/>
            <p:nvPr/>
          </p:nvSpPr>
          <p:spPr>
            <a:xfrm>
              <a:off x="6483821" y="5534842"/>
              <a:ext cx="2035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Word-level n-grams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0A8FCF-92B5-472B-BAE5-04A7CD6F8AC5}"/>
                </a:ext>
              </a:extLst>
            </p:cNvPr>
            <p:cNvSpPr/>
            <p:nvPr/>
          </p:nvSpPr>
          <p:spPr>
            <a:xfrm>
              <a:off x="5767718" y="5003874"/>
              <a:ext cx="1551400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 like </a:t>
              </a:r>
              <a:r>
                <a:rPr lang="en-US" altLang="zh-CN"/>
                <a:t>this</a:t>
              </a: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A0D87E-BA26-4664-A091-0DB92C0BA9C2}"/>
                </a:ext>
              </a:extLst>
            </p:cNvPr>
            <p:cNvSpPr/>
            <p:nvPr/>
          </p:nvSpPr>
          <p:spPr>
            <a:xfrm>
              <a:off x="7565473" y="5014216"/>
              <a:ext cx="1551400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like </a:t>
              </a:r>
              <a:r>
                <a:rPr lang="en-US" altLang="zh-CN"/>
                <a:t>this movie</a:t>
              </a:r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06F2DE-4F0D-4C72-83E3-88BEACEA1FCD}"/>
                </a:ext>
              </a:extLst>
            </p:cNvPr>
            <p:cNvSpPr txBox="1"/>
            <p:nvPr/>
          </p:nvSpPr>
          <p:spPr>
            <a:xfrm>
              <a:off x="4633679" y="382410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Unigram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75F5B0-4AB3-47E6-B8F8-4B8F9309919D}"/>
                </a:ext>
              </a:extLst>
            </p:cNvPr>
            <p:cNvSpPr txBox="1"/>
            <p:nvPr/>
          </p:nvSpPr>
          <p:spPr>
            <a:xfrm>
              <a:off x="4708217" y="4422146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Bigram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F3C289-65C1-4CFA-84C1-ADBF0F645B3D}"/>
                </a:ext>
              </a:extLst>
            </p:cNvPr>
            <p:cNvSpPr txBox="1"/>
            <p:nvPr/>
          </p:nvSpPr>
          <p:spPr>
            <a:xfrm>
              <a:off x="4672149" y="503751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Trigram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A638A2-BA7B-4DCB-86CC-593546923E7A}"/>
              </a:ext>
            </a:extLst>
          </p:cNvPr>
          <p:cNvSpPr txBox="1"/>
          <p:nvPr/>
        </p:nvSpPr>
        <p:spPr>
          <a:xfrm>
            <a:off x="2806786" y="6383260"/>
            <a:ext cx="945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C. Manning, R. Prabhakar, and S. </a:t>
            </a:r>
            <a:r>
              <a:rPr lang="en-US" sz="1200" i="1" err="1"/>
              <a:t>Hinrich</a:t>
            </a:r>
            <a:r>
              <a:rPr lang="en-US" sz="1200" i="1"/>
              <a:t>. "Introduction to information retrieval." An Introduction To Information Retrieval 151.177 (2008): 5.</a:t>
            </a:r>
          </a:p>
          <a:p>
            <a:r>
              <a:rPr lang="en-US" sz="1200" i="1"/>
              <a:t>S. Bird, E. Klein, and E. </a:t>
            </a:r>
            <a:r>
              <a:rPr lang="en-US" sz="1200" i="1" err="1"/>
              <a:t>Loper</a:t>
            </a:r>
            <a:r>
              <a:rPr lang="en-US" sz="1200" i="1"/>
              <a:t>. Natural language processing with Python: analyzing text with the natural language toolkit. " O'Reilly Media, Inc.", 2009.</a:t>
            </a:r>
          </a:p>
        </p:txBody>
      </p:sp>
    </p:spTree>
    <p:extLst>
      <p:ext uri="{BB962C8B-B14F-4D97-AF65-F5344CB8AC3E}">
        <p14:creationId xmlns:p14="http://schemas.microsoft.com/office/powerpoint/2010/main" val="223462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A869343B25E44A59E2CC06B630AE2" ma:contentTypeVersion="17" ma:contentTypeDescription="Create a new document." ma:contentTypeScope="" ma:versionID="0dbccdce2b49dad8d22ed2ee7bb4a52b">
  <xsd:schema xmlns:xsd="http://www.w3.org/2001/XMLSchema" xmlns:xs="http://www.w3.org/2001/XMLSchema" xmlns:p="http://schemas.microsoft.com/office/2006/metadata/properties" xmlns:ns1="http://schemas.microsoft.com/sharepoint/v3" xmlns:ns3="0925c178-d837-4748-8178-8bc34b3f9918" xmlns:ns4="2768e0a3-718c-4d99-a6f7-7b41bc98e0db" targetNamespace="http://schemas.microsoft.com/office/2006/metadata/properties" ma:root="true" ma:fieldsID="d09253387109a3be6f2a4ffdb911aa3a" ns1:_="" ns3:_="" ns4:_="">
    <xsd:import namespace="http://schemas.microsoft.com/sharepoint/v3"/>
    <xsd:import namespace="0925c178-d837-4748-8178-8bc34b3f9918"/>
    <xsd:import namespace="2768e0a3-718c-4d99-a6f7-7b41bc98e0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3:LastSharedByUser" minOccurs="0"/>
                <xsd:element ref="ns3:LastSharedByTime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5c178-d837-4748-8178-8bc34b3f99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68e0a3-718c-4d99-a6f7-7b41bc98e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768e0a3-718c-4d99-a6f7-7b41bc98e0db" xsi:nil="true"/>
  </documentManagement>
</p:properties>
</file>

<file path=customXml/itemProps1.xml><?xml version="1.0" encoding="utf-8"?>
<ds:datastoreItem xmlns:ds="http://schemas.openxmlformats.org/officeDocument/2006/customXml" ds:itemID="{1C4554AB-6996-4B80-ADDD-BF06545B1ED5}">
  <ds:schemaRefs>
    <ds:schemaRef ds:uri="0925c178-d837-4748-8178-8bc34b3f9918"/>
    <ds:schemaRef ds:uri="2768e0a3-718c-4d99-a6f7-7b41bc98e0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25EA272-9B32-4C27-963B-C3913C8C4E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18A93F-96EB-4FB1-B73F-1749577965FB}">
  <ds:schemaRefs>
    <ds:schemaRef ds:uri="0925c178-d837-4748-8178-8bc34b3f9918"/>
    <ds:schemaRef ds:uri="2768e0a3-718c-4d99-a6f7-7b41bc98e0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2482</Words>
  <Application>Microsoft Office PowerPoint</Application>
  <PresentationFormat>Widescreen</PresentationFormat>
  <Paragraphs>587</Paragraphs>
  <Slides>33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NimbusRomNo9L-Regu</vt:lpstr>
      <vt:lpstr>NimbusRomNo9L-ReguItal</vt:lpstr>
      <vt:lpstr>Segoe UI</vt:lpstr>
      <vt:lpstr>Segoe UI Light</vt:lpstr>
      <vt:lpstr>Office Theme</vt:lpstr>
      <vt:lpstr>MACHINE LEARNING, AI, AND DATA SCIENCE CONFERENCE</vt:lpstr>
      <vt:lpstr>Deep Learning for NLP Applications</vt:lpstr>
      <vt:lpstr>Session goals </vt:lpstr>
      <vt:lpstr>Prerequisites</vt:lpstr>
      <vt:lpstr>Part1: </vt:lpstr>
      <vt:lpstr>NLP and Text Categorization</vt:lpstr>
      <vt:lpstr>Supervised Learning with NLP</vt:lpstr>
      <vt:lpstr>PowerPoint Presentation</vt:lpstr>
      <vt:lpstr>PowerPoint Presentation</vt:lpstr>
      <vt:lpstr>PowerPoint Presentation</vt:lpstr>
      <vt:lpstr>Useful Libraries</vt:lpstr>
      <vt:lpstr>Practical example</vt:lpstr>
      <vt:lpstr>PowerPoint Presentation</vt:lpstr>
      <vt:lpstr>Part2: </vt:lpstr>
      <vt:lpstr>What’s the problem with BoW features?</vt:lpstr>
      <vt:lpstr>What is the benefit of short dense vectors?</vt:lpstr>
      <vt:lpstr>Word Embedding Concepts</vt:lpstr>
      <vt:lpstr>How to train Word2Vec?</vt:lpstr>
      <vt:lpstr>Skip-gram architecture for training W2V</vt:lpstr>
      <vt:lpstr>How FastText compares to W2V?</vt:lpstr>
      <vt:lpstr>Lab scenario</vt:lpstr>
      <vt:lpstr>Part3: </vt:lpstr>
      <vt:lpstr>Understanding Convolutions</vt:lpstr>
      <vt:lpstr>Understanding Convolutions</vt:lpstr>
      <vt:lpstr>Understanding Convolutions</vt:lpstr>
      <vt:lpstr>Pooling</vt:lpstr>
      <vt:lpstr>Text Embeddings</vt:lpstr>
      <vt:lpstr>Better approach using 1D Convolutions</vt:lpstr>
      <vt:lpstr>Better approach using 1D Convolutions</vt:lpstr>
      <vt:lpstr>Better approach using 1D convolutions</vt:lpstr>
      <vt:lpstr>PowerPoint Presentation</vt:lpstr>
      <vt:lpstr>What next?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Arun Gururajan</dc:creator>
  <cp:lastModifiedBy>Farid Tajaddodianfar</cp:lastModifiedBy>
  <cp:revision>3</cp:revision>
  <dcterms:created xsi:type="dcterms:W3CDTF">2019-10-10T18:07:12Z</dcterms:created>
  <dcterms:modified xsi:type="dcterms:W3CDTF">2019-11-19T18:43:44Z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2019-10-10T18:07:13Z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836f90c0-4639-435b-b7ae-0000870ee80e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0x01010052AA869343B25E44A59E2CC06B630AE2</vt:lpwstr>
  </property>
</Properties>
</file>