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7" r:id="rId6"/>
    <p:sldId id="266" r:id="rId7"/>
    <p:sldId id="265" r:id="rId8"/>
    <p:sldId id="269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78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Weight distribution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baseline="0" dirty="0">
                <a:solidFill>
                  <a:schemeClr val="bg1"/>
                </a:solidFill>
              </a:rPr>
              <a:t> the satellite in %</a:t>
            </a:r>
            <a:endParaRPr lang="en-US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1450651233208635"/>
          <c:y val="2.16701942687820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Weight Distibution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52B-47F7-B81D-4447AEB35F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52B-47F7-B81D-4447AEB35F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52B-47F7-B81D-4447AEB35F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52B-47F7-B81D-4447AEB35F6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52B-47F7-B81D-4447AEB35F6E}"/>
              </c:ext>
            </c:extLst>
          </c:dPt>
          <c:cat>
            <c:strRef>
              <c:f>Sheet1!$A$2:$A$6</c:f>
              <c:strCache>
                <c:ptCount val="5"/>
                <c:pt idx="0">
                  <c:v>Communication System</c:v>
                </c:pt>
                <c:pt idx="1">
                  <c:v>Power system</c:v>
                </c:pt>
                <c:pt idx="2">
                  <c:v>Onboard Computer</c:v>
                </c:pt>
                <c:pt idx="3">
                  <c:v>Frame </c:v>
                </c:pt>
                <c:pt idx="4">
                  <c:v>Payload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46</c:v>
                </c:pt>
                <c:pt idx="2">
                  <c:v>3.8</c:v>
                </c:pt>
                <c:pt idx="3">
                  <c:v>29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2B-47F7-B81D-4447AEB35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6469267398523643E-2"/>
          <c:y val="0.79601595062803343"/>
          <c:w val="0.88188134712280897"/>
          <c:h val="0.185409597141581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4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bg1"/>
                </a:solidFill>
              </a:rPr>
              <a:t>Power</a:t>
            </a:r>
            <a:r>
              <a:rPr lang="en-US" sz="1800" b="1" baseline="0" dirty="0">
                <a:solidFill>
                  <a:schemeClr val="bg1"/>
                </a:solidFill>
              </a:rPr>
              <a:t> Consumption</a:t>
            </a:r>
            <a:endParaRPr lang="en-US" sz="18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Commincation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Systems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D7-4821-B27C-5A544A9736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Onboard Computer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Systems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D7-4821-B27C-5A544A9736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Payload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Systems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D7-4821-B27C-5A544A9736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72863888"/>
        <c:axId val="1772867728"/>
      </c:barChart>
      <c:catAx>
        <c:axId val="1772863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867728"/>
        <c:crosses val="autoZero"/>
        <c:auto val="1"/>
        <c:lblAlgn val="ctr"/>
        <c:lblOffset val="100"/>
        <c:noMultiLvlLbl val="0"/>
      </c:catAx>
      <c:valAx>
        <c:axId val="1772867728"/>
        <c:scaling>
          <c:orientation val="minMax"/>
          <c:max val="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Powe</a:t>
                </a:r>
                <a:r>
                  <a:rPr lang="en-US" baseline="0" dirty="0"/>
                  <a:t>r Consumption in watts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8638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24000">
          <a:schemeClr val="accent1">
            <a:lumMod val="5000"/>
            <a:lumOff val="95000"/>
            <a:alpha val="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545C-32B5-43F4-A4D6-BD70547C009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060E5-FA97-4775-8970-6982172A5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3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60E5-FA97-4775-8970-6982172A50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F97E-C9FD-4D9A-AF18-4841DCE5D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1C0F6-842F-B2CA-06F5-B0FA62B5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4387-4121-8A82-99F5-3287CF3A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198F-90B5-D8AA-EBC1-28AE9DC8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17BB-D911-47A2-497E-031B78C6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5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FFC5-842A-89C0-B5AB-493BB5A4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06F4-77CB-0901-3DE6-1E5A5987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917C-016D-91C2-BBDE-895C1263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7F0C7-D85B-5B68-A42B-7CAD1AC7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FEC4-D5A7-37FB-1C6C-437514D0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84712-0B72-F083-7A06-ACEA94462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3DA9-99D5-F0BC-E307-305A858F7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4024-F571-483C-DE0F-F245B3A8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E6FC-648B-750F-8EAA-C886A791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998D-FDA8-982F-6F57-FEFFD88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8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F34-D376-46D6-D312-4DB10087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82E2-6607-6409-44BA-3503E758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7588-C7F0-46E5-4F8B-8C6AAF6E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C0A3-69DA-8CDC-3B54-3B33E739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6434-FBDD-49A8-11EF-372D2C4E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DF8-B203-1595-E78F-6A3D968F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AF36-0565-116A-1C40-D74DB29D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6D85-331E-203A-F461-04A7C880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E3EF-D8F4-6EA9-7781-502936E0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4851-FADB-8B47-CDAA-330FB246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5D61-5EAC-33C9-B1E2-54307E35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0171-D87E-1C4E-253C-44E69B82A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F9C9F-2528-FF15-002E-E21053BC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F834-7BA0-085C-E25A-B7D18B5D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5A8B-D584-2022-B160-84EC98F4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CAF79-AFD6-2BFA-FFA4-D3984038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0090-BDEF-3566-8D90-03F57B66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5B2E-28D5-225F-F2C9-17BAB09A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F33AD-4E49-B271-DDC8-B4ED2DAE7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12A95-B7EC-BAF4-3624-CD368DF9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6A1DF-7CEC-59BC-EEEA-63C3B6B35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6D386-A7C4-A6DC-F0DD-32615FDA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0C755-ED09-453A-A501-BD6D88CC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48C0F-AB2A-BFB0-797B-3122CCA2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F281-106A-DDCB-140B-059A769A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8DB0D-9EEE-9AE7-0EF8-1349ED85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EEDB0-C393-400F-71B9-5560FAED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38F1C-3FBE-D7B0-6C3A-15C7A9BE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3139F-E133-7387-3B26-AB7F3D6D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EC954-3D31-94A5-E4ED-6246A12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4798-FA4C-9D32-074E-830106B4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AC4D-57EB-95C5-03CC-219C96F1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E719-7CC1-1EE8-6649-E98C7E48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0830F-1C6C-9DAD-82AA-AE47C6CB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3492-96D0-3BE0-4DB0-24ACFFFF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E040-71CF-B4DB-FDA2-597F43D8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0778-EBA5-A1B2-9E28-CF73A11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1B54-D5EB-ABA6-DC7F-71E48D8E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3DA1B-6AC1-55CD-6E3F-CFE165991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EAD1C-908E-9491-575D-008DD9226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F9B2F-B610-753E-B3E9-8804FC3D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05D5E-AC1E-96BC-4ACC-3D93B784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DF4E-4841-25C4-7A8C-E7F4962B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748E0-A28D-31CF-16BF-9D3F865C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20A4-9120-905F-4704-61932E5E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9872-67A0-03E9-0BD6-11125B2ED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FB424-862F-4991-965A-E307B3DEAA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FB6E-9631-51B9-3317-5976398F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3350-D033-C5DA-8211-60186D96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41EA-960A-4FF4-AB97-B03BB85F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versetoday.com/tag/solar-sail/page/2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0530-A78A-BC06-4421-55E7F596E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0648243" cy="1017037"/>
          </a:xfrm>
        </p:spPr>
        <p:txBody>
          <a:bodyPr/>
          <a:lstStyle/>
          <a:p>
            <a:r>
              <a:rPr lang="en-US" dirty="0">
                <a:highlight>
                  <a:srgbClr val="808080"/>
                </a:highlight>
                <a:latin typeface="Agency FB" panose="020B0503020202020204" pitchFamily="34" charset="0"/>
              </a:rPr>
              <a:t>Olympus Tech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80" y="5997678"/>
            <a:ext cx="2389239" cy="5850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4755C-AB1F-BF0E-75C7-DCA66C06FD5A}"/>
              </a:ext>
            </a:extLst>
          </p:cNvPr>
          <p:cNvSpPr txBox="1"/>
          <p:nvPr/>
        </p:nvSpPr>
        <p:spPr>
          <a:xfrm>
            <a:off x="329380" y="4990381"/>
            <a:ext cx="3932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Team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Ahmad Faraaz Baba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Malay Dave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Sarvadhnya Chaure</a:t>
            </a:r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657AF-528D-329F-D0F4-98CB7A9FF00C}"/>
              </a:ext>
            </a:extLst>
          </p:cNvPr>
          <p:cNvSpPr txBox="1"/>
          <p:nvPr/>
        </p:nvSpPr>
        <p:spPr>
          <a:xfrm>
            <a:off x="5995358" y="1082351"/>
            <a:ext cx="427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CubeSat Conquest</a:t>
            </a:r>
          </a:p>
        </p:txBody>
      </p:sp>
    </p:spTree>
    <p:extLst>
      <p:ext uri="{BB962C8B-B14F-4D97-AF65-F5344CB8AC3E}">
        <p14:creationId xmlns:p14="http://schemas.microsoft.com/office/powerpoint/2010/main" val="321088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80" y="5997678"/>
            <a:ext cx="2389239" cy="5850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1E3FD5A-F6D9-40EC-7CDF-115BCC1FB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917376"/>
              </p:ext>
            </p:extLst>
          </p:nvPr>
        </p:nvGraphicFramePr>
        <p:xfrm>
          <a:off x="4356561" y="719666"/>
          <a:ext cx="775923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5372B0-6F61-AA83-AD3C-110390306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0318"/>
              </p:ext>
            </p:extLst>
          </p:nvPr>
        </p:nvGraphicFramePr>
        <p:xfrm>
          <a:off x="76200" y="1916145"/>
          <a:ext cx="3943350" cy="313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725">
                  <a:extLst>
                    <a:ext uri="{9D8B030D-6E8A-4147-A177-3AD203B41FA5}">
                      <a16:colId xmlns:a16="http://schemas.microsoft.com/office/drawing/2014/main" val="2677682544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3666416150"/>
                    </a:ext>
                  </a:extLst>
                </a:gridCol>
              </a:tblGrid>
              <a:tr h="624516">
                <a:tc>
                  <a:txBody>
                    <a:bodyPr/>
                    <a:lstStyle/>
                    <a:p>
                      <a:r>
                        <a:rPr lang="en-US" dirty="0"/>
                        <a:t>Systems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Consumption</a:t>
                      </a:r>
                    </a:p>
                    <a:p>
                      <a:r>
                        <a:rPr lang="en-US" dirty="0"/>
                        <a:t>(in watt)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94060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Communication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85509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55551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Onboard computer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8721"/>
                  </a:ext>
                </a:extLst>
              </a:tr>
              <a:tr h="6245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Consumption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8.4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9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5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353683"/>
            <a:ext cx="11129513" cy="5823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So, this is our approach to a CubeSat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THANKS </a:t>
            </a:r>
            <a:r>
              <a:rPr lang="en-US" dirty="0">
                <a:solidFill>
                  <a:schemeClr val="bg1"/>
                </a:solidFill>
              </a:rPr>
              <a:t>FOR GOING THROUGH IT ALL</a:t>
            </a:r>
          </a:p>
        </p:txBody>
      </p:sp>
    </p:spTree>
    <p:extLst>
      <p:ext uri="{BB962C8B-B14F-4D97-AF65-F5344CB8AC3E}">
        <p14:creationId xmlns:p14="http://schemas.microsoft.com/office/powerpoint/2010/main" val="2793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0B7B-60DC-91A5-CD78-4029E101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5" y="196915"/>
            <a:ext cx="10515600" cy="1325563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The dimension, orbit and objective of the satellite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56191-2646-80D5-7D8F-0E4EF22280D2}"/>
              </a:ext>
            </a:extLst>
          </p:cNvPr>
          <p:cNvSpPr txBox="1"/>
          <p:nvPr/>
        </p:nvSpPr>
        <p:spPr>
          <a:xfrm>
            <a:off x="0" y="2286117"/>
            <a:ext cx="8763665" cy="36317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</a:rPr>
              <a:t>The designed CubeSat has the dimensions of 15cm X 15cm X 15xm.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</a:rPr>
              <a:t> The objective of this particular satellite in space is to study the atmosphere of Venus, the second planet in our solar system.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1"/>
                </a:solidFill>
              </a:rPr>
              <a:t>As it needs to study the atmosphere of Venus, it needs to be close to the surface,  and for such situations, a low Earth orbit (LEO) (or should I call it a low Venus orbit ?) is the most suitable one.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AD0F-E1CE-3973-B14F-05A41F5FC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63665" y="2349677"/>
            <a:ext cx="3428335" cy="2981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9DE5F-A881-D707-B298-40388FB9256A}"/>
              </a:ext>
            </a:extLst>
          </p:cNvPr>
          <p:cNvCxnSpPr>
            <a:cxnSpLocks/>
          </p:cNvCxnSpPr>
          <p:nvPr/>
        </p:nvCxnSpPr>
        <p:spPr>
          <a:xfrm>
            <a:off x="8892337" y="4404852"/>
            <a:ext cx="954561" cy="9262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EF3DF-1076-D6AF-4C33-6281900224A9}"/>
              </a:ext>
            </a:extLst>
          </p:cNvPr>
          <p:cNvCxnSpPr>
            <a:cxnSpLocks/>
          </p:cNvCxnSpPr>
          <p:nvPr/>
        </p:nvCxnSpPr>
        <p:spPr>
          <a:xfrm flipV="1">
            <a:off x="9916367" y="4719167"/>
            <a:ext cx="1426357" cy="5514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D8BB9-1410-203A-3BE2-D6142F56483C}"/>
              </a:ext>
            </a:extLst>
          </p:cNvPr>
          <p:cNvCxnSpPr/>
          <p:nvPr/>
        </p:nvCxnSpPr>
        <p:spPr>
          <a:xfrm flipH="1">
            <a:off x="11385755" y="3025969"/>
            <a:ext cx="68826" cy="1693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B01996-D35A-4C76-E133-9661451D4927}"/>
              </a:ext>
            </a:extLst>
          </p:cNvPr>
          <p:cNvSpPr txBox="1"/>
          <p:nvPr/>
        </p:nvSpPr>
        <p:spPr>
          <a:xfrm>
            <a:off x="11420168" y="3840389"/>
            <a:ext cx="8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15cm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98276-AF27-5C56-7D65-5F67B1BCC273}"/>
              </a:ext>
            </a:extLst>
          </p:cNvPr>
          <p:cNvSpPr txBox="1"/>
          <p:nvPr/>
        </p:nvSpPr>
        <p:spPr>
          <a:xfrm>
            <a:off x="10605562" y="490124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CED2E-A5FB-AB55-CC69-905EED8A8C8B}"/>
              </a:ext>
            </a:extLst>
          </p:cNvPr>
          <p:cNvSpPr txBox="1"/>
          <p:nvPr/>
        </p:nvSpPr>
        <p:spPr>
          <a:xfrm>
            <a:off x="8696058" y="4719167"/>
            <a:ext cx="134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cm</a:t>
            </a:r>
          </a:p>
        </p:txBody>
      </p:sp>
    </p:spTree>
    <p:extLst>
      <p:ext uri="{BB962C8B-B14F-4D97-AF65-F5344CB8AC3E}">
        <p14:creationId xmlns:p14="http://schemas.microsoft.com/office/powerpoint/2010/main" val="25415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1U CubeSat Structure by EnduroSat - YouTube">
            <a:extLst>
              <a:ext uri="{FF2B5EF4-FFF2-40B4-BE49-F238E27FC236}">
                <a16:creationId xmlns:a16="http://schemas.microsoft.com/office/drawing/2014/main" id="{6F5275C6-F5F7-8EF3-CE5D-52233E98C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r="22211"/>
          <a:stretch/>
        </p:blipFill>
        <p:spPr bwMode="auto">
          <a:xfrm>
            <a:off x="9661584" y="1525026"/>
            <a:ext cx="2458529" cy="25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1F38BE-341B-8C7E-2212-5184D3A1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48" y="222749"/>
            <a:ext cx="10515600" cy="10077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Components in the satellite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B215-3186-26D0-FA95-0D130AB4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14732"/>
            <a:ext cx="9946256" cy="5284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Material and structure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The body of the CubeSat is made  of an aluminum alloy, making it lightweight and durable in harsh space conditions.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structure is designed in such a way that it protects other components in the satellite.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All the components of the satellite must be packed in the satellite in such a way that all the space in the satellite is used most effectively.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frame of the CubeSat is made of the aluminum alloy  AL6061 and its total weight is 0.29 kg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D1221-D583-AFC1-492D-578503BD4507}"/>
              </a:ext>
            </a:extLst>
          </p:cNvPr>
          <p:cNvSpPr txBox="1"/>
          <p:nvPr/>
        </p:nvSpPr>
        <p:spPr>
          <a:xfrm>
            <a:off x="9816860" y="4020936"/>
            <a:ext cx="2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Frame of the CubeSat</a:t>
            </a:r>
          </a:p>
        </p:txBody>
      </p:sp>
    </p:spTree>
    <p:extLst>
      <p:ext uri="{BB962C8B-B14F-4D97-AF65-F5344CB8AC3E}">
        <p14:creationId xmlns:p14="http://schemas.microsoft.com/office/powerpoint/2010/main" val="1362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60" y="914399"/>
            <a:ext cx="8557404" cy="5710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Onboard Computer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The onboard computer controls all the satellite’s processes. It is a very important component of the satellite and should function properly in the harsh conditions of space.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It will control all the operations in the satellite; that is, it acts as a CPU.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material should be light, robust, and compact.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Details: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ubeSat On-Board Computer image">
            <a:extLst>
              <a:ext uri="{FF2B5EF4-FFF2-40B4-BE49-F238E27FC236}">
                <a16:creationId xmlns:a16="http://schemas.microsoft.com/office/drawing/2014/main" id="{62BA2AB4-46D9-CF63-7320-E32993ABF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1877" r="16306" b="10653"/>
          <a:stretch/>
        </p:blipFill>
        <p:spPr bwMode="auto">
          <a:xfrm>
            <a:off x="8548244" y="1699405"/>
            <a:ext cx="3192307" cy="28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BEF25-C453-628D-1CD0-DB0C6E0DA454}"/>
              </a:ext>
            </a:extLst>
          </p:cNvPr>
          <p:cNvSpPr txBox="1"/>
          <p:nvPr/>
        </p:nvSpPr>
        <p:spPr>
          <a:xfrm>
            <a:off x="9087580" y="4537495"/>
            <a:ext cx="228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Onboard Computer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CB9620-EC3F-F135-5C0B-E18FE505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21232"/>
              </p:ext>
            </p:extLst>
          </p:nvPr>
        </p:nvGraphicFramePr>
        <p:xfrm>
          <a:off x="301923" y="4339087"/>
          <a:ext cx="4494363" cy="18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017">
                  <a:extLst>
                    <a:ext uri="{9D8B030D-6E8A-4147-A177-3AD203B41FA5}">
                      <a16:colId xmlns:a16="http://schemas.microsoft.com/office/drawing/2014/main" val="1361103539"/>
                    </a:ext>
                  </a:extLst>
                </a:gridCol>
                <a:gridCol w="2789346">
                  <a:extLst>
                    <a:ext uri="{9D8B030D-6E8A-4147-A177-3AD203B41FA5}">
                      <a16:colId xmlns:a16="http://schemas.microsoft.com/office/drawing/2014/main" val="140081133"/>
                    </a:ext>
                  </a:extLst>
                </a:gridCol>
              </a:tblGrid>
              <a:tr h="605533">
                <a:tc>
                  <a:txBody>
                    <a:bodyPr/>
                    <a:lstStyle/>
                    <a:p>
                      <a:r>
                        <a:rPr lang="en-US" b="1" dirty="0"/>
                        <a:t>Weight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0.038 Kg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055424"/>
                  </a:ext>
                </a:extLst>
              </a:tr>
              <a:tr h="6055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Power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0.3 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77537"/>
                  </a:ext>
                </a:extLst>
              </a:tr>
              <a:tr h="6034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Dimensions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96mm x 90mm x 10mm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HiSPiCO Transmitter image">
            <a:extLst>
              <a:ext uri="{FF2B5EF4-FFF2-40B4-BE49-F238E27FC236}">
                <a16:creationId xmlns:a16="http://schemas.microsoft.com/office/drawing/2014/main" id="{57933C6E-1AB4-FBE4-58B6-F69505EBA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0" t="17733" r="16462" b="12331"/>
          <a:stretch/>
        </p:blipFill>
        <p:spPr bwMode="auto">
          <a:xfrm>
            <a:off x="8829135" y="491704"/>
            <a:ext cx="3273727" cy="2350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8829135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Communication system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As we need to study the planet's atmosphere, we must receive the data from the satellite.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For a one-way communication, we will use a transmitter.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Details: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The antennas are needed to transmit and receive data over large distances and are hence necessary.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Details: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02" name="Picture 6" descr="ISIS Deployable Antenna System - Orbital Transports SmallSat Catalog">
            <a:extLst>
              <a:ext uri="{FF2B5EF4-FFF2-40B4-BE49-F238E27FC236}">
                <a16:creationId xmlns:a16="http://schemas.microsoft.com/office/drawing/2014/main" id="{DB8DA68D-56C5-A5AE-D6B8-E9BBB1B1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171" y="3121622"/>
            <a:ext cx="3006306" cy="28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1C254B-18D6-12B5-6565-903694DC7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58359"/>
              </p:ext>
            </p:extLst>
          </p:nvPr>
        </p:nvGraphicFramePr>
        <p:xfrm>
          <a:off x="89138" y="2415398"/>
          <a:ext cx="3273727" cy="131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356">
                  <a:extLst>
                    <a:ext uri="{9D8B030D-6E8A-4147-A177-3AD203B41FA5}">
                      <a16:colId xmlns:a16="http://schemas.microsoft.com/office/drawing/2014/main" val="1109910378"/>
                    </a:ext>
                  </a:extLst>
                </a:gridCol>
                <a:gridCol w="1111371">
                  <a:extLst>
                    <a:ext uri="{9D8B030D-6E8A-4147-A177-3AD203B41FA5}">
                      <a16:colId xmlns:a16="http://schemas.microsoft.com/office/drawing/2014/main" val="3379979945"/>
                    </a:ext>
                  </a:extLst>
                </a:gridCol>
              </a:tblGrid>
              <a:tr h="3505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 Kg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04615"/>
                  </a:ext>
                </a:extLst>
              </a:tr>
              <a:tr h="480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Power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5.0 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05741"/>
                  </a:ext>
                </a:extLst>
              </a:tr>
              <a:tr h="4712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Frequency Band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UHF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0527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19177B-7120-AB0C-26B2-2526D1F4C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95495"/>
              </p:ext>
            </p:extLst>
          </p:nvPr>
        </p:nvGraphicFramePr>
        <p:xfrm>
          <a:off x="89138" y="5184475"/>
          <a:ext cx="4977165" cy="111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86">
                  <a:extLst>
                    <a:ext uri="{9D8B030D-6E8A-4147-A177-3AD203B41FA5}">
                      <a16:colId xmlns:a16="http://schemas.microsoft.com/office/drawing/2014/main" val="3581501226"/>
                    </a:ext>
                  </a:extLst>
                </a:gridCol>
                <a:gridCol w="2769079">
                  <a:extLst>
                    <a:ext uri="{9D8B030D-6E8A-4147-A177-3AD203B41FA5}">
                      <a16:colId xmlns:a16="http://schemas.microsoft.com/office/drawing/2014/main" val="2548166947"/>
                    </a:ext>
                  </a:extLst>
                </a:gridCol>
              </a:tblGrid>
              <a:tr h="404657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0.1 Kg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79465"/>
                  </a:ext>
                </a:extLst>
              </a:tr>
              <a:tr h="7081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Power Consumption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Nominal: &lt; 40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mW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During deployment: 2 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809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519901-B66B-FD19-9CA7-37BCF1BB57B2}"/>
              </a:ext>
            </a:extLst>
          </p:cNvPr>
          <p:cNvSpPr txBox="1"/>
          <p:nvPr/>
        </p:nvSpPr>
        <p:spPr>
          <a:xfrm>
            <a:off x="9023230" y="2415398"/>
            <a:ext cx="133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Transmitter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A3A1A-BA5E-6F05-0908-F2870129216F}"/>
              </a:ext>
            </a:extLst>
          </p:cNvPr>
          <p:cNvSpPr txBox="1"/>
          <p:nvPr/>
        </p:nvSpPr>
        <p:spPr>
          <a:xfrm>
            <a:off x="9799608" y="5564038"/>
            <a:ext cx="1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Antennas</a:t>
            </a:r>
          </a:p>
        </p:txBody>
      </p:sp>
    </p:spTree>
    <p:extLst>
      <p:ext uri="{BB962C8B-B14F-4D97-AF65-F5344CB8AC3E}">
        <p14:creationId xmlns:p14="http://schemas.microsoft.com/office/powerpoint/2010/main" val="2161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2DCBAC-FD06-C8EB-939B-30129A27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04" y="3101246"/>
            <a:ext cx="2915729" cy="2617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F5D06-89F2-F116-6957-B1C0DCBEE5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11" r="16101"/>
          <a:stretch/>
        </p:blipFill>
        <p:spPr>
          <a:xfrm>
            <a:off x="9394166" y="1085921"/>
            <a:ext cx="2579298" cy="20153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9A4E27-DC7A-0776-D1A0-56AC2CE80E08}"/>
              </a:ext>
            </a:extLst>
          </p:cNvPr>
          <p:cNvCxnSpPr>
            <a:cxnSpLocks/>
          </p:cNvCxnSpPr>
          <p:nvPr/>
        </p:nvCxnSpPr>
        <p:spPr>
          <a:xfrm>
            <a:off x="9693185" y="1029799"/>
            <a:ext cx="432553" cy="91246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8D05F5-079B-D72C-C811-723866BB0DAD}"/>
              </a:ext>
            </a:extLst>
          </p:cNvPr>
          <p:cNvSpPr txBox="1"/>
          <p:nvPr/>
        </p:nvSpPr>
        <p:spPr>
          <a:xfrm>
            <a:off x="8949717" y="577974"/>
            <a:ext cx="155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Solar panels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9" y="96335"/>
            <a:ext cx="9283378" cy="665814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Power System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major part of a satellite is its power system; other satellite components won’t work without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satellite uses solar panels mounted on the surface to generate the required electricity. Their typical weight is about 0.048 Kg; as we will attach them on four sides, leaving the top and bottom, the total weight for solar panels will be 0.192 Kg.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energy is stored in the batteries on the satellite for use when it is not in direct sunlight.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The batteries are connected to the solar panels and all the other components of the satellite to transfer the power.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Specifications of the battery.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D51A2-B667-E0FF-3AC0-5029124FBE61}"/>
              </a:ext>
            </a:extLst>
          </p:cNvPr>
          <p:cNvSpPr txBox="1"/>
          <p:nvPr/>
        </p:nvSpPr>
        <p:spPr>
          <a:xfrm>
            <a:off x="9328477" y="6133381"/>
            <a:ext cx="204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Lithium-ion Battery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6B0FA9-33FD-5BC5-1113-A4DB7C8F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63245"/>
              </p:ext>
            </p:extLst>
          </p:nvPr>
        </p:nvGraphicFramePr>
        <p:xfrm>
          <a:off x="213194" y="4143099"/>
          <a:ext cx="4848045" cy="2359614"/>
        </p:xfrm>
        <a:graphic>
          <a:graphicData uri="http://schemas.openxmlformats.org/drawingml/2006/table">
            <a:tbl>
              <a:tblPr firstRow="1" bandRow="1">
                <a:solidFill>
                  <a:schemeClr val="tx2">
                    <a:lumMod val="60000"/>
                    <a:lumOff val="40000"/>
                  </a:schemeClr>
                </a:solidFill>
                <a:tableStyleId>{5C22544A-7EE6-4342-B048-85BDC9FD1C3A}</a:tableStyleId>
              </a:tblPr>
              <a:tblGrid>
                <a:gridCol w="1257490">
                  <a:extLst>
                    <a:ext uri="{9D8B030D-6E8A-4147-A177-3AD203B41FA5}">
                      <a16:colId xmlns:a16="http://schemas.microsoft.com/office/drawing/2014/main" val="4061710922"/>
                    </a:ext>
                  </a:extLst>
                </a:gridCol>
                <a:gridCol w="3590555">
                  <a:extLst>
                    <a:ext uri="{9D8B030D-6E8A-4147-A177-3AD203B41FA5}">
                      <a16:colId xmlns:a16="http://schemas.microsoft.com/office/drawing/2014/main" val="745445318"/>
                    </a:ext>
                  </a:extLst>
                </a:gridCol>
              </a:tblGrid>
              <a:tr h="25361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Lithium-ion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919643"/>
                  </a:ext>
                </a:extLst>
              </a:tr>
              <a:tr h="48074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prstClr val="white"/>
                          </a:solidFill>
                          <a:latin typeface="+mn-lt"/>
                        </a:rPr>
                        <a:t>Material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prstClr val="white"/>
                          </a:solidFill>
                          <a:latin typeface="+mn-lt"/>
                        </a:rPr>
                        <a:t>Lithium Polymer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3251"/>
                  </a:ext>
                </a:extLst>
              </a:tr>
              <a:tr h="3922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prstClr val="white"/>
                          </a:solidFill>
                          <a:latin typeface="+mn-lt"/>
                        </a:rPr>
                        <a:t>Capacity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prstClr val="white"/>
                          </a:solidFill>
                          <a:latin typeface="+mn-lt"/>
                        </a:rPr>
                        <a:t>30 Wh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59997"/>
                  </a:ext>
                </a:extLst>
              </a:tr>
              <a:tr h="58775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90.89 X 90.17 X 21.55 mm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24067"/>
                  </a:ext>
                </a:extLst>
              </a:tr>
              <a:tr h="48074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prstClr val="white"/>
                          </a:solidFill>
                          <a:latin typeface="+mn-lt"/>
                        </a:rPr>
                        <a:t>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0.268 Kg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2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3ECBA49-E90C-16D1-5D6A-93A98CBB5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24998" r="25428" b="26439"/>
          <a:stretch/>
        </p:blipFill>
        <p:spPr bwMode="auto">
          <a:xfrm>
            <a:off x="9238889" y="2208363"/>
            <a:ext cx="2892725" cy="259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528"/>
            <a:ext cx="9299275" cy="622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 Payload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The purpose of this satellite is to study the atmosphere of Venus.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Different methods can be used; we will use a spectrometer and a radiometer in this satellite.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spectrometers will analyze the light emitted or reflected by the atmosphere, revealing its composition, temperature, and other properties.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radiometer will measure thermal radiation emitted by the planet, providing information about its temperature profile.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For this purpose, we will use this miniature spectrometer, which does UV gas measurement and spectral analysis and has a radiometer.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6B480A-AF17-D1A6-1E67-73A8EFD7D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86756"/>
              </p:ext>
            </p:extLst>
          </p:nvPr>
        </p:nvGraphicFramePr>
        <p:xfrm>
          <a:off x="349849" y="4977442"/>
          <a:ext cx="4670725" cy="142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317">
                  <a:extLst>
                    <a:ext uri="{9D8B030D-6E8A-4147-A177-3AD203B41FA5}">
                      <a16:colId xmlns:a16="http://schemas.microsoft.com/office/drawing/2014/main" val="789470303"/>
                    </a:ext>
                  </a:extLst>
                </a:gridCol>
                <a:gridCol w="2484408">
                  <a:extLst>
                    <a:ext uri="{9D8B030D-6E8A-4147-A177-3AD203B41FA5}">
                      <a16:colId xmlns:a16="http://schemas.microsoft.com/office/drawing/2014/main" val="4192327433"/>
                    </a:ext>
                  </a:extLst>
                </a:gridCol>
              </a:tblGrid>
              <a:tr h="474453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Kg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98374"/>
                  </a:ext>
                </a:extLst>
              </a:tr>
              <a:tr h="4744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Power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1.1 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75421"/>
                  </a:ext>
                </a:extLst>
              </a:tr>
              <a:tr h="47445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Dimensions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45mm x 24mm x 40mm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78375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FB8E2D-C31F-BD80-7021-0AC3E5349F1D}"/>
              </a:ext>
            </a:extLst>
          </p:cNvPr>
          <p:cNvSpPr txBox="1"/>
          <p:nvPr/>
        </p:nvSpPr>
        <p:spPr>
          <a:xfrm>
            <a:off x="10006642" y="5080958"/>
            <a:ext cx="15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Spectrometer</a:t>
            </a:r>
          </a:p>
        </p:txBody>
      </p:sp>
    </p:spTree>
    <p:extLst>
      <p:ext uri="{BB962C8B-B14F-4D97-AF65-F5344CB8AC3E}">
        <p14:creationId xmlns:p14="http://schemas.microsoft.com/office/powerpoint/2010/main" val="25453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8793"/>
            <a:ext cx="11858445" cy="603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Integrating all the components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6" name="Picture 6" descr="Cube Sattelite">
            <a:extLst>
              <a:ext uri="{FF2B5EF4-FFF2-40B4-BE49-F238E27FC236}">
                <a16:creationId xmlns:a16="http://schemas.microsoft.com/office/drawing/2014/main" id="{93802CD2-61DF-39FB-F8C9-30595365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3" y="1101217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BAFB8-8149-1FE1-7082-2F517F2B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23908">
            <a:off x="3434040" y="3674107"/>
            <a:ext cx="2157135" cy="9096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015985-B697-FF1F-72A7-21ED4B092BE6}"/>
              </a:ext>
            </a:extLst>
          </p:cNvPr>
          <p:cNvSpPr/>
          <p:nvPr/>
        </p:nvSpPr>
        <p:spPr>
          <a:xfrm>
            <a:off x="5079523" y="2522292"/>
            <a:ext cx="1871932" cy="755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Spectrometer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EAC2C-D6D0-9CDE-BE72-03E7359959AA}"/>
              </a:ext>
            </a:extLst>
          </p:cNvPr>
          <p:cNvSpPr/>
          <p:nvPr/>
        </p:nvSpPr>
        <p:spPr>
          <a:xfrm>
            <a:off x="1782793" y="5286797"/>
            <a:ext cx="1854680" cy="58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Onboard Computer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DF8CD-B659-BAF5-F0CA-17281CDE8EBB}"/>
              </a:ext>
            </a:extLst>
          </p:cNvPr>
          <p:cNvSpPr txBox="1"/>
          <p:nvPr/>
        </p:nvSpPr>
        <p:spPr>
          <a:xfrm>
            <a:off x="1477115" y="4935008"/>
            <a:ext cx="15700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UHF Transmitter</a:t>
            </a:r>
          </a:p>
        </p:txBody>
      </p:sp>
    </p:spTree>
    <p:extLst>
      <p:ext uri="{BB962C8B-B14F-4D97-AF65-F5344CB8AC3E}">
        <p14:creationId xmlns:p14="http://schemas.microsoft.com/office/powerpoint/2010/main" val="37236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0715-CB7E-DD67-CBD8-4FD0B62F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97" y="1667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Century Gothic" panose="020B0502020202020204" pitchFamily="34" charset="0"/>
              </a:rPr>
              <a:t>The weight distribution of the satellite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219A5-835B-E999-CBB5-E9FABE91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60" y="17307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DBB8992-B009-D79E-D130-43EBFA45F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763861"/>
              </p:ext>
            </p:extLst>
          </p:nvPr>
        </p:nvGraphicFramePr>
        <p:xfrm>
          <a:off x="6465500" y="1336917"/>
          <a:ext cx="5434640" cy="4684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F802F3-757E-B353-037B-3CD21DE8E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85328"/>
              </p:ext>
            </p:extLst>
          </p:nvPr>
        </p:nvGraphicFramePr>
        <p:xfrm>
          <a:off x="291860" y="1949569"/>
          <a:ext cx="4280140" cy="413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185">
                  <a:extLst>
                    <a:ext uri="{9D8B030D-6E8A-4147-A177-3AD203B41FA5}">
                      <a16:colId xmlns:a16="http://schemas.microsoft.com/office/drawing/2014/main" val="2677682544"/>
                    </a:ext>
                  </a:extLst>
                </a:gridCol>
                <a:gridCol w="2009955">
                  <a:extLst>
                    <a:ext uri="{9D8B030D-6E8A-4147-A177-3AD203B41FA5}">
                      <a16:colId xmlns:a16="http://schemas.microsoft.com/office/drawing/2014/main" val="3666416150"/>
                    </a:ext>
                  </a:extLst>
                </a:gridCol>
              </a:tblGrid>
              <a:tr h="590358">
                <a:tc>
                  <a:txBody>
                    <a:bodyPr/>
                    <a:lstStyle/>
                    <a:p>
                      <a:r>
                        <a:rPr lang="en-US" dirty="0"/>
                        <a:t>Systems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94060"/>
                  </a:ext>
                </a:extLst>
              </a:tr>
              <a:tr h="590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0.46 Kg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548273"/>
                  </a:ext>
                </a:extLst>
              </a:tr>
              <a:tr h="590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Communication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0.15 Kg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85509"/>
                  </a:ext>
                </a:extLst>
              </a:tr>
              <a:tr h="590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0.06 Kg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55551"/>
                  </a:ext>
                </a:extLst>
              </a:tr>
              <a:tr h="590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Onboard computer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0.038 Kg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8721"/>
                  </a:ext>
                </a:extLst>
              </a:tr>
              <a:tr h="590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Frame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0.29 KG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03334"/>
                  </a:ext>
                </a:extLst>
              </a:tr>
              <a:tr h="590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Weight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0.998 Kg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2984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2AD397-DB0A-2255-B8CA-938A6CA877FD}"/>
              </a:ext>
            </a:extLst>
          </p:cNvPr>
          <p:cNvSpPr txBox="1"/>
          <p:nvPr/>
        </p:nvSpPr>
        <p:spPr>
          <a:xfrm>
            <a:off x="2339564" y="6327762"/>
            <a:ext cx="22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(Weight is under 1 Kg)</a:t>
            </a:r>
          </a:p>
        </p:txBody>
      </p:sp>
    </p:spTree>
    <p:extLst>
      <p:ext uri="{BB962C8B-B14F-4D97-AF65-F5344CB8AC3E}">
        <p14:creationId xmlns:p14="http://schemas.microsoft.com/office/powerpoint/2010/main" val="32575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713</Words>
  <Application>Microsoft Office PowerPoint</Application>
  <PresentationFormat>Widescreen</PresentationFormat>
  <Paragraphs>146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Aptos</vt:lpstr>
      <vt:lpstr>Arial</vt:lpstr>
      <vt:lpstr>Calibri</vt:lpstr>
      <vt:lpstr>Calibri Light</vt:lpstr>
      <vt:lpstr>Century Gothic</vt:lpstr>
      <vt:lpstr>Wingdings</vt:lpstr>
      <vt:lpstr>Office Theme</vt:lpstr>
      <vt:lpstr>Olympus Tech 2.0</vt:lpstr>
      <vt:lpstr>The dimension, orbit and objective of the satellite</vt:lpstr>
      <vt:lpstr>Components in the satellite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weight distribution of the satellite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Olympus Tech 2.0</dc:title>
  <dc:creator>Sarvadhnya Chaure</dc:creator>
  <cp:lastModifiedBy>Faraaz Baba</cp:lastModifiedBy>
  <cp:revision>18</cp:revision>
  <dcterms:created xsi:type="dcterms:W3CDTF">2024-10-11T14:39:43Z</dcterms:created>
  <dcterms:modified xsi:type="dcterms:W3CDTF">2024-10-27T10:26:00Z</dcterms:modified>
</cp:coreProperties>
</file>