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4" r:id="rId3"/>
    <p:sldId id="275" r:id="rId4"/>
    <p:sldId id="306" r:id="rId5"/>
    <p:sldId id="305" r:id="rId6"/>
    <p:sldId id="307" r:id="rId7"/>
    <p:sldId id="280" r:id="rId8"/>
    <p:sldId id="289" r:id="rId9"/>
    <p:sldId id="290" r:id="rId10"/>
    <p:sldId id="291" r:id="rId11"/>
    <p:sldId id="294" r:id="rId12"/>
    <p:sldId id="295" r:id="rId13"/>
    <p:sldId id="304" r:id="rId14"/>
    <p:sldId id="293" r:id="rId15"/>
    <p:sldId id="303" r:id="rId16"/>
    <p:sldId id="284" r:id="rId17"/>
    <p:sldId id="296" r:id="rId18"/>
    <p:sldId id="277" r:id="rId19"/>
    <p:sldId id="298" r:id="rId20"/>
    <p:sldId id="299" r:id="rId21"/>
    <p:sldId id="297" r:id="rId22"/>
    <p:sldId id="300" r:id="rId23"/>
    <p:sldId id="301" r:id="rId24"/>
    <p:sldId id="302" r:id="rId25"/>
    <p:sldId id="286"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1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23F148-05C8-48A2-A5DC-552A40A2CD8F}" type="datetimeFigureOut">
              <a:rPr lang="en-US" smtClean="0"/>
              <a:pPr/>
              <a:t>07-03-2019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0E1729-28EE-4128-86FC-92E136F3F83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2</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11</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12</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13</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14</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15</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16</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17</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18</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19</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20</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3</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21</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22</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23</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24</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26</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4</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5</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6</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7</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8</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9</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785D8-34F4-436E-9F0B-0F98FD90EE67}" type="slidenum">
              <a:rPr lang="en-US"/>
              <a:pPr/>
              <a:t>10</a:t>
            </a:fld>
            <a:endParaRPr lang="en-US"/>
          </a:p>
        </p:txBody>
      </p:sp>
      <p:sp>
        <p:nvSpPr>
          <p:cNvPr id="758786" name="Rectangle 2"/>
          <p:cNvSpPr>
            <a:spLocks noGrp="1" noRot="1" noChangeAspect="1" noChangeArrowheads="1" noTextEdit="1"/>
          </p:cNvSpPr>
          <p:nvPr>
            <p:ph type="sldImg"/>
          </p:nvPr>
        </p:nvSpPr>
        <p:spPr>
          <a:xfrm>
            <a:off x="1144588" y="687388"/>
            <a:ext cx="4568825" cy="3427412"/>
          </a:xfrm>
          <a:ln/>
        </p:spPr>
      </p:sp>
      <p:sp>
        <p:nvSpPr>
          <p:cNvPr id="758787" name="Rectangle 3"/>
          <p:cNvSpPr>
            <a:spLocks noGrp="1" noChangeArrowheads="1"/>
          </p:cNvSpPr>
          <p:nvPr>
            <p:ph type="body" idx="1"/>
          </p:nvPr>
        </p:nvSpPr>
        <p:spPr>
          <a:xfrm>
            <a:off x="914400" y="4344107"/>
            <a:ext cx="5029200" cy="4113072"/>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20E3CB-1344-47B3-9F8C-709BC40884EF}" type="datetime1">
              <a:rPr lang="en-US" smtClean="0"/>
              <a:pPr/>
              <a:t>07-03-2019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55820-C221-4D56-8E60-9700C03B65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62E88-2208-4C89-8EF7-816A861B43F3}" type="datetime1">
              <a:rPr lang="en-US" smtClean="0"/>
              <a:pPr/>
              <a:t>07-03-2019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55820-C221-4D56-8E60-9700C03B65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D9AC8-9E2B-4227-A9A9-F487B49D1ED8}" type="datetime1">
              <a:rPr lang="en-US" smtClean="0"/>
              <a:pPr/>
              <a:t>07-03-2019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55820-C221-4D56-8E60-9700C03B65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5D4FC6-3EFE-49A9-845C-FF80D2CCE418}" type="datetime1">
              <a:rPr lang="en-US" smtClean="0"/>
              <a:pPr/>
              <a:t>07-03-2019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55820-C221-4D56-8E60-9700C03B65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B40637-C57E-4D00-9E5D-7F40BC707ED9}" type="datetime1">
              <a:rPr lang="en-US" smtClean="0"/>
              <a:pPr/>
              <a:t>07-03-2019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455820-C221-4D56-8E60-9700C03B65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790E0-BCE0-463E-869D-3598482184A1}" type="datetime1">
              <a:rPr lang="en-US" smtClean="0"/>
              <a:pPr/>
              <a:t>07-03-2019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55820-C221-4D56-8E60-9700C03B65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17FE56-2A70-4860-996A-F6D8B036F5B7}" type="datetime1">
              <a:rPr lang="en-US" smtClean="0"/>
              <a:pPr/>
              <a:t>07-03-2019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455820-C221-4D56-8E60-9700C03B65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3C28FD-D5AD-4077-9842-DE25FD500561}" type="datetime1">
              <a:rPr lang="en-US" smtClean="0"/>
              <a:pPr/>
              <a:t>07-03-2019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455820-C221-4D56-8E60-9700C03B65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33D8CA-4B31-4D93-8E6E-81A140DF1B55}" type="datetime1">
              <a:rPr lang="en-US" smtClean="0"/>
              <a:pPr/>
              <a:t>07-03-2019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455820-C221-4D56-8E60-9700C03B65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95F3F1-72FC-45D7-AA54-B269138785CB}" type="datetime1">
              <a:rPr lang="en-US" smtClean="0"/>
              <a:pPr/>
              <a:t>07-03-2019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55820-C221-4D56-8E60-9700C03B65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022AB3-C346-4B3B-A52B-E52A5DE2538E}" type="datetime1">
              <a:rPr lang="en-US" smtClean="0"/>
              <a:pPr/>
              <a:t>07-03-2019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55820-C221-4D56-8E60-9700C03B65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D7E50-D242-4554-BA09-4063127E46C9}" type="datetime1">
              <a:rPr lang="en-US" smtClean="0"/>
              <a:pPr/>
              <a:t>07-03-2019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55820-C221-4D56-8E60-9700C03B6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opyright.gov.i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uspto.gov/patents-application-process/search-patent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copyright.gov.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43000" y="381000"/>
            <a:ext cx="6934200" cy="1077218"/>
          </a:xfrm>
          <a:prstGeom prst="rect">
            <a:avLst/>
          </a:prstGeom>
          <a:noFill/>
        </p:spPr>
        <p:txBody>
          <a:bodyPr wrap="square" rtlCol="0">
            <a:spAutoFit/>
          </a:bodyPr>
          <a:lstStyle/>
          <a:p>
            <a:pPr algn="ctr"/>
            <a:r>
              <a:rPr lang="en-US" sz="3200" b="1" dirty="0" smtClean="0">
                <a:solidFill>
                  <a:srgbClr val="7030A0"/>
                </a:solidFill>
              </a:rPr>
              <a:t>“Title of the Project”      </a:t>
            </a:r>
          </a:p>
          <a:p>
            <a:pPr algn="ctr"/>
            <a:r>
              <a:rPr lang="en-US" sz="3200" b="1" dirty="0" smtClean="0">
                <a:solidFill>
                  <a:srgbClr val="7030A0"/>
                </a:solidFill>
              </a:rPr>
              <a:t>Phase-II Presentation</a:t>
            </a:r>
            <a:endParaRPr lang="en-US" sz="3200" b="1" dirty="0">
              <a:solidFill>
                <a:srgbClr val="7030A0"/>
              </a:solidFill>
            </a:endParaRPr>
          </a:p>
        </p:txBody>
      </p:sp>
      <p:sp>
        <p:nvSpPr>
          <p:cNvPr id="5" name="TextBox 4"/>
          <p:cNvSpPr txBox="1"/>
          <p:nvPr/>
        </p:nvSpPr>
        <p:spPr>
          <a:xfrm>
            <a:off x="838200" y="1066800"/>
            <a:ext cx="7848600" cy="5509200"/>
          </a:xfrm>
          <a:prstGeom prst="rect">
            <a:avLst/>
          </a:prstGeom>
          <a:noFill/>
        </p:spPr>
        <p:txBody>
          <a:bodyPr wrap="square" rtlCol="0">
            <a:spAutoFit/>
          </a:bodyPr>
          <a:lstStyle/>
          <a:p>
            <a:pPr algn="ctr"/>
            <a:endParaRPr lang="en-US" sz="2800" b="1" dirty="0" smtClean="0">
              <a:solidFill>
                <a:schemeClr val="accent1"/>
              </a:solidFill>
            </a:endParaRPr>
          </a:p>
          <a:p>
            <a:pPr algn="ctr"/>
            <a:r>
              <a:rPr lang="en-US" sz="2800" b="1" dirty="0" smtClean="0">
                <a:solidFill>
                  <a:schemeClr val="accent1"/>
                </a:solidFill>
              </a:rPr>
              <a:t>By</a:t>
            </a:r>
          </a:p>
          <a:p>
            <a:pPr algn="ctr"/>
            <a:endParaRPr lang="en-US" sz="2800" b="1" dirty="0" smtClean="0">
              <a:solidFill>
                <a:srgbClr val="00B050"/>
              </a:solidFill>
            </a:endParaRPr>
          </a:p>
          <a:p>
            <a:pPr algn="ctr"/>
            <a:r>
              <a:rPr lang="en-US" sz="2800" b="1" dirty="0" smtClean="0">
                <a:solidFill>
                  <a:srgbClr val="00B050"/>
                </a:solidFill>
              </a:rPr>
              <a:t>Student Name : USN</a:t>
            </a:r>
          </a:p>
          <a:p>
            <a:pPr algn="ctr"/>
            <a:r>
              <a:rPr lang="en-US" sz="2800" b="1" dirty="0" smtClean="0">
                <a:solidFill>
                  <a:srgbClr val="00B050"/>
                </a:solidFill>
              </a:rPr>
              <a:t>Student Name : USN</a:t>
            </a:r>
          </a:p>
          <a:p>
            <a:pPr algn="ctr"/>
            <a:endParaRPr lang="en-US" sz="2800" b="1" dirty="0" smtClean="0">
              <a:solidFill>
                <a:srgbClr val="00B050"/>
              </a:solidFill>
            </a:endParaRPr>
          </a:p>
          <a:p>
            <a:pPr algn="ctr"/>
            <a:endParaRPr lang="en-US" sz="2800" b="1" dirty="0" smtClean="0">
              <a:solidFill>
                <a:srgbClr val="00B050"/>
              </a:solidFill>
            </a:endParaRPr>
          </a:p>
          <a:p>
            <a:pPr algn="ctr"/>
            <a:r>
              <a:rPr lang="en-US" sz="2800" b="1" dirty="0" smtClean="0">
                <a:solidFill>
                  <a:srgbClr val="7030A0"/>
                </a:solidFill>
              </a:rPr>
              <a:t>Under the Guidance of</a:t>
            </a:r>
          </a:p>
          <a:p>
            <a:pPr algn="ctr"/>
            <a:r>
              <a:rPr lang="en-US" sz="2800" b="1" dirty="0" smtClean="0">
                <a:solidFill>
                  <a:srgbClr val="7030A0"/>
                </a:solidFill>
              </a:rPr>
              <a:t>Prof/Dr.  </a:t>
            </a:r>
            <a:r>
              <a:rPr lang="en-US" sz="2800" b="1" dirty="0" smtClean="0">
                <a:solidFill>
                  <a:srgbClr val="FF0000"/>
                </a:solidFill>
              </a:rPr>
              <a:t>Name of Guide here..</a:t>
            </a:r>
          </a:p>
          <a:p>
            <a:pPr algn="ctr"/>
            <a:endParaRPr lang="en-US" sz="2800" b="1" dirty="0">
              <a:solidFill>
                <a:schemeClr val="accent1"/>
              </a:solidFill>
            </a:endParaRPr>
          </a:p>
          <a:p>
            <a:pPr algn="ctr"/>
            <a:r>
              <a:rPr lang="en-US" sz="2400" b="1" dirty="0" smtClean="0">
                <a:solidFill>
                  <a:srgbClr val="FF0000"/>
                </a:solidFill>
              </a:rPr>
              <a:t>Department of Computer Science and Engineering</a:t>
            </a:r>
          </a:p>
          <a:p>
            <a:pPr algn="ctr"/>
            <a:r>
              <a:rPr lang="en-US" sz="2400" b="1" dirty="0" smtClean="0">
                <a:solidFill>
                  <a:srgbClr val="FF0000"/>
                </a:solidFill>
              </a:rPr>
              <a:t>KLS, GIT, Belgaum</a:t>
            </a:r>
          </a:p>
          <a:p>
            <a:pPr algn="ctr"/>
            <a:r>
              <a:rPr lang="en-US" sz="2400" b="1" dirty="0" smtClean="0">
                <a:solidFill>
                  <a:srgbClr val="FF0000"/>
                </a:solidFill>
              </a:rPr>
              <a:t>Academic Year – 2018-19</a:t>
            </a:r>
            <a:endParaRPr lang="en-US" sz="2400" b="1" dirty="0">
              <a:solidFill>
                <a:srgbClr val="FF0000"/>
              </a:solidFill>
            </a:endParaRPr>
          </a:p>
        </p:txBody>
      </p:sp>
      <p:sp>
        <p:nvSpPr>
          <p:cNvPr id="8" name="Slide Number Placeholder 7"/>
          <p:cNvSpPr>
            <a:spLocks noGrp="1"/>
          </p:cNvSpPr>
          <p:nvPr>
            <p:ph type="sldNum" sz="quarter" idx="12"/>
          </p:nvPr>
        </p:nvSpPr>
        <p:spPr/>
        <p:txBody>
          <a:bodyPr/>
          <a:lstStyle/>
          <a:p>
            <a:fld id="{A98C39E0-FF9B-46A4-8411-929647AC27A7}" type="slidenum">
              <a:rPr lang="en-US" smtClean="0"/>
              <a:pPr/>
              <a:t>1</a:t>
            </a:fld>
            <a:endParaRPr lang="en-US"/>
          </a:p>
        </p:txBody>
      </p:sp>
      <p:sp>
        <p:nvSpPr>
          <p:cNvPr id="6" name="Date Placeholder 5"/>
          <p:cNvSpPr>
            <a:spLocks noGrp="1"/>
          </p:cNvSpPr>
          <p:nvPr>
            <p:ph type="dt" sz="half" idx="10"/>
          </p:nvPr>
        </p:nvSpPr>
        <p:spPr/>
        <p:txBody>
          <a:bodyPr/>
          <a:lstStyle/>
          <a:p>
            <a:fld id="{D81B5E28-C62F-431E-8156-940C833A7DE9}" type="datetime1">
              <a:rPr lang="en-US" smtClean="0"/>
              <a:pPr/>
              <a:t>07-03-2019</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152400" y="1295400"/>
            <a:ext cx="8991600" cy="5257800"/>
          </a:xfrm>
        </p:spPr>
        <p:txBody>
          <a:bodyPr>
            <a:noAutofit/>
          </a:bodyPr>
          <a:lstStyle/>
          <a:p>
            <a:pPr algn="l"/>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Normalized Relations are :  Both are in 2NF and also in 3NF</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000" b="1" dirty="0" smtClean="0">
                <a:solidFill>
                  <a:srgbClr val="C00000"/>
                </a:solidFill>
              </a:rPr>
              <a:t/>
            </a:r>
            <a:br>
              <a:rPr lang="en-US" sz="2000" b="1" dirty="0" smtClean="0">
                <a:solidFill>
                  <a:srgbClr val="C00000"/>
                </a:solidFill>
              </a:rPr>
            </a:br>
            <a:endParaRPr lang="en-US" sz="20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228600" y="304800"/>
            <a:ext cx="8686800" cy="523220"/>
          </a:xfrm>
          <a:prstGeom prst="rect">
            <a:avLst/>
          </a:prstGeom>
          <a:noFill/>
        </p:spPr>
        <p:txBody>
          <a:bodyPr wrap="square" rtlCol="0">
            <a:spAutoFit/>
          </a:bodyPr>
          <a:lstStyle/>
          <a:p>
            <a:r>
              <a:rPr lang="en-US" sz="2800" b="1" dirty="0" smtClean="0">
                <a:solidFill>
                  <a:srgbClr val="7030A0"/>
                </a:solidFill>
              </a:rPr>
              <a:t>Design Details</a:t>
            </a:r>
            <a:endParaRPr lang="en-US" b="1" dirty="0">
              <a:solidFill>
                <a:srgbClr val="FF000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txBox="1">
            <a:spLocks noChangeArrowheads="1"/>
          </p:cNvSpPr>
          <p:nvPr/>
        </p:nvSpPr>
        <p:spPr>
          <a:xfrm>
            <a:off x="609600" y="1371600"/>
            <a:ext cx="7620000" cy="434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C00000"/>
                </a:solidFill>
                <a:effectLst/>
                <a:uLnTx/>
                <a:uFillTx/>
                <a:latin typeface="+mj-lt"/>
                <a:ea typeface="+mj-ea"/>
                <a:cs typeface="+mj-cs"/>
              </a:rPr>
              <a:t/>
            </a:r>
            <a:br>
              <a:rPr kumimoji="0" lang="en-US" sz="2000" b="1" i="0" u="none" strike="noStrike" kern="1200" cap="none" spc="0" normalizeH="0" baseline="0" noProof="0" dirty="0" smtClean="0">
                <a:ln>
                  <a:noFill/>
                </a:ln>
                <a:solidFill>
                  <a:srgbClr val="C00000"/>
                </a:solidFill>
                <a:effectLst/>
                <a:uLnTx/>
                <a:uFillTx/>
                <a:latin typeface="+mj-lt"/>
                <a:ea typeface="+mj-ea"/>
                <a:cs typeface="+mj-cs"/>
              </a:rPr>
            </a:br>
            <a:endParaRPr kumimoji="0" lang="en-US" sz="2000" b="1" i="0" u="none" strike="noStrike" kern="1200" cap="none" spc="0" normalizeH="0" baseline="0" noProof="0" dirty="0">
              <a:ln>
                <a:noFill/>
              </a:ln>
              <a:solidFill>
                <a:srgbClr val="C00000"/>
              </a:solidFill>
              <a:effectLst/>
              <a:uLnTx/>
              <a:uFillTx/>
              <a:latin typeface="+mj-lt"/>
              <a:ea typeface="+mj-ea"/>
              <a:cs typeface="+mj-cs"/>
            </a:endParaRPr>
          </a:p>
        </p:txBody>
      </p:sp>
      <p:sp>
        <p:nvSpPr>
          <p:cNvPr id="22" name="Date Placeholder 21"/>
          <p:cNvSpPr>
            <a:spLocks noGrp="1"/>
          </p:cNvSpPr>
          <p:nvPr>
            <p:ph type="dt" sz="half" idx="10"/>
          </p:nvPr>
        </p:nvSpPr>
        <p:spPr/>
        <p:txBody>
          <a:bodyPr/>
          <a:lstStyle/>
          <a:p>
            <a:fld id="{6B338994-BFEA-485E-AA7D-7ACB02812888}" type="datetime1">
              <a:rPr lang="en-US" smtClean="0"/>
              <a:pPr/>
              <a:t>07-03-2019</a:t>
            </a:fld>
            <a:endParaRPr lang="en-US"/>
          </a:p>
        </p:txBody>
      </p:sp>
      <p:sp>
        <p:nvSpPr>
          <p:cNvPr id="23" name="Slide Number Placeholder 22"/>
          <p:cNvSpPr>
            <a:spLocks noGrp="1"/>
          </p:cNvSpPr>
          <p:nvPr>
            <p:ph type="sldNum" sz="quarter" idx="12"/>
          </p:nvPr>
        </p:nvSpPr>
        <p:spPr/>
        <p:txBody>
          <a:bodyPr/>
          <a:lstStyle/>
          <a:p>
            <a:fld id="{6F455820-C221-4D56-8E60-9700C03B6541}" type="slidenum">
              <a:rPr lang="en-US" smtClean="0"/>
              <a:pPr/>
              <a:t>10</a:t>
            </a:fld>
            <a:endParaRPr lang="en-US"/>
          </a:p>
        </p:txBody>
      </p:sp>
      <p:pic>
        <p:nvPicPr>
          <p:cNvPr id="2050" name="Picture 2" descr="Relation not in 2NF"/>
          <p:cNvPicPr>
            <a:picLocks noChangeAspect="1" noChangeArrowheads="1"/>
          </p:cNvPicPr>
          <p:nvPr/>
        </p:nvPicPr>
        <p:blipFill>
          <a:blip r:embed="rId3"/>
          <a:srcRect/>
          <a:stretch>
            <a:fillRect/>
          </a:stretch>
        </p:blipFill>
        <p:spPr bwMode="auto">
          <a:xfrm>
            <a:off x="2590800" y="762000"/>
            <a:ext cx="5048250" cy="1714500"/>
          </a:xfrm>
          <a:prstGeom prst="rect">
            <a:avLst/>
          </a:prstGeom>
          <a:noFill/>
        </p:spPr>
      </p:pic>
      <p:pic>
        <p:nvPicPr>
          <p:cNvPr id="46082" name="Picture 2" descr="Relation  in 2NF"/>
          <p:cNvPicPr>
            <a:picLocks noChangeAspect="1" noChangeArrowheads="1"/>
          </p:cNvPicPr>
          <p:nvPr/>
        </p:nvPicPr>
        <p:blipFill>
          <a:blip r:embed="rId4"/>
          <a:srcRect/>
          <a:stretch>
            <a:fillRect/>
          </a:stretch>
        </p:blipFill>
        <p:spPr bwMode="auto">
          <a:xfrm>
            <a:off x="2133600" y="3429000"/>
            <a:ext cx="3810000" cy="1905000"/>
          </a:xfrm>
          <a:prstGeom prst="rect">
            <a:avLst/>
          </a:prstGeom>
          <a:noFill/>
        </p:spPr>
      </p:pic>
      <p:sp>
        <p:nvSpPr>
          <p:cNvPr id="21" name="TextBox 20"/>
          <p:cNvSpPr txBox="1"/>
          <p:nvPr/>
        </p:nvSpPr>
        <p:spPr>
          <a:xfrm>
            <a:off x="914400" y="5486400"/>
            <a:ext cx="7467600" cy="646331"/>
          </a:xfrm>
          <a:prstGeom prst="rect">
            <a:avLst/>
          </a:prstGeom>
          <a:noFill/>
        </p:spPr>
        <p:txBody>
          <a:bodyPr wrap="square" rtlCol="0">
            <a:spAutoFit/>
          </a:bodyPr>
          <a:lstStyle/>
          <a:p>
            <a:r>
              <a:rPr lang="en-US" dirty="0" smtClean="0"/>
              <a:t>For each of the relations – Show that all relations are  in 2NF and 3NF after identifying correct set of functional dependencies.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304800" y="762000"/>
            <a:ext cx="8534400" cy="5257800"/>
          </a:xfrm>
        </p:spPr>
        <p:txBody>
          <a:bodyPr>
            <a:noAutofit/>
          </a:bodyPr>
          <a:lstStyle/>
          <a:p>
            <a:pPr marL="173038" indent="-173038" algn="l"/>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1. Class Diagram – If code is developed using OOPS</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endParaRPr lang="en-US" sz="18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8686800" cy="1077218"/>
          </a:xfrm>
          <a:prstGeom prst="rect">
            <a:avLst/>
          </a:prstGeom>
          <a:noFill/>
        </p:spPr>
        <p:txBody>
          <a:bodyPr wrap="square" rtlCol="0">
            <a:spAutoFit/>
          </a:bodyPr>
          <a:lstStyle/>
          <a:p>
            <a:r>
              <a:rPr lang="en-US" sz="3200" b="1" dirty="0" smtClean="0">
                <a:solidFill>
                  <a:srgbClr val="7030A0"/>
                </a:solidFill>
              </a:rPr>
              <a:t>Design Details </a:t>
            </a:r>
            <a:r>
              <a:rPr lang="en-US" sz="1600" b="1" dirty="0" smtClean="0">
                <a:solidFill>
                  <a:srgbClr val="FF0000"/>
                </a:solidFill>
              </a:rPr>
              <a:t>( Use free tools like </a:t>
            </a:r>
            <a:r>
              <a:rPr lang="en-US" sz="1600" b="1" dirty="0" err="1" smtClean="0">
                <a:solidFill>
                  <a:srgbClr val="FF0000"/>
                </a:solidFill>
              </a:rPr>
              <a:t>Dia</a:t>
            </a:r>
            <a:r>
              <a:rPr lang="en-US" sz="1600" b="1" dirty="0" smtClean="0">
                <a:solidFill>
                  <a:srgbClr val="FF0000"/>
                </a:solidFill>
              </a:rPr>
              <a:t> or </a:t>
            </a:r>
            <a:r>
              <a:rPr lang="en-US" sz="1600" b="1" dirty="0" err="1" smtClean="0">
                <a:solidFill>
                  <a:srgbClr val="FF0000"/>
                </a:solidFill>
              </a:rPr>
              <a:t>StarUML</a:t>
            </a:r>
            <a:r>
              <a:rPr lang="en-US" sz="1600" b="1" dirty="0" smtClean="0">
                <a:solidFill>
                  <a:srgbClr val="FF0000"/>
                </a:solidFill>
              </a:rPr>
              <a:t> to draw following diagrams )</a:t>
            </a:r>
          </a:p>
          <a:p>
            <a:endParaRPr lang="en-US" sz="3200" b="1" dirty="0" smtClean="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txBox="1">
            <a:spLocks noChangeArrowheads="1"/>
          </p:cNvSpPr>
          <p:nvPr/>
        </p:nvSpPr>
        <p:spPr>
          <a:xfrm>
            <a:off x="762000" y="2362200"/>
            <a:ext cx="7620000" cy="3352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C00000"/>
                </a:solidFill>
                <a:effectLst/>
                <a:uLnTx/>
                <a:uFillTx/>
                <a:latin typeface="+mj-lt"/>
                <a:ea typeface="+mj-ea"/>
                <a:cs typeface="+mj-cs"/>
              </a:rPr>
              <a:t>Software Design  - </a:t>
            </a:r>
            <a:r>
              <a:rPr kumimoji="0" lang="en-US" sz="1400" b="1" i="0" u="none" strike="noStrike" kern="1200" cap="none" spc="0" normalizeH="0" baseline="0" noProof="0" dirty="0" smtClean="0">
                <a:ln>
                  <a:noFill/>
                </a:ln>
                <a:solidFill>
                  <a:srgbClr val="00B050"/>
                </a:solidFill>
                <a:effectLst/>
                <a:uLnTx/>
                <a:uFillTx/>
                <a:latin typeface="+mj-lt"/>
                <a:ea typeface="+mj-ea"/>
                <a:cs typeface="+mj-cs"/>
              </a:rPr>
              <a:t>Breaking down customer</a:t>
            </a:r>
            <a:r>
              <a:rPr kumimoji="0" lang="en-US" sz="1400" b="1" i="0" u="none" strike="noStrike" kern="1200" cap="none" spc="0" normalizeH="0" noProof="0" dirty="0" smtClean="0">
                <a:ln>
                  <a:noFill/>
                </a:ln>
                <a:solidFill>
                  <a:srgbClr val="00B050"/>
                </a:solidFill>
                <a:effectLst/>
                <a:uLnTx/>
                <a:uFillTx/>
                <a:latin typeface="+mj-lt"/>
                <a:ea typeface="+mj-ea"/>
                <a:cs typeface="+mj-cs"/>
              </a:rPr>
              <a:t> requirements into functional blocks….</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baseline="0" dirty="0" smtClean="0">
              <a:solidFill>
                <a:srgbClr val="00B05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00B05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C00000"/>
                </a:solidFill>
                <a:effectLst/>
                <a:uLnTx/>
                <a:uFillTx/>
                <a:latin typeface="+mj-lt"/>
                <a:ea typeface="+mj-ea"/>
                <a:cs typeface="+mj-cs"/>
              </a:rPr>
              <a:t/>
            </a:r>
            <a:br>
              <a:rPr kumimoji="0" lang="en-US" sz="2000" b="1" i="0" u="none" strike="noStrike" kern="1200" cap="none" spc="0" normalizeH="0" baseline="0" noProof="0" dirty="0" smtClean="0">
                <a:ln>
                  <a:noFill/>
                </a:ln>
                <a:solidFill>
                  <a:srgbClr val="C00000"/>
                </a:solidFill>
                <a:effectLst/>
                <a:uLnTx/>
                <a:uFillTx/>
                <a:latin typeface="+mj-lt"/>
                <a:ea typeface="+mj-ea"/>
                <a:cs typeface="+mj-cs"/>
              </a:rPr>
            </a:br>
            <a:endParaRPr kumimoji="0" lang="en-US" sz="2000" b="1" i="0" u="none" strike="noStrike" kern="1200" cap="none" spc="0" normalizeH="0" baseline="0" noProof="0" dirty="0">
              <a:ln>
                <a:noFill/>
              </a:ln>
              <a:solidFill>
                <a:srgbClr val="C00000"/>
              </a:solidFill>
              <a:effectLst/>
              <a:uLnTx/>
              <a:uFillTx/>
              <a:latin typeface="+mj-lt"/>
              <a:ea typeface="+mj-ea"/>
              <a:cs typeface="+mj-cs"/>
            </a:endParaRPr>
          </a:p>
        </p:txBody>
      </p:sp>
      <p:pic>
        <p:nvPicPr>
          <p:cNvPr id="17" name="Picture 16" descr="class Diagram.png"/>
          <p:cNvPicPr>
            <a:picLocks noChangeAspect="1"/>
          </p:cNvPicPr>
          <p:nvPr/>
        </p:nvPicPr>
        <p:blipFill>
          <a:blip r:embed="rId3"/>
          <a:stretch>
            <a:fillRect/>
          </a:stretch>
        </p:blipFill>
        <p:spPr>
          <a:xfrm>
            <a:off x="1371600" y="3124200"/>
            <a:ext cx="6300787" cy="3118861"/>
          </a:xfrm>
          <a:prstGeom prst="rect">
            <a:avLst/>
          </a:prstGeom>
        </p:spPr>
      </p:pic>
      <p:sp>
        <p:nvSpPr>
          <p:cNvPr id="18" name="Date Placeholder 17"/>
          <p:cNvSpPr>
            <a:spLocks noGrp="1"/>
          </p:cNvSpPr>
          <p:nvPr>
            <p:ph type="dt" sz="half" idx="10"/>
          </p:nvPr>
        </p:nvSpPr>
        <p:spPr/>
        <p:txBody>
          <a:bodyPr/>
          <a:lstStyle/>
          <a:p>
            <a:fld id="{59B40AA7-18DA-4F77-BB15-A2692556CE61}" type="datetime1">
              <a:rPr lang="en-US" smtClean="0"/>
              <a:pPr/>
              <a:t>07-03-2019</a:t>
            </a:fld>
            <a:endParaRPr lang="en-US"/>
          </a:p>
        </p:txBody>
      </p:sp>
      <p:sp>
        <p:nvSpPr>
          <p:cNvPr id="19" name="Slide Number Placeholder 18"/>
          <p:cNvSpPr>
            <a:spLocks noGrp="1"/>
          </p:cNvSpPr>
          <p:nvPr>
            <p:ph type="sldNum" sz="quarter" idx="12"/>
          </p:nvPr>
        </p:nvSpPr>
        <p:spPr/>
        <p:txBody>
          <a:bodyPr/>
          <a:lstStyle/>
          <a:p>
            <a:fld id="{6F455820-C221-4D56-8E60-9700C03B654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304800" y="762000"/>
            <a:ext cx="8534400" cy="5410200"/>
          </a:xfrm>
        </p:spPr>
        <p:txBody>
          <a:bodyPr>
            <a:noAutofit/>
          </a:bodyPr>
          <a:lstStyle/>
          <a:p>
            <a:pPr marL="288925" indent="-288925" algn="l">
              <a:buFont typeface="Wingdings" pitchFamily="2" charset="2"/>
              <a:buChar char="ü"/>
            </a:pPr>
            <a:r>
              <a:rPr lang="en-US" sz="2800" b="1" dirty="0" smtClean="0">
                <a:solidFill>
                  <a:srgbClr val="C00000"/>
                </a:solidFill>
              </a:rPr>
              <a:t/>
            </a:r>
            <a:br>
              <a:rPr lang="en-US" sz="2800" b="1" dirty="0" smtClean="0">
                <a:solidFill>
                  <a:srgbClr val="C00000"/>
                </a:solidFill>
              </a:rPr>
            </a:br>
            <a:r>
              <a:rPr lang="en-US" sz="1600" dirty="0" smtClean="0"/>
              <a:t>Any – Algorithm Used ( For, Example Neural Network : </a:t>
            </a:r>
            <a:r>
              <a:rPr lang="en-US" sz="1600" dirty="0" err="1" smtClean="0"/>
              <a:t>BackPropagation</a:t>
            </a:r>
            <a:r>
              <a:rPr lang="en-US" sz="1600" dirty="0" smtClean="0"/>
              <a:t> or RBF  or Clustering algorithm like k-means etc… )</a:t>
            </a:r>
            <a:br>
              <a:rPr lang="en-US" sz="1600" dirty="0" smtClean="0"/>
            </a:br>
            <a:r>
              <a:rPr lang="en-US" sz="1600" dirty="0" smtClean="0"/>
              <a:t/>
            </a:r>
            <a:br>
              <a:rPr lang="en-US" sz="1600" dirty="0" smtClean="0"/>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endParaRPr lang="en-US" sz="18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8686800" cy="1077218"/>
          </a:xfrm>
          <a:prstGeom prst="rect">
            <a:avLst/>
          </a:prstGeom>
          <a:noFill/>
        </p:spPr>
        <p:txBody>
          <a:bodyPr wrap="square" rtlCol="0">
            <a:spAutoFit/>
          </a:bodyPr>
          <a:lstStyle/>
          <a:p>
            <a:r>
              <a:rPr lang="en-US" sz="3200" b="1" dirty="0" smtClean="0">
                <a:solidFill>
                  <a:srgbClr val="7030A0"/>
                </a:solidFill>
              </a:rPr>
              <a:t>Design Details </a:t>
            </a:r>
            <a:r>
              <a:rPr lang="en-US" sz="1600" b="1" dirty="0" smtClean="0">
                <a:solidFill>
                  <a:srgbClr val="FF0000"/>
                </a:solidFill>
              </a:rPr>
              <a:t>( Use free tools like </a:t>
            </a:r>
            <a:r>
              <a:rPr lang="en-US" sz="1600" b="1" dirty="0" err="1" smtClean="0">
                <a:solidFill>
                  <a:srgbClr val="FF0000"/>
                </a:solidFill>
              </a:rPr>
              <a:t>Dia</a:t>
            </a:r>
            <a:r>
              <a:rPr lang="en-US" sz="1600" b="1" dirty="0" smtClean="0">
                <a:solidFill>
                  <a:srgbClr val="FF0000"/>
                </a:solidFill>
              </a:rPr>
              <a:t> or </a:t>
            </a:r>
            <a:r>
              <a:rPr lang="en-US" sz="1600" b="1" dirty="0" err="1" smtClean="0">
                <a:solidFill>
                  <a:srgbClr val="FF0000"/>
                </a:solidFill>
              </a:rPr>
              <a:t>StarUML</a:t>
            </a:r>
            <a:r>
              <a:rPr lang="en-US" sz="1600" b="1" dirty="0" smtClean="0">
                <a:solidFill>
                  <a:srgbClr val="FF0000"/>
                </a:solidFill>
              </a:rPr>
              <a:t> to draw following diagrams )</a:t>
            </a:r>
          </a:p>
          <a:p>
            <a:endParaRPr lang="en-US" sz="3200" b="1" dirty="0" smtClean="0">
              <a:solidFill>
                <a:srgbClr val="7030A0"/>
              </a:solidFill>
            </a:endParaRPr>
          </a:p>
        </p:txBody>
      </p:sp>
      <p:sp>
        <p:nvSpPr>
          <p:cNvPr id="37" name="Rectangle 36"/>
          <p:cNvSpPr/>
          <p:nvPr/>
        </p:nvSpPr>
        <p:spPr>
          <a:xfrm>
            <a:off x="228600" y="1219200"/>
            <a:ext cx="8686800" cy="510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txBox="1">
            <a:spLocks noChangeArrowheads="1"/>
          </p:cNvSpPr>
          <p:nvPr/>
        </p:nvSpPr>
        <p:spPr>
          <a:xfrm>
            <a:off x="533400" y="1828800"/>
            <a:ext cx="7620000" cy="44196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C00000"/>
                </a:solidFill>
                <a:effectLst/>
                <a:uLnTx/>
                <a:uFillTx/>
                <a:latin typeface="+mj-lt"/>
                <a:ea typeface="+mj-ea"/>
                <a:cs typeface="+mj-cs"/>
              </a:rPr>
              <a:t>Software Design  - </a:t>
            </a:r>
            <a:r>
              <a:rPr kumimoji="0" lang="en-US" sz="1400" b="1" i="0" u="none" strike="noStrike" kern="1200" cap="none" spc="0" normalizeH="0" baseline="0" noProof="0" dirty="0" smtClean="0">
                <a:ln>
                  <a:noFill/>
                </a:ln>
                <a:solidFill>
                  <a:srgbClr val="00B050"/>
                </a:solidFill>
                <a:effectLst/>
                <a:uLnTx/>
                <a:uFillTx/>
                <a:latin typeface="+mj-lt"/>
                <a:ea typeface="+mj-ea"/>
                <a:cs typeface="+mj-cs"/>
              </a:rPr>
              <a:t>Breaking down customer</a:t>
            </a:r>
            <a:r>
              <a:rPr kumimoji="0" lang="en-US" sz="1400" b="1" i="0" u="none" strike="noStrike" kern="1200" cap="none" spc="0" normalizeH="0" noProof="0" dirty="0" smtClean="0">
                <a:ln>
                  <a:noFill/>
                </a:ln>
                <a:solidFill>
                  <a:srgbClr val="00B050"/>
                </a:solidFill>
                <a:effectLst/>
                <a:uLnTx/>
                <a:uFillTx/>
                <a:latin typeface="+mj-lt"/>
                <a:ea typeface="+mj-ea"/>
                <a:cs typeface="+mj-cs"/>
              </a:rPr>
              <a:t> requirements into functional blocks….</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baseline="0" dirty="0" smtClean="0">
              <a:solidFill>
                <a:srgbClr val="00B05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00B05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C00000"/>
                </a:solidFill>
                <a:effectLst/>
                <a:uLnTx/>
                <a:uFillTx/>
                <a:latin typeface="+mj-lt"/>
                <a:ea typeface="+mj-ea"/>
                <a:cs typeface="+mj-cs"/>
              </a:rPr>
              <a:t/>
            </a:r>
            <a:br>
              <a:rPr kumimoji="0" lang="en-US" sz="2000" b="1" i="0" u="none" strike="noStrike" kern="1200" cap="none" spc="0" normalizeH="0" baseline="0" noProof="0" dirty="0" smtClean="0">
                <a:ln>
                  <a:noFill/>
                </a:ln>
                <a:solidFill>
                  <a:srgbClr val="C00000"/>
                </a:solidFill>
                <a:effectLst/>
                <a:uLnTx/>
                <a:uFillTx/>
                <a:latin typeface="+mj-lt"/>
                <a:ea typeface="+mj-ea"/>
                <a:cs typeface="+mj-cs"/>
              </a:rPr>
            </a:br>
            <a:endParaRPr kumimoji="0" lang="en-US" sz="2000" b="1" i="0" u="none" strike="noStrike" kern="1200" cap="none" spc="0" normalizeH="0" baseline="0" noProof="0" dirty="0">
              <a:ln>
                <a:noFill/>
              </a:ln>
              <a:solidFill>
                <a:srgbClr val="C00000"/>
              </a:solidFill>
              <a:effectLst/>
              <a:uLnTx/>
              <a:uFillTx/>
              <a:latin typeface="+mj-lt"/>
              <a:ea typeface="+mj-ea"/>
              <a:cs typeface="+mj-cs"/>
            </a:endParaRPr>
          </a:p>
        </p:txBody>
      </p:sp>
      <p:sp>
        <p:nvSpPr>
          <p:cNvPr id="18" name="Date Placeholder 17"/>
          <p:cNvSpPr>
            <a:spLocks noGrp="1"/>
          </p:cNvSpPr>
          <p:nvPr>
            <p:ph type="dt" sz="half" idx="10"/>
          </p:nvPr>
        </p:nvSpPr>
        <p:spPr/>
        <p:txBody>
          <a:bodyPr/>
          <a:lstStyle/>
          <a:p>
            <a:fld id="{59B40AA7-18DA-4F77-BB15-A2692556CE61}" type="datetime1">
              <a:rPr lang="en-US" smtClean="0"/>
              <a:pPr/>
              <a:t>07-03-2019</a:t>
            </a:fld>
            <a:endParaRPr lang="en-US"/>
          </a:p>
        </p:txBody>
      </p:sp>
      <p:sp>
        <p:nvSpPr>
          <p:cNvPr id="19" name="Slide Number Placeholder 18"/>
          <p:cNvSpPr>
            <a:spLocks noGrp="1"/>
          </p:cNvSpPr>
          <p:nvPr>
            <p:ph type="sldNum" sz="quarter" idx="12"/>
          </p:nvPr>
        </p:nvSpPr>
        <p:spPr/>
        <p:txBody>
          <a:bodyPr/>
          <a:lstStyle/>
          <a:p>
            <a:fld id="{6F455820-C221-4D56-8E60-9700C03B6541}" type="slidenum">
              <a:rPr lang="en-US" smtClean="0"/>
              <a:pPr/>
              <a:t>12</a:t>
            </a:fld>
            <a:endParaRPr lang="en-US"/>
          </a:p>
        </p:txBody>
      </p:sp>
      <p:pic>
        <p:nvPicPr>
          <p:cNvPr id="22" name="Picture 21" descr="NNDiagram.jpg"/>
          <p:cNvPicPr>
            <a:picLocks noChangeAspect="1"/>
          </p:cNvPicPr>
          <p:nvPr/>
        </p:nvPicPr>
        <p:blipFill>
          <a:blip r:embed="rId3"/>
          <a:stretch>
            <a:fillRect/>
          </a:stretch>
        </p:blipFill>
        <p:spPr>
          <a:xfrm>
            <a:off x="838200" y="2209800"/>
            <a:ext cx="3581400" cy="2341684"/>
          </a:xfrm>
          <a:prstGeom prst="rect">
            <a:avLst/>
          </a:prstGeom>
        </p:spPr>
      </p:pic>
      <p:pic>
        <p:nvPicPr>
          <p:cNvPr id="23" name="Picture 22" descr="clustering.png"/>
          <p:cNvPicPr>
            <a:picLocks noChangeAspect="1"/>
          </p:cNvPicPr>
          <p:nvPr/>
        </p:nvPicPr>
        <p:blipFill>
          <a:blip r:embed="rId4" cstate="print"/>
          <a:stretch>
            <a:fillRect/>
          </a:stretch>
        </p:blipFill>
        <p:spPr>
          <a:xfrm>
            <a:off x="4572000" y="2286000"/>
            <a:ext cx="4267200" cy="2197336"/>
          </a:xfrm>
          <a:prstGeom prst="rect">
            <a:avLst/>
          </a:prstGeom>
        </p:spPr>
      </p:pic>
      <p:pic>
        <p:nvPicPr>
          <p:cNvPr id="24" name="Picture 23" descr="Algorithmx.png"/>
          <p:cNvPicPr>
            <a:picLocks noChangeAspect="1"/>
          </p:cNvPicPr>
          <p:nvPr/>
        </p:nvPicPr>
        <p:blipFill>
          <a:blip r:embed="rId5"/>
          <a:stretch>
            <a:fillRect/>
          </a:stretch>
        </p:blipFill>
        <p:spPr>
          <a:xfrm>
            <a:off x="4724400" y="4419600"/>
            <a:ext cx="3867150" cy="167490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304800" y="762000"/>
            <a:ext cx="8534400" cy="5410200"/>
          </a:xfrm>
        </p:spPr>
        <p:txBody>
          <a:bodyPr>
            <a:noAutofit/>
          </a:bodyPr>
          <a:lstStyle/>
          <a:p>
            <a:pPr marL="288925" indent="-288925" algn="l">
              <a:buFont typeface="Wingdings" pitchFamily="2" charset="2"/>
              <a:buChar char="ü"/>
            </a:pP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1600" dirty="0" smtClean="0"/>
              <a:t> A module is the one that,</a:t>
            </a:r>
            <a:br>
              <a:rPr lang="en-US" sz="1600" dirty="0" smtClean="0"/>
            </a:br>
            <a:r>
              <a:rPr lang="en-US" sz="1600" dirty="0" smtClean="0"/>
              <a:t/>
            </a:r>
            <a:br>
              <a:rPr lang="en-US" sz="1600" dirty="0" smtClean="0"/>
            </a:br>
            <a:r>
              <a:rPr lang="en-US" sz="1600" dirty="0" smtClean="0"/>
              <a:t>Encapsulates code and data to implement a particular functionality. </a:t>
            </a:r>
            <a:br>
              <a:rPr lang="en-US" sz="1600" dirty="0" smtClean="0"/>
            </a:br>
            <a:r>
              <a:rPr lang="en-US" sz="1600" dirty="0" smtClean="0"/>
              <a:t>Has an interface that lets clients to access its functionality in an uniform manner.</a:t>
            </a:r>
            <a:br>
              <a:rPr lang="en-US" sz="1600" dirty="0" smtClean="0"/>
            </a:br>
            <a:r>
              <a:rPr lang="en-US" sz="1600" dirty="0" smtClean="0"/>
              <a:t>Is easily pluggable with another module that expects its interface.</a:t>
            </a:r>
            <a:br>
              <a:rPr lang="en-US" sz="1600" dirty="0" smtClean="0"/>
            </a:br>
            <a:r>
              <a:rPr lang="en-US" sz="1600" dirty="0" smtClean="0"/>
              <a:t>Is usually packaged in a single unit so that it can be easily deployed.  (Examples )</a:t>
            </a:r>
            <a:r>
              <a:rPr lang="en-US" sz="2800" dirty="0" smtClean="0"/>
              <a:t/>
            </a:r>
            <a:br>
              <a:rPr lang="en-US" sz="2800" dirty="0" smtClean="0"/>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endParaRPr lang="en-US" sz="18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8686800" cy="1077218"/>
          </a:xfrm>
          <a:prstGeom prst="rect">
            <a:avLst/>
          </a:prstGeom>
          <a:noFill/>
        </p:spPr>
        <p:txBody>
          <a:bodyPr wrap="square" rtlCol="0">
            <a:spAutoFit/>
          </a:bodyPr>
          <a:lstStyle/>
          <a:p>
            <a:r>
              <a:rPr lang="en-US" sz="3200" b="1" dirty="0" smtClean="0">
                <a:solidFill>
                  <a:srgbClr val="7030A0"/>
                </a:solidFill>
              </a:rPr>
              <a:t>Design Details </a:t>
            </a:r>
            <a:r>
              <a:rPr lang="en-US" sz="1600" b="1" dirty="0" smtClean="0">
                <a:solidFill>
                  <a:srgbClr val="FF0000"/>
                </a:solidFill>
              </a:rPr>
              <a:t>( Use free tools like </a:t>
            </a:r>
            <a:r>
              <a:rPr lang="en-US" sz="1600" b="1" dirty="0" err="1" smtClean="0">
                <a:solidFill>
                  <a:srgbClr val="FF0000"/>
                </a:solidFill>
              </a:rPr>
              <a:t>Dia</a:t>
            </a:r>
            <a:r>
              <a:rPr lang="en-US" sz="1600" b="1" dirty="0" smtClean="0">
                <a:solidFill>
                  <a:srgbClr val="FF0000"/>
                </a:solidFill>
              </a:rPr>
              <a:t> or </a:t>
            </a:r>
            <a:r>
              <a:rPr lang="en-US" sz="1600" b="1" dirty="0" err="1" smtClean="0">
                <a:solidFill>
                  <a:srgbClr val="FF0000"/>
                </a:solidFill>
              </a:rPr>
              <a:t>StarUML</a:t>
            </a:r>
            <a:r>
              <a:rPr lang="en-US" sz="1600" b="1" dirty="0" smtClean="0">
                <a:solidFill>
                  <a:srgbClr val="FF0000"/>
                </a:solidFill>
              </a:rPr>
              <a:t> to draw following diagrams )</a:t>
            </a:r>
          </a:p>
          <a:p>
            <a:endParaRPr lang="en-US" sz="3200" b="1" dirty="0" smtClean="0">
              <a:solidFill>
                <a:srgbClr val="7030A0"/>
              </a:solidFill>
            </a:endParaRPr>
          </a:p>
        </p:txBody>
      </p:sp>
      <p:sp>
        <p:nvSpPr>
          <p:cNvPr id="37" name="Rectangle 36"/>
          <p:cNvSpPr/>
          <p:nvPr/>
        </p:nvSpPr>
        <p:spPr>
          <a:xfrm>
            <a:off x="228600" y="1219200"/>
            <a:ext cx="8686800" cy="510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txBox="1">
            <a:spLocks noChangeArrowheads="1"/>
          </p:cNvSpPr>
          <p:nvPr/>
        </p:nvSpPr>
        <p:spPr>
          <a:xfrm>
            <a:off x="533400" y="1828800"/>
            <a:ext cx="7620000" cy="44196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C00000"/>
                </a:solidFill>
                <a:effectLst/>
                <a:uLnTx/>
                <a:uFillTx/>
                <a:latin typeface="+mj-lt"/>
                <a:ea typeface="+mj-ea"/>
                <a:cs typeface="+mj-cs"/>
              </a:rPr>
              <a:t>Software Design  - </a:t>
            </a:r>
            <a:r>
              <a:rPr kumimoji="0" lang="en-US" sz="1400" b="1" i="0" u="none" strike="noStrike" kern="1200" cap="none" spc="0" normalizeH="0" baseline="0" noProof="0" dirty="0" smtClean="0">
                <a:ln>
                  <a:noFill/>
                </a:ln>
                <a:solidFill>
                  <a:srgbClr val="00B050"/>
                </a:solidFill>
                <a:effectLst/>
                <a:uLnTx/>
                <a:uFillTx/>
                <a:latin typeface="+mj-lt"/>
                <a:ea typeface="+mj-ea"/>
                <a:cs typeface="+mj-cs"/>
              </a:rPr>
              <a:t>Breaking down customer</a:t>
            </a:r>
            <a:r>
              <a:rPr kumimoji="0" lang="en-US" sz="1400" b="1" i="0" u="none" strike="noStrike" kern="1200" cap="none" spc="0" normalizeH="0" noProof="0" dirty="0" smtClean="0">
                <a:ln>
                  <a:noFill/>
                </a:ln>
                <a:solidFill>
                  <a:srgbClr val="00B050"/>
                </a:solidFill>
                <a:effectLst/>
                <a:uLnTx/>
                <a:uFillTx/>
                <a:latin typeface="+mj-lt"/>
                <a:ea typeface="+mj-ea"/>
                <a:cs typeface="+mj-cs"/>
              </a:rPr>
              <a:t> requirements into functional blocks….</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baseline="0" dirty="0" smtClean="0">
              <a:solidFill>
                <a:srgbClr val="00B05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00B05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C00000"/>
                </a:solidFill>
                <a:effectLst/>
                <a:uLnTx/>
                <a:uFillTx/>
                <a:latin typeface="+mj-lt"/>
                <a:ea typeface="+mj-ea"/>
                <a:cs typeface="+mj-cs"/>
              </a:rPr>
              <a:t/>
            </a:r>
            <a:br>
              <a:rPr kumimoji="0" lang="en-US" sz="2000" b="1" i="0" u="none" strike="noStrike" kern="1200" cap="none" spc="0" normalizeH="0" baseline="0" noProof="0" dirty="0" smtClean="0">
                <a:ln>
                  <a:noFill/>
                </a:ln>
                <a:solidFill>
                  <a:srgbClr val="C00000"/>
                </a:solidFill>
                <a:effectLst/>
                <a:uLnTx/>
                <a:uFillTx/>
                <a:latin typeface="+mj-lt"/>
                <a:ea typeface="+mj-ea"/>
                <a:cs typeface="+mj-cs"/>
              </a:rPr>
            </a:br>
            <a:endParaRPr kumimoji="0" lang="en-US" sz="2000" b="1" i="0" u="none" strike="noStrike" kern="1200" cap="none" spc="0" normalizeH="0" baseline="0" noProof="0" dirty="0">
              <a:ln>
                <a:noFill/>
              </a:ln>
              <a:solidFill>
                <a:srgbClr val="C00000"/>
              </a:solidFill>
              <a:effectLst/>
              <a:uLnTx/>
              <a:uFillTx/>
              <a:latin typeface="+mj-lt"/>
              <a:ea typeface="+mj-ea"/>
              <a:cs typeface="+mj-cs"/>
            </a:endParaRPr>
          </a:p>
        </p:txBody>
      </p:sp>
      <p:sp>
        <p:nvSpPr>
          <p:cNvPr id="18" name="Date Placeholder 17"/>
          <p:cNvSpPr>
            <a:spLocks noGrp="1"/>
          </p:cNvSpPr>
          <p:nvPr>
            <p:ph type="dt" sz="half" idx="10"/>
          </p:nvPr>
        </p:nvSpPr>
        <p:spPr/>
        <p:txBody>
          <a:bodyPr/>
          <a:lstStyle/>
          <a:p>
            <a:fld id="{59B40AA7-18DA-4F77-BB15-A2692556CE61}" type="datetime1">
              <a:rPr lang="en-US" smtClean="0"/>
              <a:pPr/>
              <a:t>07-03-2019</a:t>
            </a:fld>
            <a:endParaRPr lang="en-US"/>
          </a:p>
        </p:txBody>
      </p:sp>
      <p:sp>
        <p:nvSpPr>
          <p:cNvPr id="19" name="Slide Number Placeholder 18"/>
          <p:cNvSpPr>
            <a:spLocks noGrp="1"/>
          </p:cNvSpPr>
          <p:nvPr>
            <p:ph type="sldNum" sz="quarter" idx="12"/>
          </p:nvPr>
        </p:nvSpPr>
        <p:spPr/>
        <p:txBody>
          <a:bodyPr/>
          <a:lstStyle/>
          <a:p>
            <a:fld id="{6F455820-C221-4D56-8E60-9700C03B6541}" type="slidenum">
              <a:rPr lang="en-US" smtClean="0"/>
              <a:pPr/>
              <a:t>13</a:t>
            </a:fld>
            <a:endParaRPr lang="en-US"/>
          </a:p>
        </p:txBody>
      </p:sp>
      <p:pic>
        <p:nvPicPr>
          <p:cNvPr id="20" name="Picture 19" descr="module1.png"/>
          <p:cNvPicPr>
            <a:picLocks noChangeAspect="1"/>
          </p:cNvPicPr>
          <p:nvPr/>
        </p:nvPicPr>
        <p:blipFill>
          <a:blip r:embed="rId3"/>
          <a:stretch>
            <a:fillRect/>
          </a:stretch>
        </p:blipFill>
        <p:spPr>
          <a:xfrm>
            <a:off x="685800" y="3962400"/>
            <a:ext cx="3276600" cy="1875495"/>
          </a:xfrm>
          <a:prstGeom prst="rect">
            <a:avLst/>
          </a:prstGeom>
        </p:spPr>
      </p:pic>
      <p:pic>
        <p:nvPicPr>
          <p:cNvPr id="21" name="Picture 20" descr="module2.png"/>
          <p:cNvPicPr>
            <a:picLocks noChangeAspect="1"/>
          </p:cNvPicPr>
          <p:nvPr/>
        </p:nvPicPr>
        <p:blipFill>
          <a:blip r:embed="rId4"/>
          <a:stretch>
            <a:fillRect/>
          </a:stretch>
        </p:blipFill>
        <p:spPr>
          <a:xfrm>
            <a:off x="4572000" y="3581400"/>
            <a:ext cx="4067175" cy="25050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304800" y="762000"/>
            <a:ext cx="8534400" cy="5410200"/>
          </a:xfrm>
        </p:spPr>
        <p:txBody>
          <a:bodyPr>
            <a:noAutofit/>
          </a:bodyPr>
          <a:lstStyle/>
          <a:p>
            <a:pPr marL="288925" indent="-288925" algn="l">
              <a:buFont typeface="Wingdings" pitchFamily="2" charset="2"/>
              <a:buChar char="ü"/>
            </a:pP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endParaRPr lang="en-US" sz="18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8686800" cy="1323439"/>
          </a:xfrm>
          <a:prstGeom prst="rect">
            <a:avLst/>
          </a:prstGeom>
          <a:noFill/>
        </p:spPr>
        <p:txBody>
          <a:bodyPr wrap="square" rtlCol="0">
            <a:spAutoFit/>
          </a:bodyPr>
          <a:lstStyle/>
          <a:p>
            <a:r>
              <a:rPr lang="en-US" sz="3200" b="1" dirty="0" smtClean="0">
                <a:solidFill>
                  <a:srgbClr val="7030A0"/>
                </a:solidFill>
              </a:rPr>
              <a:t>Modules and their interaction</a:t>
            </a:r>
            <a:r>
              <a:rPr lang="en-US" sz="1600" b="1" dirty="0" smtClean="0">
                <a:solidFill>
                  <a:srgbClr val="FF0000"/>
                </a:solidFill>
              </a:rPr>
              <a:t>( Use free tools like </a:t>
            </a:r>
            <a:r>
              <a:rPr lang="en-US" sz="1600" b="1" dirty="0" err="1" smtClean="0">
                <a:solidFill>
                  <a:srgbClr val="FF0000"/>
                </a:solidFill>
              </a:rPr>
              <a:t>Dia</a:t>
            </a:r>
            <a:r>
              <a:rPr lang="en-US" sz="1600" b="1" dirty="0" smtClean="0">
                <a:solidFill>
                  <a:srgbClr val="FF0000"/>
                </a:solidFill>
              </a:rPr>
              <a:t> or </a:t>
            </a:r>
            <a:r>
              <a:rPr lang="en-US" sz="1600" b="1" dirty="0" err="1" smtClean="0">
                <a:solidFill>
                  <a:srgbClr val="FF0000"/>
                </a:solidFill>
              </a:rPr>
              <a:t>StarUML</a:t>
            </a:r>
            <a:r>
              <a:rPr lang="en-US" sz="1600" b="1" dirty="0" smtClean="0">
                <a:solidFill>
                  <a:srgbClr val="FF0000"/>
                </a:solidFill>
              </a:rPr>
              <a:t> to draw following diagrams )</a:t>
            </a:r>
          </a:p>
          <a:p>
            <a:endParaRPr lang="en-US" sz="3200" b="1" dirty="0" smtClean="0">
              <a:solidFill>
                <a:srgbClr val="7030A0"/>
              </a:solidFill>
            </a:endParaRPr>
          </a:p>
        </p:txBody>
      </p:sp>
      <p:sp>
        <p:nvSpPr>
          <p:cNvPr id="37" name="Rectangle 36"/>
          <p:cNvSpPr/>
          <p:nvPr/>
        </p:nvSpPr>
        <p:spPr>
          <a:xfrm>
            <a:off x="228600" y="1219200"/>
            <a:ext cx="8686800" cy="510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txBox="1">
            <a:spLocks noChangeArrowheads="1"/>
          </p:cNvSpPr>
          <p:nvPr/>
        </p:nvSpPr>
        <p:spPr>
          <a:xfrm>
            <a:off x="533400" y="1828800"/>
            <a:ext cx="7620000" cy="44196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C00000"/>
                </a:solidFill>
                <a:effectLst/>
                <a:uLnTx/>
                <a:uFillTx/>
                <a:latin typeface="+mj-lt"/>
                <a:ea typeface="+mj-ea"/>
                <a:cs typeface="+mj-cs"/>
              </a:rPr>
              <a:t/>
            </a:r>
            <a:br>
              <a:rPr kumimoji="0" lang="en-US" sz="2000" b="1" i="0" u="none" strike="noStrike" kern="1200" cap="none" spc="0" normalizeH="0" baseline="0" noProof="0" dirty="0" smtClean="0">
                <a:ln>
                  <a:noFill/>
                </a:ln>
                <a:solidFill>
                  <a:srgbClr val="C00000"/>
                </a:solidFill>
                <a:effectLst/>
                <a:uLnTx/>
                <a:uFillTx/>
                <a:latin typeface="+mj-lt"/>
                <a:ea typeface="+mj-ea"/>
                <a:cs typeface="+mj-cs"/>
              </a:rPr>
            </a:br>
            <a:endParaRPr kumimoji="0" lang="en-US" sz="2000" b="1" i="0" u="none" strike="noStrike" kern="1200" cap="none" spc="0" normalizeH="0" baseline="0" noProof="0" dirty="0">
              <a:ln>
                <a:noFill/>
              </a:ln>
              <a:solidFill>
                <a:srgbClr val="C00000"/>
              </a:solidFill>
              <a:effectLst/>
              <a:uLnTx/>
              <a:uFillTx/>
              <a:latin typeface="+mj-lt"/>
              <a:ea typeface="+mj-ea"/>
              <a:cs typeface="+mj-cs"/>
            </a:endParaRPr>
          </a:p>
        </p:txBody>
      </p:sp>
      <p:sp>
        <p:nvSpPr>
          <p:cNvPr id="18" name="Date Placeholder 17"/>
          <p:cNvSpPr>
            <a:spLocks noGrp="1"/>
          </p:cNvSpPr>
          <p:nvPr>
            <p:ph type="dt" sz="half" idx="10"/>
          </p:nvPr>
        </p:nvSpPr>
        <p:spPr/>
        <p:txBody>
          <a:bodyPr/>
          <a:lstStyle/>
          <a:p>
            <a:fld id="{59B40AA7-18DA-4F77-BB15-A2692556CE61}" type="datetime1">
              <a:rPr lang="en-US" smtClean="0"/>
              <a:pPr/>
              <a:t>07-03-2019</a:t>
            </a:fld>
            <a:endParaRPr lang="en-US"/>
          </a:p>
        </p:txBody>
      </p:sp>
      <p:sp>
        <p:nvSpPr>
          <p:cNvPr id="19" name="Slide Number Placeholder 18"/>
          <p:cNvSpPr>
            <a:spLocks noGrp="1"/>
          </p:cNvSpPr>
          <p:nvPr>
            <p:ph type="sldNum" sz="quarter" idx="12"/>
          </p:nvPr>
        </p:nvSpPr>
        <p:spPr/>
        <p:txBody>
          <a:bodyPr/>
          <a:lstStyle/>
          <a:p>
            <a:fld id="{6F455820-C221-4D56-8E60-9700C03B6541}" type="slidenum">
              <a:rPr lang="en-US" smtClean="0"/>
              <a:pPr/>
              <a:t>14</a:t>
            </a:fld>
            <a:endParaRPr lang="en-US"/>
          </a:p>
        </p:txBody>
      </p:sp>
      <p:pic>
        <p:nvPicPr>
          <p:cNvPr id="22" name="Picture 21" descr="HighLevelArchitecture.png"/>
          <p:cNvPicPr>
            <a:picLocks noChangeAspect="1"/>
          </p:cNvPicPr>
          <p:nvPr/>
        </p:nvPicPr>
        <p:blipFill>
          <a:blip r:embed="rId3"/>
          <a:stretch>
            <a:fillRect/>
          </a:stretch>
        </p:blipFill>
        <p:spPr>
          <a:xfrm>
            <a:off x="1143000" y="1905000"/>
            <a:ext cx="6400800" cy="43815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304800" y="762000"/>
            <a:ext cx="8534400" cy="5410200"/>
          </a:xfrm>
        </p:spPr>
        <p:txBody>
          <a:bodyPr>
            <a:noAutofit/>
          </a:bodyPr>
          <a:lstStyle/>
          <a:p>
            <a:pPr marL="288925" indent="-288925" algn="l">
              <a:buFont typeface="Wingdings" pitchFamily="2" charset="2"/>
              <a:buChar char="ü"/>
            </a:pP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endParaRPr lang="en-US" sz="18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8686800" cy="1077218"/>
          </a:xfrm>
          <a:prstGeom prst="rect">
            <a:avLst/>
          </a:prstGeom>
          <a:noFill/>
        </p:spPr>
        <p:txBody>
          <a:bodyPr wrap="square" rtlCol="0">
            <a:spAutoFit/>
          </a:bodyPr>
          <a:lstStyle/>
          <a:p>
            <a:r>
              <a:rPr lang="en-US" sz="3200" b="1" dirty="0" smtClean="0">
                <a:solidFill>
                  <a:srgbClr val="7030A0"/>
                </a:solidFill>
              </a:rPr>
              <a:t>Software - Architecture</a:t>
            </a:r>
            <a:r>
              <a:rPr lang="en-US" sz="1600" b="1" dirty="0" smtClean="0">
                <a:solidFill>
                  <a:srgbClr val="FF0000"/>
                </a:solidFill>
              </a:rPr>
              <a:t>( Refined and Finalized)</a:t>
            </a:r>
          </a:p>
          <a:p>
            <a:endParaRPr lang="en-US" sz="3200" b="1" dirty="0" smtClean="0">
              <a:solidFill>
                <a:srgbClr val="7030A0"/>
              </a:solidFill>
            </a:endParaRPr>
          </a:p>
        </p:txBody>
      </p:sp>
      <p:sp>
        <p:nvSpPr>
          <p:cNvPr id="37" name="Rectangle 36"/>
          <p:cNvSpPr/>
          <p:nvPr/>
        </p:nvSpPr>
        <p:spPr>
          <a:xfrm>
            <a:off x="228600" y="1219200"/>
            <a:ext cx="8686800" cy="510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txBox="1">
            <a:spLocks noChangeArrowheads="1"/>
          </p:cNvSpPr>
          <p:nvPr/>
        </p:nvSpPr>
        <p:spPr>
          <a:xfrm>
            <a:off x="533400" y="1828800"/>
            <a:ext cx="7620000" cy="44196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C00000"/>
                </a:solidFill>
                <a:effectLst/>
                <a:uLnTx/>
                <a:uFillTx/>
                <a:latin typeface="+mj-lt"/>
                <a:ea typeface="+mj-ea"/>
                <a:cs typeface="+mj-cs"/>
              </a:rPr>
              <a:t/>
            </a:r>
            <a:br>
              <a:rPr kumimoji="0" lang="en-US" sz="2000" b="1" i="0" u="none" strike="noStrike" kern="1200" cap="none" spc="0" normalizeH="0" baseline="0" noProof="0" dirty="0" smtClean="0">
                <a:ln>
                  <a:noFill/>
                </a:ln>
                <a:solidFill>
                  <a:srgbClr val="C00000"/>
                </a:solidFill>
                <a:effectLst/>
                <a:uLnTx/>
                <a:uFillTx/>
                <a:latin typeface="+mj-lt"/>
                <a:ea typeface="+mj-ea"/>
                <a:cs typeface="+mj-cs"/>
              </a:rPr>
            </a:br>
            <a:endParaRPr kumimoji="0" lang="en-US" sz="2000" b="1" i="0" u="none" strike="noStrike" kern="1200" cap="none" spc="0" normalizeH="0" baseline="0" noProof="0" dirty="0">
              <a:ln>
                <a:noFill/>
              </a:ln>
              <a:solidFill>
                <a:srgbClr val="C00000"/>
              </a:solidFill>
              <a:effectLst/>
              <a:uLnTx/>
              <a:uFillTx/>
              <a:latin typeface="+mj-lt"/>
              <a:ea typeface="+mj-ea"/>
              <a:cs typeface="+mj-cs"/>
            </a:endParaRPr>
          </a:p>
        </p:txBody>
      </p:sp>
      <p:sp>
        <p:nvSpPr>
          <p:cNvPr id="18" name="Date Placeholder 17"/>
          <p:cNvSpPr>
            <a:spLocks noGrp="1"/>
          </p:cNvSpPr>
          <p:nvPr>
            <p:ph type="dt" sz="half" idx="10"/>
          </p:nvPr>
        </p:nvSpPr>
        <p:spPr/>
        <p:txBody>
          <a:bodyPr/>
          <a:lstStyle/>
          <a:p>
            <a:fld id="{59B40AA7-18DA-4F77-BB15-A2692556CE61}" type="datetime1">
              <a:rPr lang="en-US" smtClean="0"/>
              <a:pPr/>
              <a:t>07-03-2019</a:t>
            </a:fld>
            <a:endParaRPr lang="en-US"/>
          </a:p>
        </p:txBody>
      </p:sp>
      <p:sp>
        <p:nvSpPr>
          <p:cNvPr id="19" name="Slide Number Placeholder 18"/>
          <p:cNvSpPr>
            <a:spLocks noGrp="1"/>
          </p:cNvSpPr>
          <p:nvPr>
            <p:ph type="sldNum" sz="quarter" idx="12"/>
          </p:nvPr>
        </p:nvSpPr>
        <p:spPr/>
        <p:txBody>
          <a:bodyPr/>
          <a:lstStyle/>
          <a:p>
            <a:fld id="{6F455820-C221-4D56-8E60-9700C03B6541}" type="slidenum">
              <a:rPr lang="en-US" smtClean="0"/>
              <a:pPr/>
              <a:t>15</a:t>
            </a:fld>
            <a:endParaRPr lang="en-US"/>
          </a:p>
        </p:txBody>
      </p:sp>
      <p:pic>
        <p:nvPicPr>
          <p:cNvPr id="20" name="Picture 19" descr="software Architecture.png"/>
          <p:cNvPicPr>
            <a:picLocks noChangeAspect="1"/>
          </p:cNvPicPr>
          <p:nvPr/>
        </p:nvPicPr>
        <p:blipFill>
          <a:blip r:embed="rId3"/>
          <a:stretch>
            <a:fillRect/>
          </a:stretch>
        </p:blipFill>
        <p:spPr>
          <a:xfrm>
            <a:off x="990600" y="1524000"/>
            <a:ext cx="6934200" cy="438992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304800" y="762000"/>
            <a:ext cx="8534400" cy="5257800"/>
          </a:xfrm>
        </p:spPr>
        <p:txBody>
          <a:bodyPr>
            <a:noAutofit/>
          </a:bodyPr>
          <a:lstStyle/>
          <a:p>
            <a:pPr marL="173038" indent="-173038" algn="l"/>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1800" b="1" dirty="0" smtClean="0">
                <a:solidFill>
                  <a:srgbClr val="C00000"/>
                </a:solidFill>
              </a:rPr>
              <a:t>Final GUI – Design details</a:t>
            </a:r>
            <a:br>
              <a:rPr lang="en-US" sz="1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endParaRPr lang="en-US" sz="18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7772400" cy="584775"/>
          </a:xfrm>
          <a:prstGeom prst="rect">
            <a:avLst/>
          </a:prstGeom>
          <a:noFill/>
        </p:spPr>
        <p:txBody>
          <a:bodyPr wrap="square" rtlCol="0">
            <a:spAutoFit/>
          </a:bodyPr>
          <a:lstStyle/>
          <a:p>
            <a:r>
              <a:rPr lang="en-US" sz="3200" b="1" dirty="0" smtClean="0">
                <a:solidFill>
                  <a:srgbClr val="7030A0"/>
                </a:solidFill>
              </a:rPr>
              <a:t>Design Details   </a:t>
            </a:r>
            <a:r>
              <a:rPr lang="en-US" b="1" dirty="0" smtClean="0">
                <a:solidFill>
                  <a:srgbClr val="7030A0"/>
                </a:solidFill>
              </a:rPr>
              <a:t>( Use some free tools… )</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txBox="1">
            <a:spLocks noChangeArrowheads="1"/>
          </p:cNvSpPr>
          <p:nvPr/>
        </p:nvSpPr>
        <p:spPr>
          <a:xfrm>
            <a:off x="762000" y="2362200"/>
            <a:ext cx="7620000" cy="3352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C00000"/>
                </a:solidFill>
                <a:effectLst/>
                <a:uLnTx/>
                <a:uFillTx/>
                <a:latin typeface="+mj-lt"/>
                <a:ea typeface="+mj-ea"/>
                <a:cs typeface="+mj-cs"/>
              </a:rPr>
              <a:t>GUI Design  - </a:t>
            </a:r>
            <a:r>
              <a:rPr kumimoji="0" lang="en-US" sz="1600" b="1" i="0" u="none" strike="noStrike" kern="1200" cap="none" spc="0" normalizeH="0" baseline="0" noProof="0" dirty="0" smtClean="0">
                <a:ln>
                  <a:noFill/>
                </a:ln>
                <a:solidFill>
                  <a:srgbClr val="C00000"/>
                </a:solidFill>
                <a:effectLst/>
                <a:uLnTx/>
                <a:uFillTx/>
                <a:latin typeface="+mj-lt"/>
                <a:ea typeface="+mj-ea"/>
                <a:cs typeface="+mj-cs"/>
              </a:rPr>
              <a:t>Planned</a:t>
            </a:r>
            <a:r>
              <a:rPr kumimoji="0" lang="en-US" sz="2800" b="1" i="0" u="none" strike="noStrike" kern="1200" cap="none" spc="0" normalizeH="0" baseline="0" noProof="0" dirty="0" smtClean="0">
                <a:ln>
                  <a:noFill/>
                </a:ln>
                <a:solidFill>
                  <a:srgbClr val="C00000"/>
                </a:solidFill>
                <a:effectLst/>
                <a:uLnTx/>
                <a:uFillTx/>
                <a:latin typeface="+mj-lt"/>
                <a:ea typeface="+mj-ea"/>
                <a:cs typeface="+mj-cs"/>
              </a:rPr>
              <a:t> </a:t>
            </a:r>
            <a:r>
              <a:rPr kumimoji="0" lang="en-US" sz="1400" b="1" i="0" u="none" strike="noStrike" kern="1200" cap="none" spc="0" normalizeH="0" baseline="0" noProof="0" dirty="0" smtClean="0">
                <a:ln>
                  <a:noFill/>
                </a:ln>
                <a:solidFill>
                  <a:srgbClr val="00B050"/>
                </a:solidFill>
                <a:effectLst/>
                <a:uLnTx/>
                <a:uFillTx/>
                <a:latin typeface="+mj-lt"/>
                <a:ea typeface="+mj-ea"/>
                <a:cs typeface="+mj-cs"/>
              </a:rPr>
              <a:t>User Interface</a:t>
            </a:r>
            <a:r>
              <a:rPr kumimoji="0" lang="en-US" sz="1400" b="1" i="0" u="none" strike="noStrike" kern="1200" cap="none" spc="0" normalizeH="0" noProof="0" dirty="0" smtClean="0">
                <a:ln>
                  <a:noFill/>
                </a:ln>
                <a:solidFill>
                  <a:srgbClr val="00B050"/>
                </a:solidFill>
                <a:effectLst/>
                <a:uLnTx/>
                <a:uFillTx/>
                <a:latin typeface="+mj-lt"/>
                <a:ea typeface="+mj-ea"/>
                <a:cs typeface="+mj-cs"/>
              </a:rPr>
              <a:t> Design…. ( One or Two UI samples… )   </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baseline="0" dirty="0" smtClean="0">
              <a:solidFill>
                <a:srgbClr val="00B05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00B05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C00000"/>
                </a:solidFill>
                <a:effectLst/>
                <a:uLnTx/>
                <a:uFillTx/>
                <a:latin typeface="+mj-lt"/>
                <a:ea typeface="+mj-ea"/>
                <a:cs typeface="+mj-cs"/>
              </a:rPr>
              <a:t/>
            </a:r>
            <a:br>
              <a:rPr kumimoji="0" lang="en-US" sz="2000" b="1" i="0" u="none" strike="noStrike" kern="1200" cap="none" spc="0" normalizeH="0" baseline="0" noProof="0" dirty="0" smtClean="0">
                <a:ln>
                  <a:noFill/>
                </a:ln>
                <a:solidFill>
                  <a:srgbClr val="C00000"/>
                </a:solidFill>
                <a:effectLst/>
                <a:uLnTx/>
                <a:uFillTx/>
                <a:latin typeface="+mj-lt"/>
                <a:ea typeface="+mj-ea"/>
                <a:cs typeface="+mj-cs"/>
              </a:rPr>
            </a:br>
            <a:endParaRPr kumimoji="0" lang="en-US" sz="2000" b="1" i="0" u="none" strike="noStrike" kern="1200" cap="none" spc="0" normalizeH="0" baseline="0" noProof="0" dirty="0">
              <a:ln>
                <a:noFill/>
              </a:ln>
              <a:solidFill>
                <a:srgbClr val="C00000"/>
              </a:solidFill>
              <a:effectLst/>
              <a:uLnTx/>
              <a:uFillTx/>
              <a:latin typeface="+mj-lt"/>
              <a:ea typeface="+mj-ea"/>
              <a:cs typeface="+mj-cs"/>
            </a:endParaRPr>
          </a:p>
        </p:txBody>
      </p:sp>
      <p:sp>
        <p:nvSpPr>
          <p:cNvPr id="19" name="Date Placeholder 18"/>
          <p:cNvSpPr>
            <a:spLocks noGrp="1"/>
          </p:cNvSpPr>
          <p:nvPr>
            <p:ph type="dt" sz="half" idx="10"/>
          </p:nvPr>
        </p:nvSpPr>
        <p:spPr/>
        <p:txBody>
          <a:bodyPr/>
          <a:lstStyle/>
          <a:p>
            <a:fld id="{C7552CB0-F201-4431-A377-45F725F74F11}" type="datetime1">
              <a:rPr lang="en-US" smtClean="0"/>
              <a:pPr/>
              <a:t>07-03-2019</a:t>
            </a:fld>
            <a:endParaRPr lang="en-US"/>
          </a:p>
        </p:txBody>
      </p:sp>
      <p:sp>
        <p:nvSpPr>
          <p:cNvPr id="20" name="Slide Number Placeholder 19"/>
          <p:cNvSpPr>
            <a:spLocks noGrp="1"/>
          </p:cNvSpPr>
          <p:nvPr>
            <p:ph type="sldNum" sz="quarter" idx="12"/>
          </p:nvPr>
        </p:nvSpPr>
        <p:spPr/>
        <p:txBody>
          <a:bodyPr/>
          <a:lstStyle/>
          <a:p>
            <a:fld id="{6F455820-C221-4D56-8E60-9700C03B6541}" type="slidenum">
              <a:rPr lang="en-US" smtClean="0"/>
              <a:pPr/>
              <a:t>16</a:t>
            </a:fld>
            <a:endParaRPr lang="en-US"/>
          </a:p>
        </p:txBody>
      </p:sp>
      <p:pic>
        <p:nvPicPr>
          <p:cNvPr id="21" name="Picture 20" descr="GUI - 3.jpg"/>
          <p:cNvPicPr>
            <a:picLocks noChangeAspect="1"/>
          </p:cNvPicPr>
          <p:nvPr/>
        </p:nvPicPr>
        <p:blipFill>
          <a:blip r:embed="rId3"/>
          <a:stretch>
            <a:fillRect/>
          </a:stretch>
        </p:blipFill>
        <p:spPr>
          <a:xfrm>
            <a:off x="1981200" y="2502748"/>
            <a:ext cx="5334000" cy="369428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304800" y="762000"/>
            <a:ext cx="8534400" cy="5257800"/>
          </a:xfrm>
        </p:spPr>
        <p:txBody>
          <a:bodyPr>
            <a:noAutofit/>
          </a:bodyPr>
          <a:lstStyle/>
          <a:p>
            <a:pPr marL="173038" indent="-173038" algn="l"/>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1800" b="1" dirty="0" smtClean="0">
                <a:solidFill>
                  <a:srgbClr val="C00000"/>
                </a:solidFill>
              </a:rPr>
              <a:t>Final GUI – Design details</a:t>
            </a:r>
            <a:br>
              <a:rPr lang="en-US" sz="1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endParaRPr lang="en-US" sz="18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7772400" cy="584775"/>
          </a:xfrm>
          <a:prstGeom prst="rect">
            <a:avLst/>
          </a:prstGeom>
          <a:noFill/>
        </p:spPr>
        <p:txBody>
          <a:bodyPr wrap="square" rtlCol="0">
            <a:spAutoFit/>
          </a:bodyPr>
          <a:lstStyle/>
          <a:p>
            <a:r>
              <a:rPr lang="en-US" sz="3200" b="1" dirty="0" smtClean="0">
                <a:solidFill>
                  <a:srgbClr val="7030A0"/>
                </a:solidFill>
              </a:rPr>
              <a:t>Design Details   </a:t>
            </a:r>
            <a:r>
              <a:rPr lang="en-US" b="1" dirty="0" smtClean="0">
                <a:solidFill>
                  <a:srgbClr val="7030A0"/>
                </a:solidFill>
              </a:rPr>
              <a:t>( Use some free tools… )</a:t>
            </a: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txBox="1">
            <a:spLocks noChangeArrowheads="1"/>
          </p:cNvSpPr>
          <p:nvPr/>
        </p:nvSpPr>
        <p:spPr>
          <a:xfrm>
            <a:off x="762000" y="2362200"/>
            <a:ext cx="7620000" cy="3352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rgbClr val="C00000"/>
                </a:solidFill>
                <a:effectLst/>
                <a:uLnTx/>
                <a:uFillTx/>
                <a:latin typeface="+mj-lt"/>
                <a:ea typeface="+mj-ea"/>
                <a:cs typeface="+mj-cs"/>
              </a:rPr>
              <a:t>GUI Design  - </a:t>
            </a:r>
            <a:r>
              <a:rPr kumimoji="0" lang="en-US" sz="1600" b="1" i="0" u="none" strike="noStrike" kern="1200" cap="none" spc="0" normalizeH="0" baseline="0" noProof="0" dirty="0" smtClean="0">
                <a:ln>
                  <a:noFill/>
                </a:ln>
                <a:solidFill>
                  <a:srgbClr val="C00000"/>
                </a:solidFill>
                <a:effectLst/>
                <a:uLnTx/>
                <a:uFillTx/>
                <a:latin typeface="+mj-lt"/>
                <a:ea typeface="+mj-ea"/>
                <a:cs typeface="+mj-cs"/>
              </a:rPr>
              <a:t>Planned</a:t>
            </a:r>
            <a:r>
              <a:rPr kumimoji="0" lang="en-US" sz="2800" b="1" i="0" u="none" strike="noStrike" kern="1200" cap="none" spc="0" normalizeH="0" baseline="0" noProof="0" dirty="0" smtClean="0">
                <a:ln>
                  <a:noFill/>
                </a:ln>
                <a:solidFill>
                  <a:srgbClr val="C00000"/>
                </a:solidFill>
                <a:effectLst/>
                <a:uLnTx/>
                <a:uFillTx/>
                <a:latin typeface="+mj-lt"/>
                <a:ea typeface="+mj-ea"/>
                <a:cs typeface="+mj-cs"/>
              </a:rPr>
              <a:t> </a:t>
            </a:r>
            <a:r>
              <a:rPr kumimoji="0" lang="en-US" sz="1400" b="1" i="0" u="none" strike="noStrike" kern="1200" cap="none" spc="0" normalizeH="0" baseline="0" noProof="0" dirty="0" smtClean="0">
                <a:ln>
                  <a:noFill/>
                </a:ln>
                <a:solidFill>
                  <a:srgbClr val="00B050"/>
                </a:solidFill>
                <a:effectLst/>
                <a:uLnTx/>
                <a:uFillTx/>
                <a:latin typeface="+mj-lt"/>
                <a:ea typeface="+mj-ea"/>
                <a:cs typeface="+mj-cs"/>
              </a:rPr>
              <a:t>User Interface</a:t>
            </a:r>
            <a:r>
              <a:rPr kumimoji="0" lang="en-US" sz="1400" b="1" i="0" u="none" strike="noStrike" kern="1200" cap="none" spc="0" normalizeH="0" noProof="0" dirty="0" smtClean="0">
                <a:ln>
                  <a:noFill/>
                </a:ln>
                <a:solidFill>
                  <a:srgbClr val="00B050"/>
                </a:solidFill>
                <a:effectLst/>
                <a:uLnTx/>
                <a:uFillTx/>
                <a:latin typeface="+mj-lt"/>
                <a:ea typeface="+mj-ea"/>
                <a:cs typeface="+mj-cs"/>
              </a:rPr>
              <a:t> Design…. ( All UI Screens… )   </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baseline="0" dirty="0" smtClean="0">
              <a:solidFill>
                <a:srgbClr val="00B05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00B05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C00000"/>
                </a:solidFill>
                <a:effectLst/>
                <a:uLnTx/>
                <a:uFillTx/>
                <a:latin typeface="+mj-lt"/>
                <a:ea typeface="+mj-ea"/>
                <a:cs typeface="+mj-cs"/>
              </a:rPr>
              <a:t/>
            </a:r>
            <a:br>
              <a:rPr kumimoji="0" lang="en-US" sz="2000" b="1" i="0" u="none" strike="noStrike" kern="1200" cap="none" spc="0" normalizeH="0" baseline="0" noProof="0" dirty="0" smtClean="0">
                <a:ln>
                  <a:noFill/>
                </a:ln>
                <a:solidFill>
                  <a:srgbClr val="C00000"/>
                </a:solidFill>
                <a:effectLst/>
                <a:uLnTx/>
                <a:uFillTx/>
                <a:latin typeface="+mj-lt"/>
                <a:ea typeface="+mj-ea"/>
                <a:cs typeface="+mj-cs"/>
              </a:rPr>
            </a:br>
            <a:endParaRPr kumimoji="0" lang="en-US" sz="2000" b="1" i="0" u="none" strike="noStrike" kern="1200" cap="none" spc="0" normalizeH="0" baseline="0" noProof="0" dirty="0">
              <a:ln>
                <a:noFill/>
              </a:ln>
              <a:solidFill>
                <a:srgbClr val="C00000"/>
              </a:solidFill>
              <a:effectLst/>
              <a:uLnTx/>
              <a:uFillTx/>
              <a:latin typeface="+mj-lt"/>
              <a:ea typeface="+mj-ea"/>
              <a:cs typeface="+mj-cs"/>
            </a:endParaRPr>
          </a:p>
        </p:txBody>
      </p:sp>
      <p:sp>
        <p:nvSpPr>
          <p:cNvPr id="19" name="Date Placeholder 18"/>
          <p:cNvSpPr>
            <a:spLocks noGrp="1"/>
          </p:cNvSpPr>
          <p:nvPr>
            <p:ph type="dt" sz="half" idx="10"/>
          </p:nvPr>
        </p:nvSpPr>
        <p:spPr/>
        <p:txBody>
          <a:bodyPr/>
          <a:lstStyle/>
          <a:p>
            <a:fld id="{C7552CB0-F201-4431-A377-45F725F74F11}" type="datetime1">
              <a:rPr lang="en-US" smtClean="0"/>
              <a:pPr/>
              <a:t>07-03-2019</a:t>
            </a:fld>
            <a:endParaRPr lang="en-US"/>
          </a:p>
        </p:txBody>
      </p:sp>
      <p:sp>
        <p:nvSpPr>
          <p:cNvPr id="20" name="Slide Number Placeholder 19"/>
          <p:cNvSpPr>
            <a:spLocks noGrp="1"/>
          </p:cNvSpPr>
          <p:nvPr>
            <p:ph type="sldNum" sz="quarter" idx="12"/>
          </p:nvPr>
        </p:nvSpPr>
        <p:spPr/>
        <p:txBody>
          <a:bodyPr/>
          <a:lstStyle/>
          <a:p>
            <a:fld id="{6F455820-C221-4D56-8E60-9700C03B6541}" type="slidenum">
              <a:rPr lang="en-US" smtClean="0"/>
              <a:pPr/>
              <a:t>17</a:t>
            </a:fld>
            <a:endParaRPr lang="en-US"/>
          </a:p>
        </p:txBody>
      </p:sp>
      <p:pic>
        <p:nvPicPr>
          <p:cNvPr id="22" name="Picture 21" descr="GUI2.jpg"/>
          <p:cNvPicPr>
            <a:picLocks noChangeAspect="1"/>
          </p:cNvPicPr>
          <p:nvPr/>
        </p:nvPicPr>
        <p:blipFill>
          <a:blip r:embed="rId3"/>
          <a:stretch>
            <a:fillRect/>
          </a:stretch>
        </p:blipFill>
        <p:spPr>
          <a:xfrm>
            <a:off x="1219200" y="2514600"/>
            <a:ext cx="7162800" cy="37338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609600" y="1905000"/>
            <a:ext cx="7620000" cy="3352800"/>
          </a:xfrm>
        </p:spPr>
        <p:txBody>
          <a:bodyPr>
            <a:noAutofit/>
          </a:bodyPr>
          <a:lstStyle/>
          <a:p>
            <a:pPr algn="l"/>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1. Final Case Diagrams ( All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2. Sequence Diagrams (All)</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3. Data flow diagrams ( All, if applicable)</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4. Any other… as applicable to your project</a:t>
            </a:r>
            <a:r>
              <a:rPr lang="en-US" sz="2000" b="1" dirty="0" smtClean="0">
                <a:solidFill>
                  <a:srgbClr val="C00000"/>
                </a:solidFill>
              </a:rPr>
              <a:t/>
            </a:r>
            <a:br>
              <a:rPr lang="en-US" sz="2000" b="1" dirty="0" smtClean="0">
                <a:solidFill>
                  <a:srgbClr val="C00000"/>
                </a:solidFill>
              </a:rPr>
            </a:br>
            <a:endParaRPr lang="en-US" sz="20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8686800" cy="954107"/>
          </a:xfrm>
          <a:prstGeom prst="rect">
            <a:avLst/>
          </a:prstGeom>
          <a:noFill/>
        </p:spPr>
        <p:txBody>
          <a:bodyPr wrap="square" rtlCol="0">
            <a:spAutoFit/>
          </a:bodyPr>
          <a:lstStyle/>
          <a:p>
            <a:r>
              <a:rPr lang="en-US" sz="2400" b="1" dirty="0" smtClean="0">
                <a:solidFill>
                  <a:srgbClr val="7030A0"/>
                </a:solidFill>
              </a:rPr>
              <a:t>Other Software Artifacts ( Refined final diagrams )</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seqDiagram.png"/>
          <p:cNvPicPr>
            <a:picLocks noChangeAspect="1"/>
          </p:cNvPicPr>
          <p:nvPr/>
        </p:nvPicPr>
        <p:blipFill>
          <a:blip r:embed="rId3" cstate="print"/>
          <a:stretch>
            <a:fillRect/>
          </a:stretch>
        </p:blipFill>
        <p:spPr>
          <a:xfrm>
            <a:off x="6019800" y="2743200"/>
            <a:ext cx="2590805" cy="1795276"/>
          </a:xfrm>
          <a:prstGeom prst="rect">
            <a:avLst/>
          </a:prstGeom>
        </p:spPr>
      </p:pic>
      <p:pic>
        <p:nvPicPr>
          <p:cNvPr id="18" name="Picture 17" descr="sequence.png"/>
          <p:cNvPicPr>
            <a:picLocks noChangeAspect="1"/>
          </p:cNvPicPr>
          <p:nvPr/>
        </p:nvPicPr>
        <p:blipFill>
          <a:blip r:embed="rId4"/>
          <a:stretch>
            <a:fillRect/>
          </a:stretch>
        </p:blipFill>
        <p:spPr>
          <a:xfrm>
            <a:off x="6324600" y="4724400"/>
            <a:ext cx="2362200" cy="1347633"/>
          </a:xfrm>
          <a:prstGeom prst="rect">
            <a:avLst/>
          </a:prstGeom>
        </p:spPr>
      </p:pic>
      <p:sp>
        <p:nvSpPr>
          <p:cNvPr id="19" name="Date Placeholder 18"/>
          <p:cNvSpPr>
            <a:spLocks noGrp="1"/>
          </p:cNvSpPr>
          <p:nvPr>
            <p:ph type="dt" sz="half" idx="10"/>
          </p:nvPr>
        </p:nvSpPr>
        <p:spPr/>
        <p:txBody>
          <a:bodyPr/>
          <a:lstStyle/>
          <a:p>
            <a:fld id="{92FE85C6-E2D4-4514-BFE1-97D19F93AF92}" type="datetime1">
              <a:rPr lang="en-US" smtClean="0"/>
              <a:pPr/>
              <a:t>07-03-2019</a:t>
            </a:fld>
            <a:endParaRPr lang="en-US"/>
          </a:p>
        </p:txBody>
      </p:sp>
      <p:sp>
        <p:nvSpPr>
          <p:cNvPr id="20" name="Slide Number Placeholder 19"/>
          <p:cNvSpPr>
            <a:spLocks noGrp="1"/>
          </p:cNvSpPr>
          <p:nvPr>
            <p:ph type="sldNum" sz="quarter" idx="12"/>
          </p:nvPr>
        </p:nvSpPr>
        <p:spPr/>
        <p:txBody>
          <a:bodyPr/>
          <a:lstStyle/>
          <a:p>
            <a:fld id="{6F455820-C221-4D56-8E60-9700C03B6541}" type="slidenum">
              <a:rPr lang="en-US" smtClean="0"/>
              <a:pPr/>
              <a:t>18</a:t>
            </a:fld>
            <a:endParaRPr lang="en-US"/>
          </a:p>
        </p:txBody>
      </p:sp>
      <p:pic>
        <p:nvPicPr>
          <p:cNvPr id="21" name="Picture 20" descr="usecase.jpg"/>
          <p:cNvPicPr>
            <a:picLocks noChangeAspect="1"/>
          </p:cNvPicPr>
          <p:nvPr/>
        </p:nvPicPr>
        <p:blipFill>
          <a:blip r:embed="rId5"/>
          <a:stretch>
            <a:fillRect/>
          </a:stretch>
        </p:blipFill>
        <p:spPr>
          <a:xfrm>
            <a:off x="6096000" y="762000"/>
            <a:ext cx="2667000" cy="208965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609600" y="1371600"/>
            <a:ext cx="7620000" cy="3886200"/>
          </a:xfrm>
        </p:spPr>
        <p:txBody>
          <a:bodyPr>
            <a:noAutofit/>
          </a:bodyPr>
          <a:lstStyle/>
          <a:p>
            <a:pPr algn="l"/>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endParaRPr lang="en-US" sz="20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8305800" cy="1323439"/>
          </a:xfrm>
          <a:prstGeom prst="rect">
            <a:avLst/>
          </a:prstGeom>
          <a:noFill/>
        </p:spPr>
        <p:txBody>
          <a:bodyPr wrap="square" rtlCol="0">
            <a:spAutoFit/>
          </a:bodyPr>
          <a:lstStyle/>
          <a:p>
            <a:r>
              <a:rPr lang="en-US" sz="2400" b="1" dirty="0" smtClean="0">
                <a:solidFill>
                  <a:srgbClr val="7030A0"/>
                </a:solidFill>
              </a:rPr>
              <a:t>Test- Cases Identified and Tested ( show 2-3 test cases and the result of test… )</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8"/>
          <p:cNvSpPr>
            <a:spLocks noGrp="1"/>
          </p:cNvSpPr>
          <p:nvPr>
            <p:ph type="dt" sz="half" idx="10"/>
          </p:nvPr>
        </p:nvSpPr>
        <p:spPr/>
        <p:txBody>
          <a:bodyPr/>
          <a:lstStyle/>
          <a:p>
            <a:fld id="{92FE85C6-E2D4-4514-BFE1-97D19F93AF92}" type="datetime1">
              <a:rPr lang="en-US" smtClean="0"/>
              <a:pPr/>
              <a:t>07-03-2019</a:t>
            </a:fld>
            <a:endParaRPr lang="en-US"/>
          </a:p>
        </p:txBody>
      </p:sp>
      <p:sp>
        <p:nvSpPr>
          <p:cNvPr id="20" name="Slide Number Placeholder 19"/>
          <p:cNvSpPr>
            <a:spLocks noGrp="1"/>
          </p:cNvSpPr>
          <p:nvPr>
            <p:ph type="sldNum" sz="quarter" idx="12"/>
          </p:nvPr>
        </p:nvSpPr>
        <p:spPr/>
        <p:txBody>
          <a:bodyPr/>
          <a:lstStyle/>
          <a:p>
            <a:fld id="{6F455820-C221-4D56-8E60-9700C03B6541}" type="slidenum">
              <a:rPr lang="en-US" smtClean="0"/>
              <a:pPr/>
              <a:t>19</a:t>
            </a:fld>
            <a:endParaRPr lang="en-US" dirty="0"/>
          </a:p>
        </p:txBody>
      </p:sp>
      <p:pic>
        <p:nvPicPr>
          <p:cNvPr id="21" name="Picture 20" descr="generation-of-test-cases.png"/>
          <p:cNvPicPr>
            <a:picLocks noChangeAspect="1"/>
          </p:cNvPicPr>
          <p:nvPr/>
        </p:nvPicPr>
        <p:blipFill>
          <a:blip r:embed="rId3"/>
          <a:stretch>
            <a:fillRect/>
          </a:stretch>
        </p:blipFill>
        <p:spPr>
          <a:xfrm>
            <a:off x="457200" y="1371600"/>
            <a:ext cx="8324850" cy="37052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609600" y="2133600"/>
            <a:ext cx="7620000" cy="3352800"/>
          </a:xfrm>
        </p:spPr>
        <p:txBody>
          <a:bodyPr>
            <a:noAutofit/>
          </a:bodyPr>
          <a:lstStyle/>
          <a:p>
            <a:pPr algn="l"/>
            <a:r>
              <a:rPr lang="en-US" sz="2800" b="1" dirty="0" smtClean="0">
                <a:solidFill>
                  <a:srgbClr val="FF0000"/>
                </a:solidFill>
              </a:rPr>
              <a:t>1. Problem </a:t>
            </a:r>
            <a:r>
              <a:rPr lang="en-US" sz="2800" b="1" dirty="0" smtClean="0">
                <a:solidFill>
                  <a:srgbClr val="FF0000"/>
                </a:solidFill>
              </a:rPr>
              <a:t>Statement</a:t>
            </a:r>
            <a:br>
              <a:rPr lang="en-US" sz="2800" b="1" dirty="0" smtClean="0">
                <a:solidFill>
                  <a:srgbClr val="FF0000"/>
                </a:solidFill>
              </a:rPr>
            </a:b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2. Prior art Search – Findings</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3. </a:t>
            </a:r>
            <a:r>
              <a:rPr lang="en-US" sz="2800" b="1" dirty="0" smtClean="0">
                <a:solidFill>
                  <a:srgbClr val="FF0000"/>
                </a:solidFill>
              </a:rPr>
              <a:t>Final Design – Details</a:t>
            </a:r>
            <a:br>
              <a:rPr lang="en-US" sz="2800" b="1" dirty="0" smtClean="0">
                <a:solidFill>
                  <a:srgbClr val="FF0000"/>
                </a:solidFill>
              </a:rPr>
            </a:b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4. </a:t>
            </a:r>
            <a:r>
              <a:rPr lang="en-US" sz="2800" b="1" dirty="0" smtClean="0">
                <a:solidFill>
                  <a:srgbClr val="FF0000"/>
                </a:solidFill>
              </a:rPr>
              <a:t>Implementation details</a:t>
            </a:r>
            <a:br>
              <a:rPr lang="en-US" sz="2800" b="1" dirty="0" smtClean="0">
                <a:solidFill>
                  <a:srgbClr val="FF0000"/>
                </a:solidFill>
              </a:rPr>
            </a:b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5. </a:t>
            </a:r>
            <a:r>
              <a:rPr lang="en-US" sz="2800" b="1" dirty="0" smtClean="0">
                <a:solidFill>
                  <a:srgbClr val="FF0000"/>
                </a:solidFill>
              </a:rPr>
              <a:t>Test-Cases</a:t>
            </a:r>
            <a:br>
              <a:rPr lang="en-US" sz="2800" b="1" dirty="0" smtClean="0">
                <a:solidFill>
                  <a:srgbClr val="FF0000"/>
                </a:solidFill>
              </a:rPr>
            </a:b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6. </a:t>
            </a:r>
            <a:r>
              <a:rPr lang="en-US" sz="2800" b="1" dirty="0" smtClean="0">
                <a:solidFill>
                  <a:srgbClr val="FF0000"/>
                </a:solidFill>
              </a:rPr>
              <a:t>Future Plan of Action</a:t>
            </a:r>
            <a:r>
              <a:rPr lang="en-US" sz="2800" b="1" dirty="0" smtClean="0">
                <a:solidFill>
                  <a:srgbClr val="C00000"/>
                </a:solidFill>
              </a:rPr>
              <a:t/>
            </a:r>
            <a:br>
              <a:rPr lang="en-US" sz="2800" b="1" dirty="0" smtClean="0">
                <a:solidFill>
                  <a:srgbClr val="C00000"/>
                </a:solidFill>
              </a:rPr>
            </a:br>
            <a:r>
              <a:rPr lang="en-US" sz="2000" b="1" dirty="0" smtClean="0">
                <a:solidFill>
                  <a:srgbClr val="C00000"/>
                </a:solidFill>
              </a:rPr>
              <a:t/>
            </a:r>
            <a:br>
              <a:rPr lang="en-US" sz="2000" b="1" dirty="0" smtClean="0">
                <a:solidFill>
                  <a:srgbClr val="C00000"/>
                </a:solidFill>
              </a:rPr>
            </a:br>
            <a:endParaRPr lang="en-US" sz="20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4343400" cy="584775"/>
          </a:xfrm>
          <a:prstGeom prst="rect">
            <a:avLst/>
          </a:prstGeom>
          <a:noFill/>
        </p:spPr>
        <p:txBody>
          <a:bodyPr wrap="square" rtlCol="0">
            <a:spAutoFit/>
          </a:bodyPr>
          <a:lstStyle/>
          <a:p>
            <a:r>
              <a:rPr lang="en-US" sz="3200" b="1" dirty="0" smtClean="0">
                <a:solidFill>
                  <a:srgbClr val="7030A0"/>
                </a:solidFill>
              </a:rPr>
              <a:t>Table of Contents</a:t>
            </a:r>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25"/>
          <p:cNvSpPr>
            <a:spLocks noGrp="1"/>
          </p:cNvSpPr>
          <p:nvPr>
            <p:ph type="dt" sz="half" idx="10"/>
          </p:nvPr>
        </p:nvSpPr>
        <p:spPr/>
        <p:txBody>
          <a:bodyPr/>
          <a:lstStyle/>
          <a:p>
            <a:fld id="{A5363BFD-6E69-43A2-93B6-C77DE5731BD8}" type="datetime1">
              <a:rPr lang="en-US" smtClean="0"/>
              <a:pPr/>
              <a:t>07-03-2019</a:t>
            </a:fld>
            <a:endParaRPr lang="en-US"/>
          </a:p>
        </p:txBody>
      </p:sp>
      <p:sp>
        <p:nvSpPr>
          <p:cNvPr id="27" name="Slide Number Placeholder 26"/>
          <p:cNvSpPr>
            <a:spLocks noGrp="1"/>
          </p:cNvSpPr>
          <p:nvPr>
            <p:ph type="sldNum" sz="quarter" idx="12"/>
          </p:nvPr>
        </p:nvSpPr>
        <p:spPr/>
        <p:txBody>
          <a:bodyPr/>
          <a:lstStyle/>
          <a:p>
            <a:fld id="{6F455820-C221-4D56-8E60-9700C03B6541}"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609600" y="1371600"/>
            <a:ext cx="7620000" cy="3886200"/>
          </a:xfrm>
        </p:spPr>
        <p:txBody>
          <a:bodyPr>
            <a:noAutofit/>
          </a:bodyPr>
          <a:lstStyle/>
          <a:p>
            <a:pPr algn="l"/>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endParaRPr lang="en-US" sz="20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4343400" cy="1323439"/>
          </a:xfrm>
          <a:prstGeom prst="rect">
            <a:avLst/>
          </a:prstGeom>
          <a:noFill/>
        </p:spPr>
        <p:txBody>
          <a:bodyPr wrap="square" rtlCol="0">
            <a:spAutoFit/>
          </a:bodyPr>
          <a:lstStyle/>
          <a:p>
            <a:r>
              <a:rPr lang="en-US" sz="2400" b="1" dirty="0" smtClean="0">
                <a:solidFill>
                  <a:srgbClr val="7030A0"/>
                </a:solidFill>
              </a:rPr>
              <a:t>Test- Cases Identified and Tested ( 2-3 test cases…)</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8"/>
          <p:cNvSpPr>
            <a:spLocks noGrp="1"/>
          </p:cNvSpPr>
          <p:nvPr>
            <p:ph type="dt" sz="half" idx="10"/>
          </p:nvPr>
        </p:nvSpPr>
        <p:spPr/>
        <p:txBody>
          <a:bodyPr/>
          <a:lstStyle/>
          <a:p>
            <a:fld id="{92FE85C6-E2D4-4514-BFE1-97D19F93AF92}" type="datetime1">
              <a:rPr lang="en-US" smtClean="0"/>
              <a:pPr/>
              <a:t>07-03-2019</a:t>
            </a:fld>
            <a:endParaRPr lang="en-US"/>
          </a:p>
        </p:txBody>
      </p:sp>
      <p:sp>
        <p:nvSpPr>
          <p:cNvPr id="20" name="Slide Number Placeholder 19"/>
          <p:cNvSpPr>
            <a:spLocks noGrp="1"/>
          </p:cNvSpPr>
          <p:nvPr>
            <p:ph type="sldNum" sz="quarter" idx="12"/>
          </p:nvPr>
        </p:nvSpPr>
        <p:spPr/>
        <p:txBody>
          <a:bodyPr/>
          <a:lstStyle/>
          <a:p>
            <a:fld id="{6F455820-C221-4D56-8E60-9700C03B6541}" type="slidenum">
              <a:rPr lang="en-US" smtClean="0"/>
              <a:pPr/>
              <a:t>20</a:t>
            </a:fld>
            <a:endParaRPr lang="en-US" dirty="0"/>
          </a:p>
        </p:txBody>
      </p:sp>
      <p:pic>
        <p:nvPicPr>
          <p:cNvPr id="22" name="Picture 21" descr="test2.png"/>
          <p:cNvPicPr>
            <a:picLocks noChangeAspect="1"/>
          </p:cNvPicPr>
          <p:nvPr/>
        </p:nvPicPr>
        <p:blipFill>
          <a:blip r:embed="rId3"/>
          <a:stretch>
            <a:fillRect/>
          </a:stretch>
        </p:blipFill>
        <p:spPr>
          <a:xfrm>
            <a:off x="473518" y="1447801"/>
            <a:ext cx="8196966" cy="39624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457200" y="2209800"/>
            <a:ext cx="7620000" cy="1828800"/>
          </a:xfrm>
        </p:spPr>
        <p:txBody>
          <a:bodyPr>
            <a:noAutofit/>
          </a:bodyPr>
          <a:lstStyle/>
          <a:p>
            <a:pPr algn="l"/>
            <a:r>
              <a:rPr lang="en-US" sz="2000" b="1" dirty="0" err="1" smtClean="0">
                <a:solidFill>
                  <a:srgbClr val="C00000"/>
                </a:solidFill>
              </a:rPr>
              <a:t>Rasbery</a:t>
            </a:r>
            <a:r>
              <a:rPr lang="en-US" sz="2000" b="1" dirty="0" smtClean="0">
                <a:solidFill>
                  <a:srgbClr val="C00000"/>
                </a:solidFill>
              </a:rPr>
              <a:t> – PI, </a:t>
            </a:r>
            <a:r>
              <a:rPr lang="en-US" sz="2000" b="1" dirty="0" err="1" smtClean="0">
                <a:solidFill>
                  <a:srgbClr val="C00000"/>
                </a:solidFill>
              </a:rPr>
              <a:t>Aurdino</a:t>
            </a:r>
            <a:r>
              <a:rPr lang="en-US" sz="2000" b="1" dirty="0" smtClean="0">
                <a:solidFill>
                  <a:srgbClr val="C00000"/>
                </a:solidFill>
              </a:rPr>
              <a:t> board  or Any others – Specifications</a:t>
            </a:r>
            <a:br>
              <a:rPr lang="en-US" sz="2000" b="1" dirty="0" smtClean="0">
                <a:solidFill>
                  <a:srgbClr val="C00000"/>
                </a:solidFill>
              </a:rPr>
            </a:br>
            <a:r>
              <a:rPr lang="en-US" sz="2000" b="1" dirty="0" smtClean="0">
                <a:solidFill>
                  <a:srgbClr val="C00000"/>
                </a:solidFill>
              </a:rPr>
              <a:t>Show the images  of the same.. Here…</a:t>
            </a:r>
            <a:br>
              <a:rPr lang="en-US" sz="2000" b="1" dirty="0" smtClean="0">
                <a:solidFill>
                  <a:srgbClr val="C00000"/>
                </a:solidFill>
              </a:rPr>
            </a:br>
            <a:r>
              <a:rPr lang="en-US" sz="2000" b="1" dirty="0" smtClean="0">
                <a:solidFill>
                  <a:srgbClr val="C00000"/>
                </a:solidFill>
              </a:rPr>
              <a:t/>
            </a:r>
            <a:br>
              <a:rPr lang="en-US" sz="2000" b="1" dirty="0" smtClean="0">
                <a:solidFill>
                  <a:srgbClr val="C00000"/>
                </a:solidFill>
              </a:rPr>
            </a:br>
            <a:r>
              <a:rPr lang="en-US" sz="2000" b="1" dirty="0" smtClean="0">
                <a:solidFill>
                  <a:srgbClr val="C00000"/>
                </a:solidFill>
              </a:rPr>
              <a:t>Sensors if any --  Technical Specifications</a:t>
            </a:r>
            <a:br>
              <a:rPr lang="en-US" sz="2000" b="1" dirty="0" smtClean="0">
                <a:solidFill>
                  <a:srgbClr val="C00000"/>
                </a:solidFill>
              </a:rPr>
            </a:br>
            <a:r>
              <a:rPr lang="en-US" sz="2000" b="1" dirty="0" smtClean="0">
                <a:solidFill>
                  <a:srgbClr val="C00000"/>
                </a:solidFill>
              </a:rPr>
              <a:t/>
            </a:r>
            <a:br>
              <a:rPr lang="en-US" sz="2000" b="1" dirty="0" smtClean="0">
                <a:solidFill>
                  <a:srgbClr val="C00000"/>
                </a:solidFill>
              </a:rPr>
            </a:br>
            <a:r>
              <a:rPr lang="en-US" sz="2000" b="1" dirty="0" smtClean="0">
                <a:solidFill>
                  <a:srgbClr val="C00000"/>
                </a:solidFill>
              </a:rPr>
              <a:t>Show the images here….</a:t>
            </a:r>
            <a:endParaRPr lang="en-US" sz="2000" b="1" dirty="0">
              <a:solidFill>
                <a:srgbClr val="7030A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381000" y="685800"/>
            <a:ext cx="8458200" cy="1077218"/>
          </a:xfrm>
          <a:prstGeom prst="rect">
            <a:avLst/>
          </a:prstGeom>
          <a:noFill/>
        </p:spPr>
        <p:txBody>
          <a:bodyPr wrap="square" rtlCol="0">
            <a:spAutoFit/>
          </a:bodyPr>
          <a:lstStyle/>
          <a:p>
            <a:r>
              <a:rPr lang="en-US" sz="3200" b="1" dirty="0" smtClean="0">
                <a:solidFill>
                  <a:srgbClr val="7030A0"/>
                </a:solidFill>
              </a:rPr>
              <a:t>Hardware Projects (If Applicable )</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5"/>
          <p:cNvSpPr>
            <a:spLocks noGrp="1"/>
          </p:cNvSpPr>
          <p:nvPr>
            <p:ph type="dt" sz="half" idx="10"/>
          </p:nvPr>
        </p:nvSpPr>
        <p:spPr/>
        <p:txBody>
          <a:bodyPr/>
          <a:lstStyle/>
          <a:p>
            <a:fld id="{9515A3D4-89FF-41A4-B408-50AACFEA31DB}" type="datetime1">
              <a:rPr lang="en-US" smtClean="0"/>
              <a:pPr/>
              <a:t>07-03-2019</a:t>
            </a:fld>
            <a:endParaRPr lang="en-US"/>
          </a:p>
        </p:txBody>
      </p:sp>
      <p:sp>
        <p:nvSpPr>
          <p:cNvPr id="17" name="Slide Number Placeholder 16"/>
          <p:cNvSpPr>
            <a:spLocks noGrp="1"/>
          </p:cNvSpPr>
          <p:nvPr>
            <p:ph type="sldNum" sz="quarter" idx="12"/>
          </p:nvPr>
        </p:nvSpPr>
        <p:spPr/>
        <p:txBody>
          <a:bodyPr/>
          <a:lstStyle/>
          <a:p>
            <a:fld id="{6F455820-C221-4D56-8E60-9700C03B6541}" type="slidenum">
              <a:rPr lang="en-US" smtClean="0"/>
              <a:pPr/>
              <a:t>21</a:t>
            </a:fld>
            <a:endParaRPr lang="en-US"/>
          </a:p>
        </p:txBody>
      </p:sp>
      <p:pic>
        <p:nvPicPr>
          <p:cNvPr id="19" name="Picture 18" descr="rasbery.jpg"/>
          <p:cNvPicPr>
            <a:picLocks noChangeAspect="1"/>
          </p:cNvPicPr>
          <p:nvPr/>
        </p:nvPicPr>
        <p:blipFill>
          <a:blip r:embed="rId3"/>
          <a:stretch>
            <a:fillRect/>
          </a:stretch>
        </p:blipFill>
        <p:spPr>
          <a:xfrm>
            <a:off x="5562600" y="4343400"/>
            <a:ext cx="3152775" cy="2098028"/>
          </a:xfrm>
          <a:prstGeom prst="rect">
            <a:avLst/>
          </a:prstGeom>
        </p:spPr>
      </p:pic>
      <p:pic>
        <p:nvPicPr>
          <p:cNvPr id="20" name="Picture 19" descr="sens1.jpg"/>
          <p:cNvPicPr>
            <a:picLocks noChangeAspect="1"/>
          </p:cNvPicPr>
          <p:nvPr/>
        </p:nvPicPr>
        <p:blipFill>
          <a:blip r:embed="rId4"/>
          <a:stretch>
            <a:fillRect/>
          </a:stretch>
        </p:blipFill>
        <p:spPr>
          <a:xfrm>
            <a:off x="609600" y="4724400"/>
            <a:ext cx="1600200" cy="1600200"/>
          </a:xfrm>
          <a:prstGeom prst="rect">
            <a:avLst/>
          </a:prstGeom>
        </p:spPr>
      </p:pic>
      <p:pic>
        <p:nvPicPr>
          <p:cNvPr id="21" name="Picture 20" descr="sens3.jpg"/>
          <p:cNvPicPr>
            <a:picLocks noChangeAspect="1"/>
          </p:cNvPicPr>
          <p:nvPr/>
        </p:nvPicPr>
        <p:blipFill>
          <a:blip r:embed="rId5"/>
          <a:stretch>
            <a:fillRect/>
          </a:stretch>
        </p:blipFill>
        <p:spPr>
          <a:xfrm>
            <a:off x="2514600" y="4572000"/>
            <a:ext cx="2705100" cy="16859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1066800" y="1600200"/>
            <a:ext cx="7620000" cy="1828800"/>
          </a:xfrm>
        </p:spPr>
        <p:txBody>
          <a:bodyPr>
            <a:noAutofit/>
          </a:bodyPr>
          <a:lstStyle/>
          <a:p>
            <a:pPr algn="l"/>
            <a:r>
              <a:rPr lang="en-US" sz="2000" b="1" dirty="0" smtClean="0">
                <a:solidFill>
                  <a:srgbClr val="C00000"/>
                </a:solidFill>
              </a:rPr>
              <a:t>Show actual Screen Shots-Designed and Tested</a:t>
            </a:r>
            <a:endParaRPr lang="en-US" sz="2000" b="1" dirty="0">
              <a:solidFill>
                <a:srgbClr val="7030A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381000" y="685800"/>
            <a:ext cx="8458200" cy="1077218"/>
          </a:xfrm>
          <a:prstGeom prst="rect">
            <a:avLst/>
          </a:prstGeom>
          <a:noFill/>
        </p:spPr>
        <p:txBody>
          <a:bodyPr wrap="square" rtlCol="0">
            <a:spAutoFit/>
          </a:bodyPr>
          <a:lstStyle/>
          <a:p>
            <a:r>
              <a:rPr lang="en-US" sz="3200" b="1" dirty="0" smtClean="0">
                <a:solidFill>
                  <a:srgbClr val="7030A0"/>
                </a:solidFill>
              </a:rPr>
              <a:t>Software - Projects</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5"/>
          <p:cNvSpPr>
            <a:spLocks noGrp="1"/>
          </p:cNvSpPr>
          <p:nvPr>
            <p:ph type="dt" sz="half" idx="10"/>
          </p:nvPr>
        </p:nvSpPr>
        <p:spPr/>
        <p:txBody>
          <a:bodyPr/>
          <a:lstStyle/>
          <a:p>
            <a:fld id="{9515A3D4-89FF-41A4-B408-50AACFEA31DB}" type="datetime1">
              <a:rPr lang="en-US" smtClean="0"/>
              <a:pPr/>
              <a:t>07-03-2019</a:t>
            </a:fld>
            <a:endParaRPr lang="en-US"/>
          </a:p>
        </p:txBody>
      </p:sp>
      <p:sp>
        <p:nvSpPr>
          <p:cNvPr id="17" name="Slide Number Placeholder 16"/>
          <p:cNvSpPr>
            <a:spLocks noGrp="1"/>
          </p:cNvSpPr>
          <p:nvPr>
            <p:ph type="sldNum" sz="quarter" idx="12"/>
          </p:nvPr>
        </p:nvSpPr>
        <p:spPr/>
        <p:txBody>
          <a:bodyPr/>
          <a:lstStyle/>
          <a:p>
            <a:fld id="{6F455820-C221-4D56-8E60-9700C03B6541}" type="slidenum">
              <a:rPr lang="en-US" smtClean="0"/>
              <a:pPr/>
              <a:t>22</a:t>
            </a:fld>
            <a:endParaRPr lang="en-US"/>
          </a:p>
        </p:txBody>
      </p:sp>
      <p:pic>
        <p:nvPicPr>
          <p:cNvPr id="22" name="Picture 21" descr="login.png"/>
          <p:cNvPicPr>
            <a:picLocks noChangeAspect="1"/>
          </p:cNvPicPr>
          <p:nvPr/>
        </p:nvPicPr>
        <p:blipFill>
          <a:blip r:embed="rId3"/>
          <a:stretch>
            <a:fillRect/>
          </a:stretch>
        </p:blipFill>
        <p:spPr>
          <a:xfrm>
            <a:off x="838200" y="3200400"/>
            <a:ext cx="6096000" cy="304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609600" y="3352800"/>
            <a:ext cx="8153400" cy="609600"/>
          </a:xfrm>
        </p:spPr>
        <p:txBody>
          <a:bodyPr>
            <a:noAutofit/>
          </a:bodyPr>
          <a:lstStyle/>
          <a:p>
            <a:pPr algn="l"/>
            <a:r>
              <a:rPr lang="en-US" sz="1600" b="1" dirty="0" smtClean="0">
                <a:solidFill>
                  <a:srgbClr val="C00000"/>
                </a:solidFill>
              </a:rPr>
              <a:t>1. Problem Statement  &amp; Title                                                        Finalized -  Yes/No</a:t>
            </a:r>
            <a:br>
              <a:rPr lang="en-US" sz="1600" b="1" dirty="0" smtClean="0">
                <a:solidFill>
                  <a:srgbClr val="C00000"/>
                </a:solidFill>
              </a:rPr>
            </a:br>
            <a:r>
              <a:rPr lang="en-US" sz="1600" b="1" dirty="0" smtClean="0">
                <a:solidFill>
                  <a:srgbClr val="C00000"/>
                </a:solidFill>
              </a:rPr>
              <a:t/>
            </a:r>
            <a:br>
              <a:rPr lang="en-US" sz="1600" b="1" dirty="0" smtClean="0">
                <a:solidFill>
                  <a:srgbClr val="C00000"/>
                </a:solidFill>
              </a:rPr>
            </a:br>
            <a:r>
              <a:rPr lang="en-US" sz="1600" b="1" dirty="0" smtClean="0">
                <a:solidFill>
                  <a:srgbClr val="C00000"/>
                </a:solidFill>
              </a:rPr>
              <a:t>2. Design – Database, Class/Module, GUI                                    Complete/Incomplete</a:t>
            </a:r>
            <a:br>
              <a:rPr lang="en-US" sz="1600" b="1" dirty="0" smtClean="0">
                <a:solidFill>
                  <a:srgbClr val="C00000"/>
                </a:solidFill>
              </a:rPr>
            </a:br>
            <a:r>
              <a:rPr lang="en-US" sz="1600" b="1" dirty="0" smtClean="0">
                <a:solidFill>
                  <a:srgbClr val="C00000"/>
                </a:solidFill>
              </a:rPr>
              <a:t/>
            </a:r>
            <a:br>
              <a:rPr lang="en-US" sz="1600" b="1" dirty="0" smtClean="0">
                <a:solidFill>
                  <a:srgbClr val="C00000"/>
                </a:solidFill>
              </a:rPr>
            </a:br>
            <a:r>
              <a:rPr lang="en-US" sz="1600" b="1" dirty="0" smtClean="0">
                <a:solidFill>
                  <a:srgbClr val="C00000"/>
                </a:solidFill>
              </a:rPr>
              <a:t>3. Code – Modules Developed                                                        Done/</a:t>
            </a:r>
            <a:r>
              <a:rPr lang="en-US" sz="1600" b="1" dirty="0" err="1" smtClean="0">
                <a:solidFill>
                  <a:srgbClr val="C00000"/>
                </a:solidFill>
              </a:rPr>
              <a:t>PartlyDone</a:t>
            </a:r>
            <a:r>
              <a:rPr lang="en-US" sz="1600" b="1" dirty="0" smtClean="0">
                <a:solidFill>
                  <a:srgbClr val="C00000"/>
                </a:solidFill>
              </a:rPr>
              <a:t>/Yet to Begin</a:t>
            </a:r>
            <a:br>
              <a:rPr lang="en-US" sz="1600" b="1" dirty="0" smtClean="0">
                <a:solidFill>
                  <a:srgbClr val="C00000"/>
                </a:solidFill>
              </a:rPr>
            </a:br>
            <a:r>
              <a:rPr lang="en-US" sz="1600" b="1" dirty="0" smtClean="0">
                <a:solidFill>
                  <a:srgbClr val="C00000"/>
                </a:solidFill>
              </a:rPr>
              <a:t/>
            </a:r>
            <a:br>
              <a:rPr lang="en-US" sz="1600" b="1" dirty="0" smtClean="0">
                <a:solidFill>
                  <a:srgbClr val="C00000"/>
                </a:solidFill>
              </a:rPr>
            </a:br>
            <a:r>
              <a:rPr lang="en-US" sz="1600" b="1" dirty="0" smtClean="0">
                <a:solidFill>
                  <a:srgbClr val="C00000"/>
                </a:solidFill>
              </a:rPr>
              <a:t>4.  Test-Cases Identified                                                                    </a:t>
            </a:r>
            <a:r>
              <a:rPr lang="en-US" sz="1600" b="1" dirty="0" err="1" smtClean="0">
                <a:solidFill>
                  <a:srgbClr val="C00000"/>
                </a:solidFill>
              </a:rPr>
              <a:t>Identified</a:t>
            </a:r>
            <a:r>
              <a:rPr lang="en-US" sz="1600" b="1" dirty="0" smtClean="0">
                <a:solidFill>
                  <a:srgbClr val="C00000"/>
                </a:solidFill>
              </a:rPr>
              <a:t>/Tested/Not Ready</a:t>
            </a:r>
            <a:br>
              <a:rPr lang="en-US" sz="1600" b="1" dirty="0" smtClean="0">
                <a:solidFill>
                  <a:srgbClr val="C00000"/>
                </a:solidFill>
              </a:rPr>
            </a:br>
            <a:r>
              <a:rPr lang="en-US" sz="1600" b="1" dirty="0" smtClean="0">
                <a:solidFill>
                  <a:srgbClr val="C00000"/>
                </a:solidFill>
              </a:rPr>
              <a:t/>
            </a:r>
            <a:br>
              <a:rPr lang="en-US" sz="1600" b="1" dirty="0" smtClean="0">
                <a:solidFill>
                  <a:srgbClr val="C00000"/>
                </a:solidFill>
              </a:rPr>
            </a:br>
            <a:r>
              <a:rPr lang="en-US" sz="1600" b="1" dirty="0" smtClean="0">
                <a:solidFill>
                  <a:srgbClr val="C00000"/>
                </a:solidFill>
              </a:rPr>
              <a:t>5. Project Report  writing 			            Begun/Yet to start</a:t>
            </a:r>
            <a:br>
              <a:rPr lang="en-US" sz="1600" b="1" dirty="0" smtClean="0">
                <a:solidFill>
                  <a:srgbClr val="C00000"/>
                </a:solidFill>
              </a:rPr>
            </a:br>
            <a:r>
              <a:rPr lang="en-US" sz="1600" b="1" dirty="0" smtClean="0">
                <a:solidFill>
                  <a:srgbClr val="C00000"/>
                </a:solidFill>
              </a:rPr>
              <a:t/>
            </a:r>
            <a:br>
              <a:rPr lang="en-US" sz="1600" b="1" dirty="0" smtClean="0">
                <a:solidFill>
                  <a:srgbClr val="C00000"/>
                </a:solidFill>
              </a:rPr>
            </a:br>
            <a:r>
              <a:rPr lang="en-US" sz="1600" b="1" dirty="0" smtClean="0">
                <a:solidFill>
                  <a:srgbClr val="C00000"/>
                </a:solidFill>
              </a:rPr>
              <a:t/>
            </a:r>
            <a:br>
              <a:rPr lang="en-US" sz="1600" b="1" dirty="0" smtClean="0">
                <a:solidFill>
                  <a:srgbClr val="C00000"/>
                </a:solidFill>
              </a:rPr>
            </a:br>
            <a:r>
              <a:rPr lang="en-US" sz="1600" b="1" dirty="0" smtClean="0">
                <a:solidFill>
                  <a:srgbClr val="C00000"/>
                </a:solidFill>
              </a:rPr>
              <a:t>In the Gantt Chart  -- Show  1. Literature/Product Survey</a:t>
            </a:r>
            <a:br>
              <a:rPr lang="en-US" sz="1600" b="1" dirty="0" smtClean="0">
                <a:solidFill>
                  <a:srgbClr val="C00000"/>
                </a:solidFill>
              </a:rPr>
            </a:br>
            <a:r>
              <a:rPr lang="en-US" sz="1600" b="1" dirty="0" smtClean="0">
                <a:solidFill>
                  <a:srgbClr val="C00000"/>
                </a:solidFill>
              </a:rPr>
              <a:t>                                                    2. Problem Statement and Requirement Specs</a:t>
            </a:r>
            <a:br>
              <a:rPr lang="en-US" sz="1600" b="1" dirty="0" smtClean="0">
                <a:solidFill>
                  <a:srgbClr val="C00000"/>
                </a:solidFill>
              </a:rPr>
            </a:br>
            <a:r>
              <a:rPr lang="en-US" sz="1600" b="1" dirty="0" smtClean="0">
                <a:solidFill>
                  <a:srgbClr val="C00000"/>
                </a:solidFill>
              </a:rPr>
              <a:t>                                                    3. Design – Details</a:t>
            </a:r>
            <a:br>
              <a:rPr lang="en-US" sz="1600" b="1" dirty="0" smtClean="0">
                <a:solidFill>
                  <a:srgbClr val="C00000"/>
                </a:solidFill>
              </a:rPr>
            </a:br>
            <a:r>
              <a:rPr lang="en-US" sz="1600" b="1" dirty="0" smtClean="0">
                <a:solidFill>
                  <a:srgbClr val="C00000"/>
                </a:solidFill>
              </a:rPr>
              <a:t>                                                    4. Identify and Design Implementation modules</a:t>
            </a:r>
            <a:br>
              <a:rPr lang="en-US" sz="1600" b="1" dirty="0" smtClean="0">
                <a:solidFill>
                  <a:srgbClr val="C00000"/>
                </a:solidFill>
              </a:rPr>
            </a:br>
            <a:r>
              <a:rPr lang="en-US" sz="1600" b="1" dirty="0" smtClean="0">
                <a:solidFill>
                  <a:srgbClr val="C00000"/>
                </a:solidFill>
              </a:rPr>
              <a:t>                                                    5. Coding and Testing</a:t>
            </a:r>
            <a:br>
              <a:rPr lang="en-US" sz="1600" b="1" dirty="0" smtClean="0">
                <a:solidFill>
                  <a:srgbClr val="C00000"/>
                </a:solidFill>
              </a:rPr>
            </a:br>
            <a:r>
              <a:rPr lang="en-US" sz="1600" b="1" dirty="0" smtClean="0">
                <a:solidFill>
                  <a:srgbClr val="C00000"/>
                </a:solidFill>
              </a:rPr>
              <a:t>                                                    6.  Report Writing </a:t>
            </a:r>
            <a:br>
              <a:rPr lang="en-US" sz="1600" b="1" dirty="0" smtClean="0">
                <a:solidFill>
                  <a:srgbClr val="C00000"/>
                </a:solidFill>
              </a:rPr>
            </a:br>
            <a:r>
              <a:rPr lang="en-US" sz="1600" b="1" dirty="0" smtClean="0">
                <a:solidFill>
                  <a:srgbClr val="C00000"/>
                </a:solidFill>
              </a:rPr>
              <a:t/>
            </a:r>
            <a:br>
              <a:rPr lang="en-US" sz="1600" b="1" dirty="0" smtClean="0">
                <a:solidFill>
                  <a:srgbClr val="C00000"/>
                </a:solidFill>
              </a:rPr>
            </a:br>
            <a:r>
              <a:rPr lang="en-US" sz="1600" b="1" dirty="0" smtClean="0">
                <a:solidFill>
                  <a:srgbClr val="C00000"/>
                </a:solidFill>
              </a:rPr>
              <a:t>Refer to next slide for Gantt Chart diagram…</a:t>
            </a: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4343400" cy="1077218"/>
          </a:xfrm>
          <a:prstGeom prst="rect">
            <a:avLst/>
          </a:prstGeom>
          <a:noFill/>
        </p:spPr>
        <p:txBody>
          <a:bodyPr wrap="square" rtlCol="0">
            <a:spAutoFit/>
          </a:bodyPr>
          <a:lstStyle/>
          <a:p>
            <a:r>
              <a:rPr lang="en-US" sz="3200" b="1" dirty="0" smtClean="0">
                <a:solidFill>
                  <a:srgbClr val="7030A0"/>
                </a:solidFill>
              </a:rPr>
              <a:t>Project Work Progress</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17"/>
          <p:cNvSpPr>
            <a:spLocks noGrp="1"/>
          </p:cNvSpPr>
          <p:nvPr>
            <p:ph type="dt" sz="half" idx="10"/>
          </p:nvPr>
        </p:nvSpPr>
        <p:spPr/>
        <p:txBody>
          <a:bodyPr/>
          <a:lstStyle/>
          <a:p>
            <a:fld id="{0D35D30F-19E1-4EC6-B7BD-C04EDE8A2065}" type="datetime1">
              <a:rPr lang="en-US" smtClean="0"/>
              <a:pPr/>
              <a:t>07-03-2019</a:t>
            </a:fld>
            <a:endParaRPr lang="en-US"/>
          </a:p>
        </p:txBody>
      </p:sp>
      <p:sp>
        <p:nvSpPr>
          <p:cNvPr id="19" name="Slide Number Placeholder 18"/>
          <p:cNvSpPr>
            <a:spLocks noGrp="1"/>
          </p:cNvSpPr>
          <p:nvPr>
            <p:ph type="sldNum" sz="quarter" idx="12"/>
          </p:nvPr>
        </p:nvSpPr>
        <p:spPr/>
        <p:txBody>
          <a:bodyPr/>
          <a:lstStyle/>
          <a:p>
            <a:fld id="{6F455820-C221-4D56-8E60-9700C03B6541}"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533400" y="1295400"/>
            <a:ext cx="8153400" cy="609600"/>
          </a:xfrm>
        </p:spPr>
        <p:txBody>
          <a:bodyPr>
            <a:noAutofit/>
          </a:bodyPr>
          <a:lstStyle/>
          <a:p>
            <a:pPr algn="l"/>
            <a:r>
              <a:rPr lang="en-US" sz="1600" b="1" dirty="0" smtClean="0">
                <a:solidFill>
                  <a:srgbClr val="C00000"/>
                </a:solidFill>
              </a:rPr>
              <a:t>Show the final Diagram…. Check the parts that are complete…. As shown below</a:t>
            </a:r>
            <a:br>
              <a:rPr lang="en-US" sz="1600" b="1" dirty="0" smtClean="0">
                <a:solidFill>
                  <a:srgbClr val="C00000"/>
                </a:solidFill>
              </a:rPr>
            </a:br>
            <a:r>
              <a:rPr lang="en-US" sz="1600" b="1" dirty="0" smtClean="0">
                <a:solidFill>
                  <a:srgbClr val="C00000"/>
                </a:solidFill>
              </a:rPr>
              <a:t/>
            </a:r>
            <a:br>
              <a:rPr lang="en-US" sz="1600" b="1" dirty="0" smtClean="0">
                <a:solidFill>
                  <a:srgbClr val="C00000"/>
                </a:solidFill>
              </a:rPr>
            </a:br>
            <a:endParaRPr lang="en-US" sz="1600" b="1" dirty="0" smtClean="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8534400" cy="1077218"/>
          </a:xfrm>
          <a:prstGeom prst="rect">
            <a:avLst/>
          </a:prstGeom>
          <a:noFill/>
        </p:spPr>
        <p:txBody>
          <a:bodyPr wrap="square" rtlCol="0">
            <a:spAutoFit/>
          </a:bodyPr>
          <a:lstStyle/>
          <a:p>
            <a:r>
              <a:rPr lang="en-US" sz="3200" b="1" dirty="0" smtClean="0">
                <a:solidFill>
                  <a:srgbClr val="7030A0"/>
                </a:solidFill>
              </a:rPr>
              <a:t>Project Work Progress  </a:t>
            </a:r>
            <a:r>
              <a:rPr lang="en-US" sz="1600" b="1" dirty="0" smtClean="0">
                <a:solidFill>
                  <a:srgbClr val="7030A0"/>
                </a:solidFill>
              </a:rPr>
              <a:t>( Use a tool to draw Gantt chart for your project )</a:t>
            </a:r>
          </a:p>
          <a:p>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GantChart.jpg"/>
          <p:cNvPicPr>
            <a:picLocks noChangeAspect="1"/>
          </p:cNvPicPr>
          <p:nvPr/>
        </p:nvPicPr>
        <p:blipFill>
          <a:blip r:embed="rId3"/>
          <a:stretch>
            <a:fillRect/>
          </a:stretch>
        </p:blipFill>
        <p:spPr>
          <a:xfrm>
            <a:off x="457200" y="1828800"/>
            <a:ext cx="8286750" cy="4657725"/>
          </a:xfrm>
          <a:prstGeom prst="rect">
            <a:avLst/>
          </a:prstGeom>
        </p:spPr>
      </p:pic>
      <p:sp>
        <p:nvSpPr>
          <p:cNvPr id="19" name="Date Placeholder 18"/>
          <p:cNvSpPr>
            <a:spLocks noGrp="1"/>
          </p:cNvSpPr>
          <p:nvPr>
            <p:ph type="dt" sz="half" idx="10"/>
          </p:nvPr>
        </p:nvSpPr>
        <p:spPr/>
        <p:txBody>
          <a:bodyPr/>
          <a:lstStyle/>
          <a:p>
            <a:fld id="{96F9B4C1-7B4C-48B8-B481-6C2ABF7385C1}" type="datetime1">
              <a:rPr lang="en-US" smtClean="0"/>
              <a:pPr/>
              <a:t>07-03-2019</a:t>
            </a:fld>
            <a:endParaRPr lang="en-US"/>
          </a:p>
        </p:txBody>
      </p:sp>
      <p:sp>
        <p:nvSpPr>
          <p:cNvPr id="20" name="Slide Number Placeholder 19"/>
          <p:cNvSpPr>
            <a:spLocks noGrp="1"/>
          </p:cNvSpPr>
          <p:nvPr>
            <p:ph type="sldNum" sz="quarter" idx="12"/>
          </p:nvPr>
        </p:nvSpPr>
        <p:spPr/>
        <p:txBody>
          <a:bodyPr/>
          <a:lstStyle/>
          <a:p>
            <a:fld id="{6F455820-C221-4D56-8E60-9700C03B6541}" type="slidenum">
              <a:rPr lang="en-US" smtClean="0"/>
              <a:pPr/>
              <a:t>24</a:t>
            </a:fld>
            <a:endParaRPr lang="en-US"/>
          </a:p>
        </p:txBody>
      </p:sp>
      <p:pic>
        <p:nvPicPr>
          <p:cNvPr id="21" name="Picture 20" descr="chek.jpg"/>
          <p:cNvPicPr>
            <a:picLocks noChangeAspect="1"/>
          </p:cNvPicPr>
          <p:nvPr/>
        </p:nvPicPr>
        <p:blipFill>
          <a:blip r:embed="rId4"/>
          <a:stretch>
            <a:fillRect/>
          </a:stretch>
        </p:blipFill>
        <p:spPr>
          <a:xfrm>
            <a:off x="2362200" y="3352800"/>
            <a:ext cx="766762" cy="538162"/>
          </a:xfrm>
          <a:prstGeom prst="rect">
            <a:avLst/>
          </a:prstGeom>
        </p:spPr>
      </p:pic>
      <p:pic>
        <p:nvPicPr>
          <p:cNvPr id="22" name="Picture 21" descr="chek.jpg"/>
          <p:cNvPicPr>
            <a:picLocks noChangeAspect="1"/>
          </p:cNvPicPr>
          <p:nvPr/>
        </p:nvPicPr>
        <p:blipFill>
          <a:blip r:embed="rId4"/>
          <a:stretch>
            <a:fillRect/>
          </a:stretch>
        </p:blipFill>
        <p:spPr>
          <a:xfrm>
            <a:off x="4191000" y="2971800"/>
            <a:ext cx="766762" cy="538162"/>
          </a:xfrm>
          <a:prstGeom prst="rect">
            <a:avLst/>
          </a:prstGeom>
        </p:spPr>
      </p:pic>
      <p:pic>
        <p:nvPicPr>
          <p:cNvPr id="23" name="Picture 22" descr="chek.jpg"/>
          <p:cNvPicPr>
            <a:picLocks noChangeAspect="1"/>
          </p:cNvPicPr>
          <p:nvPr/>
        </p:nvPicPr>
        <p:blipFill>
          <a:blip r:embed="rId4"/>
          <a:stretch>
            <a:fillRect/>
          </a:stretch>
        </p:blipFill>
        <p:spPr>
          <a:xfrm>
            <a:off x="3962400" y="4191000"/>
            <a:ext cx="766762" cy="538162"/>
          </a:xfrm>
          <a:prstGeom prst="rect">
            <a:avLst/>
          </a:prstGeom>
        </p:spPr>
      </p:pic>
      <p:pic>
        <p:nvPicPr>
          <p:cNvPr id="24" name="Picture 23" descr="chek.jpg"/>
          <p:cNvPicPr>
            <a:picLocks noChangeAspect="1"/>
          </p:cNvPicPr>
          <p:nvPr/>
        </p:nvPicPr>
        <p:blipFill>
          <a:blip r:embed="rId4"/>
          <a:stretch>
            <a:fillRect/>
          </a:stretch>
        </p:blipFill>
        <p:spPr>
          <a:xfrm>
            <a:off x="6019800" y="3733800"/>
            <a:ext cx="766762" cy="53816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0" y="914400"/>
            <a:ext cx="8305800" cy="4031873"/>
          </a:xfrm>
          <a:prstGeom prst="rect">
            <a:avLst/>
          </a:prstGeom>
          <a:noFill/>
        </p:spPr>
        <p:txBody>
          <a:bodyPr wrap="square" rtlCol="0">
            <a:spAutoFit/>
          </a:bodyPr>
          <a:lstStyle/>
          <a:p>
            <a:pPr algn="ctr"/>
            <a:r>
              <a:rPr lang="en-US" sz="3200" b="1" dirty="0" smtClean="0">
                <a:solidFill>
                  <a:srgbClr val="7030A0"/>
                </a:solidFill>
              </a:rPr>
              <a:t>References</a:t>
            </a:r>
          </a:p>
          <a:p>
            <a:pPr algn="ctr"/>
            <a:endParaRPr lang="en-US" sz="3200" b="1" dirty="0">
              <a:solidFill>
                <a:srgbClr val="002060"/>
              </a:solidFill>
            </a:endParaRPr>
          </a:p>
          <a:p>
            <a:pPr marL="514350" indent="-514350">
              <a:buAutoNum type="arabicPeriod"/>
            </a:pPr>
            <a:r>
              <a:rPr lang="en-US" sz="3200" b="1" dirty="0" smtClean="0">
                <a:solidFill>
                  <a:srgbClr val="002060"/>
                </a:solidFill>
              </a:rPr>
              <a:t>Books ( Author/</a:t>
            </a:r>
            <a:r>
              <a:rPr lang="en-US" sz="3200" b="1" dirty="0" err="1" smtClean="0">
                <a:solidFill>
                  <a:srgbClr val="002060"/>
                </a:solidFill>
              </a:rPr>
              <a:t>s,title</a:t>
            </a:r>
            <a:r>
              <a:rPr lang="en-US" sz="3200" b="1" dirty="0" smtClean="0">
                <a:solidFill>
                  <a:srgbClr val="002060"/>
                </a:solidFill>
              </a:rPr>
              <a:t>, publisher, year)</a:t>
            </a:r>
          </a:p>
          <a:p>
            <a:pPr marL="514350" indent="-514350">
              <a:buAutoNum type="arabicPeriod"/>
            </a:pPr>
            <a:r>
              <a:rPr lang="en-US" sz="3200" b="1" dirty="0" smtClean="0">
                <a:solidFill>
                  <a:srgbClr val="002060"/>
                </a:solidFill>
              </a:rPr>
              <a:t>E-resources (Author/s, </a:t>
            </a:r>
            <a:r>
              <a:rPr lang="en-US" sz="3200" b="1" dirty="0" err="1" smtClean="0">
                <a:solidFill>
                  <a:srgbClr val="002060"/>
                </a:solidFill>
              </a:rPr>
              <a:t>url</a:t>
            </a:r>
            <a:r>
              <a:rPr lang="en-US" sz="3200" b="1" dirty="0" smtClean="0">
                <a:solidFill>
                  <a:srgbClr val="002060"/>
                </a:solidFill>
              </a:rPr>
              <a:t>, date of reference)</a:t>
            </a:r>
          </a:p>
          <a:p>
            <a:pPr marL="514350" indent="-514350">
              <a:buAutoNum type="arabicPeriod"/>
            </a:pPr>
            <a:r>
              <a:rPr lang="en-US" sz="3200" b="1" dirty="0" smtClean="0">
                <a:solidFill>
                  <a:srgbClr val="002060"/>
                </a:solidFill>
              </a:rPr>
              <a:t>Journal Papers ( Authors, </a:t>
            </a:r>
            <a:r>
              <a:rPr lang="en-US" sz="3200" b="1" dirty="0" err="1" smtClean="0">
                <a:solidFill>
                  <a:srgbClr val="002060"/>
                </a:solidFill>
              </a:rPr>
              <a:t>Title,Publisher</a:t>
            </a:r>
            <a:r>
              <a:rPr lang="en-US" sz="3200" b="1" dirty="0" smtClean="0">
                <a:solidFill>
                  <a:srgbClr val="002060"/>
                </a:solidFill>
              </a:rPr>
              <a:t>, year)</a:t>
            </a:r>
          </a:p>
          <a:p>
            <a:pPr marL="514350" indent="-514350">
              <a:buAutoNum type="arabicPeriod"/>
            </a:pPr>
            <a:endParaRPr lang="en-US" sz="3200" b="1" dirty="0" smtClean="0">
              <a:solidFill>
                <a:srgbClr val="002060"/>
              </a:solidFill>
            </a:endParaRPr>
          </a:p>
          <a:p>
            <a:pPr marL="514350" indent="-514350"/>
            <a:r>
              <a:rPr lang="en-US" sz="3200" b="1" dirty="0" smtClean="0">
                <a:solidFill>
                  <a:srgbClr val="002060"/>
                </a:solidFill>
              </a:rPr>
              <a:t>Include </a:t>
            </a:r>
            <a:r>
              <a:rPr lang="en-US" sz="3200" b="1" dirty="0" err="1" smtClean="0">
                <a:solidFill>
                  <a:srgbClr val="002060"/>
                </a:solidFill>
              </a:rPr>
              <a:t>atleast</a:t>
            </a:r>
            <a:r>
              <a:rPr lang="en-US" sz="3200" b="1" dirty="0" smtClean="0">
                <a:solidFill>
                  <a:srgbClr val="002060"/>
                </a:solidFill>
              </a:rPr>
              <a:t> – 10 References.</a:t>
            </a:r>
            <a:endParaRPr lang="en-US" sz="3200" b="1" dirty="0">
              <a:solidFill>
                <a:srgbClr val="002060"/>
              </a:solidFill>
            </a:endParaRPr>
          </a:p>
        </p:txBody>
      </p:sp>
      <p:sp>
        <p:nvSpPr>
          <p:cNvPr id="8" name="Slide Number Placeholder 7"/>
          <p:cNvSpPr>
            <a:spLocks noGrp="1"/>
          </p:cNvSpPr>
          <p:nvPr>
            <p:ph type="sldNum" sz="quarter" idx="12"/>
          </p:nvPr>
        </p:nvSpPr>
        <p:spPr/>
        <p:txBody>
          <a:bodyPr/>
          <a:lstStyle/>
          <a:p>
            <a:fld id="{A98C39E0-FF9B-46A4-8411-929647AC27A7}" type="slidenum">
              <a:rPr lang="en-US" smtClean="0"/>
              <a:pPr/>
              <a:t>25</a:t>
            </a:fld>
            <a:endParaRPr lang="en-US"/>
          </a:p>
        </p:txBody>
      </p:sp>
      <p:sp>
        <p:nvSpPr>
          <p:cNvPr id="5" name="Date Placeholder 4"/>
          <p:cNvSpPr>
            <a:spLocks noGrp="1"/>
          </p:cNvSpPr>
          <p:nvPr>
            <p:ph type="dt" sz="half" idx="10"/>
          </p:nvPr>
        </p:nvSpPr>
        <p:spPr/>
        <p:txBody>
          <a:bodyPr/>
          <a:lstStyle/>
          <a:p>
            <a:fld id="{C9CD4141-4413-4637-A9E1-02C7B32305FE}" type="datetime1">
              <a:rPr lang="en-US" smtClean="0"/>
              <a:pPr/>
              <a:t>07-03-2019</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609600" y="1905000"/>
            <a:ext cx="7620000" cy="3352800"/>
          </a:xfrm>
        </p:spPr>
        <p:txBody>
          <a:bodyPr>
            <a:noAutofit/>
          </a:bodyPr>
          <a:lstStyle/>
          <a:p>
            <a:pPr algn="l"/>
            <a:r>
              <a:rPr lang="en-US" sz="2800" b="1" dirty="0" smtClean="0">
                <a:solidFill>
                  <a:srgbClr val="C00000"/>
                </a:solidFill>
              </a:rPr>
              <a:t/>
            </a:r>
            <a:br>
              <a:rPr lang="en-US" sz="2800" b="1" dirty="0" smtClean="0">
                <a:solidFill>
                  <a:srgbClr val="C00000"/>
                </a:solidFill>
              </a:rPr>
            </a:br>
            <a:r>
              <a:rPr lang="en-US" sz="2000" b="1" dirty="0" smtClean="0">
                <a:solidFill>
                  <a:srgbClr val="C00000"/>
                </a:solidFill>
              </a:rPr>
              <a:t/>
            </a:r>
            <a:br>
              <a:rPr lang="en-US" sz="2000" b="1" dirty="0" smtClean="0">
                <a:solidFill>
                  <a:srgbClr val="C00000"/>
                </a:solidFill>
              </a:rPr>
            </a:br>
            <a:endParaRPr lang="en-US" sz="20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3581400" y="3352800"/>
            <a:ext cx="4343400" cy="584775"/>
          </a:xfrm>
          <a:prstGeom prst="rect">
            <a:avLst/>
          </a:prstGeom>
          <a:noFill/>
        </p:spPr>
        <p:txBody>
          <a:bodyPr wrap="square" rtlCol="0">
            <a:spAutoFit/>
          </a:bodyPr>
          <a:lstStyle/>
          <a:p>
            <a:r>
              <a:rPr lang="en-US" sz="3200" b="1" dirty="0" smtClean="0">
                <a:solidFill>
                  <a:srgbClr val="7030A0"/>
                </a:solidFill>
              </a:rPr>
              <a:t>Questions ?</a:t>
            </a:r>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5"/>
          <p:cNvSpPr>
            <a:spLocks noGrp="1"/>
          </p:cNvSpPr>
          <p:nvPr>
            <p:ph type="dt" sz="half" idx="10"/>
          </p:nvPr>
        </p:nvSpPr>
        <p:spPr/>
        <p:txBody>
          <a:bodyPr/>
          <a:lstStyle/>
          <a:p>
            <a:fld id="{099A4A6C-8EBB-43C7-8A46-3EF075A5275A}" type="datetime1">
              <a:rPr lang="en-US" smtClean="0"/>
              <a:pPr/>
              <a:t>07-03-2019</a:t>
            </a:fld>
            <a:endParaRPr lang="en-US"/>
          </a:p>
        </p:txBody>
      </p:sp>
      <p:sp>
        <p:nvSpPr>
          <p:cNvPr id="17" name="Slide Number Placeholder 16"/>
          <p:cNvSpPr>
            <a:spLocks noGrp="1"/>
          </p:cNvSpPr>
          <p:nvPr>
            <p:ph type="sldNum" sz="quarter" idx="12"/>
          </p:nvPr>
        </p:nvSpPr>
        <p:spPr/>
        <p:txBody>
          <a:bodyPr/>
          <a:lstStyle/>
          <a:p>
            <a:fld id="{6F455820-C221-4D56-8E60-9700C03B6541}" type="slidenum">
              <a:rPr lang="en-US" smtClean="0"/>
              <a:pPr/>
              <a:t>26</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609600" y="1905000"/>
            <a:ext cx="8153400" cy="3581400"/>
          </a:xfrm>
        </p:spPr>
        <p:txBody>
          <a:bodyPr>
            <a:noAutofit/>
          </a:bodyPr>
          <a:lstStyle/>
          <a:p>
            <a:pPr algn="just"/>
            <a:r>
              <a:rPr lang="en-US" sz="2800" b="1" dirty="0" smtClean="0">
                <a:solidFill>
                  <a:srgbClr val="FF0000"/>
                </a:solidFill>
              </a:rPr>
              <a:t>Problem Statement : </a:t>
            </a:r>
            <a:r>
              <a:rPr lang="en-US" sz="2800" b="1" dirty="0" smtClean="0">
                <a:solidFill>
                  <a:srgbClr val="7030A0"/>
                </a:solidFill>
              </a:rPr>
              <a:t>Two to three lines.. Indicating what objectives your project would achieve …</a:t>
            </a:r>
            <a:br>
              <a:rPr lang="en-US" sz="2800" b="1" dirty="0" smtClean="0">
                <a:solidFill>
                  <a:srgbClr val="7030A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Refined Problem statement if any… or else same as in Phase - I</a:t>
            </a:r>
            <a:endParaRPr lang="en-US" sz="2800" b="1" dirty="0" smtClean="0">
              <a:solidFill>
                <a:srgbClr val="00B05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7010400" cy="584775"/>
          </a:xfrm>
          <a:prstGeom prst="rect">
            <a:avLst/>
          </a:prstGeom>
          <a:noFill/>
        </p:spPr>
        <p:txBody>
          <a:bodyPr wrap="square" rtlCol="0">
            <a:spAutoFit/>
          </a:bodyPr>
          <a:lstStyle/>
          <a:p>
            <a:r>
              <a:rPr lang="en-US" sz="3200" b="1" dirty="0" smtClean="0">
                <a:solidFill>
                  <a:srgbClr val="7030A0"/>
                </a:solidFill>
              </a:rPr>
              <a:t>Project Title</a:t>
            </a:r>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5"/>
          <p:cNvSpPr>
            <a:spLocks noGrp="1"/>
          </p:cNvSpPr>
          <p:nvPr>
            <p:ph type="dt" sz="half" idx="10"/>
          </p:nvPr>
        </p:nvSpPr>
        <p:spPr/>
        <p:txBody>
          <a:bodyPr/>
          <a:lstStyle/>
          <a:p>
            <a:fld id="{CD6ADC75-26C5-4681-B529-923B98704085}" type="datetime1">
              <a:rPr lang="en-US" smtClean="0"/>
              <a:pPr/>
              <a:t>07-03-2019</a:t>
            </a:fld>
            <a:endParaRPr lang="en-US"/>
          </a:p>
        </p:txBody>
      </p:sp>
      <p:sp>
        <p:nvSpPr>
          <p:cNvPr id="17" name="Slide Number Placeholder 16"/>
          <p:cNvSpPr>
            <a:spLocks noGrp="1"/>
          </p:cNvSpPr>
          <p:nvPr>
            <p:ph type="sldNum" sz="quarter" idx="12"/>
          </p:nvPr>
        </p:nvSpPr>
        <p:spPr/>
        <p:txBody>
          <a:bodyPr/>
          <a:lstStyle/>
          <a:p>
            <a:fld id="{6F455820-C221-4D56-8E60-9700C03B6541}"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685800" y="2057400"/>
            <a:ext cx="8153400" cy="3581400"/>
          </a:xfrm>
        </p:spPr>
        <p:txBody>
          <a:bodyPr>
            <a:noAutofit/>
          </a:bodyPr>
          <a:lstStyle/>
          <a:p>
            <a:r>
              <a:rPr lang="en-US" sz="2800" dirty="0" smtClean="0"/>
              <a:t>Brainstorm keywords to describe the invention. ... </a:t>
            </a:r>
            <a:br>
              <a:rPr lang="en-US" sz="2800" dirty="0" smtClean="0"/>
            </a:br>
            <a:r>
              <a:rPr lang="en-US" sz="2800" b="1" dirty="0" smtClean="0"/>
              <a:t>Search</a:t>
            </a:r>
            <a:r>
              <a:rPr lang="en-US" sz="2800" dirty="0" smtClean="0"/>
              <a:t> the patent databases. ... </a:t>
            </a:r>
            <a:br>
              <a:rPr lang="en-US" sz="2800" dirty="0" smtClean="0"/>
            </a:br>
            <a:r>
              <a:rPr lang="en-US" sz="2800" dirty="0" smtClean="0"/>
              <a:t>Expand your </a:t>
            </a:r>
            <a:r>
              <a:rPr lang="en-US" sz="2800" b="1" dirty="0" smtClean="0"/>
              <a:t>search</a:t>
            </a:r>
            <a:r>
              <a:rPr lang="en-US" sz="2800" dirty="0" smtClean="0"/>
              <a:t> beyond patent databases. ... </a:t>
            </a:r>
            <a:br>
              <a:rPr lang="en-US" sz="2800" dirty="0" smtClean="0"/>
            </a:br>
            <a:r>
              <a:rPr lang="en-US" sz="2800" dirty="0" smtClean="0"/>
              <a:t>Save all relevant results and documents. ... </a:t>
            </a:r>
            <a:br>
              <a:rPr lang="en-US" sz="2800" dirty="0" smtClean="0"/>
            </a:br>
            <a:r>
              <a:rPr lang="en-US" sz="2800" dirty="0" smtClean="0"/>
              <a:t>Know when to stop </a:t>
            </a:r>
            <a:r>
              <a:rPr lang="en-US" sz="2800" b="1" dirty="0" smtClean="0"/>
              <a:t>searching</a:t>
            </a:r>
            <a:r>
              <a:rPr lang="en-US" sz="2800" dirty="0" smtClean="0"/>
              <a:t>.</a:t>
            </a:r>
            <a:br>
              <a:rPr lang="en-US" sz="2800" dirty="0" smtClean="0"/>
            </a:br>
            <a:r>
              <a:rPr lang="en-US" sz="2800" dirty="0" smtClean="0"/>
              <a:t/>
            </a:r>
            <a:br>
              <a:rPr lang="en-US" sz="2800" dirty="0" smtClean="0"/>
            </a:br>
            <a:r>
              <a:rPr lang="en-US" sz="2800" dirty="0" smtClean="0"/>
              <a:t>Search copyright database </a:t>
            </a:r>
            <a:br>
              <a:rPr lang="en-US" sz="2800" dirty="0" smtClean="0"/>
            </a:br>
            <a:r>
              <a:rPr lang="en-US" sz="2800" dirty="0" smtClean="0">
                <a:hlinkClick r:id="rId3"/>
              </a:rPr>
              <a:t>http://copyright.gov.in</a:t>
            </a:r>
            <a:r>
              <a:rPr lang="en-US" sz="2800" dirty="0" smtClean="0"/>
              <a:t> </a:t>
            </a:r>
            <a:br>
              <a:rPr lang="en-US" sz="2800" dirty="0" smtClean="0"/>
            </a:br>
            <a:r>
              <a:rPr lang="en-US" sz="2800" dirty="0" smtClean="0"/>
              <a:t>US Patent Search site</a:t>
            </a:r>
            <a:br>
              <a:rPr lang="en-US" sz="2800" dirty="0" smtClean="0"/>
            </a:br>
            <a:r>
              <a:rPr lang="en-US" sz="2800" dirty="0" smtClean="0">
                <a:hlinkClick r:id="rId4"/>
              </a:rPr>
              <a:t>http://www.uspto.gov/patents-application-process/search-patents</a:t>
            </a:r>
            <a:r>
              <a:rPr lang="en-US" sz="2800" dirty="0" smtClean="0"/>
              <a:t/>
            </a:r>
            <a:br>
              <a:rPr lang="en-US" sz="2800" dirty="0" smtClean="0"/>
            </a:br>
            <a:r>
              <a:rPr lang="en-US" sz="2800" dirty="0" smtClean="0"/>
              <a:t>(</a:t>
            </a:r>
            <a:r>
              <a:rPr lang="en-US" sz="2800" dirty="0" smtClean="0">
                <a:solidFill>
                  <a:srgbClr val="FF0000"/>
                </a:solidFill>
              </a:rPr>
              <a:t>Remove this slide after you have learnt how to do the search</a:t>
            </a:r>
            <a:r>
              <a:rPr lang="en-US" sz="2800" dirty="0" smtClean="0"/>
              <a:t>)</a:t>
            </a:r>
            <a:endParaRPr lang="en-US" sz="2800" dirty="0"/>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7010400" cy="584775"/>
          </a:xfrm>
          <a:prstGeom prst="rect">
            <a:avLst/>
          </a:prstGeom>
          <a:noFill/>
        </p:spPr>
        <p:txBody>
          <a:bodyPr wrap="square" rtlCol="0">
            <a:spAutoFit/>
          </a:bodyPr>
          <a:lstStyle/>
          <a:p>
            <a:r>
              <a:rPr lang="en-US" sz="3200" b="1" dirty="0" smtClean="0">
                <a:solidFill>
                  <a:srgbClr val="7030A0"/>
                </a:solidFill>
              </a:rPr>
              <a:t>How to carryout Prior art search…</a:t>
            </a:r>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5"/>
          <p:cNvSpPr>
            <a:spLocks noGrp="1"/>
          </p:cNvSpPr>
          <p:nvPr>
            <p:ph type="dt" sz="half" idx="10"/>
          </p:nvPr>
        </p:nvSpPr>
        <p:spPr/>
        <p:txBody>
          <a:bodyPr/>
          <a:lstStyle/>
          <a:p>
            <a:fld id="{CD6ADC75-26C5-4681-B529-923B98704085}" type="datetime1">
              <a:rPr lang="en-US" smtClean="0"/>
              <a:pPr/>
              <a:t>07-03-2019</a:t>
            </a:fld>
            <a:endParaRPr lang="en-US"/>
          </a:p>
        </p:txBody>
      </p:sp>
      <p:sp>
        <p:nvSpPr>
          <p:cNvPr id="17" name="Slide Number Placeholder 16"/>
          <p:cNvSpPr>
            <a:spLocks noGrp="1"/>
          </p:cNvSpPr>
          <p:nvPr>
            <p:ph type="sldNum" sz="quarter" idx="12"/>
          </p:nvPr>
        </p:nvSpPr>
        <p:spPr/>
        <p:txBody>
          <a:bodyPr/>
          <a:lstStyle/>
          <a:p>
            <a:fld id="{6F455820-C221-4D56-8E60-9700C03B6541}"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457200" y="1219200"/>
            <a:ext cx="8534400" cy="4724400"/>
          </a:xfrm>
        </p:spPr>
        <p:txBody>
          <a:bodyPr>
            <a:noAutofit/>
          </a:bodyPr>
          <a:lstStyle/>
          <a:p>
            <a:pPr algn="l"/>
            <a:r>
              <a:rPr lang="en-US" sz="2800" b="1" dirty="0" smtClean="0">
                <a:solidFill>
                  <a:srgbClr val="FF0000"/>
                </a:solidFill>
              </a:rPr>
              <a:t>Example</a:t>
            </a:r>
            <a:br>
              <a:rPr lang="en-US" sz="2800" b="1" dirty="0" smtClean="0">
                <a:solidFill>
                  <a:srgbClr val="FF0000"/>
                </a:solidFill>
              </a:rPr>
            </a:br>
            <a:r>
              <a:rPr lang="en-US" sz="2800" b="1" dirty="0" smtClean="0">
                <a:solidFill>
                  <a:srgbClr val="FF0000"/>
                </a:solidFill>
              </a:rPr>
              <a:t>               search in </a:t>
            </a:r>
            <a:r>
              <a:rPr lang="en-US" sz="2800" b="1" dirty="0" err="1" smtClean="0">
                <a:solidFill>
                  <a:srgbClr val="FF0000"/>
                </a:solidFill>
              </a:rPr>
              <a:t>indian</a:t>
            </a:r>
            <a:r>
              <a:rPr lang="en-US" sz="2800" b="1" dirty="0" smtClean="0">
                <a:solidFill>
                  <a:srgbClr val="FF0000"/>
                </a:solidFill>
              </a:rPr>
              <a:t> copyright site :     </a:t>
            </a:r>
            <a:br>
              <a:rPr lang="en-US" sz="2800" b="1" dirty="0" smtClean="0">
                <a:solidFill>
                  <a:srgbClr val="FF0000"/>
                </a:solidFill>
              </a:rPr>
            </a:br>
            <a:r>
              <a:rPr lang="en-US" sz="2800" b="1" dirty="0" smtClean="0">
                <a:solidFill>
                  <a:srgbClr val="FF0000"/>
                </a:solidFill>
              </a:rPr>
              <a:t>  </a:t>
            </a:r>
            <a:r>
              <a:rPr lang="en-US" sz="2800" b="1" dirty="0" smtClean="0">
                <a:solidFill>
                  <a:srgbClr val="FF0000"/>
                </a:solidFill>
                <a:hlinkClick r:id="rId3"/>
              </a:rPr>
              <a:t>http://copyright.gov.in</a:t>
            </a:r>
            <a:r>
              <a:rPr lang="en-US" sz="2800" b="1" dirty="0" smtClean="0">
                <a:solidFill>
                  <a:srgbClr val="FF0000"/>
                </a:solidFill>
              </a:rPr>
              <a:t>  Title of work – Virtual reality     </a:t>
            </a:r>
            <a:br>
              <a:rPr lang="en-US" sz="2800" b="1" dirty="0" smtClean="0">
                <a:solidFill>
                  <a:srgbClr val="FF0000"/>
                </a:solidFill>
              </a:rPr>
            </a:br>
            <a:r>
              <a:rPr lang="en-US" sz="2800" b="1" dirty="0" smtClean="0">
                <a:solidFill>
                  <a:srgbClr val="FF0000"/>
                </a:solidFill>
              </a:rPr>
              <a:t> Result 1 </a:t>
            </a:r>
            <a:r>
              <a:rPr lang="en-US" sz="2800" b="1" dirty="0" smtClean="0">
                <a:solidFill>
                  <a:srgbClr val="FF0000"/>
                </a:solidFill>
              </a:rPr>
              <a:t>:  No results found    </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 Result 2 :  2- patents  ( Search in US patent site)</a:t>
            </a:r>
            <a:br>
              <a:rPr lang="en-US" sz="2800" b="1" dirty="0" smtClean="0">
                <a:solidFill>
                  <a:srgbClr val="FF0000"/>
                </a:solidFill>
              </a:rPr>
            </a:br>
            <a:r>
              <a:rPr lang="en-US" sz="2800" b="1" dirty="0" smtClean="0">
                <a:solidFill>
                  <a:srgbClr val="FF0000"/>
                </a:solidFill>
              </a:rPr>
              <a:t>Result 3 :  1 - patent</a:t>
            </a:r>
            <a:br>
              <a:rPr lang="en-US" sz="2800" b="1" dirty="0" smtClean="0">
                <a:solidFill>
                  <a:srgbClr val="FF0000"/>
                </a:solidFill>
              </a:rPr>
            </a:br>
            <a:r>
              <a:rPr lang="en-US" sz="2800" b="1" dirty="0" smtClean="0">
                <a:solidFill>
                  <a:srgbClr val="FF0000"/>
                </a:solidFill>
              </a:rPr>
              <a:t>Result 4 : Indian Patent website search…</a:t>
            </a:r>
            <a:br>
              <a:rPr lang="en-US" sz="2800" b="1" dirty="0" smtClean="0">
                <a:solidFill>
                  <a:srgbClr val="FF0000"/>
                </a:solidFill>
              </a:rPr>
            </a:br>
            <a:r>
              <a:rPr lang="en-US" sz="2800" b="1" dirty="0" smtClean="0">
                <a:solidFill>
                  <a:srgbClr val="FF0000"/>
                </a:solidFill>
              </a:rPr>
              <a:t>Result 5 : </a:t>
            </a:r>
            <a:r>
              <a:rPr lang="en-US" sz="2800" b="1" dirty="0" err="1" smtClean="0">
                <a:solidFill>
                  <a:srgbClr val="FF0000"/>
                </a:solidFill>
              </a:rPr>
              <a:t>GoogleScholar</a:t>
            </a:r>
            <a:r>
              <a:rPr lang="en-US" sz="2800" b="1" dirty="0" smtClean="0">
                <a:solidFill>
                  <a:srgbClr val="FF0000"/>
                </a:solidFill>
              </a:rPr>
              <a:t> </a:t>
            </a:r>
            <a:r>
              <a:rPr lang="en-US" sz="2800" b="1" dirty="0" smtClean="0">
                <a:solidFill>
                  <a:srgbClr val="FF0000"/>
                </a:solidFill>
              </a:rPr>
              <a:t>search result etc…</a:t>
            </a:r>
            <a:br>
              <a:rPr lang="en-US" sz="2800" b="1" dirty="0" smtClean="0">
                <a:solidFill>
                  <a:srgbClr val="FF0000"/>
                </a:solidFill>
              </a:rPr>
            </a:b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Concluding remarks : Please mention how is your work unique and different from above findings…</a:t>
            </a:r>
            <a:endParaRPr lang="en-US" sz="2800" b="1" dirty="0" smtClean="0">
              <a:solidFill>
                <a:srgbClr val="00B05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7010400" cy="584775"/>
          </a:xfrm>
          <a:prstGeom prst="rect">
            <a:avLst/>
          </a:prstGeom>
          <a:noFill/>
        </p:spPr>
        <p:txBody>
          <a:bodyPr wrap="square" rtlCol="0">
            <a:spAutoFit/>
          </a:bodyPr>
          <a:lstStyle/>
          <a:p>
            <a:r>
              <a:rPr lang="en-US" sz="3200" b="1" dirty="0" smtClean="0">
                <a:solidFill>
                  <a:srgbClr val="7030A0"/>
                </a:solidFill>
              </a:rPr>
              <a:t>Prior art – Search results</a:t>
            </a:r>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5"/>
          <p:cNvSpPr>
            <a:spLocks noGrp="1"/>
          </p:cNvSpPr>
          <p:nvPr>
            <p:ph type="dt" sz="half" idx="10"/>
          </p:nvPr>
        </p:nvSpPr>
        <p:spPr/>
        <p:txBody>
          <a:bodyPr/>
          <a:lstStyle/>
          <a:p>
            <a:fld id="{CD6ADC75-26C5-4681-B529-923B98704085}" type="datetime1">
              <a:rPr lang="en-US" smtClean="0"/>
              <a:pPr/>
              <a:t>07-03-2019</a:t>
            </a:fld>
            <a:endParaRPr lang="en-US"/>
          </a:p>
        </p:txBody>
      </p:sp>
      <p:sp>
        <p:nvSpPr>
          <p:cNvPr id="17" name="Slide Number Placeholder 16"/>
          <p:cNvSpPr>
            <a:spLocks noGrp="1"/>
          </p:cNvSpPr>
          <p:nvPr>
            <p:ph type="sldNum" sz="quarter" idx="12"/>
          </p:nvPr>
        </p:nvSpPr>
        <p:spPr/>
        <p:txBody>
          <a:bodyPr/>
          <a:lstStyle/>
          <a:p>
            <a:fld id="{6F455820-C221-4D56-8E60-9700C03B6541}"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457200" y="1219200"/>
            <a:ext cx="8534400" cy="4724400"/>
          </a:xfrm>
        </p:spPr>
        <p:txBody>
          <a:bodyPr>
            <a:noAutofit/>
          </a:bodyPr>
          <a:lstStyle/>
          <a:p>
            <a:pPr algn="l"/>
            <a:r>
              <a:rPr lang="en-US" sz="2800" b="1" dirty="0" smtClean="0">
                <a:solidFill>
                  <a:srgbClr val="FF0000"/>
                </a:solidFill>
              </a:rPr>
              <a:t>Add More slides… If you have more points to discuss and defend your work as unique…</a:t>
            </a:r>
            <a:endParaRPr lang="en-US" sz="2800" b="1" dirty="0" smtClean="0">
              <a:solidFill>
                <a:srgbClr val="00B05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457200" y="304800"/>
            <a:ext cx="7010400" cy="584775"/>
          </a:xfrm>
          <a:prstGeom prst="rect">
            <a:avLst/>
          </a:prstGeom>
          <a:noFill/>
        </p:spPr>
        <p:txBody>
          <a:bodyPr wrap="square" rtlCol="0">
            <a:spAutoFit/>
          </a:bodyPr>
          <a:lstStyle/>
          <a:p>
            <a:r>
              <a:rPr lang="en-US" sz="3200" b="1" dirty="0" smtClean="0">
                <a:solidFill>
                  <a:srgbClr val="7030A0"/>
                </a:solidFill>
              </a:rPr>
              <a:t>Prior art – Search results</a:t>
            </a:r>
            <a:endParaRPr lang="en-US" sz="3200" b="1" dirty="0">
              <a:solidFill>
                <a:srgbClr val="7030A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5"/>
          <p:cNvSpPr>
            <a:spLocks noGrp="1"/>
          </p:cNvSpPr>
          <p:nvPr>
            <p:ph type="dt" sz="half" idx="10"/>
          </p:nvPr>
        </p:nvSpPr>
        <p:spPr/>
        <p:txBody>
          <a:bodyPr/>
          <a:lstStyle/>
          <a:p>
            <a:fld id="{CD6ADC75-26C5-4681-B529-923B98704085}" type="datetime1">
              <a:rPr lang="en-US" smtClean="0"/>
              <a:pPr/>
              <a:t>07-03-2019</a:t>
            </a:fld>
            <a:endParaRPr lang="en-US"/>
          </a:p>
        </p:txBody>
      </p:sp>
      <p:sp>
        <p:nvSpPr>
          <p:cNvPr id="17" name="Slide Number Placeholder 16"/>
          <p:cNvSpPr>
            <a:spLocks noGrp="1"/>
          </p:cNvSpPr>
          <p:nvPr>
            <p:ph type="sldNum" sz="quarter" idx="12"/>
          </p:nvPr>
        </p:nvSpPr>
        <p:spPr/>
        <p:txBody>
          <a:bodyPr/>
          <a:lstStyle/>
          <a:p>
            <a:fld id="{6F455820-C221-4D56-8E60-9700C03B6541}"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609600" y="914400"/>
            <a:ext cx="7620000" cy="4953000"/>
          </a:xfrm>
        </p:spPr>
        <p:txBody>
          <a:bodyPr>
            <a:noAutofit/>
          </a:bodyPr>
          <a:lstStyle/>
          <a:p>
            <a:pPr algn="l"/>
            <a:r>
              <a:rPr lang="en-US" sz="2800" b="1" dirty="0" smtClean="0">
                <a:solidFill>
                  <a:srgbClr val="C00000"/>
                </a:solidFill>
              </a:rPr>
              <a:t>1. Final ER-Model ( ER-Diagram – If applicable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000" b="1" dirty="0" smtClean="0">
                <a:solidFill>
                  <a:srgbClr val="C00000"/>
                </a:solidFill>
              </a:rPr>
              <a:t/>
            </a:r>
            <a:br>
              <a:rPr lang="en-US" sz="2000" b="1" dirty="0" smtClean="0">
                <a:solidFill>
                  <a:srgbClr val="C00000"/>
                </a:solidFill>
              </a:rPr>
            </a:br>
            <a:endParaRPr lang="en-US" sz="20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228600" y="304800"/>
            <a:ext cx="8686800" cy="523220"/>
          </a:xfrm>
          <a:prstGeom prst="rect">
            <a:avLst/>
          </a:prstGeom>
          <a:noFill/>
        </p:spPr>
        <p:txBody>
          <a:bodyPr wrap="square" rtlCol="0">
            <a:spAutoFit/>
          </a:bodyPr>
          <a:lstStyle/>
          <a:p>
            <a:r>
              <a:rPr lang="en-US" sz="2800" b="1" dirty="0" smtClean="0">
                <a:solidFill>
                  <a:srgbClr val="7030A0"/>
                </a:solidFill>
              </a:rPr>
              <a:t>Design Details   </a:t>
            </a:r>
            <a:r>
              <a:rPr lang="en-US" b="1" dirty="0" smtClean="0">
                <a:solidFill>
                  <a:srgbClr val="FF0000"/>
                </a:solidFill>
              </a:rPr>
              <a:t>( Use free tools like </a:t>
            </a:r>
            <a:r>
              <a:rPr lang="en-US" b="1" dirty="0" err="1" smtClean="0">
                <a:solidFill>
                  <a:srgbClr val="FF0000"/>
                </a:solidFill>
              </a:rPr>
              <a:t>Dia</a:t>
            </a:r>
            <a:r>
              <a:rPr lang="en-US" b="1" dirty="0" smtClean="0">
                <a:solidFill>
                  <a:srgbClr val="FF0000"/>
                </a:solidFill>
              </a:rPr>
              <a:t> or </a:t>
            </a:r>
            <a:r>
              <a:rPr lang="en-US" b="1" dirty="0" err="1" smtClean="0">
                <a:solidFill>
                  <a:srgbClr val="FF0000"/>
                </a:solidFill>
              </a:rPr>
              <a:t>StarUML</a:t>
            </a:r>
            <a:r>
              <a:rPr lang="en-US" b="1" dirty="0" smtClean="0">
                <a:solidFill>
                  <a:srgbClr val="FF0000"/>
                </a:solidFill>
              </a:rPr>
              <a:t> to draw following diagrams )</a:t>
            </a:r>
            <a:endParaRPr lang="en-US" b="1" dirty="0">
              <a:solidFill>
                <a:srgbClr val="FF000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txBox="1">
            <a:spLocks noChangeArrowheads="1"/>
          </p:cNvSpPr>
          <p:nvPr/>
        </p:nvSpPr>
        <p:spPr>
          <a:xfrm>
            <a:off x="609600" y="2362200"/>
            <a:ext cx="7620000" cy="3352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C00000"/>
                </a:solidFill>
                <a:effectLst/>
                <a:uLnTx/>
                <a:uFillTx/>
                <a:latin typeface="+mj-lt"/>
                <a:ea typeface="+mj-ea"/>
                <a:cs typeface="+mj-cs"/>
              </a:rPr>
              <a:t/>
            </a:r>
            <a:br>
              <a:rPr kumimoji="0" lang="en-US" sz="2000" b="1" i="0" u="none" strike="noStrike" kern="1200" cap="none" spc="0" normalizeH="0" baseline="0" noProof="0" dirty="0" smtClean="0">
                <a:ln>
                  <a:noFill/>
                </a:ln>
                <a:solidFill>
                  <a:srgbClr val="C00000"/>
                </a:solidFill>
                <a:effectLst/>
                <a:uLnTx/>
                <a:uFillTx/>
                <a:latin typeface="+mj-lt"/>
                <a:ea typeface="+mj-ea"/>
                <a:cs typeface="+mj-cs"/>
              </a:rPr>
            </a:br>
            <a:endParaRPr kumimoji="0" lang="en-US" sz="2000" b="1" i="0" u="none" strike="noStrike" kern="1200" cap="none" spc="0" normalizeH="0" baseline="0" noProof="0" dirty="0">
              <a:ln>
                <a:noFill/>
              </a:ln>
              <a:solidFill>
                <a:srgbClr val="C00000"/>
              </a:solidFill>
              <a:effectLst/>
              <a:uLnTx/>
              <a:uFillTx/>
              <a:latin typeface="+mj-lt"/>
              <a:ea typeface="+mj-ea"/>
              <a:cs typeface="+mj-cs"/>
            </a:endParaRPr>
          </a:p>
        </p:txBody>
      </p:sp>
      <p:pic>
        <p:nvPicPr>
          <p:cNvPr id="17" name="Picture 16" descr="Er-Diagram.jpg"/>
          <p:cNvPicPr>
            <a:picLocks noChangeAspect="1"/>
          </p:cNvPicPr>
          <p:nvPr/>
        </p:nvPicPr>
        <p:blipFill>
          <a:blip r:embed="rId3" cstate="print"/>
          <a:stretch>
            <a:fillRect/>
          </a:stretch>
        </p:blipFill>
        <p:spPr>
          <a:xfrm>
            <a:off x="1143000" y="2133600"/>
            <a:ext cx="6781800" cy="4241758"/>
          </a:xfrm>
          <a:prstGeom prst="rect">
            <a:avLst/>
          </a:prstGeom>
        </p:spPr>
      </p:pic>
      <p:sp>
        <p:nvSpPr>
          <p:cNvPr id="22" name="Date Placeholder 21"/>
          <p:cNvSpPr>
            <a:spLocks noGrp="1"/>
          </p:cNvSpPr>
          <p:nvPr>
            <p:ph type="dt" sz="half" idx="10"/>
          </p:nvPr>
        </p:nvSpPr>
        <p:spPr/>
        <p:txBody>
          <a:bodyPr/>
          <a:lstStyle/>
          <a:p>
            <a:fld id="{6B338994-BFEA-485E-AA7D-7ACB02812888}" type="datetime1">
              <a:rPr lang="en-US" smtClean="0"/>
              <a:pPr/>
              <a:t>07-03-2019</a:t>
            </a:fld>
            <a:endParaRPr lang="en-US"/>
          </a:p>
        </p:txBody>
      </p:sp>
      <p:sp>
        <p:nvSpPr>
          <p:cNvPr id="23" name="Slide Number Placeholder 22"/>
          <p:cNvSpPr>
            <a:spLocks noGrp="1"/>
          </p:cNvSpPr>
          <p:nvPr>
            <p:ph type="sldNum" sz="quarter" idx="12"/>
          </p:nvPr>
        </p:nvSpPr>
        <p:spPr/>
        <p:txBody>
          <a:bodyPr/>
          <a:lstStyle/>
          <a:p>
            <a:fld id="{6F455820-C221-4D56-8E60-9700C03B6541}"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228600" y="457200"/>
            <a:ext cx="8763000" cy="5257800"/>
          </a:xfrm>
        </p:spPr>
        <p:txBody>
          <a:bodyPr>
            <a:noAutofit/>
          </a:bodyPr>
          <a:lstStyle/>
          <a:p>
            <a:pPr algn="l"/>
            <a:r>
              <a:rPr lang="en-US" sz="2800" b="1" dirty="0" smtClean="0">
                <a:solidFill>
                  <a:srgbClr val="C00000"/>
                </a:solidFill>
              </a:rPr>
              <a:t>2.  Schema Diagram ( Primary key, Foreign key identified)</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000" b="1" dirty="0" smtClean="0">
                <a:solidFill>
                  <a:srgbClr val="C00000"/>
                </a:solidFill>
              </a:rPr>
              <a:t/>
            </a:r>
            <a:br>
              <a:rPr lang="en-US" sz="2000" b="1" dirty="0" smtClean="0">
                <a:solidFill>
                  <a:srgbClr val="C00000"/>
                </a:solidFill>
              </a:rPr>
            </a:br>
            <a:endParaRPr lang="en-US" sz="20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228600" y="304800"/>
            <a:ext cx="8686800" cy="523220"/>
          </a:xfrm>
          <a:prstGeom prst="rect">
            <a:avLst/>
          </a:prstGeom>
          <a:noFill/>
        </p:spPr>
        <p:txBody>
          <a:bodyPr wrap="square" rtlCol="0">
            <a:spAutoFit/>
          </a:bodyPr>
          <a:lstStyle/>
          <a:p>
            <a:r>
              <a:rPr lang="en-US" sz="2800" b="1" dirty="0" smtClean="0">
                <a:solidFill>
                  <a:srgbClr val="7030A0"/>
                </a:solidFill>
              </a:rPr>
              <a:t>Design Details   </a:t>
            </a:r>
            <a:r>
              <a:rPr lang="en-US" b="1" dirty="0" smtClean="0">
                <a:solidFill>
                  <a:srgbClr val="FF0000"/>
                </a:solidFill>
              </a:rPr>
              <a:t>( Use free tools like </a:t>
            </a:r>
            <a:r>
              <a:rPr lang="en-US" b="1" dirty="0" err="1" smtClean="0">
                <a:solidFill>
                  <a:srgbClr val="FF0000"/>
                </a:solidFill>
              </a:rPr>
              <a:t>Dia</a:t>
            </a:r>
            <a:r>
              <a:rPr lang="en-US" b="1" dirty="0" smtClean="0">
                <a:solidFill>
                  <a:srgbClr val="FF0000"/>
                </a:solidFill>
              </a:rPr>
              <a:t> or </a:t>
            </a:r>
            <a:r>
              <a:rPr lang="en-US" b="1" dirty="0" err="1" smtClean="0">
                <a:solidFill>
                  <a:srgbClr val="FF0000"/>
                </a:solidFill>
              </a:rPr>
              <a:t>StarUML</a:t>
            </a:r>
            <a:r>
              <a:rPr lang="en-US" b="1" dirty="0" smtClean="0">
                <a:solidFill>
                  <a:srgbClr val="FF0000"/>
                </a:solidFill>
              </a:rPr>
              <a:t> to draw following diagrams )</a:t>
            </a:r>
            <a:endParaRPr lang="en-US" b="1" dirty="0">
              <a:solidFill>
                <a:srgbClr val="FF000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txBox="1">
            <a:spLocks noChangeArrowheads="1"/>
          </p:cNvSpPr>
          <p:nvPr/>
        </p:nvSpPr>
        <p:spPr>
          <a:xfrm>
            <a:off x="609600" y="1371600"/>
            <a:ext cx="7620000" cy="434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C00000"/>
                </a:solidFill>
                <a:effectLst/>
                <a:uLnTx/>
                <a:uFillTx/>
                <a:latin typeface="+mj-lt"/>
                <a:ea typeface="+mj-ea"/>
                <a:cs typeface="+mj-cs"/>
              </a:rPr>
              <a:t/>
            </a:r>
            <a:br>
              <a:rPr kumimoji="0" lang="en-US" sz="2000" b="1" i="0" u="none" strike="noStrike" kern="1200" cap="none" spc="0" normalizeH="0" baseline="0" noProof="0" dirty="0" smtClean="0">
                <a:ln>
                  <a:noFill/>
                </a:ln>
                <a:solidFill>
                  <a:srgbClr val="C00000"/>
                </a:solidFill>
                <a:effectLst/>
                <a:uLnTx/>
                <a:uFillTx/>
                <a:latin typeface="+mj-lt"/>
                <a:ea typeface="+mj-ea"/>
                <a:cs typeface="+mj-cs"/>
              </a:rPr>
            </a:br>
            <a:endParaRPr kumimoji="0" lang="en-US" sz="2000" b="1" i="0" u="none" strike="noStrike" kern="1200" cap="none" spc="0" normalizeH="0" baseline="0" noProof="0" dirty="0">
              <a:ln>
                <a:noFill/>
              </a:ln>
              <a:solidFill>
                <a:srgbClr val="C00000"/>
              </a:solidFill>
              <a:effectLst/>
              <a:uLnTx/>
              <a:uFillTx/>
              <a:latin typeface="+mj-lt"/>
              <a:ea typeface="+mj-ea"/>
              <a:cs typeface="+mj-cs"/>
            </a:endParaRPr>
          </a:p>
        </p:txBody>
      </p:sp>
      <p:sp>
        <p:nvSpPr>
          <p:cNvPr id="22" name="Date Placeholder 21"/>
          <p:cNvSpPr>
            <a:spLocks noGrp="1"/>
          </p:cNvSpPr>
          <p:nvPr>
            <p:ph type="dt" sz="half" idx="10"/>
          </p:nvPr>
        </p:nvSpPr>
        <p:spPr/>
        <p:txBody>
          <a:bodyPr/>
          <a:lstStyle/>
          <a:p>
            <a:fld id="{6B338994-BFEA-485E-AA7D-7ACB02812888}" type="datetime1">
              <a:rPr lang="en-US" smtClean="0"/>
              <a:pPr/>
              <a:t>07-03-2019</a:t>
            </a:fld>
            <a:endParaRPr lang="en-US"/>
          </a:p>
        </p:txBody>
      </p:sp>
      <p:sp>
        <p:nvSpPr>
          <p:cNvPr id="23" name="Slide Number Placeholder 22"/>
          <p:cNvSpPr>
            <a:spLocks noGrp="1"/>
          </p:cNvSpPr>
          <p:nvPr>
            <p:ph type="sldNum" sz="quarter" idx="12"/>
          </p:nvPr>
        </p:nvSpPr>
        <p:spPr/>
        <p:txBody>
          <a:bodyPr/>
          <a:lstStyle/>
          <a:p>
            <a:fld id="{6F455820-C221-4D56-8E60-9700C03B6541}" type="slidenum">
              <a:rPr lang="en-US" smtClean="0"/>
              <a:pPr/>
              <a:t>8</a:t>
            </a:fld>
            <a:endParaRPr lang="en-US"/>
          </a:p>
        </p:txBody>
      </p:sp>
      <p:pic>
        <p:nvPicPr>
          <p:cNvPr id="24" name="Picture 23" descr="Schema-Diagram.jpeg"/>
          <p:cNvPicPr>
            <a:picLocks noChangeAspect="1"/>
          </p:cNvPicPr>
          <p:nvPr/>
        </p:nvPicPr>
        <p:blipFill>
          <a:blip r:embed="rId3"/>
          <a:stretch>
            <a:fillRect/>
          </a:stretch>
        </p:blipFill>
        <p:spPr>
          <a:xfrm>
            <a:off x="533400" y="2057400"/>
            <a:ext cx="7924800" cy="450169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4" name="Rectangle 4"/>
          <p:cNvSpPr>
            <a:spLocks noGrp="1" noChangeArrowheads="1"/>
          </p:cNvSpPr>
          <p:nvPr>
            <p:ph type="title"/>
          </p:nvPr>
        </p:nvSpPr>
        <p:spPr>
          <a:xfrm>
            <a:off x="381000" y="1295400"/>
            <a:ext cx="8763000" cy="5257800"/>
          </a:xfrm>
        </p:spPr>
        <p:txBody>
          <a:bodyPr>
            <a:noAutofit/>
          </a:bodyPr>
          <a:lstStyle/>
          <a:p>
            <a:pPr algn="l"/>
            <a:r>
              <a:rPr lang="en-US" sz="2800" b="1" dirty="0" smtClean="0">
                <a:solidFill>
                  <a:srgbClr val="C00000"/>
                </a:solidFill>
              </a:rPr>
              <a:t>2.  Normalization :   List of functional dependencies of each relation and 2-NF and 3-NF verification</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For example,      Fd1 = { </a:t>
            </a:r>
            <a:r>
              <a:rPr lang="en-US" sz="2800" b="1" dirty="0" err="1" smtClean="0">
                <a:solidFill>
                  <a:srgbClr val="C00000"/>
                </a:solidFill>
              </a:rPr>
              <a:t>Stu_ID</a:t>
            </a:r>
            <a:r>
              <a:rPr lang="en-US" sz="2800" b="1" dirty="0" smtClean="0">
                <a:solidFill>
                  <a:srgbClr val="C00000"/>
                </a:solidFill>
              </a:rPr>
              <a:t> </a:t>
            </a:r>
            <a:r>
              <a:rPr lang="en-US" sz="2800" b="1" dirty="0" smtClean="0">
                <a:solidFill>
                  <a:srgbClr val="C00000"/>
                </a:solidFill>
                <a:sym typeface="Wingdings" pitchFamily="2" charset="2"/>
              </a:rPr>
              <a:t> </a:t>
            </a:r>
            <a:r>
              <a:rPr lang="en-US" sz="2800" b="1" dirty="0" err="1" smtClean="0">
                <a:solidFill>
                  <a:srgbClr val="C00000"/>
                </a:solidFill>
                <a:sym typeface="Wingdings" pitchFamily="2" charset="2"/>
              </a:rPr>
              <a:t>Stu_Name</a:t>
            </a:r>
            <a:r>
              <a:rPr lang="en-US" sz="2800" b="1" dirty="0" smtClean="0">
                <a:solidFill>
                  <a:srgbClr val="C00000"/>
                </a:solidFill>
                <a:sym typeface="Wingdings" pitchFamily="2" charset="2"/>
              </a:rPr>
              <a:t>}  </a:t>
            </a:r>
            <a:br>
              <a:rPr lang="en-US" sz="2800" b="1" dirty="0" smtClean="0">
                <a:solidFill>
                  <a:srgbClr val="C00000"/>
                </a:solidFill>
                <a:sym typeface="Wingdings" pitchFamily="2" charset="2"/>
              </a:rPr>
            </a:br>
            <a:r>
              <a:rPr lang="en-US" sz="2800" b="1" dirty="0" smtClean="0">
                <a:solidFill>
                  <a:srgbClr val="C00000"/>
                </a:solidFill>
                <a:sym typeface="Wingdings" pitchFamily="2" charset="2"/>
              </a:rPr>
              <a:t>                             Fd2 = { </a:t>
            </a:r>
            <a:r>
              <a:rPr lang="en-US" sz="2800" b="1" dirty="0" err="1" smtClean="0">
                <a:solidFill>
                  <a:srgbClr val="C00000"/>
                </a:solidFill>
                <a:sym typeface="Wingdings" pitchFamily="2" charset="2"/>
              </a:rPr>
              <a:t>Proj_IDProj_Name</a:t>
            </a:r>
            <a:r>
              <a:rPr lang="en-US" sz="2800" b="1" dirty="0" smtClean="0">
                <a:solidFill>
                  <a:srgbClr val="C00000"/>
                </a:solidFill>
                <a:sym typeface="Wingdings" pitchFamily="2" charset="2"/>
              </a:rPr>
              <a:t> }</a:t>
            </a: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Primary key is  {</a:t>
            </a:r>
            <a:r>
              <a:rPr lang="en-US" sz="2800" b="1" dirty="0" err="1" smtClean="0">
                <a:solidFill>
                  <a:srgbClr val="C00000"/>
                </a:solidFill>
              </a:rPr>
              <a:t>Stu_ID</a:t>
            </a:r>
            <a:r>
              <a:rPr lang="en-US" sz="2800" b="1" dirty="0" smtClean="0">
                <a:solidFill>
                  <a:srgbClr val="C00000"/>
                </a:solidFill>
              </a:rPr>
              <a:t>, </a:t>
            </a:r>
            <a:r>
              <a:rPr lang="en-US" sz="2800" b="1" dirty="0" err="1" smtClean="0">
                <a:solidFill>
                  <a:srgbClr val="C00000"/>
                </a:solidFill>
              </a:rPr>
              <a:t>Proj_ID</a:t>
            </a:r>
            <a:r>
              <a:rPr lang="en-US" sz="2800" b="1" dirty="0" smtClean="0">
                <a:solidFill>
                  <a:srgbClr val="C00000"/>
                </a:solidFill>
              </a:rPr>
              <a:t>}  -- Both FDs are partial hence, this relation is not in 2NF.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000" b="1" dirty="0" smtClean="0">
                <a:solidFill>
                  <a:srgbClr val="C00000"/>
                </a:solidFill>
              </a:rPr>
              <a:t/>
            </a:r>
            <a:br>
              <a:rPr lang="en-US" sz="2000" b="1" dirty="0" smtClean="0">
                <a:solidFill>
                  <a:srgbClr val="C00000"/>
                </a:solidFill>
              </a:rPr>
            </a:br>
            <a:endParaRPr lang="en-US" sz="2000" b="1" dirty="0">
              <a:solidFill>
                <a:srgbClr val="C00000"/>
              </a:solidFill>
            </a:endParaRPr>
          </a:p>
        </p:txBody>
      </p:sp>
      <p:sp>
        <p:nvSpPr>
          <p:cNvPr id="757773" name="Line 13"/>
          <p:cNvSpPr>
            <a:spLocks noChangeShapeType="1"/>
          </p:cNvSpPr>
          <p:nvPr/>
        </p:nvSpPr>
        <p:spPr bwMode="auto">
          <a:xfrm>
            <a:off x="78771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4" name="Line 14"/>
          <p:cNvSpPr>
            <a:spLocks noChangeShapeType="1"/>
          </p:cNvSpPr>
          <p:nvPr/>
        </p:nvSpPr>
        <p:spPr bwMode="auto">
          <a:xfrm>
            <a:off x="72310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5" name="Line 15"/>
          <p:cNvSpPr>
            <a:spLocks noChangeShapeType="1"/>
          </p:cNvSpPr>
          <p:nvPr/>
        </p:nvSpPr>
        <p:spPr bwMode="auto">
          <a:xfrm>
            <a:off x="658177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6" name="Line 16"/>
          <p:cNvSpPr>
            <a:spLocks noChangeShapeType="1"/>
          </p:cNvSpPr>
          <p:nvPr/>
        </p:nvSpPr>
        <p:spPr bwMode="auto">
          <a:xfrm>
            <a:off x="593566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7" name="Line 17"/>
          <p:cNvSpPr>
            <a:spLocks noChangeShapeType="1"/>
          </p:cNvSpPr>
          <p:nvPr/>
        </p:nvSpPr>
        <p:spPr bwMode="auto">
          <a:xfrm>
            <a:off x="528955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8" name="Line 18"/>
          <p:cNvSpPr>
            <a:spLocks noChangeShapeType="1"/>
          </p:cNvSpPr>
          <p:nvPr/>
        </p:nvSpPr>
        <p:spPr bwMode="auto">
          <a:xfrm>
            <a:off x="464343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79" name="Line 19"/>
          <p:cNvSpPr>
            <a:spLocks noChangeShapeType="1"/>
          </p:cNvSpPr>
          <p:nvPr/>
        </p:nvSpPr>
        <p:spPr bwMode="auto">
          <a:xfrm>
            <a:off x="3997325"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0" name="Line 20"/>
          <p:cNvSpPr>
            <a:spLocks noChangeShapeType="1"/>
          </p:cNvSpPr>
          <p:nvPr/>
        </p:nvSpPr>
        <p:spPr bwMode="auto">
          <a:xfrm>
            <a:off x="3351213"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1" name="Line 21"/>
          <p:cNvSpPr>
            <a:spLocks noChangeShapeType="1"/>
          </p:cNvSpPr>
          <p:nvPr/>
        </p:nvSpPr>
        <p:spPr bwMode="auto">
          <a:xfrm>
            <a:off x="2705100"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82" name="Line 22"/>
          <p:cNvSpPr>
            <a:spLocks noChangeShapeType="1"/>
          </p:cNvSpPr>
          <p:nvPr/>
        </p:nvSpPr>
        <p:spPr bwMode="auto">
          <a:xfrm>
            <a:off x="2058988" y="6094413"/>
            <a:ext cx="0" cy="1587"/>
          </a:xfrm>
          <a:prstGeom prst="line">
            <a:avLst/>
          </a:prstGeom>
          <a:noFill/>
          <a:ln w="25400">
            <a:solidFill>
              <a:schemeClr val="tx1"/>
            </a:solidFill>
            <a:round/>
            <a:headEnd/>
            <a:tailEnd/>
          </a:ln>
          <a:effectLst/>
        </p:spPr>
        <p:txBody>
          <a:bodyPr wrap="none" anchor="ctr"/>
          <a:lstStyle/>
          <a:p>
            <a:endParaRPr lang="en-US"/>
          </a:p>
        </p:txBody>
      </p:sp>
      <p:sp>
        <p:nvSpPr>
          <p:cNvPr id="757792" name="Text Box 32"/>
          <p:cNvSpPr txBox="1">
            <a:spLocks noChangeArrowheads="1"/>
          </p:cNvSpPr>
          <p:nvPr/>
        </p:nvSpPr>
        <p:spPr bwMode="auto">
          <a:xfrm>
            <a:off x="1487488" y="1657350"/>
            <a:ext cx="184150" cy="457200"/>
          </a:xfrm>
          <a:prstGeom prst="rect">
            <a:avLst/>
          </a:prstGeom>
          <a:noFill/>
          <a:ln w="19050" algn="ctr">
            <a:noFill/>
            <a:miter lim="800000"/>
            <a:headEnd/>
            <a:tailEnd/>
          </a:ln>
          <a:effectLst/>
        </p:spPr>
        <p:txBody>
          <a:bodyPr wrap="none">
            <a:spAutoFit/>
          </a:bodyPr>
          <a:lstStyle/>
          <a:p>
            <a:pPr eaLnBrk="1" hangingPunct="1"/>
            <a:endParaRPr lang="en-US" sz="2400" b="0">
              <a:latin typeface="Arial" charset="0"/>
            </a:endParaRPr>
          </a:p>
        </p:txBody>
      </p:sp>
      <p:sp>
        <p:nvSpPr>
          <p:cNvPr id="36" name="TextBox 35"/>
          <p:cNvSpPr txBox="1"/>
          <p:nvPr/>
        </p:nvSpPr>
        <p:spPr>
          <a:xfrm>
            <a:off x="228600" y="304800"/>
            <a:ext cx="8686800" cy="523220"/>
          </a:xfrm>
          <a:prstGeom prst="rect">
            <a:avLst/>
          </a:prstGeom>
          <a:noFill/>
        </p:spPr>
        <p:txBody>
          <a:bodyPr wrap="square" rtlCol="0">
            <a:spAutoFit/>
          </a:bodyPr>
          <a:lstStyle/>
          <a:p>
            <a:r>
              <a:rPr lang="en-US" sz="2800" b="1" dirty="0" smtClean="0">
                <a:solidFill>
                  <a:srgbClr val="7030A0"/>
                </a:solidFill>
              </a:rPr>
              <a:t>Design Details</a:t>
            </a:r>
            <a:endParaRPr lang="en-US" b="1" dirty="0">
              <a:solidFill>
                <a:srgbClr val="FF0000"/>
              </a:solidFill>
            </a:endParaRPr>
          </a:p>
        </p:txBody>
      </p:sp>
      <p:sp>
        <p:nvSpPr>
          <p:cNvPr id="37" name="Rectangle 36"/>
          <p:cNvSpPr/>
          <p:nvPr/>
        </p:nvSpPr>
        <p:spPr>
          <a:xfrm>
            <a:off x="228600" y="228600"/>
            <a:ext cx="8686800" cy="640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
          <p:cNvSpPr txBox="1">
            <a:spLocks noChangeArrowheads="1"/>
          </p:cNvSpPr>
          <p:nvPr/>
        </p:nvSpPr>
        <p:spPr>
          <a:xfrm>
            <a:off x="609600" y="1371600"/>
            <a:ext cx="7620000" cy="43434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smtClean="0">
              <a:ln>
                <a:noFill/>
              </a:ln>
              <a:solidFill>
                <a:srgbClr val="C00000"/>
              </a:solidFill>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2800" b="1" dirty="0" smtClean="0">
              <a:solidFill>
                <a:srgbClr val="C00000"/>
              </a:solidFill>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C00000"/>
                </a:solidFill>
                <a:effectLst/>
                <a:uLnTx/>
                <a:uFillTx/>
                <a:latin typeface="+mj-lt"/>
                <a:ea typeface="+mj-ea"/>
                <a:cs typeface="+mj-cs"/>
              </a:rPr>
              <a:t/>
            </a:r>
            <a:br>
              <a:rPr kumimoji="0" lang="en-US" sz="2000" b="1" i="0" u="none" strike="noStrike" kern="1200" cap="none" spc="0" normalizeH="0" baseline="0" noProof="0" dirty="0" smtClean="0">
                <a:ln>
                  <a:noFill/>
                </a:ln>
                <a:solidFill>
                  <a:srgbClr val="C00000"/>
                </a:solidFill>
                <a:effectLst/>
                <a:uLnTx/>
                <a:uFillTx/>
                <a:latin typeface="+mj-lt"/>
                <a:ea typeface="+mj-ea"/>
                <a:cs typeface="+mj-cs"/>
              </a:rPr>
            </a:br>
            <a:endParaRPr kumimoji="0" lang="en-US" sz="2000" b="1" i="0" u="none" strike="noStrike" kern="1200" cap="none" spc="0" normalizeH="0" baseline="0" noProof="0" dirty="0">
              <a:ln>
                <a:noFill/>
              </a:ln>
              <a:solidFill>
                <a:srgbClr val="C00000"/>
              </a:solidFill>
              <a:effectLst/>
              <a:uLnTx/>
              <a:uFillTx/>
              <a:latin typeface="+mj-lt"/>
              <a:ea typeface="+mj-ea"/>
              <a:cs typeface="+mj-cs"/>
            </a:endParaRPr>
          </a:p>
        </p:txBody>
      </p:sp>
      <p:sp>
        <p:nvSpPr>
          <p:cNvPr id="22" name="Date Placeholder 21"/>
          <p:cNvSpPr>
            <a:spLocks noGrp="1"/>
          </p:cNvSpPr>
          <p:nvPr>
            <p:ph type="dt" sz="half" idx="10"/>
          </p:nvPr>
        </p:nvSpPr>
        <p:spPr/>
        <p:txBody>
          <a:bodyPr/>
          <a:lstStyle/>
          <a:p>
            <a:fld id="{6B338994-BFEA-485E-AA7D-7ACB02812888}" type="datetime1">
              <a:rPr lang="en-US" smtClean="0"/>
              <a:pPr/>
              <a:t>07-03-2019</a:t>
            </a:fld>
            <a:endParaRPr lang="en-US"/>
          </a:p>
        </p:txBody>
      </p:sp>
      <p:sp>
        <p:nvSpPr>
          <p:cNvPr id="23" name="Slide Number Placeholder 22"/>
          <p:cNvSpPr>
            <a:spLocks noGrp="1"/>
          </p:cNvSpPr>
          <p:nvPr>
            <p:ph type="sldNum" sz="quarter" idx="12"/>
          </p:nvPr>
        </p:nvSpPr>
        <p:spPr/>
        <p:txBody>
          <a:bodyPr/>
          <a:lstStyle/>
          <a:p>
            <a:fld id="{6F455820-C221-4D56-8E60-9700C03B6541}" type="slidenum">
              <a:rPr lang="en-US" smtClean="0"/>
              <a:pPr/>
              <a:t>9</a:t>
            </a:fld>
            <a:endParaRPr lang="en-US"/>
          </a:p>
        </p:txBody>
      </p:sp>
      <p:pic>
        <p:nvPicPr>
          <p:cNvPr id="2050" name="Picture 2" descr="Relation not in 2NF"/>
          <p:cNvPicPr>
            <a:picLocks noChangeAspect="1" noChangeArrowheads="1"/>
          </p:cNvPicPr>
          <p:nvPr/>
        </p:nvPicPr>
        <p:blipFill>
          <a:blip r:embed="rId3"/>
          <a:srcRect/>
          <a:stretch>
            <a:fillRect/>
          </a:stretch>
        </p:blipFill>
        <p:spPr bwMode="auto">
          <a:xfrm>
            <a:off x="1219200" y="4191000"/>
            <a:ext cx="5048250" cy="17145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573</Words>
  <Application>Microsoft Office PowerPoint</Application>
  <PresentationFormat>On-screen Show (4:3)</PresentationFormat>
  <Paragraphs>284</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1. Problem Statement  2. Prior art Search – Findings  3. Final Design – Details  4. Implementation details  5. Test-Cases  6. Future Plan of Action  </vt:lpstr>
      <vt:lpstr>Problem Statement : Two to three lines.. Indicating what objectives your project would achieve …  Refined Problem statement if any… or else same as in Phase - I</vt:lpstr>
      <vt:lpstr>Brainstorm keywords to describe the invention. ...  Search the patent databases. ...  Expand your search beyond patent databases. ...  Save all relevant results and documents. ...  Know when to stop searching.  Search copyright database  http://copyright.gov.in  US Patent Search site http://www.uspto.gov/patents-application-process/search-patents (Remove this slide after you have learnt how to do the search)</vt:lpstr>
      <vt:lpstr>Example                search in indian copyright site :        http://copyright.gov.in  Title of work – Virtual reality       Result 1 :  No results found      Result 2 :  2- patents  ( Search in US patent site) Result 3 :  1 - patent Result 4 : Indian Patent website search… Result 5 : GoogleScholar search result etc…  Concluding remarks : Please mention how is your work unique and different from above findings…</vt:lpstr>
      <vt:lpstr>Add More slides… If you have more points to discuss and defend your work as unique…</vt:lpstr>
      <vt:lpstr>1. Final ER-Model ( ER-Diagram – If applicable )         </vt:lpstr>
      <vt:lpstr>2.  Schema Diagram ( Primary key, Foreign key identified)       </vt:lpstr>
      <vt:lpstr>2.  Normalization :   List of functional dependencies of each relation and 2-NF and 3-NF verification  For example,      Fd1 = { Stu_ID  Stu_Name}                                Fd2 = { Proj_IDProj_Name }  Primary key is  {Stu_ID, Proj_ID}  -- Both FDs are partial hence, this relation is not in 2NF.           </vt:lpstr>
      <vt:lpstr>  Normalized Relations are :  Both are in 2NF and also in 3NF           </vt:lpstr>
      <vt:lpstr>   1. Class Diagram – If code is developed using OOPS        </vt:lpstr>
      <vt:lpstr> Any – Algorithm Used ( For, Example Neural Network : BackPropagation or RBF  or Clustering algorithm like k-means etc… )         </vt:lpstr>
      <vt:lpstr>      A module is the one that,  Encapsulates code and data to implement a particular functionality.  Has an interface that lets clients to access its functionality in an uniform manner. Is easily pluggable with another module that expects its interface. Is usually packaged in a single unit so that it can be easily deployed.  (Examples )          </vt:lpstr>
      <vt:lpstr>             </vt:lpstr>
      <vt:lpstr>             </vt:lpstr>
      <vt:lpstr>  Final GUI – Design details        </vt:lpstr>
      <vt:lpstr>  Final GUI – Design details        </vt:lpstr>
      <vt:lpstr> 1. Final Case Diagrams ( All )    2. Sequence Diagrams (All)    3. Data flow diagrams ( All, if applicable)    4. Any other… as applicable to your project </vt:lpstr>
      <vt:lpstr>             </vt:lpstr>
      <vt:lpstr>             </vt:lpstr>
      <vt:lpstr>Rasbery – PI, Aurdino board  or Any others – Specifications Show the images  of the same.. Here…  Sensors if any --  Technical Specifications  Show the images here….</vt:lpstr>
      <vt:lpstr>Show actual Screen Shots-Designed and Tested</vt:lpstr>
      <vt:lpstr>1. Problem Statement  &amp; Title                                                        Finalized -  Yes/No  2. Design – Database, Class/Module, GUI                                    Complete/Incomplete  3. Code – Modules Developed                                                        Done/PartlyDone/Yet to Begin  4.  Test-Cases Identified                                                                    Identified/Tested/Not Ready  5. Project Report  writing                Begun/Yet to start   In the Gantt Chart  -- Show  1. Literature/Product Survey                                                     2. Problem Statement and Requirement Specs                                                     3. Design – Details                                                     4. Identify and Design Implementation modules                                                     5. Coding and Testing                                                     6.  Report Writing   Refer to next slide for Gantt Chart diagram…</vt:lpstr>
      <vt:lpstr>Show the final Diagram…. Check the parts that are complete…. As shown below  </vt:lpstr>
      <vt:lpstr>Slide 25</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cse</cp:lastModifiedBy>
  <cp:revision>47</cp:revision>
  <dcterms:created xsi:type="dcterms:W3CDTF">2018-12-18T07:46:07Z</dcterms:created>
  <dcterms:modified xsi:type="dcterms:W3CDTF">2019-03-07T09:06:41Z</dcterms:modified>
</cp:coreProperties>
</file>