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158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196" autoAdjust="0"/>
  </p:normalViewPr>
  <p:slideViewPr>
    <p:cSldViewPr snapToGrid="0">
      <p:cViewPr varScale="1">
        <p:scale>
          <a:sx n="78" d="100"/>
          <a:sy n="78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9F39-D208-13B9-F95E-1BE495382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90B6F-409B-0AC5-EF03-BFF154921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47CFE-EDFF-BB17-F5FA-8FCB0DE6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E0C3-CA72-9D76-0F87-4034C5B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EEB4-8149-475C-94BA-31F1E640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1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9E48-108C-3AE1-43B7-DFD2B8BA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80DC2-D226-DD1C-46B4-9107EBB1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78D8-52F0-782A-1ECB-88CA5FD2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6E91-1959-6718-5867-79F94269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A16D-CE53-E862-2848-3BD65121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7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032B8-57CF-03A6-EF58-F778122F0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087F4-BFA4-FC5B-9259-0D4583316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8803-CD8A-DB3B-36B9-35777D4C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8D7E-FE52-421A-33C7-8AB21A89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D67B-53D3-756D-C694-826976E6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5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EE2D-8B8F-FF7C-EC23-04D6E8BA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DE74-EFA1-13AC-3A9D-9643FCA2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A817-0BDF-04A2-07CB-76296EAE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507E-8EEA-91C0-23A5-A142FA6C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9668-A734-1F44-597D-079BBABE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6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F3A2-F9C7-8D9D-F125-4C1F53A0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C2F2B-D4D4-C1E7-91F6-CE14F547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CB32-0F6B-B916-1647-3A906683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2847-0E2B-76DB-B1F6-CB4548DD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0E58-A7B2-37D4-1D23-B104ED57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7BDD-4403-BDFC-9B36-18A383EF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1C8F-5838-F30F-654D-BD45747A7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17307-C7A5-C019-4528-FF5BC1C6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865FF-8ADA-AF47-50FF-84CD9CBD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EE5F-A550-AC04-E149-6E548680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FA3AD-0EB6-36D9-153F-15A7CB23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1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3F27-7090-DC69-6F84-1AE907BE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432F9-E561-E4E5-966D-3A52C2DC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0B730-BE47-E478-44B6-102498C4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F05C7-A98F-043E-C263-8B95C3F25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667B4-F9C5-FAFB-2ECD-56524E27E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BA67-D72F-B9CD-CCAA-E1125516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D3BC7-965D-B0C1-C243-5A4A4BC3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3A205-2824-F890-F9FC-931E884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11BA-2087-DAF1-A0AC-027EA1F1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46426-960C-7280-7B9F-D562E8BD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E8EDC-A98A-B8A3-2667-53A856F1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9824-A00E-F846-EA42-E74F8701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8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7D389-6E73-3A7B-340E-D4A80DC5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D2BE2-BD02-BF57-27DA-4EBE095A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59A8E-D8DF-D40E-52EA-D9BF0BDA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29F5-F5D9-53D3-D69D-2098FD24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01DF-2B43-551E-2913-112B73A2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9B817-FD13-D161-2249-9E3817EF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A62F-C75B-985C-7CD9-5574AC6A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E512A-385C-EA7F-38DD-6FC73AE2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52C9-4BF7-74D8-6FE5-4DCF17CA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2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0F0-D0EB-DCF1-66C4-1FD8D207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B7091-759C-DF91-3E46-79AD40023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2178A-A32B-979F-F8FB-C237A35DC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9A04-D635-42F3-6825-B6BA4B00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06BA1-10A6-4EF7-6BF5-5C993896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FF917-7BB8-E57E-A91A-B828B592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8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C4E41-4065-9DD8-1F6F-24DC876D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996D5-9CB1-33B2-5CC3-C0378B5E3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069E-C375-A278-0DF3-9777444DC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CBF0-439A-4FC6-AFBB-536C01AE962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10AF-989A-31AA-9417-ABA808E95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A679-AE81-53CB-EA78-890682F4E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5940-98AB-4D54-9A84-2C030099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1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Abstract background template science and technology  presentation, hexagonal shape with blue and soft color.">
            <a:extLst>
              <a:ext uri="{FF2B5EF4-FFF2-40B4-BE49-F238E27FC236}">
                <a16:creationId xmlns:a16="http://schemas.microsoft.com/office/drawing/2014/main" id="{3E879667-45BD-92E6-88CC-0D5610F0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3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04A9BC-1DFD-5EC9-5045-2A75A48D6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4656"/>
          </a:xfrm>
        </p:spPr>
        <p:txBody>
          <a:bodyPr/>
          <a:lstStyle/>
          <a:p>
            <a:pPr algn="l"/>
            <a:r>
              <a:rPr lang="en-US" sz="6000" dirty="0">
                <a:latin typeface="Bookman Old Style" panose="02050604050505020204" pitchFamily="18" charset="0"/>
                <a:cs typeface="Calibri"/>
              </a:rPr>
              <a:t>Project Topic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EACDA-6482-7EEC-7F60-3BF25619D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5407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4500" dirty="0">
                <a:latin typeface="Bookman Old Style" panose="02050604050505020204" pitchFamily="18" charset="0"/>
                <a:cs typeface="Calibri"/>
              </a:rPr>
              <a:t>Personalized News Recommendation System </a:t>
            </a:r>
          </a:p>
          <a:p>
            <a:endParaRPr lang="en-IN" sz="4500" dirty="0"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2235F-0838-4F47-B7CB-BD62481AA44C}"/>
              </a:ext>
            </a:extLst>
          </p:cNvPr>
          <p:cNvSpPr txBox="1"/>
          <p:nvPr/>
        </p:nvSpPr>
        <p:spPr>
          <a:xfrm>
            <a:off x="3715985" y="4531254"/>
            <a:ext cx="67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ookman Old Style" panose="02050604050505020204" pitchFamily="18" charset="0"/>
              </a:rPr>
              <a:t>Presented By:</a:t>
            </a:r>
            <a:br>
              <a:rPr lang="en-IN" sz="2400" b="1" dirty="0">
                <a:latin typeface="Bookman Old Style" panose="02050604050505020204" pitchFamily="18" charset="0"/>
              </a:rPr>
            </a:br>
            <a:r>
              <a:rPr lang="en-IN" sz="2400" b="1" dirty="0">
                <a:latin typeface="Bookman Old Style" panose="02050604050505020204" pitchFamily="18" charset="0"/>
              </a:rPr>
              <a:t>1.Farabi Hasan </a:t>
            </a:r>
            <a:r>
              <a:rPr lang="en-IN" sz="2400" b="1" dirty="0" err="1">
                <a:latin typeface="Bookman Old Style" panose="02050604050505020204" pitchFamily="18" charset="0"/>
              </a:rPr>
              <a:t>Chadni</a:t>
            </a:r>
            <a:r>
              <a:rPr lang="en-IN" sz="2400" b="1" dirty="0">
                <a:latin typeface="Bookman Old Style" panose="02050604050505020204" pitchFamily="18" charset="0"/>
              </a:rPr>
              <a:t> (ID:00902380)</a:t>
            </a:r>
            <a:br>
              <a:rPr lang="en-IN" sz="2400" b="1" dirty="0">
                <a:latin typeface="Bookman Old Style" panose="02050604050505020204" pitchFamily="18" charset="0"/>
              </a:rPr>
            </a:br>
            <a:r>
              <a:rPr lang="en-IN" sz="2400" b="1" dirty="0">
                <a:latin typeface="Bookman Old Style" panose="02050604050505020204" pitchFamily="18" charset="0"/>
              </a:rPr>
              <a:t>2.Sadeeduddin Gulam (ID:00908340)</a:t>
            </a:r>
          </a:p>
        </p:txBody>
      </p:sp>
    </p:spTree>
    <p:extLst>
      <p:ext uri="{BB962C8B-B14F-4D97-AF65-F5344CB8AC3E}">
        <p14:creationId xmlns:p14="http://schemas.microsoft.com/office/powerpoint/2010/main" val="9718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A3253-C2FB-A2F3-EC2F-1CCF255F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Abstract background template science and technology  presentation, hexagonal shape with blue and soft color.">
            <a:extLst>
              <a:ext uri="{FF2B5EF4-FFF2-40B4-BE49-F238E27FC236}">
                <a16:creationId xmlns:a16="http://schemas.microsoft.com/office/drawing/2014/main" id="{FB96CBFD-DAF2-FE5F-C07B-37A2526A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11F6DDB6-6B24-49AA-3E85-EEE2ED2E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899" y="593888"/>
            <a:ext cx="9681328" cy="5703217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latin typeface="Bookman Old Style" panose="02050604050505020204" pitchFamily="18" charset="0"/>
                <a:cs typeface="Calibri"/>
              </a:rPr>
              <a:t>Objective of the Project:</a:t>
            </a:r>
          </a:p>
          <a:p>
            <a:pPr algn="just"/>
            <a:endParaRPr lang="en-US" sz="4000" dirty="0">
              <a:latin typeface="Bookman Old Style" panose="02050604050505020204" pitchFamily="18" charset="0"/>
              <a:cs typeface="Calibri"/>
            </a:endParaRPr>
          </a:p>
          <a:p>
            <a:pPr algn="just"/>
            <a:r>
              <a:rPr lang="en-US" sz="3000" dirty="0">
                <a:latin typeface="Bookman Old Style" panose="02050604050505020204" pitchFamily="18" charset="0"/>
                <a:cs typeface="Calibri"/>
              </a:rPr>
              <a:t>To develop a Personalized News Recommendation System using Reinforcement Learning (RL) that dynamically learns user preferences to maximize </a:t>
            </a:r>
            <a:r>
              <a:rPr lang="en-US" sz="3000" b="1" dirty="0">
                <a:latin typeface="Bookman Old Style" panose="02050604050505020204" pitchFamily="18" charset="0"/>
                <a:cs typeface="Calibri"/>
              </a:rPr>
              <a:t>engagement </a:t>
            </a:r>
            <a:r>
              <a:rPr lang="en-US" sz="3000" dirty="0">
                <a:latin typeface="Bookman Old Style" panose="02050604050505020204" pitchFamily="18" charset="0"/>
                <a:cs typeface="Calibri"/>
              </a:rPr>
              <a:t>(e.g., click-through rate). The system will recommend articles based on user profiles, simulate interactions, and evaluate performance using metrics like CTR, diversity, and novelty.</a:t>
            </a:r>
          </a:p>
          <a:p>
            <a:pPr algn="just"/>
            <a:endParaRPr lang="en-IN" sz="3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A170-18B3-0EF6-97DF-2DC8575F9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Abstract background template science and technology  presentation, hexagonal shape with blue and soft color.">
            <a:extLst>
              <a:ext uri="{FF2B5EF4-FFF2-40B4-BE49-F238E27FC236}">
                <a16:creationId xmlns:a16="http://schemas.microsoft.com/office/drawing/2014/main" id="{CC23F6DD-6736-8AAC-F95D-44512B80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C175A1-36E6-B8FC-43E1-47C1591B4260}"/>
              </a:ext>
            </a:extLst>
          </p:cNvPr>
          <p:cNvGrpSpPr/>
          <p:nvPr/>
        </p:nvGrpSpPr>
        <p:grpSpPr>
          <a:xfrm>
            <a:off x="1175205" y="1917565"/>
            <a:ext cx="9986131" cy="3971582"/>
            <a:chOff x="1542847" y="1280668"/>
            <a:chExt cx="9106293" cy="3971582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D8ECF65-ACA2-F5C8-A7CF-8C56429BE25F}"/>
                </a:ext>
              </a:extLst>
            </p:cNvPr>
            <p:cNvSpPr/>
            <p:nvPr/>
          </p:nvSpPr>
          <p:spPr>
            <a:xfrm>
              <a:off x="1542847" y="1280668"/>
              <a:ext cx="9106293" cy="725865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9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  <a:p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Simulate user profiles and articles or use real datasets (e.g., MIND).</a:t>
              </a:r>
            </a:p>
            <a:p>
              <a:pPr algn="ctr"/>
              <a:endParaRPr lang="en-IN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7184988E-9FAD-DA64-C795-CC0534DB2D9E}"/>
                </a:ext>
              </a:extLst>
            </p:cNvPr>
            <p:cNvSpPr/>
            <p:nvPr/>
          </p:nvSpPr>
          <p:spPr>
            <a:xfrm>
              <a:off x="1542847" y="2370053"/>
              <a:ext cx="9106293" cy="725865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Model the problem as an MDP; use RL algorithms like PPO or DQN.</a:t>
              </a:r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8F1ACC0B-B183-0EC2-7ECB-D5C9E1B20B13}"/>
                </a:ext>
              </a:extLst>
            </p:cNvPr>
            <p:cNvSpPr/>
            <p:nvPr/>
          </p:nvSpPr>
          <p:spPr>
            <a:xfrm>
              <a:off x="1542848" y="3431060"/>
              <a:ext cx="9106292" cy="739220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Train an agent using libraries like Stable-Baselines3 and OpenAI Gym.</a:t>
              </a:r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C6623B87-B92E-4349-0373-055A3402A37E}"/>
                </a:ext>
              </a:extLst>
            </p:cNvPr>
            <p:cNvSpPr/>
            <p:nvPr/>
          </p:nvSpPr>
          <p:spPr>
            <a:xfrm>
              <a:off x="1542847" y="4526385"/>
              <a:ext cx="9106293" cy="725865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Evaluate on CTR, diversity, and adaptability.</a:t>
              </a: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3BBAB75-3789-7498-3F19-CBC6D7BC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205" y="413404"/>
            <a:ext cx="3151698" cy="725865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Bookman Old Style" panose="02050604050505020204" pitchFamily="18" charset="0"/>
                <a:cs typeface="Calibri"/>
              </a:rPr>
              <a:t>Approach</a:t>
            </a:r>
          </a:p>
          <a:p>
            <a:pPr algn="l"/>
            <a:r>
              <a:rPr lang="en-IN" sz="3800" dirty="0">
                <a:latin typeface="Bookman Old Style" panose="02050604050505020204" pitchFamily="18" charset="0"/>
              </a:rPr>
              <a:t>Steps:</a:t>
            </a:r>
            <a:br>
              <a:rPr lang="en-US" sz="4800" dirty="0">
                <a:latin typeface="Calibri"/>
                <a:cs typeface="Calibri"/>
              </a:rPr>
            </a:br>
            <a:endParaRPr lang="en-US" sz="4800" dirty="0">
              <a:latin typeface="Calibri"/>
              <a:cs typeface="Calibri"/>
            </a:endParaRPr>
          </a:p>
          <a:p>
            <a:pPr algn="l"/>
            <a:endParaRPr lang="en-IN" sz="6000" dirty="0">
              <a:latin typeface="Bookman Old Style" panose="02050604050505020204" pitchFamily="18" charset="0"/>
            </a:endParaRPr>
          </a:p>
          <a:p>
            <a:endParaRPr lang="en-IN" sz="4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5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EFCF9-FA00-3871-7CC6-62B4144A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Abstract background template science and technology  presentation, hexagonal shape with blue and soft color.">
            <a:extLst>
              <a:ext uri="{FF2B5EF4-FFF2-40B4-BE49-F238E27FC236}">
                <a16:creationId xmlns:a16="http://schemas.microsoft.com/office/drawing/2014/main" id="{401D2E93-9FFE-651A-FFE4-0599F530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EDB0D01-D148-C788-C94A-22F7CE821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693" y="593888"/>
            <a:ext cx="9964131" cy="5703217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latin typeface="Bookman Old Style" panose="02050604050505020204" pitchFamily="18" charset="0"/>
                <a:ea typeface="+mj-lt"/>
                <a:cs typeface="+mj-lt"/>
              </a:rPr>
              <a:t>Enhancements:</a:t>
            </a:r>
          </a:p>
          <a:p>
            <a:pPr algn="just"/>
            <a:endParaRPr lang="en-IN" sz="4500" dirty="0">
              <a:latin typeface="Bookman Old Style" panose="02050604050505020204" pitchFamily="18" charset="0"/>
            </a:endParaRPr>
          </a:p>
          <a:p>
            <a:pPr algn="just"/>
            <a:endParaRPr lang="en-IN" sz="4500" dirty="0">
              <a:latin typeface="Bookman Old Style" panose="02050604050505020204" pitchFamily="18" charset="0"/>
            </a:endParaRPr>
          </a:p>
          <a:p>
            <a:pPr algn="just"/>
            <a:endParaRPr lang="en-IN" sz="4500" dirty="0">
              <a:latin typeface="Bookman Old Style" panose="02050604050505020204" pitchFamily="18" charset="0"/>
            </a:endParaRPr>
          </a:p>
          <a:p>
            <a:pPr algn="just"/>
            <a:r>
              <a:rPr lang="en-US" sz="4000" dirty="0">
                <a:latin typeface="Bookman Old Style" panose="02050604050505020204" pitchFamily="18" charset="0"/>
                <a:ea typeface="+mj-lt"/>
                <a:cs typeface="+mj-lt"/>
              </a:rPr>
              <a:t>Tools:</a:t>
            </a:r>
          </a:p>
          <a:p>
            <a:pPr algn="just"/>
            <a:endParaRPr lang="en-IN" sz="4500" dirty="0">
              <a:latin typeface="Bookman Old Style" panose="0205060405050502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2A206-6441-B56C-0414-291B0E20302B}"/>
              </a:ext>
            </a:extLst>
          </p:cNvPr>
          <p:cNvGrpSpPr/>
          <p:nvPr/>
        </p:nvGrpSpPr>
        <p:grpSpPr>
          <a:xfrm>
            <a:off x="955248" y="1375523"/>
            <a:ext cx="10083538" cy="1719216"/>
            <a:chOff x="955248" y="1375523"/>
            <a:chExt cx="10083538" cy="1719216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6E3859-BEF5-D270-099D-E16399EBFF24}"/>
                </a:ext>
              </a:extLst>
            </p:cNvPr>
            <p:cNvSpPr/>
            <p:nvPr/>
          </p:nvSpPr>
          <p:spPr>
            <a:xfrm>
              <a:off x="955249" y="1375523"/>
              <a:ext cx="10083537" cy="75021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Add topic diversity and evolving preferences.</a:t>
              </a:r>
            </a:p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AF2A3D23-B383-B3B9-9725-3687D3FF9F7A}"/>
                </a:ext>
              </a:extLst>
            </p:cNvPr>
            <p:cNvSpPr/>
            <p:nvPr/>
          </p:nvSpPr>
          <p:spPr>
            <a:xfrm>
              <a:off x="955248" y="2344520"/>
              <a:ext cx="10083537" cy="75021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Use hybrid models combining RL with collaborative filtering.</a:t>
              </a:r>
            </a:p>
          </p:txBody>
        </p:sp>
      </p:grp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82B0275-2449-1AAC-A9C5-3E28A36BA0C8}"/>
              </a:ext>
            </a:extLst>
          </p:cNvPr>
          <p:cNvSpPr/>
          <p:nvPr/>
        </p:nvSpPr>
        <p:spPr>
          <a:xfrm>
            <a:off x="955247" y="4226150"/>
            <a:ext cx="10083537" cy="75021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  <a:ea typeface="+mn-lt"/>
                <a:cs typeface="+mn-lt"/>
              </a:rPr>
              <a:t>Python, Stable-Baselines3, Pandas, Matplotlib.</a:t>
            </a: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69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E41DA-C0F0-C20B-2346-4CE9EDBC6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Abstract background template science and technology  presentation, hexagonal shape with blue and soft color.">
            <a:extLst>
              <a:ext uri="{FF2B5EF4-FFF2-40B4-BE49-F238E27FC236}">
                <a16:creationId xmlns:a16="http://schemas.microsoft.com/office/drawing/2014/main" id="{E88CFC81-ED57-D47C-C2B2-55A1FC07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9534318-95CD-CFCF-89CB-BA1F68E4389A}"/>
              </a:ext>
            </a:extLst>
          </p:cNvPr>
          <p:cNvGrpSpPr/>
          <p:nvPr/>
        </p:nvGrpSpPr>
        <p:grpSpPr>
          <a:xfrm>
            <a:off x="1351176" y="1319751"/>
            <a:ext cx="9187991" cy="4977354"/>
            <a:chOff x="1351176" y="1319751"/>
            <a:chExt cx="9187991" cy="497735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E222C1B-EECC-94CF-B849-1DD60E9D4609}"/>
                </a:ext>
              </a:extLst>
            </p:cNvPr>
            <p:cNvSpPr/>
            <p:nvPr/>
          </p:nvSpPr>
          <p:spPr>
            <a:xfrm>
              <a:off x="1351176" y="1319751"/>
              <a:ext cx="4231062" cy="225300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00" b="1" dirty="0">
                <a:solidFill>
                  <a:schemeClr val="tx1"/>
                </a:solidFill>
                <a:latin typeface="Bookman Old Style" panose="02050604050505020204" pitchFamily="18" charset="0"/>
                <a:cs typeface="Calibri"/>
              </a:endParaRPr>
            </a:p>
            <a:p>
              <a:r>
                <a:rPr lang="en-US" sz="2300" b="1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Slides:</a:t>
              </a:r>
              <a:endParaRPr lang="en-US" sz="23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  <a:p>
              <a:r>
                <a:rPr lang="en-US" sz="23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Summarizes the approach, methodology, and results for presentations.</a:t>
              </a:r>
              <a:endParaRPr lang="en-US" sz="23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en-IN" sz="20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DA795BE-E6CF-FB9E-44B8-8763B304BB0C}"/>
                </a:ext>
              </a:extLst>
            </p:cNvPr>
            <p:cNvSpPr/>
            <p:nvPr/>
          </p:nvSpPr>
          <p:spPr>
            <a:xfrm>
              <a:off x="6242117" y="3808428"/>
              <a:ext cx="4231062" cy="248867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sz="2300" b="1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Codebase (GitHub):</a:t>
              </a:r>
              <a:endParaRPr lang="en-US" sz="2300" dirty="0">
                <a:solidFill>
                  <a:schemeClr val="tx1"/>
                </a:solidFill>
                <a:latin typeface="Bookman Old Style" panose="02050604050505020204" pitchFamily="18" charset="0"/>
                <a:ea typeface="+mn-lt"/>
                <a:cs typeface="Calibri"/>
              </a:endParaRPr>
            </a:p>
            <a:p>
              <a:pPr marL="0" indent="0">
                <a:buNone/>
              </a:pPr>
              <a:r>
                <a:rPr lang="en-US" sz="2300" dirty="0">
                  <a:solidFill>
                    <a:schemeClr val="tx1"/>
                  </a:solidFill>
                  <a:latin typeface="Bookman Old Style" panose="02050604050505020204" pitchFamily="18" charset="0"/>
                  <a:ea typeface="+mn-lt"/>
                  <a:cs typeface="+mn-lt"/>
                </a:rPr>
                <a:t>Complete implementation with scripts for data simulation, RL training, and evaluation.</a:t>
              </a:r>
              <a:endParaRPr lang="en-US" sz="2300" dirty="0">
                <a:solidFill>
                  <a:schemeClr val="tx1"/>
                </a:solidFill>
                <a:latin typeface="Bookman Old Style" panose="02050604050505020204" pitchFamily="18" charset="0"/>
                <a:cs typeface="Calibri"/>
              </a:endParaRPr>
            </a:p>
            <a:p>
              <a:pPr algn="ctr"/>
              <a:endParaRPr lang="en-IN" sz="23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CE6E75-A29F-EE41-9471-45327B18DBD1}"/>
                </a:ext>
              </a:extLst>
            </p:cNvPr>
            <p:cNvSpPr/>
            <p:nvPr/>
          </p:nvSpPr>
          <p:spPr>
            <a:xfrm>
              <a:off x="6308105" y="1319751"/>
              <a:ext cx="4231062" cy="225300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00" b="1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User Manual:</a:t>
              </a:r>
            </a:p>
            <a:p>
              <a:r>
                <a:rPr lang="en-US" sz="23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Step-by-step guide for setup, running, and extending the project.</a:t>
              </a:r>
            </a:p>
            <a:p>
              <a:pPr algn="ctr"/>
              <a:endParaRPr lang="en-IN" sz="23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2A25819-40FF-DBDC-92BF-921771D538D3}"/>
                </a:ext>
              </a:extLst>
            </p:cNvPr>
            <p:cNvSpPr/>
            <p:nvPr/>
          </p:nvSpPr>
          <p:spPr>
            <a:xfrm>
              <a:off x="1351176" y="3808428"/>
              <a:ext cx="4231062" cy="245568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endParaRPr lang="en-US" sz="2300" b="1" dirty="0">
                <a:solidFill>
                  <a:schemeClr val="tx1"/>
                </a:solidFill>
                <a:latin typeface="Bookman Old Style" panose="02050604050505020204" pitchFamily="18" charset="0"/>
                <a:cs typeface="Calibri"/>
              </a:endParaRPr>
            </a:p>
            <a:p>
              <a:pPr marL="0" indent="0">
                <a:buNone/>
              </a:pPr>
              <a:r>
                <a:rPr lang="en-US" sz="2300" b="1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Video Demo (YouTube):</a:t>
              </a:r>
              <a:endParaRPr lang="en-US" sz="23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  <a:p>
              <a:pPr marL="0" indent="0">
                <a:buNone/>
              </a:pPr>
              <a:r>
                <a:rPr lang="en-US" sz="23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Demonstrates the system in action, showcasing article recommendations and performance metrics (e.g., CTR).</a:t>
              </a:r>
            </a:p>
            <a:p>
              <a:pPr algn="ctr"/>
              <a:endParaRPr lang="en-IN" sz="23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FA57214-F610-70D1-883A-83DA70E98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459" y="593888"/>
            <a:ext cx="9483365" cy="5703217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latin typeface="Bookman Old Style" panose="02050604050505020204" pitchFamily="18" charset="0"/>
                <a:cs typeface="Calibri"/>
              </a:rPr>
              <a:t>Deliverables</a:t>
            </a:r>
            <a:endParaRPr lang="en-IN" sz="4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9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3F5A0-9EAC-4EE9-8A39-5726C9D9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Abstract background template science and technology  presentation, hexagonal shape with blue and soft color.">
            <a:extLst>
              <a:ext uri="{FF2B5EF4-FFF2-40B4-BE49-F238E27FC236}">
                <a16:creationId xmlns:a16="http://schemas.microsoft.com/office/drawing/2014/main" id="{DCA3B3D1-3358-646E-D21F-68C0AE92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28F9106-910A-9E48-20ED-B0B6201AEF35}"/>
              </a:ext>
            </a:extLst>
          </p:cNvPr>
          <p:cNvGrpSpPr/>
          <p:nvPr/>
        </p:nvGrpSpPr>
        <p:grpSpPr>
          <a:xfrm>
            <a:off x="1282045" y="1078113"/>
            <a:ext cx="9819585" cy="5668282"/>
            <a:chOff x="1197203" y="445713"/>
            <a:chExt cx="9819585" cy="5594854"/>
          </a:xfrm>
        </p:grpSpPr>
        <p:sp>
          <p:nvSpPr>
            <p:cNvPr id="10" name="Scroll: Horizontal 9">
              <a:extLst>
                <a:ext uri="{FF2B5EF4-FFF2-40B4-BE49-F238E27FC236}">
                  <a16:creationId xmlns:a16="http://schemas.microsoft.com/office/drawing/2014/main" id="{2744EC9F-5C22-0130-E947-8C2C7CED68EA}"/>
                </a:ext>
              </a:extLst>
            </p:cNvPr>
            <p:cNvSpPr/>
            <p:nvPr/>
          </p:nvSpPr>
          <p:spPr>
            <a:xfrm>
              <a:off x="1197204" y="546754"/>
              <a:ext cx="4421170" cy="1564850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CTR Performance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Compare RL agent’s CTR with baseline methods (random/popularity-based).</a:t>
              </a:r>
            </a:p>
          </p:txBody>
        </p:sp>
        <p:sp>
          <p:nvSpPr>
            <p:cNvPr id="11" name="Scroll: Horizontal 10">
              <a:extLst>
                <a:ext uri="{FF2B5EF4-FFF2-40B4-BE49-F238E27FC236}">
                  <a16:creationId xmlns:a16="http://schemas.microsoft.com/office/drawing/2014/main" id="{3184F0A7-096D-AD8C-DBC9-7647BE243F33}"/>
                </a:ext>
              </a:extLst>
            </p:cNvPr>
            <p:cNvSpPr/>
            <p:nvPr/>
          </p:nvSpPr>
          <p:spPr>
            <a:xfrm>
              <a:off x="1197203" y="1943875"/>
              <a:ext cx="4421171" cy="1564850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b="1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Adaptability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Test on unseen user profiles to evaluate learning speed and engagement.</a:t>
              </a:r>
            </a:p>
          </p:txBody>
        </p:sp>
        <p:sp>
          <p:nvSpPr>
            <p:cNvPr id="14" name="Scroll: Horizontal 13">
              <a:extLst>
                <a:ext uri="{FF2B5EF4-FFF2-40B4-BE49-F238E27FC236}">
                  <a16:creationId xmlns:a16="http://schemas.microsoft.com/office/drawing/2014/main" id="{40492312-195E-ECC3-4A7F-C7099F1C5BFC}"/>
                </a:ext>
              </a:extLst>
            </p:cNvPr>
            <p:cNvSpPr/>
            <p:nvPr/>
          </p:nvSpPr>
          <p:spPr>
            <a:xfrm>
              <a:off x="1197204" y="3451768"/>
              <a:ext cx="4421171" cy="1564850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b="1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Diversity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Analyze variety in recommendations to ensure non-repetitive suggestions.</a:t>
              </a:r>
            </a:p>
          </p:txBody>
        </p:sp>
        <p:sp>
          <p:nvSpPr>
            <p:cNvPr id="15" name="Scroll: Horizontal 14">
              <a:extLst>
                <a:ext uri="{FF2B5EF4-FFF2-40B4-BE49-F238E27FC236}">
                  <a16:creationId xmlns:a16="http://schemas.microsoft.com/office/drawing/2014/main" id="{22A6D989-D9F2-09A6-ED5E-24027B83FB53}"/>
                </a:ext>
              </a:extLst>
            </p:cNvPr>
            <p:cNvSpPr/>
            <p:nvPr/>
          </p:nvSpPr>
          <p:spPr>
            <a:xfrm>
              <a:off x="1219197" y="4931646"/>
              <a:ext cx="9797591" cy="1108921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b="1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Novelty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Bookman Old Style" panose="02050604050505020204" pitchFamily="18" charset="0"/>
                  <a:cs typeface="Calibri"/>
                </a:rPr>
                <a:t>Check balance between popular and less-explored article recommendations.</a:t>
              </a:r>
            </a:p>
          </p:txBody>
        </p:sp>
        <p:sp>
          <p:nvSpPr>
            <p:cNvPr id="3" name="Scroll: Horizontal 2">
              <a:extLst>
                <a:ext uri="{FF2B5EF4-FFF2-40B4-BE49-F238E27FC236}">
                  <a16:creationId xmlns:a16="http://schemas.microsoft.com/office/drawing/2014/main" id="{C0C0C569-5619-306B-6BF1-589D004901FF}"/>
                </a:ext>
              </a:extLst>
            </p:cNvPr>
            <p:cNvSpPr/>
            <p:nvPr/>
          </p:nvSpPr>
          <p:spPr>
            <a:xfrm>
              <a:off x="5835191" y="445713"/>
              <a:ext cx="5159605" cy="1564850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b="1" dirty="0">
                  <a:solidFill>
                    <a:schemeClr val="tx1"/>
                  </a:solidFill>
                  <a:latin typeface="Bookman Old Style" panose="02050604050505020204" pitchFamily="18" charset="0"/>
                  <a:ea typeface="+mn-lt"/>
                  <a:cs typeface="+mn-lt"/>
                </a:rPr>
                <a:t>Demo Functionality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Bookman Old Style" panose="02050604050505020204" pitchFamily="18" charset="0"/>
                  <a:ea typeface="+mn-lt"/>
                  <a:cs typeface="+mn-lt"/>
                </a:rPr>
                <a:t>Validate system functionality via YouTube video demonstration.</a:t>
              </a:r>
            </a:p>
          </p:txBody>
        </p:sp>
        <p:sp>
          <p:nvSpPr>
            <p:cNvPr id="4" name="Scroll: Horizontal 3">
              <a:extLst>
                <a:ext uri="{FF2B5EF4-FFF2-40B4-BE49-F238E27FC236}">
                  <a16:creationId xmlns:a16="http://schemas.microsoft.com/office/drawing/2014/main" id="{BECB5FD4-723D-03C7-D71F-F6FBF4DB7705}"/>
                </a:ext>
              </a:extLst>
            </p:cNvPr>
            <p:cNvSpPr/>
            <p:nvPr/>
          </p:nvSpPr>
          <p:spPr>
            <a:xfrm>
              <a:off x="5835191" y="1831750"/>
              <a:ext cx="5159604" cy="1564850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b="1" dirty="0">
                  <a:solidFill>
                    <a:schemeClr val="tx1"/>
                  </a:solidFill>
                  <a:latin typeface="Bookman Old Style" panose="02050604050505020204" pitchFamily="18" charset="0"/>
                  <a:ea typeface="+mn-lt"/>
                  <a:cs typeface="+mn-lt"/>
                </a:rPr>
                <a:t>Code Reproducibility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Bookman Old Style" panose="02050604050505020204" pitchFamily="18" charset="0"/>
                  <a:ea typeface="+mn-lt"/>
                  <a:cs typeface="+mn-lt"/>
                </a:rPr>
                <a:t>Ensure GitHub code runs as described in the documentation.</a:t>
              </a:r>
            </a:p>
          </p:txBody>
        </p:sp>
        <p:sp>
          <p:nvSpPr>
            <p:cNvPr id="5" name="Scroll: Horizontal 4">
              <a:extLst>
                <a:ext uri="{FF2B5EF4-FFF2-40B4-BE49-F238E27FC236}">
                  <a16:creationId xmlns:a16="http://schemas.microsoft.com/office/drawing/2014/main" id="{F9063AA6-E025-4763-86D9-015BDC78F18A}"/>
                </a:ext>
              </a:extLst>
            </p:cNvPr>
            <p:cNvSpPr/>
            <p:nvPr/>
          </p:nvSpPr>
          <p:spPr>
            <a:xfrm>
              <a:off x="5835191" y="3340996"/>
              <a:ext cx="5159604" cy="1564850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b="1" dirty="0">
                  <a:solidFill>
                    <a:schemeClr val="tx1"/>
                  </a:solidFill>
                  <a:latin typeface="Bookman Old Style" panose="02050604050505020204" pitchFamily="18" charset="0"/>
                  <a:ea typeface="+mn-lt"/>
                  <a:cs typeface="+mn-lt"/>
                </a:rPr>
                <a:t>Documentation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  <a:latin typeface="Bookman Old Style" panose="02050604050505020204" pitchFamily="18" charset="0"/>
                  <a:ea typeface="+mn-lt"/>
                  <a:cs typeface="+mn-lt"/>
                </a:rPr>
                <a:t>Assess manual for clarity and usability for replication or extension.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87D2E5-23D9-71CB-86CB-3CB3FA17701C}"/>
              </a:ext>
            </a:extLst>
          </p:cNvPr>
          <p:cNvSpPr txBox="1"/>
          <p:nvPr/>
        </p:nvSpPr>
        <p:spPr>
          <a:xfrm>
            <a:off x="1197203" y="496690"/>
            <a:ext cx="8267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okman Old Style" panose="02050604050505020204" pitchFamily="18" charset="0"/>
                <a:cs typeface="Calibri"/>
              </a:rPr>
              <a:t>Evaluation Methodology</a:t>
            </a:r>
            <a:endParaRPr lang="en-IN" sz="4000" dirty="0">
              <a:latin typeface="Bookman Old Style" panose="02050604050505020204" pitchFamily="18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2717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327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Office Theme</vt:lpstr>
      <vt:lpstr>Project Topic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Radhika Ravikumar</dc:creator>
  <cp:lastModifiedBy>Farabi Hasan</cp:lastModifiedBy>
  <cp:revision>9</cp:revision>
  <dcterms:created xsi:type="dcterms:W3CDTF">2024-11-20T01:24:44Z</dcterms:created>
  <dcterms:modified xsi:type="dcterms:W3CDTF">2024-11-20T06:02:30Z</dcterms:modified>
</cp:coreProperties>
</file>