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Open Sauce Light Bold" panose="020B0604020202020204" charset="0"/>
      <p:regular r:id="rId9"/>
    </p:embeddedFont>
    <p:embeddedFont>
      <p:font typeface="Glacial Indifference Bold" panose="020B0604020202020204" charset="0"/>
      <p:regular r:id="rId10"/>
    </p:embeddedFont>
    <p:embeddedFont>
      <p:font typeface="Glacial Indifference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uce Light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-34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26789" y="7743490"/>
            <a:ext cx="10834422" cy="1058847"/>
            <a:chOff x="0" y="0"/>
            <a:chExt cx="14445896" cy="1411795"/>
          </a:xfrm>
        </p:grpSpPr>
        <p:grpSp>
          <p:nvGrpSpPr>
            <p:cNvPr id="3" name="Group 3"/>
            <p:cNvGrpSpPr/>
            <p:nvPr/>
          </p:nvGrpSpPr>
          <p:grpSpPr>
            <a:xfrm rot="5400000">
              <a:off x="154201" y="-154201"/>
              <a:ext cx="1411795" cy="1720197"/>
              <a:chOff x="0" y="0"/>
              <a:chExt cx="2354580" cy="28689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5400000">
              <a:off x="12879899" y="-154201"/>
              <a:ext cx="1411795" cy="1720197"/>
              <a:chOff x="0" y="0"/>
              <a:chExt cx="2354580" cy="286893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1101865" y="0"/>
              <a:ext cx="12264145" cy="1411795"/>
              <a:chOff x="0" y="0"/>
              <a:chExt cx="1797897" cy="206966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797897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797897" h="206966">
                    <a:moveTo>
                      <a:pt x="0" y="0"/>
                    </a:moveTo>
                    <a:lnTo>
                      <a:pt x="1797897" y="0"/>
                    </a:lnTo>
                    <a:lnTo>
                      <a:pt x="1797897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id="9" name="Group 9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7144897" y="4846646"/>
            <a:ext cx="749555" cy="299120"/>
            <a:chOff x="0" y="0"/>
            <a:chExt cx="999406" cy="398827"/>
          </a:xfrm>
        </p:grpSpPr>
        <p:sp>
          <p:nvSpPr>
            <p:cNvPr id="14" name="TextBox 14"/>
            <p:cNvSpPr txBox="1"/>
            <p:nvPr/>
          </p:nvSpPr>
          <p:spPr>
            <a:xfrm>
              <a:off x="394147" y="-19050"/>
              <a:ext cx="605260" cy="4178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01</a:t>
              </a:r>
            </a:p>
          </p:txBody>
        </p:sp>
        <p:sp>
          <p:nvSpPr>
            <p:cNvPr id="15" name="AutoShape 15"/>
            <p:cNvSpPr/>
            <p:nvPr/>
          </p:nvSpPr>
          <p:spPr>
            <a:xfrm rot="-5400000">
              <a:off x="194137" y="-13296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593323" y="3495358"/>
            <a:ext cx="4887860" cy="2702575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904534" y="3769807"/>
            <a:ext cx="7146415" cy="2538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99"/>
              </a:lnSpc>
            </a:pPr>
            <a:r>
              <a:rPr lang="en-US" sz="9000">
                <a:solidFill>
                  <a:srgbClr val="000000"/>
                </a:solidFill>
                <a:latin typeface="Glacial Indifference"/>
              </a:rPr>
              <a:t>SCHEDULE </a:t>
            </a:r>
          </a:p>
          <a:p>
            <a:pPr algn="r">
              <a:lnSpc>
                <a:spcPts val="9900"/>
              </a:lnSpc>
            </a:pPr>
            <a:r>
              <a:rPr lang="en-US" sz="8999">
                <a:solidFill>
                  <a:srgbClr val="000000"/>
                </a:solidFill>
                <a:latin typeface="Glacial Indifference"/>
              </a:rPr>
              <a:t>IITU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766858" y="7867760"/>
            <a:ext cx="8331197" cy="781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2"/>
              </a:lnSpc>
            </a:pPr>
            <a:r>
              <a:rPr lang="en-US" sz="2394" spc="95">
                <a:solidFill>
                  <a:srgbClr val="FFFFFF"/>
                </a:solidFill>
                <a:latin typeface="Open Sauce Light"/>
              </a:rPr>
              <a:t>Presented by Nursultan A. &amp; Muldashev T.</a:t>
            </a:r>
          </a:p>
          <a:p>
            <a:pPr algn="ctr">
              <a:lnSpc>
                <a:spcPts val="3112"/>
              </a:lnSpc>
            </a:pPr>
            <a:r>
              <a:rPr lang="en-US" sz="2394" spc="95">
                <a:solidFill>
                  <a:srgbClr val="FFFFFF"/>
                </a:solidFill>
                <a:latin typeface="Open Sauce Light"/>
              </a:rPr>
              <a:t>Submitted to: Mukazhanov N.K.</a:t>
            </a:r>
          </a:p>
        </p:txBody>
      </p:sp>
      <p:grpSp>
        <p:nvGrpSpPr>
          <p:cNvPr id="19" name="Group 19"/>
          <p:cNvGrpSpPr/>
          <p:nvPr/>
        </p:nvGrpSpPr>
        <p:grpSpPr>
          <a:xfrm rot="-4424026">
            <a:off x="2097329" y="1376155"/>
            <a:ext cx="1423672" cy="1198452"/>
            <a:chOff x="0" y="0"/>
            <a:chExt cx="1898229" cy="1597936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 rot="-5646314">
              <a:off x="295205" y="-9981"/>
              <a:ext cx="1485925" cy="161789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0" y="69248"/>
              <a:ext cx="1381233" cy="1205440"/>
            </a:xfrm>
            <a:prstGeom prst="rect">
              <a:avLst/>
            </a:prstGeom>
          </p:spPr>
        </p:pic>
      </p:grpSp>
      <p:grpSp>
        <p:nvGrpSpPr>
          <p:cNvPr id="22" name="Group 22"/>
          <p:cNvGrpSpPr/>
          <p:nvPr/>
        </p:nvGrpSpPr>
        <p:grpSpPr>
          <a:xfrm rot="7099205">
            <a:off x="15418049" y="1295482"/>
            <a:ext cx="1360979" cy="1264303"/>
            <a:chOff x="0" y="0"/>
            <a:chExt cx="1814639" cy="1685738"/>
          </a:xfrm>
        </p:grpSpPr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 rot="-5646314">
              <a:off x="123533" y="-10530"/>
              <a:ext cx="1567572" cy="1706797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7"/>
            <a:srcRect l="32636" t="8409"/>
            <a:stretch>
              <a:fillRect/>
            </a:stretch>
          </p:blipFill>
          <p:spPr>
            <a:xfrm>
              <a:off x="287665" y="179989"/>
              <a:ext cx="981570" cy="1164739"/>
            </a:xfrm>
            <a:prstGeom prst="rect">
              <a:avLst/>
            </a:prstGeom>
          </p:spPr>
        </p:pic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 rot="-5023248">
            <a:off x="15792148" y="7256286"/>
            <a:ext cx="1175679" cy="1280098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 rot="-5023248">
            <a:off x="15970957" y="6978547"/>
            <a:ext cx="1175679" cy="128009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6646"/>
            <a:ext cx="749555" cy="299120"/>
            <a:chOff x="0" y="0"/>
            <a:chExt cx="999406" cy="398827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78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02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3296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 rot="3259644">
            <a:off x="4373159" y="-3389997"/>
            <a:ext cx="8345531" cy="8837395"/>
            <a:chOff x="0" y="0"/>
            <a:chExt cx="3392951" cy="359292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392951" cy="3592923"/>
            </a:xfrm>
            <a:custGeom>
              <a:avLst/>
              <a:gdLst/>
              <a:ahLst/>
              <a:cxnLst/>
              <a:rect l="l" t="t" r="r" b="b"/>
              <a:pathLst>
                <a:path w="3392951" h="3592923">
                  <a:moveTo>
                    <a:pt x="0" y="0"/>
                  </a:moveTo>
                  <a:lnTo>
                    <a:pt x="3392951" y="0"/>
                  </a:lnTo>
                  <a:lnTo>
                    <a:pt x="3392951" y="3592923"/>
                  </a:lnTo>
                  <a:lnTo>
                    <a:pt x="0" y="3592923"/>
                  </a:lnTo>
                  <a:close/>
                </a:path>
              </a:pathLst>
            </a:custGeom>
            <a:solidFill>
              <a:srgbClr val="ED3D3D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3536252" y="788944"/>
            <a:ext cx="11032615" cy="1293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>
                <a:solidFill>
                  <a:srgbClr val="000000"/>
                </a:solidFill>
                <a:latin typeface="Glacial Indifference"/>
              </a:rPr>
              <a:t>Schedule Description</a:t>
            </a:r>
          </a:p>
        </p:txBody>
      </p:sp>
      <p:grpSp>
        <p:nvGrpSpPr>
          <p:cNvPr id="12" name="Group 12"/>
          <p:cNvGrpSpPr/>
          <p:nvPr/>
        </p:nvGrpSpPr>
        <p:grpSpPr>
          <a:xfrm rot="-334283">
            <a:off x="-233815" y="2782162"/>
            <a:ext cx="19122209" cy="7032225"/>
            <a:chOff x="0" y="0"/>
            <a:chExt cx="7774307" cy="285901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774307" cy="2859014"/>
            </a:xfrm>
            <a:custGeom>
              <a:avLst/>
              <a:gdLst/>
              <a:ahLst/>
              <a:cxnLst/>
              <a:rect l="l" t="t" r="r" b="b"/>
              <a:pathLst>
                <a:path w="7774307" h="2859014">
                  <a:moveTo>
                    <a:pt x="0" y="0"/>
                  </a:moveTo>
                  <a:lnTo>
                    <a:pt x="7774307" y="0"/>
                  </a:lnTo>
                  <a:lnTo>
                    <a:pt x="7774307" y="2859014"/>
                  </a:lnTo>
                  <a:lnTo>
                    <a:pt x="0" y="2859014"/>
                  </a:lnTo>
                  <a:close/>
                </a:path>
              </a:pathLst>
            </a:custGeom>
            <a:solidFill>
              <a:srgbClr val="FFDF2B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680377" y="3956711"/>
            <a:ext cx="13888490" cy="1039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128">
                <a:solidFill>
                  <a:srgbClr val="000000"/>
                </a:solidFill>
                <a:latin typeface="Open Sauce Light"/>
              </a:rPr>
              <a:t>From </a:t>
            </a:r>
            <a:r>
              <a:rPr lang="en-US" sz="3200" spc="128">
                <a:solidFill>
                  <a:srgbClr val="000000"/>
                </a:solidFill>
                <a:latin typeface="Open Sauce Light Bold"/>
              </a:rPr>
              <a:t>Simple User</a:t>
            </a:r>
            <a:r>
              <a:rPr lang="en-US" sz="3200" spc="128">
                <a:solidFill>
                  <a:srgbClr val="000000"/>
                </a:solidFill>
                <a:latin typeface="Open Sauce Light"/>
              </a:rPr>
              <a:t> standpoint this is a simple web application, that will help users to check their weekly schedule.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7499545" y="537519"/>
            <a:ext cx="493447" cy="493447"/>
            <a:chOff x="0" y="0"/>
            <a:chExt cx="657929" cy="657929"/>
          </a:xfrm>
        </p:grpSpPr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19" name="Group 19"/>
          <p:cNvGrpSpPr/>
          <p:nvPr/>
        </p:nvGrpSpPr>
        <p:grpSpPr>
          <a:xfrm>
            <a:off x="17144897" y="4848912"/>
            <a:ext cx="749555" cy="299120"/>
            <a:chOff x="0" y="0"/>
            <a:chExt cx="999406" cy="398827"/>
          </a:xfrm>
        </p:grpSpPr>
        <p:sp>
          <p:nvSpPr>
            <p:cNvPr id="20" name="TextBox 20"/>
            <p:cNvSpPr txBox="1"/>
            <p:nvPr/>
          </p:nvSpPr>
          <p:spPr>
            <a:xfrm>
              <a:off x="394147" y="-19050"/>
              <a:ext cx="605260" cy="4178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02</a:t>
              </a:r>
            </a:p>
          </p:txBody>
        </p:sp>
        <p:sp>
          <p:nvSpPr>
            <p:cNvPr id="21" name="AutoShape 21"/>
            <p:cNvSpPr/>
            <p:nvPr/>
          </p:nvSpPr>
          <p:spPr>
            <a:xfrm rot="-5400000">
              <a:off x="194137" y="-13296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3256407" y="6461239"/>
            <a:ext cx="13888490" cy="1039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128">
                <a:solidFill>
                  <a:srgbClr val="000000"/>
                </a:solidFill>
                <a:latin typeface="Open Sauce Light"/>
              </a:rPr>
              <a:t>For </a:t>
            </a:r>
            <a:r>
              <a:rPr lang="en-US" sz="3200" spc="128">
                <a:solidFill>
                  <a:srgbClr val="000000"/>
                </a:solidFill>
                <a:latin typeface="Open Sauce Light Bold"/>
              </a:rPr>
              <a:t>Admins, </a:t>
            </a:r>
            <a:r>
              <a:rPr lang="en-US" sz="3200" spc="128">
                <a:solidFill>
                  <a:srgbClr val="000000"/>
                </a:solidFill>
                <a:latin typeface="Open Sauce Light"/>
              </a:rPr>
              <a:t>web app  will help them construct schedules for users with convenient interface.  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52994" y="-157809"/>
            <a:ext cx="10030256" cy="10621413"/>
            <a:chOff x="0" y="0"/>
            <a:chExt cx="3392951" cy="35929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2951" cy="3592923"/>
            </a:xfrm>
            <a:custGeom>
              <a:avLst/>
              <a:gdLst/>
              <a:ahLst/>
              <a:cxnLst/>
              <a:rect l="l" t="t" r="r" b="b"/>
              <a:pathLst>
                <a:path w="3392951" h="3592923">
                  <a:moveTo>
                    <a:pt x="0" y="0"/>
                  </a:moveTo>
                  <a:lnTo>
                    <a:pt x="3392951" y="0"/>
                  </a:lnTo>
                  <a:lnTo>
                    <a:pt x="3392951" y="3592923"/>
                  </a:lnTo>
                  <a:lnTo>
                    <a:pt x="0" y="3592923"/>
                  </a:lnTo>
                  <a:close/>
                </a:path>
              </a:pathLst>
            </a:custGeom>
            <a:solidFill>
              <a:srgbClr val="F5F5E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>
            <a:off x="17144897" y="4846646"/>
            <a:ext cx="749555" cy="299120"/>
            <a:chOff x="0" y="0"/>
            <a:chExt cx="999406" cy="398827"/>
          </a:xfrm>
        </p:grpSpPr>
        <p:sp>
          <p:nvSpPr>
            <p:cNvPr id="9" name="TextBox 9"/>
            <p:cNvSpPr txBox="1"/>
            <p:nvPr/>
          </p:nvSpPr>
          <p:spPr>
            <a:xfrm>
              <a:off x="394147" y="-19050"/>
              <a:ext cx="605260" cy="4178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03</a:t>
              </a:r>
            </a:p>
          </p:txBody>
        </p:sp>
        <p:sp>
          <p:nvSpPr>
            <p:cNvPr id="10" name="AutoShape 10"/>
            <p:cNvSpPr/>
            <p:nvPr/>
          </p:nvSpPr>
          <p:spPr>
            <a:xfrm rot="-5400000">
              <a:off x="194137" y="-13296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314379" y="4190186"/>
            <a:ext cx="5176244" cy="1906628"/>
            <a:chOff x="0" y="0"/>
            <a:chExt cx="6901658" cy="2542171"/>
          </a:xfrm>
        </p:grpSpPr>
        <p:sp>
          <p:nvSpPr>
            <p:cNvPr id="13" name="TextBox 13"/>
            <p:cNvSpPr txBox="1"/>
            <p:nvPr/>
          </p:nvSpPr>
          <p:spPr>
            <a:xfrm>
              <a:off x="0" y="66675"/>
              <a:ext cx="6901658" cy="13256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99"/>
                </a:lnSpc>
              </a:pPr>
              <a:r>
                <a:rPr lang="en-US" sz="6999">
                  <a:solidFill>
                    <a:srgbClr val="000000"/>
                  </a:solidFill>
                  <a:latin typeface="Glacial Indifference"/>
                </a:rPr>
                <a:t>Relevance: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602051"/>
              <a:ext cx="6110891" cy="940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99"/>
                </a:lnSpc>
              </a:pPr>
              <a:r>
                <a:rPr lang="en-US" sz="4999">
                  <a:solidFill>
                    <a:srgbClr val="000000"/>
                  </a:solidFill>
                  <a:latin typeface="Glacial Indifference"/>
                </a:rPr>
                <a:t>Who Needs It? 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144000" y="2292281"/>
            <a:ext cx="6890857" cy="1739362"/>
            <a:chOff x="0" y="0"/>
            <a:chExt cx="9187809" cy="2319150"/>
          </a:xfrm>
        </p:grpSpPr>
        <p:sp>
          <p:nvSpPr>
            <p:cNvPr id="16" name="TextBox 16"/>
            <p:cNvSpPr txBox="1"/>
            <p:nvPr/>
          </p:nvSpPr>
          <p:spPr>
            <a:xfrm>
              <a:off x="0" y="826750"/>
              <a:ext cx="9187809" cy="1492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48"/>
                </a:lnSpc>
              </a:pPr>
              <a:r>
                <a:rPr lang="en-US" sz="2032" spc="81">
                  <a:solidFill>
                    <a:srgbClr val="000000"/>
                  </a:solidFill>
                  <a:latin typeface="Open Sauce Light"/>
                </a:rPr>
                <a:t>Due to responses that we get about how hard it is to construct Schedule, we will try to provide the easier way to create it.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5919780" cy="596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69"/>
                </a:lnSpc>
              </a:pPr>
              <a:r>
                <a:rPr lang="en-US" sz="2822" spc="112">
                  <a:solidFill>
                    <a:srgbClr val="000000"/>
                  </a:solidFill>
                  <a:latin typeface="Open Sauce Light Bold"/>
                </a:rPr>
                <a:t>IITU Administration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 rot="2700000">
            <a:off x="17076782" y="8008733"/>
            <a:ext cx="1606893" cy="3612606"/>
            <a:chOff x="0" y="0"/>
            <a:chExt cx="653297" cy="146873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53297" cy="1468737"/>
            </a:xfrm>
            <a:custGeom>
              <a:avLst/>
              <a:gdLst/>
              <a:ahLst/>
              <a:cxnLst/>
              <a:rect l="l" t="t" r="r" b="b"/>
              <a:pathLst>
                <a:path w="653297" h="1468737">
                  <a:moveTo>
                    <a:pt x="0" y="0"/>
                  </a:moveTo>
                  <a:lnTo>
                    <a:pt x="653297" y="0"/>
                  </a:lnTo>
                  <a:lnTo>
                    <a:pt x="653297" y="1468737"/>
                  </a:lnTo>
                  <a:lnTo>
                    <a:pt x="0" y="1468737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9144000" y="5794512"/>
            <a:ext cx="6890857" cy="1354741"/>
            <a:chOff x="0" y="0"/>
            <a:chExt cx="9187809" cy="1806322"/>
          </a:xfrm>
        </p:grpSpPr>
        <p:sp>
          <p:nvSpPr>
            <p:cNvPr id="21" name="TextBox 21"/>
            <p:cNvSpPr txBox="1"/>
            <p:nvPr/>
          </p:nvSpPr>
          <p:spPr>
            <a:xfrm>
              <a:off x="0" y="826750"/>
              <a:ext cx="9187809" cy="979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48"/>
                </a:lnSpc>
              </a:pPr>
              <a:r>
                <a:rPr lang="en-US" sz="2032" spc="81">
                  <a:solidFill>
                    <a:srgbClr val="000000"/>
                  </a:solidFill>
                  <a:latin typeface="Open Sauce Light"/>
                </a:rPr>
                <a:t>In other words, any person, teacher or student, that will be in need to check their Schedule.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5919780" cy="596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69"/>
                </a:lnSpc>
              </a:pPr>
              <a:r>
                <a:rPr lang="en-US" sz="2822" spc="112">
                  <a:solidFill>
                    <a:srgbClr val="000000"/>
                  </a:solidFill>
                  <a:latin typeface="Open Sauce Light Bold"/>
                </a:rPr>
                <a:t>Users</a:t>
              </a: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0533" y="4535240"/>
            <a:ext cx="4857804" cy="4338665"/>
            <a:chOff x="0" y="0"/>
            <a:chExt cx="3197350" cy="28556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97350" cy="2855659"/>
            </a:xfrm>
            <a:custGeom>
              <a:avLst/>
              <a:gdLst/>
              <a:ahLst/>
              <a:cxnLst/>
              <a:rect l="l" t="t" r="r" b="b"/>
              <a:pathLst>
                <a:path w="3197350" h="2855659">
                  <a:moveTo>
                    <a:pt x="0" y="0"/>
                  </a:moveTo>
                  <a:lnTo>
                    <a:pt x="3197350" y="0"/>
                  </a:lnTo>
                  <a:lnTo>
                    <a:pt x="3197350" y="2855659"/>
                  </a:lnTo>
                  <a:lnTo>
                    <a:pt x="0" y="2855659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id="4" name="Group 4"/>
          <p:cNvGrpSpPr/>
          <p:nvPr/>
        </p:nvGrpSpPr>
        <p:grpSpPr>
          <a:xfrm rot="548505">
            <a:off x="12096395" y="143086"/>
            <a:ext cx="7353765" cy="8426989"/>
            <a:chOff x="0" y="0"/>
            <a:chExt cx="2989739" cy="342606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989739" cy="3426068"/>
            </a:xfrm>
            <a:custGeom>
              <a:avLst/>
              <a:gdLst/>
              <a:ahLst/>
              <a:cxnLst/>
              <a:rect l="l" t="t" r="r" b="b"/>
              <a:pathLst>
                <a:path w="2989739" h="3426068">
                  <a:moveTo>
                    <a:pt x="0" y="0"/>
                  </a:moveTo>
                  <a:lnTo>
                    <a:pt x="2989739" y="0"/>
                  </a:lnTo>
                  <a:lnTo>
                    <a:pt x="2989739" y="3426068"/>
                  </a:lnTo>
                  <a:lnTo>
                    <a:pt x="0" y="3426068"/>
                  </a:lnTo>
                  <a:close/>
                </a:path>
              </a:pathLst>
            </a:custGeom>
            <a:solidFill>
              <a:srgbClr val="ED3D3D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28913" y="1347381"/>
            <a:ext cx="7580755" cy="2538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99"/>
              </a:lnSpc>
            </a:pPr>
            <a:r>
              <a:rPr lang="en-US" sz="9000">
                <a:solidFill>
                  <a:srgbClr val="000000"/>
                </a:solidFill>
                <a:latin typeface="Glacial Indifference"/>
              </a:rPr>
              <a:t>Members'</a:t>
            </a:r>
          </a:p>
          <a:p>
            <a:pPr>
              <a:lnSpc>
                <a:spcPts val="9900"/>
              </a:lnSpc>
            </a:pPr>
            <a:r>
              <a:rPr lang="en-US" sz="8999">
                <a:solidFill>
                  <a:srgbClr val="000000"/>
                </a:solidFill>
                <a:latin typeface="Glacial Indifference"/>
              </a:rPr>
              <a:t>Responsibilities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169995" y="2276548"/>
            <a:ext cx="4737150" cy="5439316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7068800" y="4798239"/>
            <a:ext cx="825756" cy="418922"/>
            <a:chOff x="-101600" y="-76200"/>
            <a:chExt cx="1101007" cy="558563"/>
          </a:xfrm>
        </p:grpSpPr>
        <p:sp>
          <p:nvSpPr>
            <p:cNvPr id="13" name="TextBox 13"/>
            <p:cNvSpPr txBox="1"/>
            <p:nvPr/>
          </p:nvSpPr>
          <p:spPr>
            <a:xfrm>
              <a:off x="394147" y="-76200"/>
              <a:ext cx="605260" cy="5585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  <a:spcBef>
                  <a:spcPct val="0"/>
                </a:spcBef>
              </a:pPr>
              <a:r>
                <a:rPr lang="en-US" sz="2400" u="none" spc="96" dirty="0">
                  <a:solidFill>
                    <a:srgbClr val="000000"/>
                  </a:solidFill>
                  <a:latin typeface="Open Sauce Light Bold"/>
                </a:rPr>
                <a:t>04</a:t>
              </a:r>
            </a:p>
          </p:txBody>
        </p:sp>
        <p:sp>
          <p:nvSpPr>
            <p:cNvPr id="14" name="AutoShape 14"/>
            <p:cNvSpPr/>
            <p:nvPr/>
          </p:nvSpPr>
          <p:spPr>
            <a:xfrm rot="16200000">
              <a:off x="92537" y="8944"/>
              <a:ext cx="43972" cy="432246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171813" y="6359504"/>
            <a:ext cx="4335245" cy="1356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96">
                <a:solidFill>
                  <a:srgbClr val="000000"/>
                </a:solidFill>
                <a:latin typeface="Open Sauce Light Bold"/>
              </a:rPr>
              <a:t>Database Management</a:t>
            </a:r>
          </a:p>
          <a:p>
            <a:pPr algn="ctr">
              <a:lnSpc>
                <a:spcPts val="3600"/>
              </a:lnSpc>
            </a:pPr>
            <a:endParaRPr lang="en-US" sz="2400" spc="96">
              <a:solidFill>
                <a:srgbClr val="000000"/>
              </a:solidFill>
              <a:latin typeface="Open Sauce Light Bold"/>
            </a:endParaRPr>
          </a:p>
          <a:p>
            <a:pPr algn="ctr">
              <a:lnSpc>
                <a:spcPts val="3600"/>
              </a:lnSpc>
            </a:pPr>
            <a:r>
              <a:rPr lang="en-US" sz="2400" spc="96">
                <a:solidFill>
                  <a:srgbClr val="000000"/>
                </a:solidFill>
                <a:latin typeface="Open Sauce Light Bold"/>
              </a:rPr>
              <a:t>Back-end dev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171813" y="4846646"/>
            <a:ext cx="4335245" cy="709206"/>
            <a:chOff x="0" y="0"/>
            <a:chExt cx="5780327" cy="945608"/>
          </a:xfrm>
        </p:grpSpPr>
        <p:grpSp>
          <p:nvGrpSpPr>
            <p:cNvPr id="17" name="Group 17"/>
            <p:cNvGrpSpPr/>
            <p:nvPr/>
          </p:nvGrpSpPr>
          <p:grpSpPr>
            <a:xfrm rot="5400000">
              <a:off x="103282" y="-103282"/>
              <a:ext cx="945608" cy="1152173"/>
              <a:chOff x="0" y="0"/>
              <a:chExt cx="2354580" cy="286893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 rot="-5400000">
              <a:off x="4731436" y="-103282"/>
              <a:ext cx="945608" cy="1152173"/>
              <a:chOff x="0" y="0"/>
              <a:chExt cx="2354580" cy="286893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738019" y="0"/>
              <a:ext cx="4600502" cy="945608"/>
              <a:chOff x="0" y="0"/>
              <a:chExt cx="1006916" cy="206966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006916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006916" h="206966">
                    <a:moveTo>
                      <a:pt x="0" y="0"/>
                    </a:moveTo>
                    <a:lnTo>
                      <a:pt x="1006916" y="0"/>
                    </a:lnTo>
                    <a:lnTo>
                      <a:pt x="1006916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3" name="TextBox 23"/>
            <p:cNvSpPr txBox="1"/>
            <p:nvPr/>
          </p:nvSpPr>
          <p:spPr>
            <a:xfrm>
              <a:off x="473308" y="199183"/>
              <a:ext cx="4865213" cy="528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0"/>
                </a:lnSpc>
              </a:pPr>
              <a:r>
                <a:rPr lang="en-US" sz="2531" spc="101">
                  <a:solidFill>
                    <a:srgbClr val="FFFFFF"/>
                  </a:solidFill>
                  <a:latin typeface="Open Sauce Light"/>
                </a:rPr>
                <a:t>Muldashev Turar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5980766" y="4535240"/>
            <a:ext cx="4857804" cy="4338665"/>
            <a:chOff x="0" y="0"/>
            <a:chExt cx="3197350" cy="285565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197350" cy="2855659"/>
            </a:xfrm>
            <a:custGeom>
              <a:avLst/>
              <a:gdLst/>
              <a:ahLst/>
              <a:cxnLst/>
              <a:rect l="l" t="t" r="r" b="b"/>
              <a:pathLst>
                <a:path w="3197350" h="2855659">
                  <a:moveTo>
                    <a:pt x="0" y="0"/>
                  </a:moveTo>
                  <a:lnTo>
                    <a:pt x="3197350" y="0"/>
                  </a:lnTo>
                  <a:lnTo>
                    <a:pt x="3197350" y="2855659"/>
                  </a:lnTo>
                  <a:lnTo>
                    <a:pt x="0" y="2855659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6242045" y="6359504"/>
            <a:ext cx="4335245" cy="1356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96">
                <a:solidFill>
                  <a:srgbClr val="000000"/>
                </a:solidFill>
                <a:latin typeface="Open Sauce Light Bold"/>
              </a:rPr>
              <a:t>Front-end dev</a:t>
            </a:r>
          </a:p>
          <a:p>
            <a:pPr algn="ctr">
              <a:lnSpc>
                <a:spcPts val="3600"/>
              </a:lnSpc>
            </a:pPr>
            <a:endParaRPr lang="en-US" sz="2400" spc="96">
              <a:solidFill>
                <a:srgbClr val="000000"/>
              </a:solidFill>
              <a:latin typeface="Open Sauce Light Bold"/>
            </a:endParaRPr>
          </a:p>
          <a:p>
            <a:pPr algn="ctr">
              <a:lnSpc>
                <a:spcPts val="3600"/>
              </a:lnSpc>
            </a:pPr>
            <a:r>
              <a:rPr lang="en-US" sz="2400" spc="96">
                <a:solidFill>
                  <a:srgbClr val="000000"/>
                </a:solidFill>
                <a:latin typeface="Open Sauce Light Bold"/>
              </a:rPr>
              <a:t>Back-end dev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6242045" y="4846646"/>
            <a:ext cx="4335245" cy="709206"/>
            <a:chOff x="0" y="0"/>
            <a:chExt cx="5780327" cy="945608"/>
          </a:xfrm>
        </p:grpSpPr>
        <p:grpSp>
          <p:nvGrpSpPr>
            <p:cNvPr id="28" name="Group 28"/>
            <p:cNvGrpSpPr/>
            <p:nvPr/>
          </p:nvGrpSpPr>
          <p:grpSpPr>
            <a:xfrm rot="5400000">
              <a:off x="103282" y="-103282"/>
              <a:ext cx="945608" cy="1152173"/>
              <a:chOff x="0" y="0"/>
              <a:chExt cx="2354580" cy="286893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0" name="Group 30"/>
            <p:cNvGrpSpPr/>
            <p:nvPr/>
          </p:nvGrpSpPr>
          <p:grpSpPr>
            <a:xfrm rot="-5400000">
              <a:off x="4731436" y="-103282"/>
              <a:ext cx="945608" cy="1152173"/>
              <a:chOff x="0" y="0"/>
              <a:chExt cx="2354580" cy="286893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2" name="Group 32"/>
            <p:cNvGrpSpPr/>
            <p:nvPr/>
          </p:nvGrpSpPr>
          <p:grpSpPr>
            <a:xfrm>
              <a:off x="738019" y="0"/>
              <a:ext cx="4600502" cy="945608"/>
              <a:chOff x="0" y="0"/>
              <a:chExt cx="1006916" cy="206966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006916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006916" h="206966">
                    <a:moveTo>
                      <a:pt x="0" y="0"/>
                    </a:moveTo>
                    <a:lnTo>
                      <a:pt x="1006916" y="0"/>
                    </a:lnTo>
                    <a:lnTo>
                      <a:pt x="1006916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4" name="TextBox 34"/>
            <p:cNvSpPr txBox="1"/>
            <p:nvPr/>
          </p:nvSpPr>
          <p:spPr>
            <a:xfrm>
              <a:off x="473308" y="199183"/>
              <a:ext cx="4865213" cy="528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0"/>
                </a:lnSpc>
              </a:pPr>
              <a:r>
                <a:rPr lang="en-US" sz="2531" spc="101">
                  <a:solidFill>
                    <a:srgbClr val="FFFFFF"/>
                  </a:solidFill>
                  <a:latin typeface="Open Sauce Light"/>
                </a:rPr>
                <a:t>Nursultan Alfaraby</a:t>
              </a: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52304" y="0"/>
            <a:ext cx="8041436" cy="10621413"/>
            <a:chOff x="0" y="0"/>
            <a:chExt cx="2720190" cy="35929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20189" cy="3592923"/>
            </a:xfrm>
            <a:custGeom>
              <a:avLst/>
              <a:gdLst/>
              <a:ahLst/>
              <a:cxnLst/>
              <a:rect l="l" t="t" r="r" b="b"/>
              <a:pathLst>
                <a:path w="2720189" h="3592923">
                  <a:moveTo>
                    <a:pt x="0" y="0"/>
                  </a:moveTo>
                  <a:lnTo>
                    <a:pt x="2720189" y="0"/>
                  </a:lnTo>
                  <a:lnTo>
                    <a:pt x="2720189" y="3592923"/>
                  </a:lnTo>
                  <a:lnTo>
                    <a:pt x="0" y="3592923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>
            <a:off x="17144897" y="4846646"/>
            <a:ext cx="749555" cy="299120"/>
            <a:chOff x="0" y="0"/>
            <a:chExt cx="999406" cy="398827"/>
          </a:xfrm>
        </p:grpSpPr>
        <p:sp>
          <p:nvSpPr>
            <p:cNvPr id="9" name="TextBox 9"/>
            <p:cNvSpPr txBox="1"/>
            <p:nvPr/>
          </p:nvSpPr>
          <p:spPr>
            <a:xfrm>
              <a:off x="394147" y="-19050"/>
              <a:ext cx="605260" cy="4178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"/>
                </a:rPr>
                <a:t>05</a:t>
              </a:r>
            </a:p>
          </p:txBody>
        </p:sp>
        <p:sp>
          <p:nvSpPr>
            <p:cNvPr id="10" name="AutoShape 10"/>
            <p:cNvSpPr/>
            <p:nvPr/>
          </p:nvSpPr>
          <p:spPr>
            <a:xfrm rot="-5400000">
              <a:off x="194137" y="-13296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0801279" y="2748890"/>
            <a:ext cx="5176244" cy="4494633"/>
            <a:chOff x="0" y="0"/>
            <a:chExt cx="6901658" cy="599284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57150"/>
              <a:ext cx="6901658" cy="3882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7700"/>
                </a:lnSpc>
              </a:pPr>
              <a:r>
                <a:rPr lang="en-US" sz="6999">
                  <a:solidFill>
                    <a:srgbClr val="000000"/>
                  </a:solidFill>
                  <a:latin typeface="Glacial Indifference"/>
                </a:rPr>
                <a:t>Project Features</a:t>
              </a:r>
            </a:p>
            <a:p>
              <a:pPr algn="r">
                <a:lnSpc>
                  <a:spcPts val="7699"/>
                </a:lnSpc>
              </a:pPr>
              <a:endParaRPr lang="en-US" sz="6999">
                <a:solidFill>
                  <a:srgbClr val="000000"/>
                </a:solidFill>
                <a:latin typeface="Glacial Indifference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149645"/>
              <a:ext cx="6110891" cy="184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99"/>
                </a:lnSpc>
              </a:pPr>
              <a:r>
                <a:rPr lang="en-US" sz="4999">
                  <a:solidFill>
                    <a:srgbClr val="000000"/>
                  </a:solidFill>
                  <a:latin typeface="Glacial Indifference"/>
                </a:rPr>
                <a:t>What "Schedule" can do 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14379" y="1550627"/>
            <a:ext cx="6103600" cy="2273873"/>
            <a:chOff x="0" y="0"/>
            <a:chExt cx="8138133" cy="303183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958555"/>
              <a:ext cx="8138133" cy="2073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>
                <a:lnSpc>
                  <a:spcPts val="3150"/>
                </a:lnSpc>
                <a:buFont typeface="Arial"/>
                <a:buChar char="•"/>
              </a:pPr>
              <a:r>
                <a:rPr lang="en-US" sz="2100" spc="84">
                  <a:solidFill>
                    <a:srgbClr val="000000"/>
                  </a:solidFill>
                  <a:latin typeface="Open Sauce Light"/>
                </a:rPr>
                <a:t>Search Group Schedule</a:t>
              </a:r>
            </a:p>
            <a:p>
              <a:pPr marL="453390" lvl="1" indent="-226695">
                <a:lnSpc>
                  <a:spcPts val="3150"/>
                </a:lnSpc>
                <a:buFont typeface="Arial"/>
                <a:buChar char="•"/>
              </a:pPr>
              <a:r>
                <a:rPr lang="en-US" sz="2100" spc="84">
                  <a:solidFill>
                    <a:srgbClr val="000000"/>
                  </a:solidFill>
                  <a:latin typeface="Open Sauce Light"/>
                </a:rPr>
                <a:t>Search Teacher Schedule</a:t>
              </a:r>
            </a:p>
            <a:p>
              <a:pPr marL="453390" lvl="1" indent="-226695">
                <a:lnSpc>
                  <a:spcPts val="3150"/>
                </a:lnSpc>
                <a:buFont typeface="Arial"/>
                <a:buChar char="•"/>
              </a:pPr>
              <a:r>
                <a:rPr lang="en-US" sz="2100" spc="84">
                  <a:solidFill>
                    <a:srgbClr val="000000"/>
                  </a:solidFill>
                  <a:latin typeface="Open Sauce Light"/>
                </a:rPr>
                <a:t>See the recently searched schedule </a:t>
              </a:r>
            </a:p>
            <a:p>
              <a:pPr marL="453390" lvl="1" indent="-226695">
                <a:lnSpc>
                  <a:spcPts val="3150"/>
                </a:lnSpc>
                <a:buFont typeface="Arial"/>
                <a:buChar char="•"/>
              </a:pPr>
              <a:r>
                <a:rPr lang="en-US" sz="2100" spc="84">
                  <a:solidFill>
                    <a:srgbClr val="000000"/>
                  </a:solidFill>
                  <a:latin typeface="Open Sauce Light"/>
                </a:rPr>
                <a:t>Leave a message to Dev. Team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7316105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799" spc="111">
                  <a:solidFill>
                    <a:srgbClr val="000000"/>
                  </a:solidFill>
                  <a:latin typeface="Open Sauce Light"/>
                </a:rPr>
                <a:t>Basic User Privileges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 rot="548505">
            <a:off x="-801227" y="-201416"/>
            <a:ext cx="1380590" cy="6231248"/>
            <a:chOff x="0" y="0"/>
            <a:chExt cx="561291" cy="253337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61291" cy="2533370"/>
            </a:xfrm>
            <a:custGeom>
              <a:avLst/>
              <a:gdLst/>
              <a:ahLst/>
              <a:cxnLst/>
              <a:rect l="l" t="t" r="r" b="b"/>
              <a:pathLst>
                <a:path w="561291" h="2533370">
                  <a:moveTo>
                    <a:pt x="0" y="0"/>
                  </a:moveTo>
                  <a:lnTo>
                    <a:pt x="561291" y="0"/>
                  </a:lnTo>
                  <a:lnTo>
                    <a:pt x="561291" y="2533370"/>
                  </a:lnTo>
                  <a:lnTo>
                    <a:pt x="0" y="2533370"/>
                  </a:lnTo>
                  <a:close/>
                </a:path>
              </a:pathLst>
            </a:custGeom>
            <a:solidFill>
              <a:srgbClr val="ED3D3D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314379" y="4510607"/>
            <a:ext cx="6103600" cy="5047553"/>
            <a:chOff x="0" y="0"/>
            <a:chExt cx="8138133" cy="6730070"/>
          </a:xfrm>
        </p:grpSpPr>
        <p:sp>
          <p:nvSpPr>
            <p:cNvPr id="20" name="TextBox 20"/>
            <p:cNvSpPr txBox="1"/>
            <p:nvPr/>
          </p:nvSpPr>
          <p:spPr>
            <a:xfrm>
              <a:off x="0" y="958555"/>
              <a:ext cx="8138133" cy="57715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>
                <a:lnSpc>
                  <a:spcPts val="3150"/>
                </a:lnSpc>
                <a:buFont typeface="Arial"/>
                <a:buChar char="•"/>
              </a:pPr>
              <a:r>
                <a:rPr lang="en-US" sz="2100" spc="84">
                  <a:solidFill>
                    <a:srgbClr val="000000"/>
                  </a:solidFill>
                  <a:latin typeface="Open Sauce Light"/>
                </a:rPr>
                <a:t>Adding  records about new courses, departments, teachers, groups.  </a:t>
              </a:r>
            </a:p>
            <a:p>
              <a:pPr marL="453390" lvl="1" indent="-226695">
                <a:lnSpc>
                  <a:spcPts val="3150"/>
                </a:lnSpc>
                <a:buFont typeface="Arial"/>
                <a:buChar char="•"/>
              </a:pPr>
              <a:r>
                <a:rPr lang="en-US" sz="2100" spc="84">
                  <a:solidFill>
                    <a:srgbClr val="000000"/>
                  </a:solidFill>
                  <a:latin typeface="Open Sauce Light"/>
                </a:rPr>
                <a:t>Based on entered information, constructing "Schedule"</a:t>
              </a:r>
            </a:p>
            <a:p>
              <a:pPr marL="453390" lvl="1" indent="-226695">
                <a:lnSpc>
                  <a:spcPts val="3150"/>
                </a:lnSpc>
                <a:buFont typeface="Arial"/>
                <a:buChar char="•"/>
              </a:pPr>
              <a:r>
                <a:rPr lang="en-US" sz="2100" spc="84">
                  <a:solidFill>
                    <a:srgbClr val="000000"/>
                  </a:solidFill>
                  <a:latin typeface="Open Sauce Light"/>
                </a:rPr>
                <a:t>Project, based on </a:t>
              </a:r>
              <a:r>
                <a:rPr lang="en-US" sz="2100" spc="84">
                  <a:solidFill>
                    <a:srgbClr val="000000"/>
                  </a:solidFill>
                  <a:latin typeface="Open Sauce Light Bold"/>
                </a:rPr>
                <a:t>Admin inputs</a:t>
              </a:r>
              <a:r>
                <a:rPr lang="en-US" sz="2100" spc="84">
                  <a:solidFill>
                    <a:srgbClr val="000000"/>
                  </a:solidFill>
                  <a:latin typeface="Open Sauce Light"/>
                </a:rPr>
                <a:t>, will dynamically show applicable options in terms of weekday, hours and cabinet </a:t>
              </a:r>
            </a:p>
            <a:p>
              <a:pPr marL="453390" lvl="1" indent="-226695">
                <a:lnSpc>
                  <a:spcPts val="3150"/>
                </a:lnSpc>
                <a:buFont typeface="Arial"/>
                <a:buChar char="•"/>
              </a:pPr>
              <a:r>
                <a:rPr lang="en-US" sz="2100" spc="84">
                  <a:solidFill>
                    <a:srgbClr val="000000"/>
                  </a:solidFill>
                  <a:latin typeface="Open Sauce Light"/>
                </a:rPr>
                <a:t>The Input constraints will be based on chosen Department, Teacher, Group(s), Cabinet or Cabinet Type, Weekday and Hour.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28575"/>
              <a:ext cx="7316105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799" spc="111">
                  <a:solidFill>
                    <a:srgbClr val="000000"/>
                  </a:solidFill>
                  <a:latin typeface="Open Sauce Light"/>
                </a:rPr>
                <a:t>Admin User Privileges</a:t>
              </a: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168286">
            <a:off x="14659542" y="-263109"/>
            <a:ext cx="6173452" cy="6231248"/>
            <a:chOff x="0" y="0"/>
            <a:chExt cx="2244587" cy="22656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44587" cy="2265601"/>
            </a:xfrm>
            <a:custGeom>
              <a:avLst/>
              <a:gdLst/>
              <a:ahLst/>
              <a:cxnLst/>
              <a:rect l="l" t="t" r="r" b="b"/>
              <a:pathLst>
                <a:path w="2244587" h="2265601">
                  <a:moveTo>
                    <a:pt x="0" y="0"/>
                  </a:moveTo>
                  <a:lnTo>
                    <a:pt x="2244587" y="0"/>
                  </a:lnTo>
                  <a:lnTo>
                    <a:pt x="2244587" y="2265601"/>
                  </a:lnTo>
                  <a:lnTo>
                    <a:pt x="0" y="2265601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 rot="-1791974">
            <a:off x="-519175" y="1372879"/>
            <a:ext cx="2970339" cy="10228083"/>
            <a:chOff x="0" y="0"/>
            <a:chExt cx="1079977" cy="371879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9977" cy="3718799"/>
            </a:xfrm>
            <a:custGeom>
              <a:avLst/>
              <a:gdLst/>
              <a:ahLst/>
              <a:cxnLst/>
              <a:rect l="l" t="t" r="r" b="b"/>
              <a:pathLst>
                <a:path w="1079977" h="3718799">
                  <a:moveTo>
                    <a:pt x="0" y="0"/>
                  </a:moveTo>
                  <a:lnTo>
                    <a:pt x="1079977" y="0"/>
                  </a:lnTo>
                  <a:lnTo>
                    <a:pt x="1079977" y="3718799"/>
                  </a:lnTo>
                  <a:lnTo>
                    <a:pt x="0" y="3718799"/>
                  </a:lnTo>
                  <a:close/>
                </a:path>
              </a:pathLst>
            </a:custGeom>
            <a:solidFill>
              <a:srgbClr val="FFDF2B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6315075" y="2314575"/>
            <a:ext cx="5657850" cy="565785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D3D3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8505">
            <a:off x="15133983" y="4479403"/>
            <a:ext cx="5520939" cy="7946832"/>
            <a:chOff x="0" y="0"/>
            <a:chExt cx="2244587" cy="323085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44587" cy="3230856"/>
            </a:xfrm>
            <a:custGeom>
              <a:avLst/>
              <a:gdLst/>
              <a:ahLst/>
              <a:cxnLst/>
              <a:rect l="l" t="t" r="r" b="b"/>
              <a:pathLst>
                <a:path w="2244587" h="3230856">
                  <a:moveTo>
                    <a:pt x="0" y="0"/>
                  </a:moveTo>
                  <a:lnTo>
                    <a:pt x="2244587" y="0"/>
                  </a:lnTo>
                  <a:lnTo>
                    <a:pt x="2244587" y="3230856"/>
                  </a:lnTo>
                  <a:lnTo>
                    <a:pt x="0" y="3230856"/>
                  </a:lnTo>
                  <a:close/>
                </a:path>
              </a:pathLst>
            </a:custGeom>
            <a:solidFill>
              <a:srgbClr val="ED3D3D"/>
            </a:solidFill>
          </p:spPr>
        </p:sp>
      </p:grpSp>
      <p:sp>
        <p:nvSpPr>
          <p:cNvPr id="14" name="AutoShape 14"/>
          <p:cNvSpPr/>
          <p:nvPr/>
        </p:nvSpPr>
        <p:spPr>
          <a:xfrm rot="-8945671">
            <a:off x="10856665" y="1507341"/>
            <a:ext cx="9402" cy="1453412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5" name="AutoShape 15"/>
          <p:cNvSpPr/>
          <p:nvPr/>
        </p:nvSpPr>
        <p:spPr>
          <a:xfrm rot="-8945671">
            <a:off x="7384324" y="7326247"/>
            <a:ext cx="9402" cy="1453412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16" name="Group 16"/>
          <p:cNvGrpSpPr/>
          <p:nvPr/>
        </p:nvGrpSpPr>
        <p:grpSpPr>
          <a:xfrm>
            <a:off x="17144897" y="4846646"/>
            <a:ext cx="749555" cy="299120"/>
            <a:chOff x="0" y="0"/>
            <a:chExt cx="999406" cy="398827"/>
          </a:xfrm>
        </p:grpSpPr>
        <p:sp>
          <p:nvSpPr>
            <p:cNvPr id="17" name="TextBox 17"/>
            <p:cNvSpPr txBox="1"/>
            <p:nvPr/>
          </p:nvSpPr>
          <p:spPr>
            <a:xfrm>
              <a:off x="394147" y="-19050"/>
              <a:ext cx="605260" cy="4178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"/>
                </a:rPr>
                <a:t>06</a:t>
              </a:r>
            </a:p>
          </p:txBody>
        </p:sp>
        <p:sp>
          <p:nvSpPr>
            <p:cNvPr id="18" name="AutoShape 18"/>
            <p:cNvSpPr/>
            <p:nvPr/>
          </p:nvSpPr>
          <p:spPr>
            <a:xfrm rot="-5400000">
              <a:off x="194137" y="-13296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6139210" y="3957052"/>
            <a:ext cx="5990775" cy="2504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72"/>
              </a:lnSpc>
            </a:pPr>
            <a:r>
              <a:rPr lang="en-US" sz="8883">
                <a:solidFill>
                  <a:srgbClr val="000000"/>
                </a:solidFill>
                <a:latin typeface="Glacial Indifference"/>
              </a:rPr>
              <a:t>Project </a:t>
            </a:r>
          </a:p>
          <a:p>
            <a:pPr algn="ctr">
              <a:lnSpc>
                <a:spcPts val="9772"/>
              </a:lnSpc>
            </a:pPr>
            <a:r>
              <a:rPr lang="en-US" sz="8883">
                <a:solidFill>
                  <a:srgbClr val="000000"/>
                </a:solidFill>
                <a:latin typeface="Glacial Indifference"/>
              </a:rPr>
              <a:t>Showcase</a:t>
            </a:r>
          </a:p>
        </p:txBody>
      </p:sp>
      <p:sp>
        <p:nvSpPr>
          <p:cNvPr id="20" name="AutoShape 20"/>
          <p:cNvSpPr/>
          <p:nvPr/>
        </p:nvSpPr>
        <p:spPr>
          <a:xfrm rot="9424923">
            <a:off x="7987299" y="1488475"/>
            <a:ext cx="9402" cy="1453412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21" name="AutoShape 21"/>
          <p:cNvSpPr/>
          <p:nvPr/>
        </p:nvSpPr>
        <p:spPr>
          <a:xfrm rot="9424923">
            <a:off x="10634691" y="7726114"/>
            <a:ext cx="9402" cy="1453412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 rot="548505">
            <a:off x="1322217" y="875496"/>
            <a:ext cx="5520939" cy="7946832"/>
            <a:chOff x="0" y="0"/>
            <a:chExt cx="2244587" cy="323085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44587" cy="3230856"/>
            </a:xfrm>
            <a:custGeom>
              <a:avLst/>
              <a:gdLst/>
              <a:ahLst/>
              <a:cxnLst/>
              <a:rect l="l" t="t" r="r" b="b"/>
              <a:pathLst>
                <a:path w="2244587" h="3230856">
                  <a:moveTo>
                    <a:pt x="0" y="0"/>
                  </a:moveTo>
                  <a:lnTo>
                    <a:pt x="2244587" y="0"/>
                  </a:lnTo>
                  <a:lnTo>
                    <a:pt x="2244587" y="3230856"/>
                  </a:lnTo>
                  <a:lnTo>
                    <a:pt x="0" y="3230856"/>
                  </a:lnTo>
                  <a:close/>
                </a:path>
              </a:pathLst>
            </a:custGeom>
            <a:solidFill>
              <a:srgbClr val="ED3D3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2630150" y="2314575"/>
            <a:ext cx="5657850" cy="565785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DF2B"/>
            </a:solidFill>
          </p:spPr>
        </p:sp>
      </p:grpSp>
      <p:grpSp>
        <p:nvGrpSpPr>
          <p:cNvPr id="10" name="Group 10"/>
          <p:cNvGrpSpPr/>
          <p:nvPr/>
        </p:nvGrpSpPr>
        <p:grpSpPr>
          <a:xfrm rot="-2168286">
            <a:off x="6029068" y="1880582"/>
            <a:ext cx="6173452" cy="6231248"/>
            <a:chOff x="0" y="0"/>
            <a:chExt cx="2244587" cy="226560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244587" cy="2265601"/>
            </a:xfrm>
            <a:custGeom>
              <a:avLst/>
              <a:gdLst/>
              <a:ahLst/>
              <a:cxnLst/>
              <a:rect l="l" t="t" r="r" b="b"/>
              <a:pathLst>
                <a:path w="2244587" h="2265601">
                  <a:moveTo>
                    <a:pt x="0" y="0"/>
                  </a:moveTo>
                  <a:lnTo>
                    <a:pt x="2244587" y="0"/>
                  </a:lnTo>
                  <a:lnTo>
                    <a:pt x="2244587" y="2265601"/>
                  </a:lnTo>
                  <a:lnTo>
                    <a:pt x="0" y="2265601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sp>
        <p:nvSpPr>
          <p:cNvPr id="12" name="AutoShape 12"/>
          <p:cNvSpPr/>
          <p:nvPr/>
        </p:nvSpPr>
        <p:spPr>
          <a:xfrm rot="-10800000">
            <a:off x="9115794" y="1028700"/>
            <a:ext cx="9402" cy="1453412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3" name="AutoShape 13"/>
          <p:cNvSpPr/>
          <p:nvPr/>
        </p:nvSpPr>
        <p:spPr>
          <a:xfrm rot="-10800000">
            <a:off x="9125196" y="7804888"/>
            <a:ext cx="9402" cy="1453412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14" name="Group 14"/>
          <p:cNvGrpSpPr/>
          <p:nvPr/>
        </p:nvGrpSpPr>
        <p:grpSpPr>
          <a:xfrm>
            <a:off x="17144897" y="4846646"/>
            <a:ext cx="749555" cy="299120"/>
            <a:chOff x="0" y="0"/>
            <a:chExt cx="999406" cy="398827"/>
          </a:xfrm>
        </p:grpSpPr>
        <p:sp>
          <p:nvSpPr>
            <p:cNvPr id="15" name="TextBox 15"/>
            <p:cNvSpPr txBox="1"/>
            <p:nvPr/>
          </p:nvSpPr>
          <p:spPr>
            <a:xfrm>
              <a:off x="394147" y="-19050"/>
              <a:ext cx="605260" cy="4178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 smtClean="0">
                  <a:solidFill>
                    <a:srgbClr val="000000"/>
                  </a:solidFill>
                  <a:latin typeface="Glacial Indifference"/>
                </a:rPr>
                <a:t>07</a:t>
              </a:r>
              <a:endParaRPr lang="en-US" sz="2000" spc="200" dirty="0">
                <a:solidFill>
                  <a:srgbClr val="000000"/>
                </a:solidFill>
                <a:latin typeface="Glacial Indifference"/>
              </a:endParaRPr>
            </a:p>
          </p:txBody>
        </p:sp>
        <p:sp>
          <p:nvSpPr>
            <p:cNvPr id="16" name="AutoShape 16"/>
            <p:cNvSpPr/>
            <p:nvPr/>
          </p:nvSpPr>
          <p:spPr>
            <a:xfrm rot="-5400000">
              <a:off x="194137" y="-13296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6139210" y="3337662"/>
            <a:ext cx="5990775" cy="3743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72"/>
              </a:lnSpc>
            </a:pPr>
            <a:r>
              <a:rPr lang="en-US" sz="8883">
                <a:solidFill>
                  <a:srgbClr val="000000"/>
                </a:solidFill>
                <a:latin typeface="Glacial Indifference"/>
              </a:rPr>
              <a:t>Thanks for your attention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238</Words>
  <Application>Microsoft Office PowerPoint</Application>
  <PresentationFormat>Custom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Open Sauce Light Bold</vt:lpstr>
      <vt:lpstr>Glacial Indifference Bold</vt:lpstr>
      <vt:lpstr>Glacial Indifference</vt:lpstr>
      <vt:lpstr>Arial</vt:lpstr>
      <vt:lpstr>Calibri</vt:lpstr>
      <vt:lpstr>Open Sauce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 IITU</dc:title>
  <cp:lastModifiedBy>Faraby</cp:lastModifiedBy>
  <cp:revision>3</cp:revision>
  <dcterms:created xsi:type="dcterms:W3CDTF">2006-08-16T00:00:00Z</dcterms:created>
  <dcterms:modified xsi:type="dcterms:W3CDTF">2020-10-13T01:58:32Z</dcterms:modified>
  <dc:identifier>DAEKbKCjDoE</dc:identifier>
</cp:coreProperties>
</file>