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8" r:id="rId3"/>
    <p:sldId id="259" r:id="rId4"/>
    <p:sldId id="260" r:id="rId5"/>
    <p:sldId id="261" r:id="rId6"/>
    <p:sldId id="262" r:id="rId7"/>
    <p:sldId id="263" r:id="rId8"/>
    <p:sldId id="264" r:id="rId9"/>
    <p:sldId id="285" r:id="rId10"/>
    <p:sldId id="265" r:id="rId11"/>
    <p:sldId id="266" r:id="rId12"/>
    <p:sldId id="267" r:id="rId13"/>
    <p:sldId id="268" r:id="rId14"/>
    <p:sldId id="269" r:id="rId15"/>
    <p:sldId id="270" r:id="rId16"/>
    <p:sldId id="286" r:id="rId17"/>
    <p:sldId id="287" r:id="rId18"/>
    <p:sldId id="289" r:id="rId19"/>
    <p:sldId id="288" r:id="rId20"/>
    <p:sldId id="283" r:id="rId21"/>
    <p:sldId id="284" r:id="rId2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474" autoAdjust="0"/>
  </p:normalViewPr>
  <p:slideViewPr>
    <p:cSldViewPr snapToGrid="0">
      <p:cViewPr varScale="1">
        <p:scale>
          <a:sx n="73" d="100"/>
          <a:sy n="73" d="100"/>
        </p:scale>
        <p:origin x="1070" y="67"/>
      </p:cViewPr>
      <p:guideLst/>
    </p:cSldViewPr>
  </p:slideViewPr>
  <p:outlineViewPr>
    <p:cViewPr>
      <p:scale>
        <a:sx n="33" d="100"/>
        <a:sy n="33" d="100"/>
      </p:scale>
      <p:origin x="0" y="-32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DE00F9-C11B-4894-AFDF-3C5BCDE8A8B7}" type="datetimeFigureOut">
              <a:rPr lang="ru-RU" smtClean="0"/>
              <a:t>14.10.2019</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058090-07EA-440C-92A6-0F6138834D9A}" type="slidenum">
              <a:rPr lang="ru-RU" smtClean="0"/>
              <a:t>‹#›</a:t>
            </a:fld>
            <a:endParaRPr lang="ru-RU"/>
          </a:p>
        </p:txBody>
      </p:sp>
    </p:spTree>
    <p:extLst>
      <p:ext uri="{BB962C8B-B14F-4D97-AF65-F5344CB8AC3E}">
        <p14:creationId xmlns:p14="http://schemas.microsoft.com/office/powerpoint/2010/main" val="3382090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4B3F9C-2022-4260-A28F-BF70A548CF79}" type="slidenum">
              <a:rPr lang="en-US" smtClean="0"/>
              <a:t>1</a:t>
            </a:fld>
            <a:endParaRPr lang="en-US"/>
          </a:p>
        </p:txBody>
      </p:sp>
    </p:spTree>
    <p:extLst>
      <p:ext uri="{BB962C8B-B14F-4D97-AF65-F5344CB8AC3E}">
        <p14:creationId xmlns:p14="http://schemas.microsoft.com/office/powerpoint/2010/main" val="408204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4B3F9C-2022-4260-A28F-BF70A548CF79}" type="slidenum">
              <a:rPr lang="en-US" smtClean="0"/>
              <a:t>13</a:t>
            </a:fld>
            <a:endParaRPr lang="en-US"/>
          </a:p>
        </p:txBody>
      </p:sp>
    </p:spTree>
    <p:extLst>
      <p:ext uri="{BB962C8B-B14F-4D97-AF65-F5344CB8AC3E}">
        <p14:creationId xmlns:p14="http://schemas.microsoft.com/office/powerpoint/2010/main" val="1640544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4B3F9C-2022-4260-A28F-BF70A548CF79}" type="slidenum">
              <a:rPr lang="en-US" smtClean="0"/>
              <a:t>14</a:t>
            </a:fld>
            <a:endParaRPr lang="en-US"/>
          </a:p>
        </p:txBody>
      </p:sp>
    </p:spTree>
    <p:extLst>
      <p:ext uri="{BB962C8B-B14F-4D97-AF65-F5344CB8AC3E}">
        <p14:creationId xmlns:p14="http://schemas.microsoft.com/office/powerpoint/2010/main" val="2355025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rPr>
              <a:t>include()</a:t>
            </a:r>
            <a:r>
              <a:rPr lang="en-US" sz="1200" b="0" i="0" kern="1200" dirty="0" smtClean="0">
                <a:solidFill>
                  <a:schemeClr val="tx1"/>
                </a:solidFill>
                <a:effectLst/>
                <a:latin typeface="+mn-lt"/>
                <a:ea typeface="+mn-ea"/>
                <a:cs typeface="+mn-cs"/>
              </a:rPr>
              <a:t> function allows referencing other </a:t>
            </a:r>
            <a:r>
              <a:rPr lang="en-US" sz="1200" b="0" i="0" kern="1200" dirty="0" err="1" smtClean="0">
                <a:solidFill>
                  <a:schemeClr val="tx1"/>
                </a:solidFill>
                <a:effectLst/>
                <a:latin typeface="+mn-lt"/>
                <a:ea typeface="+mn-ea"/>
                <a:cs typeface="+mn-cs"/>
              </a:rPr>
              <a:t>URLconfs</a:t>
            </a:r>
            <a:r>
              <a:rPr lang="en-US" sz="1200" b="0" i="0" kern="1200" dirty="0" smtClean="0">
                <a:solidFill>
                  <a:schemeClr val="tx1"/>
                </a:solidFill>
                <a:effectLst/>
                <a:latin typeface="+mn-lt"/>
                <a:ea typeface="+mn-ea"/>
                <a:cs typeface="+mn-cs"/>
              </a:rPr>
              <a:t>. Whenever Django encounters </a:t>
            </a:r>
            <a:r>
              <a:rPr lang="en-US" sz="1200" b="0" i="0" u="none" strike="noStrike" kern="1200" dirty="0" smtClean="0">
                <a:solidFill>
                  <a:schemeClr val="tx1"/>
                </a:solidFill>
                <a:effectLst/>
                <a:latin typeface="+mn-lt"/>
                <a:ea typeface="+mn-ea"/>
                <a:cs typeface="+mn-cs"/>
              </a:rPr>
              <a:t>include()</a:t>
            </a:r>
            <a:r>
              <a:rPr lang="en-US" sz="1200" b="0" i="0" kern="1200" dirty="0" smtClean="0">
                <a:solidFill>
                  <a:schemeClr val="tx1"/>
                </a:solidFill>
                <a:effectLst/>
                <a:latin typeface="+mn-lt"/>
                <a:ea typeface="+mn-ea"/>
                <a:cs typeface="+mn-cs"/>
              </a:rPr>
              <a:t>, it chops off whatever part of the URL matched up to that point and sends the remaining string to the included </a:t>
            </a:r>
            <a:r>
              <a:rPr lang="en-US" sz="1200" b="0" i="0" kern="1200" dirty="0" err="1" smtClean="0">
                <a:solidFill>
                  <a:schemeClr val="tx1"/>
                </a:solidFill>
                <a:effectLst/>
                <a:latin typeface="+mn-lt"/>
                <a:ea typeface="+mn-ea"/>
                <a:cs typeface="+mn-cs"/>
              </a:rPr>
              <a:t>URLconf</a:t>
            </a:r>
            <a:r>
              <a:rPr lang="en-US" sz="1200" b="0" i="0" kern="1200" dirty="0" smtClean="0">
                <a:solidFill>
                  <a:schemeClr val="tx1"/>
                </a:solidFill>
                <a:effectLst/>
                <a:latin typeface="+mn-lt"/>
                <a:ea typeface="+mn-ea"/>
                <a:cs typeface="+mn-cs"/>
              </a:rPr>
              <a:t> for further processing.</a:t>
            </a:r>
            <a:endParaRPr lang="en-US" dirty="0"/>
          </a:p>
        </p:txBody>
      </p:sp>
      <p:sp>
        <p:nvSpPr>
          <p:cNvPr id="4" name="Slide Number Placeholder 3"/>
          <p:cNvSpPr>
            <a:spLocks noGrp="1"/>
          </p:cNvSpPr>
          <p:nvPr>
            <p:ph type="sldNum" sz="quarter" idx="10"/>
          </p:nvPr>
        </p:nvSpPr>
        <p:spPr/>
        <p:txBody>
          <a:bodyPr/>
          <a:lstStyle/>
          <a:p>
            <a:fld id="{B54B3F9C-2022-4260-A28F-BF70A548CF79}" type="slidenum">
              <a:rPr lang="en-US" smtClean="0"/>
              <a:t>15</a:t>
            </a:fld>
            <a:endParaRPr lang="en-US"/>
          </a:p>
        </p:txBody>
      </p:sp>
    </p:spTree>
    <p:extLst>
      <p:ext uri="{BB962C8B-B14F-4D97-AF65-F5344CB8AC3E}">
        <p14:creationId xmlns:p14="http://schemas.microsoft.com/office/powerpoint/2010/main" val="3795957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rPr>
              <a:t>include()</a:t>
            </a:r>
            <a:r>
              <a:rPr lang="en-US" sz="1200" b="0" i="0" kern="1200" dirty="0" smtClean="0">
                <a:solidFill>
                  <a:schemeClr val="tx1"/>
                </a:solidFill>
                <a:effectLst/>
                <a:latin typeface="+mn-lt"/>
                <a:ea typeface="+mn-ea"/>
                <a:cs typeface="+mn-cs"/>
              </a:rPr>
              <a:t> function allows referencing other </a:t>
            </a:r>
            <a:r>
              <a:rPr lang="en-US" sz="1200" b="0" i="0" kern="1200" dirty="0" err="1" smtClean="0">
                <a:solidFill>
                  <a:schemeClr val="tx1"/>
                </a:solidFill>
                <a:effectLst/>
                <a:latin typeface="+mn-lt"/>
                <a:ea typeface="+mn-ea"/>
                <a:cs typeface="+mn-cs"/>
              </a:rPr>
              <a:t>URLconfs</a:t>
            </a:r>
            <a:r>
              <a:rPr lang="en-US" sz="1200" b="0" i="0" kern="1200" dirty="0" smtClean="0">
                <a:solidFill>
                  <a:schemeClr val="tx1"/>
                </a:solidFill>
                <a:effectLst/>
                <a:latin typeface="+mn-lt"/>
                <a:ea typeface="+mn-ea"/>
                <a:cs typeface="+mn-cs"/>
              </a:rPr>
              <a:t>. Whenever Django encounters </a:t>
            </a:r>
            <a:r>
              <a:rPr lang="en-US" sz="1200" b="0" i="0" u="none" strike="noStrike" kern="1200" dirty="0" smtClean="0">
                <a:solidFill>
                  <a:schemeClr val="tx1"/>
                </a:solidFill>
                <a:effectLst/>
                <a:latin typeface="+mn-lt"/>
                <a:ea typeface="+mn-ea"/>
                <a:cs typeface="+mn-cs"/>
              </a:rPr>
              <a:t>include()</a:t>
            </a:r>
            <a:r>
              <a:rPr lang="en-US" sz="1200" b="0" i="0" kern="1200" dirty="0" smtClean="0">
                <a:solidFill>
                  <a:schemeClr val="tx1"/>
                </a:solidFill>
                <a:effectLst/>
                <a:latin typeface="+mn-lt"/>
                <a:ea typeface="+mn-ea"/>
                <a:cs typeface="+mn-cs"/>
              </a:rPr>
              <a:t>, it chops off whatever part of the URL matched up to that point and sends the remaining string to the included </a:t>
            </a:r>
            <a:r>
              <a:rPr lang="en-US" sz="1200" b="0" i="0" kern="1200" dirty="0" err="1" smtClean="0">
                <a:solidFill>
                  <a:schemeClr val="tx1"/>
                </a:solidFill>
                <a:effectLst/>
                <a:latin typeface="+mn-lt"/>
                <a:ea typeface="+mn-ea"/>
                <a:cs typeface="+mn-cs"/>
              </a:rPr>
              <a:t>URLconf</a:t>
            </a:r>
            <a:r>
              <a:rPr lang="en-US" sz="1200" b="0" i="0" kern="1200" dirty="0" smtClean="0">
                <a:solidFill>
                  <a:schemeClr val="tx1"/>
                </a:solidFill>
                <a:effectLst/>
                <a:latin typeface="+mn-lt"/>
                <a:ea typeface="+mn-ea"/>
                <a:cs typeface="+mn-cs"/>
              </a:rPr>
              <a:t> for further processing.</a:t>
            </a:r>
            <a:endParaRPr lang="en-US" dirty="0"/>
          </a:p>
        </p:txBody>
      </p:sp>
      <p:sp>
        <p:nvSpPr>
          <p:cNvPr id="4" name="Slide Number Placeholder 3"/>
          <p:cNvSpPr>
            <a:spLocks noGrp="1"/>
          </p:cNvSpPr>
          <p:nvPr>
            <p:ph type="sldNum" sz="quarter" idx="10"/>
          </p:nvPr>
        </p:nvSpPr>
        <p:spPr/>
        <p:txBody>
          <a:bodyPr/>
          <a:lstStyle/>
          <a:p>
            <a:fld id="{B54B3F9C-2022-4260-A28F-BF70A548CF79}" type="slidenum">
              <a:rPr lang="en-US" smtClean="0"/>
              <a:t>16</a:t>
            </a:fld>
            <a:endParaRPr lang="en-US"/>
          </a:p>
        </p:txBody>
      </p:sp>
    </p:spTree>
    <p:extLst>
      <p:ext uri="{BB962C8B-B14F-4D97-AF65-F5344CB8AC3E}">
        <p14:creationId xmlns:p14="http://schemas.microsoft.com/office/powerpoint/2010/main" val="2777780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rPr>
              <a:t>path()</a:t>
            </a:r>
            <a:r>
              <a:rPr lang="en-US" sz="1200" b="0" i="0" kern="1200" dirty="0" smtClean="0">
                <a:solidFill>
                  <a:schemeClr val="tx1"/>
                </a:solidFill>
                <a:effectLst/>
                <a:latin typeface="+mn-lt"/>
                <a:ea typeface="+mn-ea"/>
                <a:cs typeface="+mn-cs"/>
              </a:rPr>
              <a:t> function is passed four arguments, two required: </a:t>
            </a:r>
            <a:r>
              <a:rPr lang="en-US" sz="1200" kern="1200" dirty="0" smtClean="0">
                <a:solidFill>
                  <a:schemeClr val="tx1"/>
                </a:solidFill>
                <a:effectLst/>
                <a:latin typeface="+mn-lt"/>
                <a:ea typeface="+mn-ea"/>
                <a:cs typeface="+mn-cs"/>
              </a:rPr>
              <a:t>route</a:t>
            </a:r>
            <a:r>
              <a:rPr lang="en-US" sz="1200" b="0" i="0" kern="1200" dirty="0" smtClean="0">
                <a:solidFill>
                  <a:schemeClr val="tx1"/>
                </a:solidFill>
                <a:effectLst/>
                <a:latin typeface="+mn-lt"/>
                <a:ea typeface="+mn-ea"/>
                <a:cs typeface="+mn-cs"/>
              </a:rPr>
              <a:t> and </a:t>
            </a:r>
            <a:r>
              <a:rPr lang="en-US" sz="1200" kern="1200" dirty="0" smtClean="0">
                <a:solidFill>
                  <a:schemeClr val="tx1"/>
                </a:solidFill>
                <a:effectLst/>
                <a:latin typeface="+mn-lt"/>
                <a:ea typeface="+mn-ea"/>
                <a:cs typeface="+mn-cs"/>
              </a:rPr>
              <a:t>view</a:t>
            </a:r>
            <a:r>
              <a:rPr lang="en-US" sz="1200" b="0" i="0" kern="1200" dirty="0" smtClean="0">
                <a:solidFill>
                  <a:schemeClr val="tx1"/>
                </a:solidFill>
                <a:effectLst/>
                <a:latin typeface="+mn-lt"/>
                <a:ea typeface="+mn-ea"/>
                <a:cs typeface="+mn-cs"/>
              </a:rPr>
              <a:t>, and two optional: </a:t>
            </a:r>
            <a:r>
              <a:rPr lang="en-US" sz="1200" kern="1200" dirty="0" err="1" smtClean="0">
                <a:solidFill>
                  <a:schemeClr val="tx1"/>
                </a:solidFill>
                <a:effectLst/>
                <a:latin typeface="+mn-lt"/>
                <a:ea typeface="+mn-ea"/>
                <a:cs typeface="+mn-cs"/>
              </a:rPr>
              <a:t>kwargs</a:t>
            </a:r>
            <a:r>
              <a:rPr lang="en-US" sz="1200" b="0" i="0" kern="1200" dirty="0" smtClean="0">
                <a:solidFill>
                  <a:schemeClr val="tx1"/>
                </a:solidFill>
                <a:effectLst/>
                <a:latin typeface="+mn-lt"/>
                <a:ea typeface="+mn-ea"/>
                <a:cs typeface="+mn-cs"/>
              </a:rPr>
              <a:t>, and </a:t>
            </a:r>
            <a:r>
              <a:rPr lang="en-US" sz="1200" kern="1200" dirty="0" smtClean="0">
                <a:solidFill>
                  <a:schemeClr val="tx1"/>
                </a:solidFill>
                <a:effectLst/>
                <a:latin typeface="+mn-lt"/>
                <a:ea typeface="+mn-ea"/>
                <a:cs typeface="+mn-cs"/>
              </a:rPr>
              <a:t>name</a:t>
            </a:r>
            <a:endParaRPr lang="en-US" dirty="0"/>
          </a:p>
        </p:txBody>
      </p:sp>
      <p:sp>
        <p:nvSpPr>
          <p:cNvPr id="4" name="Slide Number Placeholder 3"/>
          <p:cNvSpPr>
            <a:spLocks noGrp="1"/>
          </p:cNvSpPr>
          <p:nvPr>
            <p:ph type="sldNum" sz="quarter" idx="10"/>
          </p:nvPr>
        </p:nvSpPr>
        <p:spPr/>
        <p:txBody>
          <a:bodyPr/>
          <a:lstStyle/>
          <a:p>
            <a:fld id="{B54B3F9C-2022-4260-A28F-BF70A548CF79}" type="slidenum">
              <a:rPr lang="en-US" smtClean="0"/>
              <a:t>17</a:t>
            </a:fld>
            <a:endParaRPr lang="en-US"/>
          </a:p>
        </p:txBody>
      </p:sp>
    </p:spTree>
    <p:extLst>
      <p:ext uri="{BB962C8B-B14F-4D97-AF65-F5344CB8AC3E}">
        <p14:creationId xmlns:p14="http://schemas.microsoft.com/office/powerpoint/2010/main" val="1232491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rPr>
              <a:t>path()</a:t>
            </a:r>
            <a:r>
              <a:rPr lang="en-US" sz="1200" b="0" i="0" kern="1200" dirty="0" smtClean="0">
                <a:solidFill>
                  <a:schemeClr val="tx1"/>
                </a:solidFill>
                <a:effectLst/>
                <a:latin typeface="+mn-lt"/>
                <a:ea typeface="+mn-ea"/>
                <a:cs typeface="+mn-cs"/>
              </a:rPr>
              <a:t> function is passed four arguments, two required: </a:t>
            </a:r>
            <a:r>
              <a:rPr lang="en-US" sz="1200" kern="1200" dirty="0" smtClean="0">
                <a:solidFill>
                  <a:schemeClr val="tx1"/>
                </a:solidFill>
                <a:effectLst/>
                <a:latin typeface="+mn-lt"/>
                <a:ea typeface="+mn-ea"/>
                <a:cs typeface="+mn-cs"/>
              </a:rPr>
              <a:t>route</a:t>
            </a:r>
            <a:r>
              <a:rPr lang="en-US" sz="1200" b="0" i="0" kern="1200" dirty="0" smtClean="0">
                <a:solidFill>
                  <a:schemeClr val="tx1"/>
                </a:solidFill>
                <a:effectLst/>
                <a:latin typeface="+mn-lt"/>
                <a:ea typeface="+mn-ea"/>
                <a:cs typeface="+mn-cs"/>
              </a:rPr>
              <a:t> and </a:t>
            </a:r>
            <a:r>
              <a:rPr lang="en-US" sz="1200" kern="1200" dirty="0" smtClean="0">
                <a:solidFill>
                  <a:schemeClr val="tx1"/>
                </a:solidFill>
                <a:effectLst/>
                <a:latin typeface="+mn-lt"/>
                <a:ea typeface="+mn-ea"/>
                <a:cs typeface="+mn-cs"/>
              </a:rPr>
              <a:t>view</a:t>
            </a:r>
            <a:r>
              <a:rPr lang="en-US" sz="1200" b="0" i="0" kern="1200" dirty="0" smtClean="0">
                <a:solidFill>
                  <a:schemeClr val="tx1"/>
                </a:solidFill>
                <a:effectLst/>
                <a:latin typeface="+mn-lt"/>
                <a:ea typeface="+mn-ea"/>
                <a:cs typeface="+mn-cs"/>
              </a:rPr>
              <a:t>, and two optional: </a:t>
            </a:r>
            <a:r>
              <a:rPr lang="en-US" sz="1200" kern="1200" dirty="0" err="1" smtClean="0">
                <a:solidFill>
                  <a:schemeClr val="tx1"/>
                </a:solidFill>
                <a:effectLst/>
                <a:latin typeface="+mn-lt"/>
                <a:ea typeface="+mn-ea"/>
                <a:cs typeface="+mn-cs"/>
              </a:rPr>
              <a:t>kwargs</a:t>
            </a:r>
            <a:r>
              <a:rPr lang="en-US" sz="1200" b="0" i="0" kern="1200" dirty="0" smtClean="0">
                <a:solidFill>
                  <a:schemeClr val="tx1"/>
                </a:solidFill>
                <a:effectLst/>
                <a:latin typeface="+mn-lt"/>
                <a:ea typeface="+mn-ea"/>
                <a:cs typeface="+mn-cs"/>
              </a:rPr>
              <a:t>, and </a:t>
            </a:r>
            <a:r>
              <a:rPr lang="en-US" sz="1200" kern="1200" dirty="0" smtClean="0">
                <a:solidFill>
                  <a:schemeClr val="tx1"/>
                </a:solidFill>
                <a:effectLst/>
                <a:latin typeface="+mn-lt"/>
                <a:ea typeface="+mn-ea"/>
                <a:cs typeface="+mn-cs"/>
              </a:rPr>
              <a:t>name</a:t>
            </a:r>
            <a:endParaRPr lang="en-US" dirty="0"/>
          </a:p>
        </p:txBody>
      </p:sp>
      <p:sp>
        <p:nvSpPr>
          <p:cNvPr id="4" name="Slide Number Placeholder 3"/>
          <p:cNvSpPr>
            <a:spLocks noGrp="1"/>
          </p:cNvSpPr>
          <p:nvPr>
            <p:ph type="sldNum" sz="quarter" idx="10"/>
          </p:nvPr>
        </p:nvSpPr>
        <p:spPr/>
        <p:txBody>
          <a:bodyPr/>
          <a:lstStyle/>
          <a:p>
            <a:fld id="{B54B3F9C-2022-4260-A28F-BF70A548CF79}" type="slidenum">
              <a:rPr lang="en-US" smtClean="0"/>
              <a:t>18</a:t>
            </a:fld>
            <a:endParaRPr lang="en-US"/>
          </a:p>
        </p:txBody>
      </p:sp>
    </p:spTree>
    <p:extLst>
      <p:ext uri="{BB962C8B-B14F-4D97-AF65-F5344CB8AC3E}">
        <p14:creationId xmlns:p14="http://schemas.microsoft.com/office/powerpoint/2010/main" val="4175730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4B3F9C-2022-4260-A28F-BF70A548CF79}" type="slidenum">
              <a:rPr lang="en-US" smtClean="0"/>
              <a:t>20</a:t>
            </a:fld>
            <a:endParaRPr lang="en-US"/>
          </a:p>
        </p:txBody>
      </p:sp>
    </p:spTree>
    <p:extLst>
      <p:ext uri="{BB962C8B-B14F-4D97-AF65-F5344CB8AC3E}">
        <p14:creationId xmlns:p14="http://schemas.microsoft.com/office/powerpoint/2010/main" val="919394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4B3F9C-2022-4260-A28F-BF70A548CF79}" type="slidenum">
              <a:rPr lang="en-US" smtClean="0"/>
              <a:t>4</a:t>
            </a:fld>
            <a:endParaRPr lang="en-US"/>
          </a:p>
        </p:txBody>
      </p:sp>
    </p:spTree>
    <p:extLst>
      <p:ext uri="{BB962C8B-B14F-4D97-AF65-F5344CB8AC3E}">
        <p14:creationId xmlns:p14="http://schemas.microsoft.com/office/powerpoint/2010/main" val="119326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4B3F9C-2022-4260-A28F-BF70A548CF79}" type="slidenum">
              <a:rPr lang="en-US" smtClean="0"/>
              <a:t>5</a:t>
            </a:fld>
            <a:endParaRPr lang="en-US"/>
          </a:p>
        </p:txBody>
      </p:sp>
    </p:spTree>
    <p:extLst>
      <p:ext uri="{BB962C8B-B14F-4D97-AF65-F5344CB8AC3E}">
        <p14:creationId xmlns:p14="http://schemas.microsoft.com/office/powerpoint/2010/main" val="564243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PYTHON IS CASE SENSITIVE DO NOT FORGET ABOUT IT</a:t>
            </a:r>
            <a:endParaRPr lang="en-US" dirty="0"/>
          </a:p>
        </p:txBody>
      </p:sp>
      <p:sp>
        <p:nvSpPr>
          <p:cNvPr id="4" name="Slide Number Placeholder 3"/>
          <p:cNvSpPr>
            <a:spLocks noGrp="1"/>
          </p:cNvSpPr>
          <p:nvPr>
            <p:ph type="sldNum" sz="quarter" idx="10"/>
          </p:nvPr>
        </p:nvSpPr>
        <p:spPr/>
        <p:txBody>
          <a:bodyPr/>
          <a:lstStyle/>
          <a:p>
            <a:fld id="{B54B3F9C-2022-4260-A28F-BF70A548CF79}" type="slidenum">
              <a:rPr lang="en-US" smtClean="0"/>
              <a:t>6</a:t>
            </a:fld>
            <a:endParaRPr lang="en-US"/>
          </a:p>
        </p:txBody>
      </p:sp>
    </p:spTree>
    <p:extLst>
      <p:ext uri="{BB962C8B-B14F-4D97-AF65-F5344CB8AC3E}">
        <p14:creationId xmlns:p14="http://schemas.microsoft.com/office/powerpoint/2010/main" val="1057857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django</a:t>
            </a:r>
            <a:r>
              <a:rPr lang="en-US" sz="1200" kern="1200" dirty="0" smtClean="0">
                <a:solidFill>
                  <a:schemeClr val="tx1"/>
                </a:solidFill>
                <a:effectLst/>
                <a:latin typeface="+mn-lt"/>
                <a:ea typeface="+mn-ea"/>
                <a:cs typeface="+mn-cs"/>
              </a:rPr>
              <a:t>-admin</a:t>
            </a:r>
            <a:r>
              <a:rPr lang="en-US" sz="1200" b="0" i="0" kern="1200" dirty="0" smtClean="0">
                <a:solidFill>
                  <a:schemeClr val="tx1"/>
                </a:solidFill>
                <a:effectLst/>
                <a:latin typeface="+mn-lt"/>
                <a:ea typeface="+mn-ea"/>
                <a:cs typeface="+mn-cs"/>
              </a:rPr>
              <a:t> is Django’s command-line utility for administrative tasks. This document outlines all it can do.</a:t>
            </a:r>
            <a:endParaRPr lang="ru-RU" dirty="0"/>
          </a:p>
        </p:txBody>
      </p:sp>
      <p:sp>
        <p:nvSpPr>
          <p:cNvPr id="4" name="Slide Number Placeholder 3"/>
          <p:cNvSpPr>
            <a:spLocks noGrp="1"/>
          </p:cNvSpPr>
          <p:nvPr>
            <p:ph type="sldNum" sz="quarter" idx="10"/>
          </p:nvPr>
        </p:nvSpPr>
        <p:spPr/>
        <p:txBody>
          <a:bodyPr/>
          <a:lstStyle/>
          <a:p>
            <a:fld id="{27058090-07EA-440C-92A6-0F6138834D9A}" type="slidenum">
              <a:rPr lang="ru-RU" smtClean="0"/>
              <a:t>7</a:t>
            </a:fld>
            <a:endParaRPr lang="ru-RU"/>
          </a:p>
        </p:txBody>
      </p:sp>
    </p:spTree>
    <p:extLst>
      <p:ext uri="{BB962C8B-B14F-4D97-AF65-F5344CB8AC3E}">
        <p14:creationId xmlns:p14="http://schemas.microsoft.com/office/powerpoint/2010/main" val="483109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addition, </a:t>
            </a:r>
            <a:r>
              <a:rPr lang="en-US" sz="1200" kern="1200" dirty="0" smtClean="0">
                <a:solidFill>
                  <a:schemeClr val="tx1"/>
                </a:solidFill>
                <a:effectLst/>
                <a:latin typeface="+mn-lt"/>
                <a:ea typeface="+mn-ea"/>
                <a:cs typeface="+mn-cs"/>
              </a:rPr>
              <a:t>manage.py</a:t>
            </a:r>
            <a:r>
              <a:rPr lang="en-US" sz="1200" b="0" i="0" kern="1200" dirty="0" smtClean="0">
                <a:solidFill>
                  <a:schemeClr val="tx1"/>
                </a:solidFill>
                <a:effectLst/>
                <a:latin typeface="+mn-lt"/>
                <a:ea typeface="+mn-ea"/>
                <a:cs typeface="+mn-cs"/>
              </a:rPr>
              <a:t> is automatically created in each Django project. It does the same thing as </a:t>
            </a:r>
            <a:r>
              <a:rPr lang="en-US" sz="1200" kern="1200" dirty="0" err="1" smtClean="0">
                <a:solidFill>
                  <a:schemeClr val="tx1"/>
                </a:solidFill>
                <a:effectLst/>
                <a:latin typeface="+mn-lt"/>
                <a:ea typeface="+mn-ea"/>
                <a:cs typeface="+mn-cs"/>
              </a:rPr>
              <a:t>django</a:t>
            </a:r>
            <a:r>
              <a:rPr lang="en-US" sz="1200" kern="1200" dirty="0" smtClean="0">
                <a:solidFill>
                  <a:schemeClr val="tx1"/>
                </a:solidFill>
                <a:effectLst/>
                <a:latin typeface="+mn-lt"/>
                <a:ea typeface="+mn-ea"/>
                <a:cs typeface="+mn-cs"/>
              </a:rPr>
              <a:t>-admin</a:t>
            </a:r>
            <a:r>
              <a:rPr lang="en-US" sz="1200" b="0" i="0" kern="1200" dirty="0" smtClean="0">
                <a:solidFill>
                  <a:schemeClr val="tx1"/>
                </a:solidFill>
                <a:effectLst/>
                <a:latin typeface="+mn-lt"/>
                <a:ea typeface="+mn-ea"/>
                <a:cs typeface="+mn-cs"/>
              </a:rPr>
              <a:t> but also sets the </a:t>
            </a:r>
            <a:r>
              <a:rPr lang="en-US" sz="1200" b="0" i="0" u="none" strike="noStrike" kern="1200" dirty="0" smtClean="0">
                <a:solidFill>
                  <a:schemeClr val="tx1"/>
                </a:solidFill>
                <a:effectLst/>
                <a:latin typeface="+mn-lt"/>
                <a:ea typeface="+mn-ea"/>
                <a:cs typeface="+mn-cs"/>
              </a:rPr>
              <a:t>DJANGO_SETTINGS_MODULE</a:t>
            </a:r>
            <a:r>
              <a:rPr lang="en-US" sz="1200" b="0" i="0" kern="1200" dirty="0" smtClean="0">
                <a:solidFill>
                  <a:schemeClr val="tx1"/>
                </a:solidFill>
                <a:effectLst/>
                <a:latin typeface="+mn-lt"/>
                <a:ea typeface="+mn-ea"/>
                <a:cs typeface="+mn-cs"/>
              </a:rPr>
              <a:t> environment variable so that it points to your project’s </a:t>
            </a:r>
            <a:r>
              <a:rPr lang="en-US" sz="1200" kern="1200" dirty="0" smtClean="0">
                <a:solidFill>
                  <a:schemeClr val="tx1"/>
                </a:solidFill>
                <a:effectLst/>
                <a:latin typeface="+mn-lt"/>
                <a:ea typeface="+mn-ea"/>
                <a:cs typeface="+mn-cs"/>
              </a:rPr>
              <a:t>settings.py</a:t>
            </a:r>
            <a:r>
              <a:rPr lang="en-US" sz="1200" b="0" i="0" kern="1200" dirty="0" smtClean="0">
                <a:solidFill>
                  <a:schemeClr val="tx1"/>
                </a:solidFill>
                <a:effectLst/>
                <a:latin typeface="+mn-lt"/>
                <a:ea typeface="+mn-ea"/>
                <a:cs typeface="+mn-cs"/>
              </a:rPr>
              <a:t> file. It is a specification that describes how a web server communicates with web applications, and how web applications can be chained together to process one request.</a:t>
            </a:r>
            <a:endParaRPr lang="ru-RU" dirty="0"/>
          </a:p>
        </p:txBody>
      </p:sp>
      <p:sp>
        <p:nvSpPr>
          <p:cNvPr id="4" name="Slide Number Placeholder 3"/>
          <p:cNvSpPr>
            <a:spLocks noGrp="1"/>
          </p:cNvSpPr>
          <p:nvPr>
            <p:ph type="sldNum" sz="quarter" idx="10"/>
          </p:nvPr>
        </p:nvSpPr>
        <p:spPr/>
        <p:txBody>
          <a:bodyPr/>
          <a:lstStyle/>
          <a:p>
            <a:fld id="{27058090-07EA-440C-92A6-0F6138834D9A}" type="slidenum">
              <a:rPr lang="ru-RU" smtClean="0"/>
              <a:t>8</a:t>
            </a:fld>
            <a:endParaRPr lang="ru-RU"/>
          </a:p>
        </p:txBody>
      </p:sp>
    </p:spTree>
    <p:extLst>
      <p:ext uri="{BB962C8B-B14F-4D97-AF65-F5344CB8AC3E}">
        <p14:creationId xmlns:p14="http://schemas.microsoft.com/office/powerpoint/2010/main" val="2962779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7058090-07EA-440C-92A6-0F6138834D9A}" type="slidenum">
              <a:rPr lang="ru-RU" smtClean="0"/>
              <a:t>9</a:t>
            </a:fld>
            <a:endParaRPr lang="ru-RU"/>
          </a:p>
        </p:txBody>
      </p:sp>
    </p:spTree>
    <p:extLst>
      <p:ext uri="{BB962C8B-B14F-4D97-AF65-F5344CB8AC3E}">
        <p14:creationId xmlns:p14="http://schemas.microsoft.com/office/powerpoint/2010/main" val="3188558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Your apps can live anywhere on your </a:t>
            </a:r>
            <a:r>
              <a:rPr lang="en-US" sz="1200" b="0" i="0" u="none" strike="noStrike" kern="1200" dirty="0" smtClean="0">
                <a:solidFill>
                  <a:schemeClr val="tx1"/>
                </a:solidFill>
                <a:effectLst/>
                <a:latin typeface="+mn-lt"/>
                <a:ea typeface="+mn-ea"/>
                <a:cs typeface="+mn-cs"/>
              </a:rPr>
              <a:t>Python path</a:t>
            </a:r>
            <a:r>
              <a:rPr lang="en-US" sz="1200" b="0" i="0" kern="1200" dirty="0" smtClean="0">
                <a:solidFill>
                  <a:schemeClr val="tx1"/>
                </a:solidFill>
                <a:effectLst/>
                <a:latin typeface="+mn-lt"/>
                <a:ea typeface="+mn-ea"/>
                <a:cs typeface="+mn-cs"/>
              </a:rPr>
              <a:t>. we’ll create our app right next to our </a:t>
            </a:r>
            <a:r>
              <a:rPr lang="en-US" sz="1200" kern="1200" dirty="0" smtClean="0">
                <a:solidFill>
                  <a:schemeClr val="tx1"/>
                </a:solidFill>
                <a:effectLst/>
                <a:latin typeface="+mn-lt"/>
                <a:ea typeface="+mn-ea"/>
                <a:cs typeface="+mn-cs"/>
              </a:rPr>
              <a:t>manage.py</a:t>
            </a:r>
            <a:r>
              <a:rPr lang="en-US" sz="1200" b="0" i="0" kern="1200" dirty="0" smtClean="0">
                <a:solidFill>
                  <a:schemeClr val="tx1"/>
                </a:solidFill>
                <a:effectLst/>
                <a:latin typeface="+mn-lt"/>
                <a:ea typeface="+mn-ea"/>
                <a:cs typeface="+mn-cs"/>
              </a:rPr>
              <a:t> file so that it can be imported as its own top-level module, rather than a submodule</a:t>
            </a:r>
            <a:endParaRPr lang="en-US" dirty="0"/>
          </a:p>
        </p:txBody>
      </p:sp>
      <p:sp>
        <p:nvSpPr>
          <p:cNvPr id="4" name="Slide Number Placeholder 3"/>
          <p:cNvSpPr>
            <a:spLocks noGrp="1"/>
          </p:cNvSpPr>
          <p:nvPr>
            <p:ph type="sldNum" sz="quarter" idx="10"/>
          </p:nvPr>
        </p:nvSpPr>
        <p:spPr/>
        <p:txBody>
          <a:bodyPr/>
          <a:lstStyle/>
          <a:p>
            <a:fld id="{B54B3F9C-2022-4260-A28F-BF70A548CF79}" type="slidenum">
              <a:rPr lang="en-US" smtClean="0"/>
              <a:t>10</a:t>
            </a:fld>
            <a:endParaRPr lang="en-US"/>
          </a:p>
        </p:txBody>
      </p:sp>
    </p:spTree>
    <p:extLst>
      <p:ext uri="{BB962C8B-B14F-4D97-AF65-F5344CB8AC3E}">
        <p14:creationId xmlns:p14="http://schemas.microsoft.com/office/powerpoint/2010/main" val="3664250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4B3F9C-2022-4260-A28F-BF70A548CF79}" type="slidenum">
              <a:rPr lang="en-US" smtClean="0"/>
              <a:t>12</a:t>
            </a:fld>
            <a:endParaRPr lang="en-US"/>
          </a:p>
        </p:txBody>
      </p:sp>
    </p:spTree>
    <p:extLst>
      <p:ext uri="{BB962C8B-B14F-4D97-AF65-F5344CB8AC3E}">
        <p14:creationId xmlns:p14="http://schemas.microsoft.com/office/powerpoint/2010/main" val="743108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5A3D30CE-9311-4743-BD65-DF7BE97BDF97}" type="datetimeFigureOut">
              <a:rPr lang="ru-RU" smtClean="0"/>
              <a:t>14.10.2019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E6C3A56-8B68-4C75-938C-3F4B28F3E43B}" type="slidenum">
              <a:rPr lang="ru-RU" smtClean="0"/>
              <a:t>‹#›</a:t>
            </a:fld>
            <a:endParaRPr lang="ru-RU"/>
          </a:p>
        </p:txBody>
      </p:sp>
    </p:spTree>
    <p:extLst>
      <p:ext uri="{BB962C8B-B14F-4D97-AF65-F5344CB8AC3E}">
        <p14:creationId xmlns:p14="http://schemas.microsoft.com/office/powerpoint/2010/main" val="499049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5A3D30CE-9311-4743-BD65-DF7BE97BDF97}" type="datetimeFigureOut">
              <a:rPr lang="ru-RU" smtClean="0"/>
              <a:t>14.10.2019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E6C3A56-8B68-4C75-938C-3F4B28F3E43B}" type="slidenum">
              <a:rPr lang="ru-RU" smtClean="0"/>
              <a:t>‹#›</a:t>
            </a:fld>
            <a:endParaRPr lang="ru-RU"/>
          </a:p>
        </p:txBody>
      </p:sp>
    </p:spTree>
    <p:extLst>
      <p:ext uri="{BB962C8B-B14F-4D97-AF65-F5344CB8AC3E}">
        <p14:creationId xmlns:p14="http://schemas.microsoft.com/office/powerpoint/2010/main" val="2659945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5A3D30CE-9311-4743-BD65-DF7BE97BDF97}" type="datetimeFigureOut">
              <a:rPr lang="ru-RU" smtClean="0"/>
              <a:t>14.10.2019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E6C3A56-8B68-4C75-938C-3F4B28F3E43B}" type="slidenum">
              <a:rPr lang="ru-RU" smtClean="0"/>
              <a:t>‹#›</a:t>
            </a:fld>
            <a:endParaRPr lang="ru-RU"/>
          </a:p>
        </p:txBody>
      </p:sp>
    </p:spTree>
    <p:extLst>
      <p:ext uri="{BB962C8B-B14F-4D97-AF65-F5344CB8AC3E}">
        <p14:creationId xmlns:p14="http://schemas.microsoft.com/office/powerpoint/2010/main" val="482116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5A3D30CE-9311-4743-BD65-DF7BE97BDF97}" type="datetimeFigureOut">
              <a:rPr lang="ru-RU" smtClean="0"/>
              <a:t>14.10.2019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E6C3A56-8B68-4C75-938C-3F4B28F3E43B}" type="slidenum">
              <a:rPr lang="ru-RU" smtClean="0"/>
              <a:t>‹#›</a:t>
            </a:fld>
            <a:endParaRPr lang="ru-RU"/>
          </a:p>
        </p:txBody>
      </p:sp>
    </p:spTree>
    <p:extLst>
      <p:ext uri="{BB962C8B-B14F-4D97-AF65-F5344CB8AC3E}">
        <p14:creationId xmlns:p14="http://schemas.microsoft.com/office/powerpoint/2010/main" val="1677796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3D30CE-9311-4743-BD65-DF7BE97BDF97}" type="datetimeFigureOut">
              <a:rPr lang="ru-RU" smtClean="0"/>
              <a:t>14.10.2019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E6C3A56-8B68-4C75-938C-3F4B28F3E43B}" type="slidenum">
              <a:rPr lang="ru-RU" smtClean="0"/>
              <a:t>‹#›</a:t>
            </a:fld>
            <a:endParaRPr lang="ru-RU"/>
          </a:p>
        </p:txBody>
      </p:sp>
    </p:spTree>
    <p:extLst>
      <p:ext uri="{BB962C8B-B14F-4D97-AF65-F5344CB8AC3E}">
        <p14:creationId xmlns:p14="http://schemas.microsoft.com/office/powerpoint/2010/main" val="2410302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5A3D30CE-9311-4743-BD65-DF7BE97BDF97}" type="datetimeFigureOut">
              <a:rPr lang="ru-RU" smtClean="0"/>
              <a:t>14.10.2019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E6C3A56-8B68-4C75-938C-3F4B28F3E43B}" type="slidenum">
              <a:rPr lang="ru-RU" smtClean="0"/>
              <a:t>‹#›</a:t>
            </a:fld>
            <a:endParaRPr lang="ru-RU"/>
          </a:p>
        </p:txBody>
      </p:sp>
    </p:spTree>
    <p:extLst>
      <p:ext uri="{BB962C8B-B14F-4D97-AF65-F5344CB8AC3E}">
        <p14:creationId xmlns:p14="http://schemas.microsoft.com/office/powerpoint/2010/main" val="4262740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5A3D30CE-9311-4743-BD65-DF7BE97BDF97}" type="datetimeFigureOut">
              <a:rPr lang="ru-RU" smtClean="0"/>
              <a:t>14.10.2019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2E6C3A56-8B68-4C75-938C-3F4B28F3E43B}" type="slidenum">
              <a:rPr lang="ru-RU" smtClean="0"/>
              <a:t>‹#›</a:t>
            </a:fld>
            <a:endParaRPr lang="ru-RU"/>
          </a:p>
        </p:txBody>
      </p:sp>
    </p:spTree>
    <p:extLst>
      <p:ext uri="{BB962C8B-B14F-4D97-AF65-F5344CB8AC3E}">
        <p14:creationId xmlns:p14="http://schemas.microsoft.com/office/powerpoint/2010/main" val="1633105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5A3D30CE-9311-4743-BD65-DF7BE97BDF97}" type="datetimeFigureOut">
              <a:rPr lang="ru-RU" smtClean="0"/>
              <a:t>14.10.2019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2E6C3A56-8B68-4C75-938C-3F4B28F3E43B}" type="slidenum">
              <a:rPr lang="ru-RU" smtClean="0"/>
              <a:t>‹#›</a:t>
            </a:fld>
            <a:endParaRPr lang="ru-RU"/>
          </a:p>
        </p:txBody>
      </p:sp>
    </p:spTree>
    <p:extLst>
      <p:ext uri="{BB962C8B-B14F-4D97-AF65-F5344CB8AC3E}">
        <p14:creationId xmlns:p14="http://schemas.microsoft.com/office/powerpoint/2010/main" val="1016985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3D30CE-9311-4743-BD65-DF7BE97BDF97}" type="datetimeFigureOut">
              <a:rPr lang="ru-RU" smtClean="0"/>
              <a:t>14.10.2019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2E6C3A56-8B68-4C75-938C-3F4B28F3E43B}" type="slidenum">
              <a:rPr lang="ru-RU" smtClean="0"/>
              <a:t>‹#›</a:t>
            </a:fld>
            <a:endParaRPr lang="ru-RU"/>
          </a:p>
        </p:txBody>
      </p:sp>
    </p:spTree>
    <p:extLst>
      <p:ext uri="{BB962C8B-B14F-4D97-AF65-F5344CB8AC3E}">
        <p14:creationId xmlns:p14="http://schemas.microsoft.com/office/powerpoint/2010/main" val="2793854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3D30CE-9311-4743-BD65-DF7BE97BDF97}" type="datetimeFigureOut">
              <a:rPr lang="ru-RU" smtClean="0"/>
              <a:t>14.10.2019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E6C3A56-8B68-4C75-938C-3F4B28F3E43B}" type="slidenum">
              <a:rPr lang="ru-RU" smtClean="0"/>
              <a:t>‹#›</a:t>
            </a:fld>
            <a:endParaRPr lang="ru-RU"/>
          </a:p>
        </p:txBody>
      </p:sp>
    </p:spTree>
    <p:extLst>
      <p:ext uri="{BB962C8B-B14F-4D97-AF65-F5344CB8AC3E}">
        <p14:creationId xmlns:p14="http://schemas.microsoft.com/office/powerpoint/2010/main" val="297674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3D30CE-9311-4743-BD65-DF7BE97BDF97}" type="datetimeFigureOut">
              <a:rPr lang="ru-RU" smtClean="0"/>
              <a:t>14.10.2019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E6C3A56-8B68-4C75-938C-3F4B28F3E43B}" type="slidenum">
              <a:rPr lang="ru-RU" smtClean="0"/>
              <a:t>‹#›</a:t>
            </a:fld>
            <a:endParaRPr lang="ru-RU"/>
          </a:p>
        </p:txBody>
      </p:sp>
    </p:spTree>
    <p:extLst>
      <p:ext uri="{BB962C8B-B14F-4D97-AF65-F5344CB8AC3E}">
        <p14:creationId xmlns:p14="http://schemas.microsoft.com/office/powerpoint/2010/main" val="312426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3D30CE-9311-4743-BD65-DF7BE97BDF97}" type="datetimeFigureOut">
              <a:rPr lang="ru-RU" smtClean="0"/>
              <a:t>14.10.2019</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6C3A56-8B68-4C75-938C-3F4B28F3E43B}" type="slidenum">
              <a:rPr lang="ru-RU" smtClean="0"/>
              <a:t>‹#›</a:t>
            </a:fld>
            <a:endParaRPr lang="ru-RU"/>
          </a:p>
        </p:txBody>
      </p:sp>
    </p:spTree>
    <p:extLst>
      <p:ext uri="{BB962C8B-B14F-4D97-AF65-F5344CB8AC3E}">
        <p14:creationId xmlns:p14="http://schemas.microsoft.com/office/powerpoint/2010/main" val="1264024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lshynov@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djangoproject.com/en/2.2/misc/design-philosophies/#dr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22263"/>
            <a:ext cx="9144000" cy="2387600"/>
          </a:xfrm>
        </p:spPr>
        <p:txBody>
          <a:bodyPr/>
          <a:lstStyle/>
          <a:p>
            <a:r>
              <a:rPr lang="en-US" dirty="0" smtClean="0">
                <a:latin typeface="Berlin Sans FB" panose="020E0602020502020306" pitchFamily="34" charset="0"/>
              </a:rPr>
              <a:t>Designing Applications in Python</a:t>
            </a:r>
            <a:endParaRPr lang="en-US" dirty="0">
              <a:latin typeface="Berlin Sans FB" panose="020E0602020502020306" pitchFamily="34" charset="0"/>
            </a:endParaRPr>
          </a:p>
        </p:txBody>
      </p:sp>
      <p:sp>
        <p:nvSpPr>
          <p:cNvPr id="3" name="Subtitle 2"/>
          <p:cNvSpPr>
            <a:spLocks noGrp="1"/>
          </p:cNvSpPr>
          <p:nvPr>
            <p:ph type="subTitle" idx="1"/>
          </p:nvPr>
        </p:nvSpPr>
        <p:spPr>
          <a:xfrm>
            <a:off x="1524000" y="3051175"/>
            <a:ext cx="9144000" cy="1655762"/>
          </a:xfrm>
        </p:spPr>
        <p:txBody>
          <a:bodyPr>
            <a:normAutofit/>
          </a:bodyPr>
          <a:lstStyle/>
          <a:p>
            <a:r>
              <a:rPr lang="en-US" sz="4800" smtClean="0">
                <a:latin typeface="Berlin Sans FB" panose="020E0602020502020306" pitchFamily="34" charset="0"/>
              </a:rPr>
              <a:t>Lecture </a:t>
            </a:r>
            <a:r>
              <a:rPr lang="en-US" sz="4800" smtClean="0">
                <a:latin typeface="Berlin Sans FB" panose="020E0602020502020306" pitchFamily="34" charset="0"/>
              </a:rPr>
              <a:t>7 </a:t>
            </a:r>
            <a:r>
              <a:rPr lang="en-US" sz="4800" dirty="0" smtClean="0">
                <a:latin typeface="Berlin Sans FB" panose="020E0602020502020306" pitchFamily="34" charset="0"/>
              </a:rPr>
              <a:t>– Django app dev part 1</a:t>
            </a:r>
          </a:p>
          <a:p>
            <a:endParaRPr lang="en-US" sz="4800" dirty="0" smtClean="0">
              <a:latin typeface="Berlin Sans FB" panose="020E0602020502020306" pitchFamily="34" charset="0"/>
            </a:endParaRPr>
          </a:p>
        </p:txBody>
      </p:sp>
      <p:sp>
        <p:nvSpPr>
          <p:cNvPr id="4" name="Rectangle 3"/>
          <p:cNvSpPr/>
          <p:nvPr/>
        </p:nvSpPr>
        <p:spPr>
          <a:xfrm>
            <a:off x="7292070" y="4684711"/>
            <a:ext cx="4634602" cy="1815882"/>
          </a:xfrm>
          <a:prstGeom prst="rect">
            <a:avLst/>
          </a:prstGeom>
        </p:spPr>
        <p:txBody>
          <a:bodyPr wrap="none">
            <a:spAutoFit/>
          </a:bodyPr>
          <a:lstStyle/>
          <a:p>
            <a:r>
              <a:rPr lang="en-US" sz="2800" dirty="0" err="1" smtClean="0">
                <a:latin typeface="Berlin Sans FB" panose="020E0602020502020306" pitchFamily="34" charset="0"/>
              </a:rPr>
              <a:t>Shynggys</a:t>
            </a:r>
            <a:r>
              <a:rPr lang="en-US" sz="2800" dirty="0" smtClean="0">
                <a:latin typeface="Berlin Sans FB" panose="020E0602020502020306" pitchFamily="34" charset="0"/>
              </a:rPr>
              <a:t> </a:t>
            </a:r>
            <a:r>
              <a:rPr lang="en-US" sz="2800" dirty="0" err="1" smtClean="0">
                <a:latin typeface="Berlin Sans FB" panose="020E0602020502020306" pitchFamily="34" charset="0"/>
              </a:rPr>
              <a:t>Kairatuly</a:t>
            </a:r>
            <a:r>
              <a:rPr lang="en-US" sz="2800" dirty="0" smtClean="0">
                <a:latin typeface="Berlin Sans FB" panose="020E0602020502020306" pitchFamily="34" charset="0"/>
              </a:rPr>
              <a:t> </a:t>
            </a:r>
            <a:r>
              <a:rPr lang="en-US" sz="2800" dirty="0" err="1" smtClean="0">
                <a:latin typeface="Berlin Sans FB" panose="020E0602020502020306" pitchFamily="34" charset="0"/>
              </a:rPr>
              <a:t>Alshynov</a:t>
            </a:r>
            <a:endParaRPr lang="en-US" sz="2800" dirty="0" smtClean="0">
              <a:latin typeface="Berlin Sans FB" panose="020E0602020502020306" pitchFamily="34" charset="0"/>
            </a:endParaRPr>
          </a:p>
          <a:p>
            <a:r>
              <a:rPr lang="en-US" sz="2800" dirty="0" smtClean="0">
                <a:latin typeface="Berlin Sans FB" panose="020E0602020502020306" pitchFamily="34" charset="0"/>
              </a:rPr>
              <a:t>MSc in IT</a:t>
            </a:r>
          </a:p>
          <a:p>
            <a:r>
              <a:rPr lang="en-US" sz="2800" dirty="0" smtClean="0">
                <a:latin typeface="Berlin Sans FB" panose="020E0602020502020306" pitchFamily="34" charset="0"/>
                <a:hlinkClick r:id="rId3"/>
              </a:rPr>
              <a:t>alshynov@gmail.com</a:t>
            </a:r>
            <a:endParaRPr lang="en-US" sz="2800" dirty="0" smtClean="0">
              <a:latin typeface="Berlin Sans FB" panose="020E0602020502020306" pitchFamily="34" charset="0"/>
            </a:endParaRPr>
          </a:p>
          <a:p>
            <a:r>
              <a:rPr lang="en-US" sz="2800" dirty="0" smtClean="0">
                <a:latin typeface="Berlin Sans FB" panose="020E0602020502020306" pitchFamily="34" charset="0"/>
              </a:rPr>
              <a:t>CE&amp;T department, Room 409</a:t>
            </a:r>
            <a:endParaRPr lang="en-US" sz="2800" dirty="0">
              <a:latin typeface="Berlin Sans FB" panose="020E0602020502020306" pitchFamily="34" charset="0"/>
            </a:endParaRPr>
          </a:p>
        </p:txBody>
      </p:sp>
    </p:spTree>
    <p:extLst>
      <p:ext uri="{BB962C8B-B14F-4D97-AF65-F5344CB8AC3E}">
        <p14:creationId xmlns:p14="http://schemas.microsoft.com/office/powerpoint/2010/main" val="2232218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C00000"/>
                </a:solidFill>
                <a:latin typeface="Berlin Sans FB" panose="020E0602020502020306" pitchFamily="34" charset="0"/>
              </a:rPr>
              <a:t>s</a:t>
            </a:r>
            <a:r>
              <a:rPr lang="en-US" dirty="0" err="1" smtClean="0">
                <a:solidFill>
                  <a:srgbClr val="C00000"/>
                </a:solidFill>
                <a:latin typeface="Berlin Sans FB" panose="020E0602020502020306" pitchFamily="34" charset="0"/>
              </a:rPr>
              <a:t>qlmigrate</a:t>
            </a:r>
            <a:r>
              <a:rPr lang="en-US" dirty="0" smtClean="0">
                <a:solidFill>
                  <a:srgbClr val="C00000"/>
                </a:solidFill>
                <a:latin typeface="Berlin Sans FB" panose="020E0602020502020306" pitchFamily="34" charset="0"/>
              </a:rPr>
              <a:t> command</a:t>
            </a:r>
            <a:endParaRPr lang="en-US" dirty="0">
              <a:solidFill>
                <a:srgbClr val="C00000"/>
              </a:solidFill>
              <a:latin typeface="Berlin Sans FB" panose="020E0602020502020306" pitchFamily="34" charset="0"/>
            </a:endParaRPr>
          </a:p>
        </p:txBody>
      </p:sp>
      <p:sp>
        <p:nvSpPr>
          <p:cNvPr id="6" name="Content Placeholder 5"/>
          <p:cNvSpPr>
            <a:spLocks noGrp="1"/>
          </p:cNvSpPr>
          <p:nvPr>
            <p:ph idx="1"/>
          </p:nvPr>
        </p:nvSpPr>
        <p:spPr/>
        <p:txBody>
          <a:bodyPr>
            <a:normAutofit/>
          </a:bodyPr>
          <a:lstStyle/>
          <a:p>
            <a:r>
              <a:rPr lang="en-US" dirty="0">
                <a:latin typeface="Berlin Sans FB" panose="020E0602020502020306" pitchFamily="34" charset="0"/>
              </a:rPr>
              <a:t>The </a:t>
            </a:r>
            <a:r>
              <a:rPr lang="en-US" dirty="0" err="1">
                <a:latin typeface="Berlin Sans FB" panose="020E0602020502020306" pitchFamily="34" charset="0"/>
              </a:rPr>
              <a:t>sqlmigrate</a:t>
            </a:r>
            <a:r>
              <a:rPr lang="en-US" dirty="0">
                <a:latin typeface="Berlin Sans FB" panose="020E0602020502020306" pitchFamily="34" charset="0"/>
              </a:rPr>
              <a:t> command takes migration names and returns their </a:t>
            </a:r>
            <a:r>
              <a:rPr lang="en-US" dirty="0" smtClean="0">
                <a:latin typeface="Berlin Sans FB" panose="020E0602020502020306" pitchFamily="34" charset="0"/>
              </a:rPr>
              <a:t>SQL.</a:t>
            </a:r>
          </a:p>
          <a:p>
            <a:pPr lvl="1"/>
            <a:r>
              <a:rPr lang="en-US" i="1" dirty="0">
                <a:latin typeface="Berlin Sans FB" panose="020E0602020502020306" pitchFamily="34" charset="0"/>
              </a:rPr>
              <a:t>p</a:t>
            </a:r>
            <a:r>
              <a:rPr lang="en-US" i="1" dirty="0" smtClean="0">
                <a:latin typeface="Berlin Sans FB" panose="020E0602020502020306" pitchFamily="34" charset="0"/>
              </a:rPr>
              <a:t>ython manage.py </a:t>
            </a:r>
            <a:r>
              <a:rPr lang="en-US" i="1" dirty="0" err="1" smtClean="0">
                <a:latin typeface="Berlin Sans FB" panose="020E0602020502020306" pitchFamily="34" charset="0"/>
              </a:rPr>
              <a:t>sqlmigrate</a:t>
            </a:r>
            <a:r>
              <a:rPr lang="en-US" i="1" dirty="0" smtClean="0">
                <a:latin typeface="Berlin Sans FB" panose="020E0602020502020306" pitchFamily="34" charset="0"/>
              </a:rPr>
              <a:t> </a:t>
            </a:r>
            <a:r>
              <a:rPr lang="en-US" i="1" dirty="0" err="1" smtClean="0">
                <a:latin typeface="Berlin Sans FB" panose="020E0602020502020306" pitchFamily="34" charset="0"/>
              </a:rPr>
              <a:t>myFirstApp</a:t>
            </a:r>
            <a:r>
              <a:rPr lang="en-US" i="1" dirty="0" smtClean="0">
                <a:latin typeface="Berlin Sans FB" panose="020E0602020502020306" pitchFamily="34" charset="0"/>
              </a:rPr>
              <a:t> 0001</a:t>
            </a:r>
            <a:endParaRPr lang="en-US" i="1" dirty="0">
              <a:latin typeface="Berlin Sans FB" panose="020E0602020502020306" pitchFamily="34" charset="0"/>
            </a:endParaRPr>
          </a:p>
        </p:txBody>
      </p:sp>
      <p:sp>
        <p:nvSpPr>
          <p:cNvPr id="7"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00000"/>
              </a:lnSpc>
              <a:spcBef>
                <a:spcPct val="0"/>
              </a:spcBef>
              <a:spcAft>
                <a:spcPct val="0"/>
              </a:spcAft>
            </a:pPr>
            <a:endParaRPr lang="en-US" altLang="en-US" i="1" smtClean="0">
              <a:solidFill>
                <a:srgbClr val="222222"/>
              </a:solidFill>
              <a:latin typeface="Berlin Sans FB" panose="020E0602020502020306" pitchFamily="34" charset="0"/>
            </a:endParaRPr>
          </a:p>
          <a:p>
            <a:pPr eaLnBrk="0" fontAlgn="base" hangingPunct="0">
              <a:lnSpc>
                <a:spcPct val="100000"/>
              </a:lnSpc>
              <a:spcBef>
                <a:spcPct val="0"/>
              </a:spcBef>
              <a:spcAft>
                <a:spcPct val="0"/>
              </a:spcAft>
            </a:pPr>
            <a:endParaRPr lang="en-US" altLang="en-US" i="1" dirty="0" smtClean="0">
              <a:solidFill>
                <a:srgbClr val="222222"/>
              </a:solidFill>
              <a:latin typeface="Berlin Sans FB" panose="020E0602020502020306" pitchFamily="34" charset="0"/>
            </a:endParaRPr>
          </a:p>
        </p:txBody>
      </p:sp>
      <p:pic>
        <p:nvPicPr>
          <p:cNvPr id="5" name="Picture 4"/>
          <p:cNvPicPr>
            <a:picLocks noChangeAspect="1"/>
          </p:cNvPicPr>
          <p:nvPr/>
        </p:nvPicPr>
        <p:blipFill>
          <a:blip r:embed="rId3"/>
          <a:stretch>
            <a:fillRect/>
          </a:stretch>
        </p:blipFill>
        <p:spPr>
          <a:xfrm>
            <a:off x="2942895" y="3125296"/>
            <a:ext cx="6294547" cy="3564538"/>
          </a:xfrm>
          <a:prstGeom prst="rect">
            <a:avLst/>
          </a:prstGeom>
        </p:spPr>
      </p:pic>
    </p:spTree>
    <p:extLst>
      <p:ext uri="{BB962C8B-B14F-4D97-AF65-F5344CB8AC3E}">
        <p14:creationId xmlns:p14="http://schemas.microsoft.com/office/powerpoint/2010/main" val="2436687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Berlin Sans FB" panose="020E0602020502020306" pitchFamily="34" charset="0"/>
              </a:rPr>
              <a:t>Playing with API</a:t>
            </a:r>
            <a:endParaRPr lang="en-US" dirty="0">
              <a:solidFill>
                <a:srgbClr val="C00000"/>
              </a:solidFill>
              <a:latin typeface="Berlin Sans FB" panose="020E0602020502020306" pitchFamily="34" charset="0"/>
            </a:endParaRPr>
          </a:p>
        </p:txBody>
      </p:sp>
      <p:sp>
        <p:nvSpPr>
          <p:cNvPr id="3" name="Content Placeholder 2"/>
          <p:cNvSpPr>
            <a:spLocks noGrp="1"/>
          </p:cNvSpPr>
          <p:nvPr>
            <p:ph idx="1"/>
          </p:nvPr>
        </p:nvSpPr>
        <p:spPr/>
        <p:txBody>
          <a:bodyPr>
            <a:normAutofit/>
          </a:bodyPr>
          <a:lstStyle/>
          <a:p>
            <a:pPr eaLnBrk="0" fontAlgn="base" hangingPunct="0">
              <a:lnSpc>
                <a:spcPct val="100000"/>
              </a:lnSpc>
              <a:spcBef>
                <a:spcPct val="0"/>
              </a:spcBef>
              <a:spcAft>
                <a:spcPct val="0"/>
              </a:spcAft>
            </a:pPr>
            <a:r>
              <a:rPr lang="en-US" altLang="en-US" dirty="0" smtClean="0">
                <a:solidFill>
                  <a:srgbClr val="222222"/>
                </a:solidFill>
                <a:latin typeface="Berlin Sans FB" panose="020E0602020502020306" pitchFamily="34" charset="0"/>
              </a:rPr>
              <a:t>Let’s try to do something with our </a:t>
            </a:r>
            <a:r>
              <a:rPr lang="en-US" altLang="en-US" dirty="0" err="1" smtClean="0">
                <a:solidFill>
                  <a:srgbClr val="222222"/>
                </a:solidFill>
                <a:latin typeface="Berlin Sans FB" panose="020E0602020502020306" pitchFamily="34" charset="0"/>
              </a:rPr>
              <a:t>db</a:t>
            </a:r>
            <a:r>
              <a:rPr lang="en-US" altLang="en-US" dirty="0" smtClean="0">
                <a:solidFill>
                  <a:srgbClr val="222222"/>
                </a:solidFill>
                <a:latin typeface="Berlin Sans FB" panose="020E0602020502020306" pitchFamily="34" charset="0"/>
              </a:rPr>
              <a:t> using free Django API:</a:t>
            </a:r>
          </a:p>
          <a:p>
            <a:pPr eaLnBrk="0" fontAlgn="base" hangingPunct="0">
              <a:lnSpc>
                <a:spcPct val="100000"/>
              </a:lnSpc>
              <a:spcBef>
                <a:spcPct val="0"/>
              </a:spcBef>
              <a:spcAft>
                <a:spcPct val="0"/>
              </a:spcAft>
            </a:pPr>
            <a:r>
              <a:rPr lang="en-US" altLang="en-US" dirty="0" smtClean="0">
                <a:solidFill>
                  <a:srgbClr val="222222"/>
                </a:solidFill>
                <a:latin typeface="Berlin Sans FB" panose="020E0602020502020306" pitchFamily="34" charset="0"/>
              </a:rPr>
              <a:t>To do so, run </a:t>
            </a:r>
            <a:r>
              <a:rPr lang="en-US" altLang="en-US" i="1" dirty="0" smtClean="0">
                <a:solidFill>
                  <a:srgbClr val="222222"/>
                </a:solidFill>
                <a:latin typeface="Berlin Sans FB" panose="020E0602020502020306" pitchFamily="34" charset="0"/>
              </a:rPr>
              <a:t>python manage.py shell; </a:t>
            </a:r>
            <a:r>
              <a:rPr lang="en-US" altLang="en-US" dirty="0" smtClean="0">
                <a:solidFill>
                  <a:srgbClr val="222222"/>
                </a:solidFill>
                <a:latin typeface="Berlin Sans FB" panose="020E0602020502020306" pitchFamily="34" charset="0"/>
              </a:rPr>
              <a:t>You will enter to python shell</a:t>
            </a:r>
          </a:p>
        </p:txBody>
      </p:sp>
      <p:sp>
        <p:nvSpPr>
          <p:cNvPr id="5" name="Rectangle 2"/>
          <p:cNvSpPr>
            <a:spLocks noChangeArrowheads="1"/>
          </p:cNvSpPr>
          <p:nvPr/>
        </p:nvSpPr>
        <p:spPr bwMode="auto">
          <a:xfrm>
            <a:off x="0" y="120877"/>
            <a:ext cx="184731"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chemeClr val="tx1"/>
              </a:solidFill>
              <a:effectLst/>
            </a:endParaRPr>
          </a:p>
        </p:txBody>
      </p:sp>
      <p:pic>
        <p:nvPicPr>
          <p:cNvPr id="4" name="Picture 3"/>
          <p:cNvPicPr>
            <a:picLocks noChangeAspect="1"/>
          </p:cNvPicPr>
          <p:nvPr/>
        </p:nvPicPr>
        <p:blipFill>
          <a:blip r:embed="rId2"/>
          <a:stretch>
            <a:fillRect/>
          </a:stretch>
        </p:blipFill>
        <p:spPr>
          <a:xfrm>
            <a:off x="3047999" y="2996519"/>
            <a:ext cx="6084339" cy="3445500"/>
          </a:xfrm>
          <a:prstGeom prst="rect">
            <a:avLst/>
          </a:prstGeom>
        </p:spPr>
      </p:pic>
    </p:spTree>
    <p:extLst>
      <p:ext uri="{BB962C8B-B14F-4D97-AF65-F5344CB8AC3E}">
        <p14:creationId xmlns:p14="http://schemas.microsoft.com/office/powerpoint/2010/main" val="109550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Berlin Sans FB" panose="020E0602020502020306" pitchFamily="34" charset="0"/>
              </a:rPr>
              <a:t>Playing with API</a:t>
            </a:r>
            <a:endParaRPr lang="en-US" dirty="0">
              <a:solidFill>
                <a:srgbClr val="C00000"/>
              </a:solidFill>
              <a:latin typeface="Berlin Sans FB" panose="020E0602020502020306" pitchFamily="34" charset="0"/>
            </a:endParaRPr>
          </a:p>
        </p:txBody>
      </p:sp>
      <p:pic>
        <p:nvPicPr>
          <p:cNvPr id="4" name="Content Placeholder 3"/>
          <p:cNvPicPr>
            <a:picLocks noGrp="1" noChangeAspect="1"/>
          </p:cNvPicPr>
          <p:nvPr>
            <p:ph idx="1"/>
          </p:nvPr>
        </p:nvPicPr>
        <p:blipFill>
          <a:blip r:embed="rId3"/>
          <a:stretch>
            <a:fillRect/>
          </a:stretch>
        </p:blipFill>
        <p:spPr>
          <a:xfrm>
            <a:off x="2254029" y="1825625"/>
            <a:ext cx="7683941" cy="4351338"/>
          </a:xfrm>
          <a:prstGeom prst="rect">
            <a:avLst/>
          </a:prstGeom>
        </p:spPr>
      </p:pic>
    </p:spTree>
    <p:extLst>
      <p:ext uri="{BB962C8B-B14F-4D97-AF65-F5344CB8AC3E}">
        <p14:creationId xmlns:p14="http://schemas.microsoft.com/office/powerpoint/2010/main" val="39004255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Berlin Sans FB" panose="020E0602020502020306" pitchFamily="34" charset="0"/>
              </a:rPr>
              <a:t>Django Admin</a:t>
            </a:r>
            <a:endParaRPr lang="en-US" dirty="0">
              <a:solidFill>
                <a:srgbClr val="C00000"/>
              </a:solidFill>
              <a:latin typeface="Berlin Sans FB" panose="020E0602020502020306" pitchFamily="34" charset="0"/>
            </a:endParaRPr>
          </a:p>
        </p:txBody>
      </p:sp>
      <p:sp>
        <p:nvSpPr>
          <p:cNvPr id="3" name="Content Placeholder 2"/>
          <p:cNvSpPr>
            <a:spLocks noGrp="1"/>
          </p:cNvSpPr>
          <p:nvPr>
            <p:ph idx="1"/>
          </p:nvPr>
        </p:nvSpPr>
        <p:spPr/>
        <p:txBody>
          <a:bodyPr>
            <a:normAutofit fontScale="92500" lnSpcReduction="20000"/>
          </a:bodyPr>
          <a:lstStyle/>
          <a:p>
            <a:pPr eaLnBrk="0" fontAlgn="base" hangingPunct="0">
              <a:lnSpc>
                <a:spcPct val="100000"/>
              </a:lnSpc>
              <a:spcBef>
                <a:spcPct val="0"/>
              </a:spcBef>
              <a:spcAft>
                <a:spcPct val="0"/>
              </a:spcAft>
            </a:pPr>
            <a:r>
              <a:rPr lang="en-US" dirty="0">
                <a:latin typeface="Berlin Sans FB" panose="020E0602020502020306" pitchFamily="34" charset="0"/>
              </a:rPr>
              <a:t>Generating admin sites for your staff or clients to add, change, and delete content is tedious work that doesn’t require much creativity. For that reason, Django entirely automates creation of admin interfaces for models.</a:t>
            </a:r>
          </a:p>
          <a:p>
            <a:pPr eaLnBrk="0" fontAlgn="base" hangingPunct="0">
              <a:lnSpc>
                <a:spcPct val="100000"/>
              </a:lnSpc>
              <a:spcBef>
                <a:spcPct val="0"/>
              </a:spcBef>
              <a:spcAft>
                <a:spcPct val="0"/>
              </a:spcAft>
            </a:pPr>
            <a:endParaRPr lang="en-US" dirty="0">
              <a:latin typeface="Berlin Sans FB" panose="020E0602020502020306" pitchFamily="34" charset="0"/>
            </a:endParaRPr>
          </a:p>
          <a:p>
            <a:pPr eaLnBrk="0" fontAlgn="base" hangingPunct="0">
              <a:lnSpc>
                <a:spcPct val="100000"/>
              </a:lnSpc>
              <a:spcBef>
                <a:spcPct val="0"/>
              </a:spcBef>
              <a:spcAft>
                <a:spcPct val="0"/>
              </a:spcAft>
            </a:pPr>
            <a:r>
              <a:rPr lang="en-US" dirty="0">
                <a:latin typeface="Berlin Sans FB" panose="020E0602020502020306" pitchFamily="34" charset="0"/>
              </a:rPr>
              <a:t>Django was written in a newsroom environment, with a very clear separation between “content publishers” and the “public” site. Site managers use the system to add news stories, events, sports scores, etc., and that content is displayed on the public site. Django solves the problem of creating a unified interface for site administrators to edit content.</a:t>
            </a:r>
          </a:p>
          <a:p>
            <a:pPr eaLnBrk="0" fontAlgn="base" hangingPunct="0">
              <a:lnSpc>
                <a:spcPct val="100000"/>
              </a:lnSpc>
              <a:spcBef>
                <a:spcPct val="0"/>
              </a:spcBef>
              <a:spcAft>
                <a:spcPct val="0"/>
              </a:spcAft>
            </a:pPr>
            <a:endParaRPr lang="en-US" dirty="0">
              <a:latin typeface="Berlin Sans FB" panose="020E0602020502020306" pitchFamily="34" charset="0"/>
            </a:endParaRPr>
          </a:p>
          <a:p>
            <a:pPr eaLnBrk="0" fontAlgn="base" hangingPunct="0">
              <a:lnSpc>
                <a:spcPct val="100000"/>
              </a:lnSpc>
              <a:spcBef>
                <a:spcPct val="0"/>
              </a:spcBef>
              <a:spcAft>
                <a:spcPct val="0"/>
              </a:spcAft>
            </a:pPr>
            <a:r>
              <a:rPr lang="en-US" dirty="0">
                <a:latin typeface="Berlin Sans FB" panose="020E0602020502020306" pitchFamily="34" charset="0"/>
              </a:rPr>
              <a:t>The admin isn’t intended to be used by site visitors. It’s for site managers.</a:t>
            </a:r>
            <a:endParaRPr lang="en-US" altLang="en-US" sz="2800" dirty="0" smtClean="0">
              <a:solidFill>
                <a:srgbClr val="222222"/>
              </a:solidFill>
              <a:latin typeface="Berlin Sans FB" panose="020E0602020502020306" pitchFamily="34" charset="0"/>
            </a:endParaRPr>
          </a:p>
        </p:txBody>
      </p:sp>
    </p:spTree>
    <p:extLst>
      <p:ext uri="{BB962C8B-B14F-4D97-AF65-F5344CB8AC3E}">
        <p14:creationId xmlns:p14="http://schemas.microsoft.com/office/powerpoint/2010/main" val="9023019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Berlin Sans FB" panose="020E0602020502020306" pitchFamily="34" charset="0"/>
              </a:rPr>
              <a:t>Django Admin - </a:t>
            </a:r>
            <a:r>
              <a:rPr lang="en-US" dirty="0" err="1" smtClean="0">
                <a:solidFill>
                  <a:srgbClr val="C00000"/>
                </a:solidFill>
                <a:latin typeface="Berlin Sans FB" panose="020E0602020502020306" pitchFamily="34" charset="0"/>
              </a:rPr>
              <a:t>superuser</a:t>
            </a:r>
            <a:endParaRPr lang="en-US" dirty="0">
              <a:solidFill>
                <a:srgbClr val="C00000"/>
              </a:solidFill>
              <a:latin typeface="Berlin Sans FB" panose="020E0602020502020306" pitchFamily="34" charset="0"/>
            </a:endParaRPr>
          </a:p>
        </p:txBody>
      </p:sp>
      <p:sp>
        <p:nvSpPr>
          <p:cNvPr id="3" name="Content Placeholder 2"/>
          <p:cNvSpPr>
            <a:spLocks noGrp="1"/>
          </p:cNvSpPr>
          <p:nvPr>
            <p:ph idx="1"/>
          </p:nvPr>
        </p:nvSpPr>
        <p:spPr/>
        <p:txBody>
          <a:bodyPr>
            <a:normAutofit/>
          </a:bodyPr>
          <a:lstStyle/>
          <a:p>
            <a:pPr eaLnBrk="0" fontAlgn="base" hangingPunct="0">
              <a:lnSpc>
                <a:spcPct val="100000"/>
              </a:lnSpc>
              <a:spcBef>
                <a:spcPct val="0"/>
              </a:spcBef>
              <a:spcAft>
                <a:spcPct val="0"/>
              </a:spcAft>
            </a:pPr>
            <a:r>
              <a:rPr lang="en-US" altLang="en-US" sz="3200" dirty="0" smtClean="0">
                <a:solidFill>
                  <a:srgbClr val="222222"/>
                </a:solidFill>
                <a:latin typeface="Berlin Sans FB" panose="020E0602020502020306" pitchFamily="34" charset="0"/>
              </a:rPr>
              <a:t>To create a </a:t>
            </a:r>
            <a:r>
              <a:rPr lang="en-US" altLang="en-US" sz="3200" dirty="0" err="1" smtClean="0">
                <a:solidFill>
                  <a:srgbClr val="222222"/>
                </a:solidFill>
                <a:latin typeface="Berlin Sans FB" panose="020E0602020502020306" pitchFamily="34" charset="0"/>
              </a:rPr>
              <a:t>superuser</a:t>
            </a:r>
            <a:r>
              <a:rPr lang="en-US" altLang="en-US" sz="3200" dirty="0" smtClean="0">
                <a:solidFill>
                  <a:srgbClr val="222222"/>
                </a:solidFill>
                <a:latin typeface="Berlin Sans FB" panose="020E0602020502020306" pitchFamily="34" charset="0"/>
              </a:rPr>
              <a:t> you need to run this command:</a:t>
            </a:r>
          </a:p>
          <a:p>
            <a:pPr lvl="1" eaLnBrk="0" fontAlgn="base" hangingPunct="0">
              <a:lnSpc>
                <a:spcPct val="100000"/>
              </a:lnSpc>
              <a:spcBef>
                <a:spcPct val="0"/>
              </a:spcBef>
              <a:spcAft>
                <a:spcPct val="0"/>
              </a:spcAft>
            </a:pPr>
            <a:r>
              <a:rPr lang="en-US" altLang="en-US" sz="2800" dirty="0">
                <a:solidFill>
                  <a:srgbClr val="222222"/>
                </a:solidFill>
                <a:latin typeface="Berlin Sans FB" panose="020E0602020502020306" pitchFamily="34" charset="0"/>
              </a:rPr>
              <a:t>p</a:t>
            </a:r>
            <a:r>
              <a:rPr lang="en-US" altLang="en-US" sz="2800" dirty="0" smtClean="0">
                <a:solidFill>
                  <a:srgbClr val="222222"/>
                </a:solidFill>
                <a:latin typeface="Berlin Sans FB" panose="020E0602020502020306" pitchFamily="34" charset="0"/>
              </a:rPr>
              <a:t>ython manage.py </a:t>
            </a:r>
            <a:r>
              <a:rPr lang="en-US" altLang="en-US" sz="2800" dirty="0" err="1" smtClean="0">
                <a:solidFill>
                  <a:srgbClr val="222222"/>
                </a:solidFill>
                <a:latin typeface="Berlin Sans FB" panose="020E0602020502020306" pitchFamily="34" charset="0"/>
              </a:rPr>
              <a:t>createsuperuser</a:t>
            </a:r>
            <a:endParaRPr lang="en-US" altLang="en-US" sz="2800" dirty="0" smtClean="0">
              <a:solidFill>
                <a:srgbClr val="222222"/>
              </a:solidFill>
              <a:latin typeface="Berlin Sans FB" panose="020E0602020502020306" pitchFamily="34" charset="0"/>
            </a:endParaRPr>
          </a:p>
          <a:p>
            <a:pPr eaLnBrk="0" fontAlgn="base" hangingPunct="0">
              <a:lnSpc>
                <a:spcPct val="100000"/>
              </a:lnSpc>
              <a:spcBef>
                <a:spcPct val="0"/>
              </a:spcBef>
              <a:spcAft>
                <a:spcPct val="0"/>
              </a:spcAft>
            </a:pPr>
            <a:r>
              <a:rPr lang="en-US" altLang="en-US" sz="3200" dirty="0" smtClean="0">
                <a:solidFill>
                  <a:srgbClr val="222222"/>
                </a:solidFill>
                <a:latin typeface="Berlin Sans FB" panose="020E0602020502020306" pitchFamily="34" charset="0"/>
              </a:rPr>
              <a:t> and then enter the data</a:t>
            </a:r>
          </a:p>
          <a:p>
            <a:pPr lvl="1" eaLnBrk="0" fontAlgn="base" hangingPunct="0">
              <a:lnSpc>
                <a:spcPct val="100000"/>
              </a:lnSpc>
              <a:spcBef>
                <a:spcPct val="0"/>
              </a:spcBef>
              <a:spcAft>
                <a:spcPct val="0"/>
              </a:spcAft>
            </a:pPr>
            <a:endParaRPr lang="en-US" altLang="en-US" sz="2800" dirty="0" smtClean="0">
              <a:solidFill>
                <a:srgbClr val="222222"/>
              </a:solidFill>
              <a:latin typeface="Berlin Sans FB" panose="020E0602020502020306" pitchFamily="34" charset="0"/>
            </a:endParaRPr>
          </a:p>
          <a:p>
            <a:pPr eaLnBrk="0" fontAlgn="base" hangingPunct="0">
              <a:lnSpc>
                <a:spcPct val="100000"/>
              </a:lnSpc>
              <a:spcBef>
                <a:spcPct val="0"/>
              </a:spcBef>
              <a:spcAft>
                <a:spcPct val="0"/>
              </a:spcAft>
            </a:pPr>
            <a:endParaRPr lang="en-US" altLang="en-US" sz="3200" dirty="0">
              <a:solidFill>
                <a:srgbClr val="222222"/>
              </a:solidFill>
              <a:latin typeface="Berlin Sans FB" panose="020E0602020502020306" pitchFamily="34" charset="0"/>
            </a:endParaRPr>
          </a:p>
        </p:txBody>
      </p:sp>
      <p:pic>
        <p:nvPicPr>
          <p:cNvPr id="5" name="Picture 4"/>
          <p:cNvPicPr>
            <a:picLocks noChangeAspect="1"/>
          </p:cNvPicPr>
          <p:nvPr/>
        </p:nvPicPr>
        <p:blipFill>
          <a:blip r:embed="rId3"/>
          <a:stretch>
            <a:fillRect/>
          </a:stretch>
        </p:blipFill>
        <p:spPr>
          <a:xfrm>
            <a:off x="3122147" y="3326143"/>
            <a:ext cx="5947705" cy="3368125"/>
          </a:xfrm>
          <a:prstGeom prst="rect">
            <a:avLst/>
          </a:prstGeom>
        </p:spPr>
      </p:pic>
    </p:spTree>
    <p:extLst>
      <p:ext uri="{BB962C8B-B14F-4D97-AF65-F5344CB8AC3E}">
        <p14:creationId xmlns:p14="http://schemas.microsoft.com/office/powerpoint/2010/main" val="19225320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Berlin Sans FB" panose="020E0602020502020306" pitchFamily="34" charset="0"/>
              </a:rPr>
              <a:t>Make our app to be modifiable </a:t>
            </a:r>
            <a:endParaRPr lang="en-US" dirty="0">
              <a:solidFill>
                <a:srgbClr val="C00000"/>
              </a:solidFill>
              <a:latin typeface="Berlin Sans FB" panose="020E0602020502020306" pitchFamily="34" charset="0"/>
            </a:endParaRPr>
          </a:p>
        </p:txBody>
      </p:sp>
      <p:sp>
        <p:nvSpPr>
          <p:cNvPr id="3" name="Content Placeholder 2"/>
          <p:cNvSpPr>
            <a:spLocks noGrp="1"/>
          </p:cNvSpPr>
          <p:nvPr>
            <p:ph idx="1"/>
          </p:nvPr>
        </p:nvSpPr>
        <p:spPr/>
        <p:txBody>
          <a:bodyPr>
            <a:normAutofit/>
          </a:bodyPr>
          <a:lstStyle/>
          <a:p>
            <a:pPr eaLnBrk="0" fontAlgn="base" hangingPunct="0">
              <a:lnSpc>
                <a:spcPct val="100000"/>
              </a:lnSpc>
              <a:spcBef>
                <a:spcPct val="0"/>
              </a:spcBef>
              <a:spcAft>
                <a:spcPct val="0"/>
              </a:spcAft>
            </a:pPr>
            <a:r>
              <a:rPr lang="en-US" altLang="en-US" sz="3200" dirty="0" smtClean="0">
                <a:solidFill>
                  <a:srgbClr val="222222"/>
                </a:solidFill>
                <a:latin typeface="Berlin Sans FB" panose="020E0602020502020306" pitchFamily="34" charset="0"/>
              </a:rPr>
              <a:t>Register our models in admin.py</a:t>
            </a:r>
          </a:p>
          <a:p>
            <a:pPr lvl="1" eaLnBrk="0" fontAlgn="base" hangingPunct="0">
              <a:lnSpc>
                <a:spcPct val="100000"/>
              </a:lnSpc>
              <a:spcBef>
                <a:spcPct val="0"/>
              </a:spcBef>
              <a:spcAft>
                <a:spcPct val="0"/>
              </a:spcAft>
            </a:pPr>
            <a:r>
              <a:rPr lang="en-US" altLang="en-US" i="1" dirty="0">
                <a:solidFill>
                  <a:srgbClr val="222222"/>
                </a:solidFill>
                <a:latin typeface="Berlin Sans FB" panose="020E0602020502020306" pitchFamily="34" charset="0"/>
              </a:rPr>
              <a:t>f</a:t>
            </a:r>
            <a:r>
              <a:rPr lang="en-US" altLang="en-US" i="1" dirty="0" smtClean="0">
                <a:solidFill>
                  <a:srgbClr val="222222"/>
                </a:solidFill>
                <a:latin typeface="Berlin Sans FB" panose="020E0602020502020306" pitchFamily="34" charset="0"/>
              </a:rPr>
              <a:t>rom . models import Article, Editor</a:t>
            </a:r>
            <a:endParaRPr lang="en-US" altLang="en-US" i="1" dirty="0">
              <a:solidFill>
                <a:srgbClr val="222222"/>
              </a:solidFill>
              <a:latin typeface="Berlin Sans FB" panose="020E0602020502020306" pitchFamily="34" charset="0"/>
            </a:endParaRPr>
          </a:p>
        </p:txBody>
      </p:sp>
      <p:pic>
        <p:nvPicPr>
          <p:cNvPr id="5" name="Picture 4"/>
          <p:cNvPicPr>
            <a:picLocks noChangeAspect="1"/>
          </p:cNvPicPr>
          <p:nvPr/>
        </p:nvPicPr>
        <p:blipFill>
          <a:blip r:embed="rId3"/>
          <a:stretch>
            <a:fillRect/>
          </a:stretch>
        </p:blipFill>
        <p:spPr>
          <a:xfrm>
            <a:off x="1723203" y="3229769"/>
            <a:ext cx="4562475" cy="1543050"/>
          </a:xfrm>
          <a:prstGeom prst="rect">
            <a:avLst/>
          </a:prstGeom>
        </p:spPr>
      </p:pic>
    </p:spTree>
    <p:extLst>
      <p:ext uri="{BB962C8B-B14F-4D97-AF65-F5344CB8AC3E}">
        <p14:creationId xmlns:p14="http://schemas.microsoft.com/office/powerpoint/2010/main" val="32522386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Berlin Sans FB" panose="020E0602020502020306" pitchFamily="34" charset="0"/>
              </a:rPr>
              <a:t>Finally, run our development server</a:t>
            </a:r>
            <a:endParaRPr lang="en-US" dirty="0">
              <a:solidFill>
                <a:srgbClr val="C00000"/>
              </a:solidFill>
              <a:latin typeface="Berlin Sans FB" panose="020E0602020502020306" pitchFamily="34" charset="0"/>
            </a:endParaRPr>
          </a:p>
        </p:txBody>
      </p:sp>
      <p:sp>
        <p:nvSpPr>
          <p:cNvPr id="3" name="Content Placeholder 2"/>
          <p:cNvSpPr>
            <a:spLocks noGrp="1"/>
          </p:cNvSpPr>
          <p:nvPr>
            <p:ph idx="1"/>
          </p:nvPr>
        </p:nvSpPr>
        <p:spPr/>
        <p:txBody>
          <a:bodyPr>
            <a:normAutofit/>
          </a:bodyPr>
          <a:lstStyle/>
          <a:p>
            <a:pPr eaLnBrk="0" fontAlgn="base" hangingPunct="0">
              <a:lnSpc>
                <a:spcPct val="100000"/>
              </a:lnSpc>
              <a:spcBef>
                <a:spcPct val="0"/>
              </a:spcBef>
              <a:spcAft>
                <a:spcPct val="0"/>
              </a:spcAft>
            </a:pPr>
            <a:r>
              <a:rPr lang="en-US" altLang="en-US" dirty="0" smtClean="0">
                <a:solidFill>
                  <a:srgbClr val="222222"/>
                </a:solidFill>
                <a:latin typeface="Berlin Sans FB" panose="020E0602020502020306" pitchFamily="34" charset="0"/>
              </a:rPr>
              <a:t>p</a:t>
            </a:r>
            <a:r>
              <a:rPr lang="en-US" altLang="en-US" sz="2800" dirty="0" smtClean="0">
                <a:solidFill>
                  <a:srgbClr val="222222"/>
                </a:solidFill>
                <a:latin typeface="Berlin Sans FB" panose="020E0602020502020306" pitchFamily="34" charset="0"/>
              </a:rPr>
              <a:t>ython manage.py </a:t>
            </a:r>
            <a:r>
              <a:rPr lang="en-US" altLang="en-US" sz="2800" dirty="0" err="1" smtClean="0">
                <a:solidFill>
                  <a:srgbClr val="222222"/>
                </a:solidFill>
                <a:latin typeface="Berlin Sans FB" panose="020E0602020502020306" pitchFamily="34" charset="0"/>
              </a:rPr>
              <a:t>runserver</a:t>
            </a:r>
            <a:endParaRPr lang="en-US" altLang="en-US" sz="2800" dirty="0" smtClean="0">
              <a:solidFill>
                <a:srgbClr val="222222"/>
              </a:solidFill>
              <a:latin typeface="Berlin Sans FB" panose="020E0602020502020306" pitchFamily="34" charset="0"/>
            </a:endParaRPr>
          </a:p>
          <a:p>
            <a:pPr eaLnBrk="0" fontAlgn="base" hangingPunct="0">
              <a:lnSpc>
                <a:spcPct val="100000"/>
              </a:lnSpc>
              <a:spcBef>
                <a:spcPct val="0"/>
              </a:spcBef>
              <a:spcAft>
                <a:spcPct val="0"/>
              </a:spcAft>
            </a:pPr>
            <a:r>
              <a:rPr lang="en-US" altLang="en-US" dirty="0" smtClean="0">
                <a:solidFill>
                  <a:srgbClr val="222222"/>
                </a:solidFill>
                <a:latin typeface="Berlin Sans FB" panose="020E0602020502020306" pitchFamily="34" charset="0"/>
              </a:rPr>
              <a:t>In </a:t>
            </a:r>
            <a:r>
              <a:rPr lang="en-US" altLang="en-US" dirty="0" err="1" smtClean="0">
                <a:solidFill>
                  <a:srgbClr val="222222"/>
                </a:solidFill>
                <a:latin typeface="Berlin Sans FB" panose="020E0602020502020306" pitchFamily="34" charset="0"/>
              </a:rPr>
              <a:t>clinet</a:t>
            </a:r>
            <a:r>
              <a:rPr lang="en-US" altLang="en-US" dirty="0" smtClean="0">
                <a:solidFill>
                  <a:srgbClr val="222222"/>
                </a:solidFill>
                <a:latin typeface="Berlin Sans FB" panose="020E0602020502020306" pitchFamily="34" charset="0"/>
              </a:rPr>
              <a:t> (browser), localhost:8000/admin</a:t>
            </a:r>
          </a:p>
          <a:p>
            <a:pPr eaLnBrk="0" fontAlgn="base" hangingPunct="0">
              <a:lnSpc>
                <a:spcPct val="100000"/>
              </a:lnSpc>
              <a:spcBef>
                <a:spcPct val="0"/>
              </a:spcBef>
              <a:spcAft>
                <a:spcPct val="0"/>
              </a:spcAft>
            </a:pPr>
            <a:r>
              <a:rPr lang="en-US" altLang="en-US" dirty="0" smtClean="0">
                <a:solidFill>
                  <a:srgbClr val="222222"/>
                </a:solidFill>
                <a:latin typeface="Berlin Sans FB" panose="020E0602020502020306" pitchFamily="34" charset="0"/>
              </a:rPr>
              <a:t>Enjoy!</a:t>
            </a:r>
          </a:p>
          <a:p>
            <a:pPr eaLnBrk="0" fontAlgn="base" hangingPunct="0">
              <a:lnSpc>
                <a:spcPct val="100000"/>
              </a:lnSpc>
              <a:spcBef>
                <a:spcPct val="0"/>
              </a:spcBef>
              <a:spcAft>
                <a:spcPct val="0"/>
              </a:spcAft>
            </a:pPr>
            <a:endParaRPr lang="en-US" altLang="en-US" dirty="0">
              <a:solidFill>
                <a:srgbClr val="222222"/>
              </a:solidFill>
              <a:latin typeface="Berlin Sans FB" panose="020E0602020502020306" pitchFamily="34" charset="0"/>
            </a:endParaRPr>
          </a:p>
        </p:txBody>
      </p:sp>
    </p:spTree>
    <p:extLst>
      <p:ext uri="{BB962C8B-B14F-4D97-AF65-F5344CB8AC3E}">
        <p14:creationId xmlns:p14="http://schemas.microsoft.com/office/powerpoint/2010/main" val="4894148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Berlin Sans FB" panose="020E0602020502020306" pitchFamily="34" charset="0"/>
              </a:rPr>
              <a:t>Our Admin login page</a:t>
            </a:r>
            <a:endParaRPr lang="en-US" dirty="0">
              <a:solidFill>
                <a:srgbClr val="C00000"/>
              </a:solidFill>
              <a:latin typeface="Berlin Sans FB" panose="020E0602020502020306" pitchFamily="34" charset="0"/>
            </a:endParaRPr>
          </a:p>
        </p:txBody>
      </p:sp>
      <p:pic>
        <p:nvPicPr>
          <p:cNvPr id="4" name="Content Placeholder 3"/>
          <p:cNvPicPr>
            <a:picLocks noGrp="1" noChangeAspect="1"/>
          </p:cNvPicPr>
          <p:nvPr>
            <p:ph idx="1"/>
          </p:nvPr>
        </p:nvPicPr>
        <p:blipFill>
          <a:blip r:embed="rId3"/>
          <a:stretch>
            <a:fillRect/>
          </a:stretch>
        </p:blipFill>
        <p:spPr>
          <a:xfrm>
            <a:off x="1055524" y="1825625"/>
            <a:ext cx="10080951" cy="4351338"/>
          </a:xfrm>
          <a:prstGeom prst="rect">
            <a:avLst/>
          </a:prstGeom>
        </p:spPr>
      </p:pic>
    </p:spTree>
    <p:extLst>
      <p:ext uri="{BB962C8B-B14F-4D97-AF65-F5344CB8AC3E}">
        <p14:creationId xmlns:p14="http://schemas.microsoft.com/office/powerpoint/2010/main" val="8443872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Berlin Sans FB" panose="020E0602020502020306" pitchFamily="34" charset="0"/>
              </a:rPr>
              <a:t>Our Admin working space</a:t>
            </a:r>
            <a:endParaRPr lang="en-US" dirty="0">
              <a:solidFill>
                <a:srgbClr val="C00000"/>
              </a:solidFill>
              <a:latin typeface="Berlin Sans FB" panose="020E0602020502020306" pitchFamily="34" charset="0"/>
            </a:endParaRPr>
          </a:p>
        </p:txBody>
      </p:sp>
      <p:sp>
        <p:nvSpPr>
          <p:cNvPr id="3" name="Content Placeholder 2"/>
          <p:cNvSpPr>
            <a:spLocks noGrp="1"/>
          </p:cNvSpPr>
          <p:nvPr>
            <p:ph idx="1"/>
          </p:nvPr>
        </p:nvSpPr>
        <p:spPr/>
        <p:txBody>
          <a:bodyPr/>
          <a:lstStyle/>
          <a:p>
            <a:endParaRPr lang="ru-RU"/>
          </a:p>
        </p:txBody>
      </p:sp>
      <p:pic>
        <p:nvPicPr>
          <p:cNvPr id="5" name="Picture 4"/>
          <p:cNvPicPr>
            <a:picLocks noChangeAspect="1"/>
          </p:cNvPicPr>
          <p:nvPr/>
        </p:nvPicPr>
        <p:blipFill>
          <a:blip r:embed="rId3"/>
          <a:stretch>
            <a:fillRect/>
          </a:stretch>
        </p:blipFill>
        <p:spPr>
          <a:xfrm>
            <a:off x="979125" y="1554788"/>
            <a:ext cx="10233750" cy="4893012"/>
          </a:xfrm>
          <a:prstGeom prst="rect">
            <a:avLst/>
          </a:prstGeom>
        </p:spPr>
      </p:pic>
    </p:spTree>
    <p:extLst>
      <p:ext uri="{BB962C8B-B14F-4D97-AF65-F5344CB8AC3E}">
        <p14:creationId xmlns:p14="http://schemas.microsoft.com/office/powerpoint/2010/main" val="27489132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724551" y="0"/>
            <a:ext cx="396704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rgbClr val="C00000"/>
                </a:solidFill>
                <a:latin typeface="Berlin Sans FB" panose="020E0602020502020306" pitchFamily="34" charset="0"/>
              </a:rPr>
              <a:t>Summary</a:t>
            </a:r>
            <a:endParaRPr lang="en-US" dirty="0">
              <a:solidFill>
                <a:srgbClr val="C00000"/>
              </a:solidFill>
              <a:latin typeface="Berlin Sans FB" panose="020E0602020502020306" pitchFamily="34" charset="0"/>
            </a:endParaRPr>
          </a:p>
        </p:txBody>
      </p:sp>
      <p:sp>
        <p:nvSpPr>
          <p:cNvPr id="10" name="Content Placeholder 2"/>
          <p:cNvSpPr>
            <a:spLocks noGrp="1"/>
          </p:cNvSpPr>
          <p:nvPr>
            <p:ph idx="1"/>
          </p:nvPr>
        </p:nvSpPr>
        <p:spPr>
          <a:xfrm>
            <a:off x="783719" y="1325563"/>
            <a:ext cx="10946463" cy="5241492"/>
          </a:xfrm>
        </p:spPr>
        <p:txBody>
          <a:bodyPr>
            <a:normAutofit/>
          </a:bodyPr>
          <a:lstStyle/>
          <a:p>
            <a:pPr algn="ctr"/>
            <a:r>
              <a:rPr lang="en-US" dirty="0" smtClean="0">
                <a:latin typeface="Berlin Sans FB" panose="020E0602020502020306" pitchFamily="34" charset="0"/>
              </a:rPr>
              <a:t>Now you know more than you need to know, but the less you know the better you sleep </a:t>
            </a:r>
            <a:r>
              <a:rPr lang="en-US" dirty="0" smtClean="0">
                <a:latin typeface="Berlin Sans FB" panose="020E0602020502020306" pitchFamily="34" charset="0"/>
                <a:sym typeface="Wingdings" panose="05000000000000000000" pitchFamily="2" charset="2"/>
              </a:rPr>
              <a:t></a:t>
            </a:r>
            <a:endParaRPr lang="en-US" dirty="0" smtClean="0">
              <a:latin typeface="Berlin Sans FB" panose="020E0602020502020306" pitchFamily="34" charset="0"/>
            </a:endParaRPr>
          </a:p>
        </p:txBody>
      </p:sp>
      <p:pic>
        <p:nvPicPr>
          <p:cNvPr id="4098" name="Picture 2" descr="Картинки по запросу victory 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831327" y="2678828"/>
            <a:ext cx="6851245" cy="25349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099646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Berlin Sans FB" panose="020E0602020502020306" pitchFamily="34" charset="0"/>
              </a:rPr>
              <a:t>Objectives</a:t>
            </a:r>
            <a:endParaRPr lang="en-US" dirty="0">
              <a:solidFill>
                <a:srgbClr val="C00000"/>
              </a:solidFill>
              <a:latin typeface="Berlin Sans FB" panose="020E0602020502020306" pitchFamily="34" charset="0"/>
            </a:endParaRPr>
          </a:p>
        </p:txBody>
      </p:sp>
      <p:sp>
        <p:nvSpPr>
          <p:cNvPr id="3" name="Content Placeholder 2"/>
          <p:cNvSpPr>
            <a:spLocks noGrp="1"/>
          </p:cNvSpPr>
          <p:nvPr>
            <p:ph idx="1"/>
          </p:nvPr>
        </p:nvSpPr>
        <p:spPr/>
        <p:txBody>
          <a:bodyPr>
            <a:normAutofit/>
          </a:bodyPr>
          <a:lstStyle/>
          <a:p>
            <a:r>
              <a:rPr lang="en-US" dirty="0" smtClean="0">
                <a:latin typeface="Berlin Sans FB" panose="020E0602020502020306" pitchFamily="34" charset="0"/>
              </a:rPr>
              <a:t>Database setup</a:t>
            </a:r>
          </a:p>
          <a:p>
            <a:r>
              <a:rPr lang="en-US" dirty="0" smtClean="0">
                <a:latin typeface="Berlin Sans FB" panose="020E0602020502020306" pitchFamily="34" charset="0"/>
              </a:rPr>
              <a:t>Models</a:t>
            </a:r>
          </a:p>
          <a:p>
            <a:pPr lvl="1"/>
            <a:r>
              <a:rPr lang="en-US" dirty="0" smtClean="0">
                <a:latin typeface="Berlin Sans FB" panose="020E0602020502020306" pitchFamily="34" charset="0"/>
              </a:rPr>
              <a:t>Create</a:t>
            </a:r>
          </a:p>
          <a:p>
            <a:pPr lvl="1"/>
            <a:r>
              <a:rPr lang="en-US" dirty="0" smtClean="0">
                <a:latin typeface="Berlin Sans FB" panose="020E0602020502020306" pitchFamily="34" charset="0"/>
              </a:rPr>
              <a:t>Activate	</a:t>
            </a:r>
          </a:p>
          <a:p>
            <a:r>
              <a:rPr lang="en-US" dirty="0" smtClean="0">
                <a:latin typeface="Berlin Sans FB" panose="020E0602020502020306" pitchFamily="34" charset="0"/>
              </a:rPr>
              <a:t>API Intro</a:t>
            </a:r>
          </a:p>
          <a:p>
            <a:r>
              <a:rPr lang="en-US" dirty="0" smtClean="0">
                <a:latin typeface="Berlin Sans FB" panose="020E0602020502020306" pitchFamily="34" charset="0"/>
              </a:rPr>
              <a:t>Django Admin </a:t>
            </a:r>
            <a:r>
              <a:rPr lang="en-US" dirty="0">
                <a:latin typeface="Berlin Sans FB" panose="020E0602020502020306" pitchFamily="34" charset="0"/>
              </a:rPr>
              <a:t>I</a:t>
            </a:r>
            <a:r>
              <a:rPr lang="en-US" dirty="0" smtClean="0">
                <a:latin typeface="Berlin Sans FB" panose="020E0602020502020306" pitchFamily="34" charset="0"/>
              </a:rPr>
              <a:t>ntro</a:t>
            </a:r>
          </a:p>
          <a:p>
            <a:pPr lvl="1"/>
            <a:r>
              <a:rPr lang="en-US" dirty="0" smtClean="0">
                <a:latin typeface="Berlin Sans FB" panose="020E0602020502020306" pitchFamily="34" charset="0"/>
              </a:rPr>
              <a:t>Create</a:t>
            </a:r>
          </a:p>
          <a:p>
            <a:pPr lvl="1"/>
            <a:r>
              <a:rPr lang="en-US" dirty="0" smtClean="0">
                <a:latin typeface="Berlin Sans FB" panose="020E0602020502020306" pitchFamily="34" charset="0"/>
              </a:rPr>
              <a:t>Admin page</a:t>
            </a:r>
          </a:p>
          <a:p>
            <a:pPr lvl="1"/>
            <a:r>
              <a:rPr lang="en-US" dirty="0" smtClean="0">
                <a:latin typeface="Berlin Sans FB" panose="020E0602020502020306" pitchFamily="34" charset="0"/>
              </a:rPr>
              <a:t>Modify app from admin’s page</a:t>
            </a:r>
          </a:p>
          <a:p>
            <a:pPr lvl="1"/>
            <a:endParaRPr lang="en-US" dirty="0" smtClean="0">
              <a:latin typeface="Berlin Sans FB" panose="020E0602020502020306" pitchFamily="34" charset="0"/>
            </a:endParaRPr>
          </a:p>
          <a:p>
            <a:endParaRPr lang="en-US" dirty="0" smtClean="0">
              <a:latin typeface="Berlin Sans FB" panose="020E0602020502020306" pitchFamily="34" charset="0"/>
            </a:endParaRPr>
          </a:p>
          <a:p>
            <a:pPr marL="0" indent="0">
              <a:buNone/>
            </a:pPr>
            <a:endParaRPr lang="en-US" dirty="0" smtClean="0">
              <a:latin typeface="Berlin Sans FB" panose="020E0602020502020306" pitchFamily="34" charset="0"/>
            </a:endParaRPr>
          </a:p>
        </p:txBody>
      </p:sp>
    </p:spTree>
    <p:extLst>
      <p:ext uri="{BB962C8B-B14F-4D97-AF65-F5344CB8AC3E}">
        <p14:creationId xmlns:p14="http://schemas.microsoft.com/office/powerpoint/2010/main" val="2577164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Berlin Sans FB" panose="020E0602020502020306" pitchFamily="34" charset="0"/>
              </a:rPr>
              <a:t>Code examples</a:t>
            </a:r>
          </a:p>
        </p:txBody>
      </p:sp>
      <p:sp>
        <p:nvSpPr>
          <p:cNvPr id="3" name="Content Placeholder 2"/>
          <p:cNvSpPr>
            <a:spLocks noGrp="1"/>
          </p:cNvSpPr>
          <p:nvPr>
            <p:ph idx="1"/>
          </p:nvPr>
        </p:nvSpPr>
        <p:spPr/>
        <p:txBody>
          <a:bodyPr>
            <a:normAutofit/>
          </a:bodyPr>
          <a:lstStyle/>
          <a:p>
            <a:pPr eaLnBrk="0" fontAlgn="base" hangingPunct="0">
              <a:lnSpc>
                <a:spcPct val="100000"/>
              </a:lnSpc>
              <a:spcBef>
                <a:spcPct val="0"/>
              </a:spcBef>
              <a:spcAft>
                <a:spcPct val="0"/>
              </a:spcAft>
            </a:pPr>
            <a:r>
              <a:rPr lang="en-US" dirty="0" smtClean="0">
                <a:latin typeface="Berlin Sans FB" panose="020E0602020502020306" pitchFamily="34" charset="0"/>
              </a:rPr>
              <a:t>Make serious faces, please. Even if it is hard for you.</a:t>
            </a:r>
            <a:endParaRPr lang="en-US" altLang="en-US" sz="2800" i="1" dirty="0">
              <a:solidFill>
                <a:srgbClr val="222222"/>
              </a:solidFill>
              <a:latin typeface="Berlin Sans FB" panose="020E0602020502020306" pitchFamily="34" charset="0"/>
            </a:endParaRPr>
          </a:p>
          <a:p>
            <a:pPr lvl="1" eaLnBrk="0" fontAlgn="base" hangingPunct="0">
              <a:lnSpc>
                <a:spcPct val="100000"/>
              </a:lnSpc>
              <a:spcBef>
                <a:spcPct val="0"/>
              </a:spcBef>
              <a:spcAft>
                <a:spcPct val="0"/>
              </a:spcAft>
            </a:pPr>
            <a:endParaRPr lang="en-US" altLang="en-US" sz="2800" dirty="0" smtClean="0">
              <a:solidFill>
                <a:srgbClr val="222222"/>
              </a:solidFill>
              <a:latin typeface="Berlin Sans FB" panose="020E0602020502020306" pitchFamily="34" charset="0"/>
            </a:endParaRPr>
          </a:p>
        </p:txBody>
      </p:sp>
    </p:spTree>
    <p:extLst>
      <p:ext uri="{BB962C8B-B14F-4D97-AF65-F5344CB8AC3E}">
        <p14:creationId xmlns:p14="http://schemas.microsoft.com/office/powerpoint/2010/main" val="8727461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C00000"/>
                </a:solidFill>
                <a:latin typeface="Berlin Sans FB" panose="020E0602020502020306" pitchFamily="34" charset="0"/>
              </a:rPr>
              <a:t>Thank you for your attention!</a:t>
            </a:r>
            <a:br>
              <a:rPr lang="en-US" dirty="0" smtClean="0">
                <a:solidFill>
                  <a:srgbClr val="C00000"/>
                </a:solidFill>
                <a:latin typeface="Berlin Sans FB" panose="020E0602020502020306" pitchFamily="34" charset="0"/>
              </a:rPr>
            </a:br>
            <a:endParaRPr lang="en-US" sz="1800" strike="sngStrike" dirty="0">
              <a:solidFill>
                <a:srgbClr val="C00000"/>
              </a:solidFill>
              <a:latin typeface="Berlin Sans FB" panose="020E0602020502020306" pitchFamily="34" charset="0"/>
            </a:endParaRPr>
          </a:p>
        </p:txBody>
      </p:sp>
      <p:sp>
        <p:nvSpPr>
          <p:cNvPr id="3" name="Content Placeholder 2"/>
          <p:cNvSpPr>
            <a:spLocks noGrp="1"/>
          </p:cNvSpPr>
          <p:nvPr>
            <p:ph idx="1"/>
          </p:nvPr>
        </p:nvSpPr>
        <p:spPr/>
        <p:txBody>
          <a:bodyPr/>
          <a:lstStyle/>
          <a:p>
            <a:endParaRPr lang="en-US" dirty="0" smtClean="0">
              <a:latin typeface="Berlin Sans FB" panose="020E0602020502020306" pitchFamily="34" charset="0"/>
            </a:endParaRPr>
          </a:p>
          <a:p>
            <a:endParaRPr lang="en-US" dirty="0">
              <a:latin typeface="Berlin Sans FB" panose="020E0602020502020306" pitchFamily="34" charset="0"/>
            </a:endParaRPr>
          </a:p>
          <a:p>
            <a:endParaRPr lang="en-US" dirty="0" smtClean="0">
              <a:latin typeface="Berlin Sans FB" panose="020E0602020502020306" pitchFamily="34" charset="0"/>
            </a:endParaRPr>
          </a:p>
          <a:p>
            <a:pPr algn="ctr"/>
            <a:endParaRPr lang="en-US" b="1" i="1" u="sng" dirty="0">
              <a:solidFill>
                <a:srgbClr val="FF0000"/>
              </a:solidFill>
              <a:latin typeface="Berlin Sans FB" panose="020E0602020502020306" pitchFamily="34" charset="0"/>
            </a:endParaRPr>
          </a:p>
          <a:p>
            <a:pPr algn="ctr"/>
            <a:endParaRPr lang="en-US" b="1" i="1" u="sng" dirty="0" smtClean="0">
              <a:solidFill>
                <a:srgbClr val="FF0000"/>
              </a:solidFill>
              <a:latin typeface="Berlin Sans FB" panose="020E0602020502020306" pitchFamily="34" charset="0"/>
            </a:endParaRPr>
          </a:p>
          <a:p>
            <a:pPr algn="ctr"/>
            <a:endParaRPr lang="en-US" b="1" i="1" u="sng" dirty="0">
              <a:solidFill>
                <a:srgbClr val="FF0000"/>
              </a:solidFill>
              <a:latin typeface="Berlin Sans FB" panose="020E0602020502020306" pitchFamily="34" charset="0"/>
            </a:endParaRPr>
          </a:p>
          <a:p>
            <a:pPr algn="ctr"/>
            <a:endParaRPr lang="en-US" b="1" i="1" u="sng" dirty="0">
              <a:solidFill>
                <a:srgbClr val="FF0000"/>
              </a:solidFill>
            </a:endParaRPr>
          </a:p>
        </p:txBody>
      </p:sp>
      <p:sp>
        <p:nvSpPr>
          <p:cNvPr id="7" name="Rectangle 6"/>
          <p:cNvSpPr/>
          <p:nvPr/>
        </p:nvSpPr>
        <p:spPr>
          <a:xfrm>
            <a:off x="4003123" y="1562590"/>
            <a:ext cx="4185761" cy="523220"/>
          </a:xfrm>
          <a:prstGeom prst="rect">
            <a:avLst/>
          </a:prstGeom>
        </p:spPr>
        <p:txBody>
          <a:bodyPr wrap="none">
            <a:spAutoFit/>
          </a:bodyPr>
          <a:lstStyle/>
          <a:p>
            <a:pPr algn="ctr"/>
            <a:r>
              <a:rPr lang="en-US" sz="2800" i="1" u="sng" dirty="0" smtClean="0">
                <a:solidFill>
                  <a:srgbClr val="0070C0"/>
                </a:solidFill>
                <a:latin typeface="Berlin Sans FB" panose="020E0602020502020306" pitchFamily="34" charset="0"/>
              </a:rPr>
              <a:t>Python is </a:t>
            </a:r>
            <a:r>
              <a:rPr lang="en-US" sz="2800" i="1" u="sng" smtClean="0">
                <a:solidFill>
                  <a:srgbClr val="0070C0"/>
                </a:solidFill>
                <a:latin typeface="Berlin Sans FB" panose="020E0602020502020306" pitchFamily="34" charset="0"/>
              </a:rPr>
              <a:t>still Victorious!</a:t>
            </a:r>
            <a:r>
              <a:rPr lang="kk-KZ" sz="2800" i="1" u="sng" smtClean="0">
                <a:solidFill>
                  <a:srgbClr val="0070C0"/>
                </a:solidFill>
                <a:latin typeface="Berlin Sans FB" panose="020E0602020502020306" pitchFamily="34" charset="0"/>
              </a:rPr>
              <a:t>! </a:t>
            </a:r>
            <a:r>
              <a:rPr lang="en-US" sz="2800" i="1" u="sng" dirty="0" smtClean="0">
                <a:solidFill>
                  <a:srgbClr val="0070C0"/>
                </a:solidFill>
                <a:latin typeface="Berlin Sans FB" panose="020E0602020502020306" pitchFamily="34" charset="0"/>
                <a:sym typeface="Wingdings" panose="05000000000000000000" pitchFamily="2" charset="2"/>
              </a:rPr>
              <a:t></a:t>
            </a:r>
            <a:endParaRPr lang="en-US" sz="2800" i="1" u="sng" dirty="0">
              <a:solidFill>
                <a:srgbClr val="0070C0"/>
              </a:solidFill>
              <a:latin typeface="Berlin Sans FB" panose="020E0602020502020306" pitchFamily="34" charset="0"/>
            </a:endParaRPr>
          </a:p>
        </p:txBody>
      </p:sp>
      <p:pic>
        <p:nvPicPr>
          <p:cNvPr id="5122" name="Picture 2" descr="Похожее изображение"/>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459421" y="2220747"/>
            <a:ext cx="7273158" cy="40911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03418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Berlin Sans FB" panose="020E0602020502020306" pitchFamily="34" charset="0"/>
              </a:rPr>
              <a:t>Learning outcomes</a:t>
            </a:r>
            <a:endParaRPr lang="en-US" dirty="0">
              <a:solidFill>
                <a:srgbClr val="C00000"/>
              </a:solidFill>
              <a:latin typeface="Berlin Sans FB" panose="020E0602020502020306" pitchFamily="34" charset="0"/>
            </a:endParaRPr>
          </a:p>
        </p:txBody>
      </p:sp>
      <p:sp>
        <p:nvSpPr>
          <p:cNvPr id="3" name="Content Placeholder 2"/>
          <p:cNvSpPr>
            <a:spLocks noGrp="1"/>
          </p:cNvSpPr>
          <p:nvPr>
            <p:ph idx="1"/>
          </p:nvPr>
        </p:nvSpPr>
        <p:spPr/>
        <p:txBody>
          <a:bodyPr/>
          <a:lstStyle/>
          <a:p>
            <a:r>
              <a:rPr lang="en-US" dirty="0" smtClean="0">
                <a:latin typeface="Berlin Sans FB" panose="020E0602020502020306" pitchFamily="34" charset="0"/>
              </a:rPr>
              <a:t>If someone is still reading these slides with learning outcomes then you are great!</a:t>
            </a:r>
          </a:p>
          <a:p>
            <a:pPr lvl="1"/>
            <a:r>
              <a:rPr lang="en-US" dirty="0" smtClean="0">
                <a:latin typeface="Berlin Sans FB" panose="020E0602020502020306" pitchFamily="34" charset="0"/>
              </a:rPr>
              <a:t>You will improve your skills from previous lecture!</a:t>
            </a:r>
          </a:p>
          <a:p>
            <a:pPr lvl="1"/>
            <a:endParaRPr lang="en-US" dirty="0" smtClean="0">
              <a:latin typeface="Berlin Sans FB" panose="020E0602020502020306" pitchFamily="34" charset="0"/>
            </a:endParaRPr>
          </a:p>
        </p:txBody>
      </p:sp>
    </p:spTree>
    <p:extLst>
      <p:ext uri="{BB962C8B-B14F-4D97-AF65-F5344CB8AC3E}">
        <p14:creationId xmlns:p14="http://schemas.microsoft.com/office/powerpoint/2010/main" val="4267768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Berlin Sans FB" panose="020E0602020502020306" pitchFamily="34" charset="0"/>
              </a:rPr>
              <a:t>Project Choice</a:t>
            </a:r>
            <a:endParaRPr lang="en-US" dirty="0">
              <a:solidFill>
                <a:srgbClr val="C00000"/>
              </a:solidFill>
              <a:latin typeface="Berlin Sans FB" panose="020E0602020502020306" pitchFamily="34" charset="0"/>
            </a:endParaRPr>
          </a:p>
        </p:txBody>
      </p:sp>
      <p:pic>
        <p:nvPicPr>
          <p:cNvPr id="7" name="Content Placeholder 6"/>
          <p:cNvPicPr>
            <a:picLocks noGrp="1" noChangeAspect="1"/>
          </p:cNvPicPr>
          <p:nvPr>
            <p:ph idx="1"/>
          </p:nvPr>
        </p:nvPicPr>
        <p:blipFill>
          <a:blip r:embed="rId3"/>
          <a:stretch>
            <a:fillRect/>
          </a:stretch>
        </p:blipFill>
        <p:spPr>
          <a:xfrm>
            <a:off x="1933575" y="1690688"/>
            <a:ext cx="8324850" cy="3657600"/>
          </a:xfrm>
          <a:prstGeom prst="rect">
            <a:avLst/>
          </a:prstGeom>
        </p:spPr>
      </p:pic>
    </p:spTree>
    <p:extLst>
      <p:ext uri="{BB962C8B-B14F-4D97-AF65-F5344CB8AC3E}">
        <p14:creationId xmlns:p14="http://schemas.microsoft.com/office/powerpoint/2010/main" val="3366846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Berlin Sans FB" panose="020E0602020502020306" pitchFamily="34" charset="0"/>
              </a:rPr>
              <a:t>Database Setup</a:t>
            </a:r>
            <a:endParaRPr lang="en-US" dirty="0">
              <a:solidFill>
                <a:srgbClr val="C00000"/>
              </a:solidFill>
              <a:latin typeface="Berlin Sans FB" panose="020E0602020502020306" pitchFamily="34" charset="0"/>
            </a:endParaRPr>
          </a:p>
        </p:txBody>
      </p:sp>
      <p:sp>
        <p:nvSpPr>
          <p:cNvPr id="3" name="Content Placeholder 2"/>
          <p:cNvSpPr>
            <a:spLocks noGrp="1"/>
          </p:cNvSpPr>
          <p:nvPr>
            <p:ph idx="1"/>
          </p:nvPr>
        </p:nvSpPr>
        <p:spPr/>
        <p:txBody>
          <a:bodyPr>
            <a:normAutofit/>
          </a:bodyPr>
          <a:lstStyle/>
          <a:p>
            <a:r>
              <a:rPr lang="en-US" dirty="0" smtClean="0">
                <a:latin typeface="Berlin Sans FB" panose="020E0602020502020306" pitchFamily="34" charset="0"/>
              </a:rPr>
              <a:t>To create our database we need to use the command </a:t>
            </a:r>
            <a:r>
              <a:rPr lang="en-US" i="1" dirty="0" smtClean="0">
                <a:latin typeface="Berlin Sans FB" panose="020E0602020502020306" pitchFamily="34" charset="0"/>
              </a:rPr>
              <a:t>python manage.py migrate </a:t>
            </a:r>
            <a:r>
              <a:rPr lang="en-US" dirty="0" smtClean="0">
                <a:latin typeface="Berlin Sans FB" panose="020E0602020502020306" pitchFamily="34" charset="0"/>
              </a:rPr>
              <a:t>in the project folder.</a:t>
            </a:r>
          </a:p>
          <a:p>
            <a:r>
              <a:rPr lang="en-US" dirty="0" smtClean="0">
                <a:latin typeface="Berlin Sans FB" panose="020E0602020502020306" pitchFamily="34" charset="0"/>
              </a:rPr>
              <a:t>This command looks at the INSTALLED_APPS in settings.py file and create necessary database tables.</a:t>
            </a:r>
          </a:p>
        </p:txBody>
      </p:sp>
    </p:spTree>
    <p:extLst>
      <p:ext uri="{BB962C8B-B14F-4D97-AF65-F5344CB8AC3E}">
        <p14:creationId xmlns:p14="http://schemas.microsoft.com/office/powerpoint/2010/main" val="2263065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Berlin Sans FB" panose="020E0602020502020306" pitchFamily="34" charset="0"/>
              </a:rPr>
              <a:t>Migration results</a:t>
            </a:r>
            <a:endParaRPr lang="en-US" dirty="0">
              <a:solidFill>
                <a:srgbClr val="C00000"/>
              </a:solidFill>
              <a:latin typeface="Berlin Sans FB" panose="020E0602020502020306" pitchFamily="34" charset="0"/>
            </a:endParaRPr>
          </a:p>
        </p:txBody>
      </p:sp>
      <p:sp>
        <p:nvSpPr>
          <p:cNvPr id="3" name="Content Placeholder 2"/>
          <p:cNvSpPr>
            <a:spLocks noGrp="1"/>
          </p:cNvSpPr>
          <p:nvPr>
            <p:ph idx="1"/>
          </p:nvPr>
        </p:nvSpPr>
        <p:spPr/>
        <p:txBody>
          <a:bodyPr>
            <a:normAutofit/>
          </a:bodyPr>
          <a:lstStyle/>
          <a:p>
            <a:endParaRPr lang="en-US" i="1" dirty="0" smtClean="0">
              <a:latin typeface="Berlin Sans FB" panose="020E0602020502020306" pitchFamily="34" charset="0"/>
            </a:endParaRPr>
          </a:p>
        </p:txBody>
      </p:sp>
      <p:pic>
        <p:nvPicPr>
          <p:cNvPr id="4" name="Picture 3"/>
          <p:cNvPicPr>
            <a:picLocks noChangeAspect="1"/>
          </p:cNvPicPr>
          <p:nvPr/>
        </p:nvPicPr>
        <p:blipFill>
          <a:blip r:embed="rId3"/>
          <a:stretch>
            <a:fillRect/>
          </a:stretch>
        </p:blipFill>
        <p:spPr>
          <a:xfrm>
            <a:off x="2680712" y="1986014"/>
            <a:ext cx="6830575" cy="3868085"/>
          </a:xfrm>
          <a:prstGeom prst="rect">
            <a:avLst/>
          </a:prstGeom>
        </p:spPr>
      </p:pic>
    </p:spTree>
    <p:extLst>
      <p:ext uri="{BB962C8B-B14F-4D97-AF65-F5344CB8AC3E}">
        <p14:creationId xmlns:p14="http://schemas.microsoft.com/office/powerpoint/2010/main" val="34769594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C00000"/>
                </a:solidFill>
                <a:latin typeface="Berlin Sans FB" panose="020E0602020502020306" pitchFamily="34" charset="0"/>
                <a:ea typeface="Verdana" panose="020B0604030504040204" pitchFamily="34" charset="0"/>
              </a:rPr>
              <a:t>Models</a:t>
            </a:r>
            <a:endParaRPr lang="en-US" dirty="0">
              <a:solidFill>
                <a:srgbClr val="C00000"/>
              </a:solidFill>
              <a:latin typeface="Berlin Sans FB" panose="020E0602020502020306" pitchFamily="34" charset="0"/>
              <a:ea typeface="Verdana" panose="020B0604030504040204" pitchFamily="34" charset="0"/>
            </a:endParaRPr>
          </a:p>
        </p:txBody>
      </p:sp>
      <p:sp>
        <p:nvSpPr>
          <p:cNvPr id="3" name="Content Placeholder 2"/>
          <p:cNvSpPr>
            <a:spLocks noGrp="1"/>
          </p:cNvSpPr>
          <p:nvPr>
            <p:ph idx="1"/>
          </p:nvPr>
        </p:nvSpPr>
        <p:spPr/>
        <p:txBody>
          <a:bodyPr>
            <a:normAutofit/>
          </a:bodyPr>
          <a:lstStyle/>
          <a:p>
            <a:r>
              <a:rPr lang="en-US" dirty="0"/>
              <a:t>A model is the single, definitive source of truth about your data. It contains the essential fields and behaviors of the data you’re storing. Django follows the </a:t>
            </a:r>
            <a:r>
              <a:rPr lang="en-US" dirty="0">
                <a:hlinkClick r:id="rId3"/>
              </a:rPr>
              <a:t>DRY Principle</a:t>
            </a:r>
            <a:r>
              <a:rPr lang="en-US" dirty="0"/>
              <a:t>. The goal is to define your data model in one place and automatically derive things from it.</a:t>
            </a:r>
            <a:endParaRPr lang="en-US" i="1" dirty="0" smtClean="0">
              <a:latin typeface="Berlin Sans FB" panose="020E0602020502020306" pitchFamily="34" charset="0"/>
            </a:endParaRPr>
          </a:p>
        </p:txBody>
      </p:sp>
    </p:spTree>
    <p:extLst>
      <p:ext uri="{BB962C8B-B14F-4D97-AF65-F5344CB8AC3E}">
        <p14:creationId xmlns:p14="http://schemas.microsoft.com/office/powerpoint/2010/main" val="31790560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C00000"/>
                </a:solidFill>
                <a:latin typeface="Berlin Sans FB" panose="020E0602020502020306" pitchFamily="34" charset="0"/>
                <a:ea typeface="Verdana" panose="020B0604030504040204" pitchFamily="34" charset="0"/>
              </a:rPr>
              <a:t>Model Creation</a:t>
            </a:r>
            <a:endParaRPr lang="en-US" dirty="0">
              <a:solidFill>
                <a:srgbClr val="C00000"/>
              </a:solidFill>
              <a:latin typeface="Berlin Sans FB" panose="020E0602020502020306" pitchFamily="34" charset="0"/>
              <a:ea typeface="Verdana" panose="020B0604030504040204" pitchFamily="34" charset="0"/>
            </a:endParaRPr>
          </a:p>
        </p:txBody>
      </p:sp>
      <p:sp>
        <p:nvSpPr>
          <p:cNvPr id="3" name="Content Placeholder 2"/>
          <p:cNvSpPr>
            <a:spLocks noGrp="1"/>
          </p:cNvSpPr>
          <p:nvPr>
            <p:ph idx="1"/>
          </p:nvPr>
        </p:nvSpPr>
        <p:spPr/>
        <p:txBody>
          <a:bodyPr>
            <a:normAutofit lnSpcReduction="10000"/>
          </a:bodyPr>
          <a:lstStyle/>
          <a:p>
            <a:pPr lvl="0"/>
            <a:r>
              <a:rPr lang="en-US" dirty="0" smtClean="0">
                <a:latin typeface="Berlin Sans FB" panose="020E0602020502020306" pitchFamily="34" charset="0"/>
              </a:rPr>
              <a:t>Go to your application folder and open models.py</a:t>
            </a:r>
          </a:p>
          <a:p>
            <a:pPr lvl="0"/>
            <a:r>
              <a:rPr lang="en-US" dirty="0" smtClean="0">
                <a:latin typeface="Berlin Sans FB" panose="020E0602020502020306" pitchFamily="34" charset="0"/>
              </a:rPr>
              <a:t>Then start defining your model:</a:t>
            </a:r>
          </a:p>
          <a:p>
            <a:pPr lvl="1"/>
            <a:r>
              <a:rPr lang="en-US" dirty="0" smtClean="0">
                <a:latin typeface="Berlin Sans FB" panose="020E0602020502020306" pitchFamily="34" charset="0"/>
              </a:rPr>
              <a:t># Our first model</a:t>
            </a:r>
          </a:p>
          <a:p>
            <a:pPr lvl="1"/>
            <a:r>
              <a:rPr lang="en-US" dirty="0">
                <a:latin typeface="Berlin Sans FB" panose="020E0602020502020306" pitchFamily="34" charset="0"/>
              </a:rPr>
              <a:t>c</a:t>
            </a:r>
            <a:r>
              <a:rPr lang="en-US" dirty="0" smtClean="0">
                <a:latin typeface="Berlin Sans FB" panose="020E0602020502020306" pitchFamily="34" charset="0"/>
              </a:rPr>
              <a:t>lass Article(</a:t>
            </a:r>
            <a:r>
              <a:rPr lang="en-US" dirty="0" err="1" smtClean="0">
                <a:latin typeface="Berlin Sans FB" panose="020E0602020502020306" pitchFamily="34" charset="0"/>
              </a:rPr>
              <a:t>models.Model</a:t>
            </a:r>
            <a:r>
              <a:rPr lang="en-US" dirty="0" smtClean="0">
                <a:latin typeface="Berlin Sans FB" panose="020E0602020502020306" pitchFamily="34" charset="0"/>
              </a:rPr>
              <a:t>):</a:t>
            </a:r>
          </a:p>
          <a:p>
            <a:pPr lvl="2"/>
            <a:r>
              <a:rPr lang="en-US" dirty="0" err="1" smtClean="0">
                <a:latin typeface="Berlin Sans FB" panose="020E0602020502020306" pitchFamily="34" charset="0"/>
              </a:rPr>
              <a:t>article_id</a:t>
            </a:r>
            <a:r>
              <a:rPr lang="en-US" dirty="0" smtClean="0">
                <a:latin typeface="Berlin Sans FB" panose="020E0602020502020306" pitchFamily="34" charset="0"/>
              </a:rPr>
              <a:t> = </a:t>
            </a:r>
            <a:r>
              <a:rPr lang="en-US" dirty="0" err="1" smtClean="0">
                <a:latin typeface="Berlin Sans FB" panose="020E0602020502020306" pitchFamily="34" charset="0"/>
              </a:rPr>
              <a:t>models.CharField</a:t>
            </a:r>
            <a:r>
              <a:rPr lang="en-US" dirty="0" smtClean="0">
                <a:latin typeface="Berlin Sans FB" panose="020E0602020502020306" pitchFamily="34" charset="0"/>
              </a:rPr>
              <a:t>(</a:t>
            </a:r>
            <a:r>
              <a:rPr lang="en-US" dirty="0" err="1" smtClean="0">
                <a:latin typeface="Berlin Sans FB" panose="020E0602020502020306" pitchFamily="34" charset="0"/>
              </a:rPr>
              <a:t>max_length</a:t>
            </a:r>
            <a:r>
              <a:rPr lang="en-US" dirty="0" smtClean="0">
                <a:latin typeface="Berlin Sans FB" panose="020E0602020502020306" pitchFamily="34" charset="0"/>
              </a:rPr>
              <a:t>=9999)</a:t>
            </a:r>
          </a:p>
          <a:p>
            <a:pPr lvl="2"/>
            <a:r>
              <a:rPr lang="en-US" dirty="0" err="1" smtClean="0">
                <a:latin typeface="Berlin Sans FB" panose="020E0602020502020306" pitchFamily="34" charset="0"/>
              </a:rPr>
              <a:t>article_text</a:t>
            </a:r>
            <a:r>
              <a:rPr lang="en-US" dirty="0" smtClean="0">
                <a:latin typeface="Berlin Sans FB" panose="020E0602020502020306" pitchFamily="34" charset="0"/>
              </a:rPr>
              <a:t> = </a:t>
            </a:r>
            <a:r>
              <a:rPr lang="en-US" dirty="0" err="1" smtClean="0">
                <a:latin typeface="Berlin Sans FB" panose="020E0602020502020306" pitchFamily="34" charset="0"/>
              </a:rPr>
              <a:t>models.TextField</a:t>
            </a:r>
            <a:r>
              <a:rPr lang="en-US" dirty="0" smtClean="0">
                <a:latin typeface="Berlin Sans FB" panose="020E0602020502020306" pitchFamily="34" charset="0"/>
              </a:rPr>
              <a:t>()</a:t>
            </a:r>
          </a:p>
          <a:p>
            <a:pPr lvl="2"/>
            <a:r>
              <a:rPr lang="en-US" dirty="0" err="1" smtClean="0">
                <a:latin typeface="Berlin Sans FB" panose="020E0602020502020306" pitchFamily="34" charset="0"/>
              </a:rPr>
              <a:t>article_date</a:t>
            </a:r>
            <a:r>
              <a:rPr lang="en-US" dirty="0" smtClean="0">
                <a:latin typeface="Berlin Sans FB" panose="020E0602020502020306" pitchFamily="34" charset="0"/>
              </a:rPr>
              <a:t> = </a:t>
            </a:r>
            <a:r>
              <a:rPr lang="en-US" dirty="0" err="1" smtClean="0">
                <a:latin typeface="Berlin Sans FB" panose="020E0602020502020306" pitchFamily="34" charset="0"/>
              </a:rPr>
              <a:t>models.DateTimeField</a:t>
            </a:r>
            <a:r>
              <a:rPr lang="en-US" dirty="0" smtClean="0">
                <a:latin typeface="Berlin Sans FB" panose="020E0602020502020306" pitchFamily="34" charset="0"/>
              </a:rPr>
              <a:t>(‘date published’)</a:t>
            </a:r>
            <a:endParaRPr lang="en-US" dirty="0">
              <a:latin typeface="Berlin Sans FB" panose="020E0602020502020306" pitchFamily="34" charset="0"/>
            </a:endParaRPr>
          </a:p>
          <a:p>
            <a:pPr lvl="1"/>
            <a:endParaRPr lang="en-US" dirty="0" smtClean="0">
              <a:latin typeface="Berlin Sans FB" panose="020E0602020502020306" pitchFamily="34" charset="0"/>
            </a:endParaRPr>
          </a:p>
          <a:p>
            <a:pPr lvl="1"/>
            <a:r>
              <a:rPr lang="en-US" dirty="0" smtClean="0">
                <a:latin typeface="Berlin Sans FB" panose="020E0602020502020306" pitchFamily="34" charset="0"/>
              </a:rPr>
              <a:t>class Editor(</a:t>
            </a:r>
            <a:r>
              <a:rPr lang="en-US" dirty="0" err="1" smtClean="0">
                <a:latin typeface="Berlin Sans FB" panose="020E0602020502020306" pitchFamily="34" charset="0"/>
              </a:rPr>
              <a:t>models.Model</a:t>
            </a:r>
            <a:r>
              <a:rPr lang="en-US" dirty="0" smtClean="0">
                <a:latin typeface="Berlin Sans FB" panose="020E0602020502020306" pitchFamily="34" charset="0"/>
              </a:rPr>
              <a:t>):</a:t>
            </a:r>
          </a:p>
          <a:p>
            <a:pPr lvl="2"/>
            <a:r>
              <a:rPr lang="en-US" dirty="0" err="1">
                <a:latin typeface="Berlin Sans FB" panose="020E0602020502020306" pitchFamily="34" charset="0"/>
              </a:rPr>
              <a:t>e</a:t>
            </a:r>
            <a:r>
              <a:rPr lang="en-US" dirty="0" err="1" smtClean="0">
                <a:latin typeface="Berlin Sans FB" panose="020E0602020502020306" pitchFamily="34" charset="0"/>
              </a:rPr>
              <a:t>ditor_name</a:t>
            </a:r>
            <a:r>
              <a:rPr lang="en-US" dirty="0" smtClean="0">
                <a:latin typeface="Berlin Sans FB" panose="020E0602020502020306" pitchFamily="34" charset="0"/>
              </a:rPr>
              <a:t> = </a:t>
            </a:r>
            <a:r>
              <a:rPr lang="en-US" dirty="0" err="1" smtClean="0">
                <a:latin typeface="Berlin Sans FB" panose="020E0602020502020306" pitchFamily="34" charset="0"/>
              </a:rPr>
              <a:t>models.CharField</a:t>
            </a:r>
            <a:r>
              <a:rPr lang="en-US" dirty="0" smtClean="0">
                <a:latin typeface="Berlin Sans FB" panose="020E0602020502020306" pitchFamily="34" charset="0"/>
              </a:rPr>
              <a:t>(</a:t>
            </a:r>
            <a:r>
              <a:rPr lang="en-US" dirty="0" err="1" smtClean="0">
                <a:latin typeface="Berlin Sans FB" panose="020E0602020502020306" pitchFamily="34" charset="0"/>
              </a:rPr>
              <a:t>max_length</a:t>
            </a:r>
            <a:r>
              <a:rPr lang="en-US" dirty="0" smtClean="0">
                <a:latin typeface="Berlin Sans FB" panose="020E0602020502020306" pitchFamily="34" charset="0"/>
              </a:rPr>
              <a:t>=100)</a:t>
            </a:r>
          </a:p>
          <a:p>
            <a:pPr lvl="2"/>
            <a:r>
              <a:rPr lang="en-US" dirty="0" err="1">
                <a:latin typeface="Berlin Sans FB" panose="020E0602020502020306" pitchFamily="34" charset="0"/>
              </a:rPr>
              <a:t>e</a:t>
            </a:r>
            <a:r>
              <a:rPr lang="en-US" dirty="0" err="1" smtClean="0">
                <a:latin typeface="Berlin Sans FB" panose="020E0602020502020306" pitchFamily="34" charset="0"/>
              </a:rPr>
              <a:t>ditor_surname</a:t>
            </a:r>
            <a:r>
              <a:rPr lang="en-US" dirty="0" smtClean="0">
                <a:latin typeface="Berlin Sans FB" panose="020E0602020502020306" pitchFamily="34" charset="0"/>
              </a:rPr>
              <a:t> = </a:t>
            </a:r>
            <a:r>
              <a:rPr lang="en-US" dirty="0" err="1" smtClean="0">
                <a:latin typeface="Berlin Sans FB" panose="020E0602020502020306" pitchFamily="34" charset="0"/>
              </a:rPr>
              <a:t>models.CharField</a:t>
            </a:r>
            <a:r>
              <a:rPr lang="en-US" dirty="0" smtClean="0">
                <a:latin typeface="Berlin Sans FB" panose="020E0602020502020306" pitchFamily="34" charset="0"/>
              </a:rPr>
              <a:t>(</a:t>
            </a:r>
            <a:r>
              <a:rPr lang="en-US" dirty="0" err="1" smtClean="0">
                <a:latin typeface="Berlin Sans FB" panose="020E0602020502020306" pitchFamily="34" charset="0"/>
              </a:rPr>
              <a:t>max_length</a:t>
            </a:r>
            <a:r>
              <a:rPr lang="en-US" dirty="0" smtClean="0">
                <a:latin typeface="Berlin Sans FB" panose="020E0602020502020306" pitchFamily="34" charset="0"/>
              </a:rPr>
              <a:t> = 100)</a:t>
            </a:r>
          </a:p>
          <a:p>
            <a:pPr lvl="2"/>
            <a:r>
              <a:rPr lang="en-US" dirty="0" err="1" smtClean="0">
                <a:latin typeface="Berlin Sans FB" panose="020E0602020502020306" pitchFamily="34" charset="0"/>
              </a:rPr>
              <a:t>editor_id</a:t>
            </a:r>
            <a:r>
              <a:rPr lang="en-US" dirty="0" smtClean="0">
                <a:latin typeface="Berlin Sans FB" panose="020E0602020502020306" pitchFamily="34" charset="0"/>
              </a:rPr>
              <a:t> = </a:t>
            </a:r>
            <a:r>
              <a:rPr lang="en-US" dirty="0" err="1" smtClean="0">
                <a:latin typeface="Berlin Sans FB" panose="020E0602020502020306" pitchFamily="34" charset="0"/>
              </a:rPr>
              <a:t>models.CharField</a:t>
            </a:r>
            <a:r>
              <a:rPr lang="en-US" dirty="0" smtClean="0">
                <a:latin typeface="Berlin Sans FB" panose="020E0602020502020306" pitchFamily="34" charset="0"/>
              </a:rPr>
              <a:t>(</a:t>
            </a:r>
            <a:r>
              <a:rPr lang="en-US" dirty="0" err="1" smtClean="0">
                <a:latin typeface="Berlin Sans FB" panose="020E0602020502020306" pitchFamily="34" charset="0"/>
              </a:rPr>
              <a:t>max_length</a:t>
            </a:r>
            <a:r>
              <a:rPr lang="en-US" dirty="0" smtClean="0">
                <a:latin typeface="Berlin Sans FB" panose="020E0602020502020306" pitchFamily="34" charset="0"/>
              </a:rPr>
              <a:t> = 1000)</a:t>
            </a:r>
          </a:p>
        </p:txBody>
      </p:sp>
    </p:spTree>
    <p:extLst>
      <p:ext uri="{BB962C8B-B14F-4D97-AF65-F5344CB8AC3E}">
        <p14:creationId xmlns:p14="http://schemas.microsoft.com/office/powerpoint/2010/main" val="1228415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C00000"/>
                </a:solidFill>
                <a:latin typeface="Berlin Sans FB" panose="020E0602020502020306" pitchFamily="34" charset="0"/>
                <a:ea typeface="Verdana" panose="020B0604030504040204" pitchFamily="34" charset="0"/>
              </a:rPr>
              <a:t>Model </a:t>
            </a:r>
            <a:r>
              <a:rPr lang="en-US" dirty="0" err="1" smtClean="0">
                <a:solidFill>
                  <a:srgbClr val="C00000"/>
                </a:solidFill>
                <a:latin typeface="Berlin Sans FB" panose="020E0602020502020306" pitchFamily="34" charset="0"/>
                <a:ea typeface="Verdana" panose="020B0604030504040204" pitchFamily="34" charset="0"/>
              </a:rPr>
              <a:t>makemigrations</a:t>
            </a:r>
            <a:endParaRPr lang="en-US" dirty="0">
              <a:solidFill>
                <a:srgbClr val="C00000"/>
              </a:solidFill>
              <a:latin typeface="Berlin Sans FB" panose="020E0602020502020306" pitchFamily="34" charset="0"/>
              <a:ea typeface="Verdan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Berlin Sans FB" panose="020E0602020502020306" pitchFamily="34" charset="0"/>
              </a:rPr>
              <a:t>To apply our models to the database we need to run this command:</a:t>
            </a:r>
          </a:p>
          <a:p>
            <a:pPr lvl="1"/>
            <a:r>
              <a:rPr lang="en-US" i="1" dirty="0" smtClean="0">
                <a:latin typeface="Berlin Sans FB" panose="020E0602020502020306" pitchFamily="34" charset="0"/>
              </a:rPr>
              <a:t>python manage.py </a:t>
            </a:r>
            <a:r>
              <a:rPr lang="en-US" i="1" dirty="0" err="1" smtClean="0">
                <a:latin typeface="Berlin Sans FB" panose="020E0602020502020306" pitchFamily="34" charset="0"/>
              </a:rPr>
              <a:t>makemigrations</a:t>
            </a:r>
            <a:r>
              <a:rPr lang="en-US" i="1" dirty="0" smtClean="0">
                <a:latin typeface="Berlin Sans FB" panose="020E0602020502020306" pitchFamily="34" charset="0"/>
              </a:rPr>
              <a:t> </a:t>
            </a:r>
            <a:r>
              <a:rPr lang="en-US" i="1" dirty="0" err="1" smtClean="0">
                <a:latin typeface="Berlin Sans FB" panose="020E0602020502020306" pitchFamily="34" charset="0"/>
              </a:rPr>
              <a:t>myFirstApp</a:t>
            </a:r>
            <a:endParaRPr lang="en-US" i="1" dirty="0" smtClean="0">
              <a:latin typeface="Berlin Sans FB" panose="020E0602020502020306" pitchFamily="34" charset="0"/>
            </a:endParaRPr>
          </a:p>
        </p:txBody>
      </p:sp>
      <p:pic>
        <p:nvPicPr>
          <p:cNvPr id="5" name="Picture 4"/>
          <p:cNvPicPr>
            <a:picLocks noChangeAspect="1"/>
          </p:cNvPicPr>
          <p:nvPr/>
        </p:nvPicPr>
        <p:blipFill>
          <a:blip r:embed="rId3"/>
          <a:stretch>
            <a:fillRect/>
          </a:stretch>
        </p:blipFill>
        <p:spPr>
          <a:xfrm>
            <a:off x="2591375" y="2672450"/>
            <a:ext cx="7009250" cy="3969267"/>
          </a:xfrm>
          <a:prstGeom prst="rect">
            <a:avLst/>
          </a:prstGeom>
        </p:spPr>
      </p:pic>
    </p:spTree>
    <p:extLst>
      <p:ext uri="{BB962C8B-B14F-4D97-AF65-F5344CB8AC3E}">
        <p14:creationId xmlns:p14="http://schemas.microsoft.com/office/powerpoint/2010/main" val="2320226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TotalTime>
  <Words>537</Words>
  <Application>Microsoft Office PowerPoint</Application>
  <PresentationFormat>Widescreen</PresentationFormat>
  <Paragraphs>104</Paragraphs>
  <Slides>21</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Berlin Sans FB</vt:lpstr>
      <vt:lpstr>Calibri</vt:lpstr>
      <vt:lpstr>Calibri Light</vt:lpstr>
      <vt:lpstr>Verdana</vt:lpstr>
      <vt:lpstr>Wingdings</vt:lpstr>
      <vt:lpstr>Office Theme</vt:lpstr>
      <vt:lpstr>Designing Applications in Python</vt:lpstr>
      <vt:lpstr>Objectives</vt:lpstr>
      <vt:lpstr>Learning outcomes</vt:lpstr>
      <vt:lpstr>Project Choice</vt:lpstr>
      <vt:lpstr>Database Setup</vt:lpstr>
      <vt:lpstr>Migration results</vt:lpstr>
      <vt:lpstr>Models</vt:lpstr>
      <vt:lpstr>Model Creation</vt:lpstr>
      <vt:lpstr>Model makemigrations</vt:lpstr>
      <vt:lpstr>sqlmigrate command</vt:lpstr>
      <vt:lpstr>Playing with API</vt:lpstr>
      <vt:lpstr>Playing with API</vt:lpstr>
      <vt:lpstr>Django Admin</vt:lpstr>
      <vt:lpstr>Django Admin - superuser</vt:lpstr>
      <vt:lpstr>Make our app to be modifiable </vt:lpstr>
      <vt:lpstr>Finally, run our development server</vt:lpstr>
      <vt:lpstr>Our Admin login page</vt:lpstr>
      <vt:lpstr>Our Admin working space</vt:lpstr>
      <vt:lpstr>PowerPoint Presentation</vt:lpstr>
      <vt:lpstr>Code examples</vt:lpstr>
      <vt:lpstr>Thank you for your attention!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Applications in Python</dc:title>
  <dc:creator>Shynggys Alshynov</dc:creator>
  <cp:lastModifiedBy>Shynggys Alshynov</cp:lastModifiedBy>
  <cp:revision>57</cp:revision>
  <dcterms:created xsi:type="dcterms:W3CDTF">2019-10-06T14:31:10Z</dcterms:created>
  <dcterms:modified xsi:type="dcterms:W3CDTF">2019-10-14T08:55:31Z</dcterms:modified>
</cp:coreProperties>
</file>