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1" r:id="rId1"/>
  </p:sldMasterIdLst>
  <p:notesMasterIdLst>
    <p:notesMasterId r:id="rId29"/>
  </p:notesMasterIdLst>
  <p:handoutMasterIdLst>
    <p:handoutMasterId r:id="rId30"/>
  </p:handoutMasterIdLst>
  <p:sldIdLst>
    <p:sldId id="1085" r:id="rId2"/>
    <p:sldId id="1119" r:id="rId3"/>
    <p:sldId id="1130" r:id="rId4"/>
    <p:sldId id="1136" r:id="rId5"/>
    <p:sldId id="1137" r:id="rId6"/>
    <p:sldId id="1138" r:id="rId7"/>
    <p:sldId id="1139" r:id="rId8"/>
    <p:sldId id="1160" r:id="rId9"/>
    <p:sldId id="1161" r:id="rId10"/>
    <p:sldId id="1140" r:id="rId11"/>
    <p:sldId id="1141" r:id="rId12"/>
    <p:sldId id="1142" r:id="rId13"/>
    <p:sldId id="1143" r:id="rId14"/>
    <p:sldId id="1144" r:id="rId15"/>
    <p:sldId id="1148" r:id="rId16"/>
    <p:sldId id="1150" r:id="rId17"/>
    <p:sldId id="1152" r:id="rId18"/>
    <p:sldId id="1159" r:id="rId19"/>
    <p:sldId id="1156" r:id="rId20"/>
    <p:sldId id="1163" r:id="rId21"/>
    <p:sldId id="1166" r:id="rId22"/>
    <p:sldId id="1154" r:id="rId23"/>
    <p:sldId id="1157" r:id="rId24"/>
    <p:sldId id="1164" r:id="rId25"/>
    <p:sldId id="1165" r:id="rId26"/>
    <p:sldId id="1167" r:id="rId27"/>
    <p:sldId id="1134" r:id="rId28"/>
  </p:sldIdLst>
  <p:sldSz cx="9144000" cy="6858000" type="screen4x3"/>
  <p:notesSz cx="7010400" cy="92964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56">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bw"/>
  <p:clrMru>
    <a:srgbClr val="FF004B"/>
    <a:srgbClr val="D6003D"/>
    <a:srgbClr val="BE0037"/>
    <a:srgbClr val="BE1428"/>
    <a:srgbClr val="AB111C"/>
    <a:srgbClr val="AC0031"/>
    <a:srgbClr val="C84646"/>
    <a:srgbClr val="8CC8FE"/>
    <a:srgbClr val="2FC4FF"/>
    <a:srgbClr val="0278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1908" autoAdjust="0"/>
  </p:normalViewPr>
  <p:slideViewPr>
    <p:cSldViewPr snapToGrid="0">
      <p:cViewPr varScale="1">
        <p:scale>
          <a:sx n="126" d="100"/>
          <a:sy n="126" d="100"/>
        </p:scale>
        <p:origin x="1560" y="120"/>
      </p:cViewPr>
      <p:guideLst>
        <p:guide orient="horz" pos="1056"/>
        <p:guide pos="2880"/>
      </p:guideLst>
    </p:cSldViewPr>
  </p:slideViewPr>
  <p:outlineViewPr>
    <p:cViewPr>
      <p:scale>
        <a:sx n="33" d="100"/>
        <a:sy n="33" d="100"/>
      </p:scale>
      <p:origin x="0" y="4728"/>
    </p:cViewPr>
  </p:outlineViewPr>
  <p:notesTextViewPr>
    <p:cViewPr>
      <p:scale>
        <a:sx n="1" d="1"/>
        <a:sy n="1" d="1"/>
      </p:scale>
      <p:origin x="0" y="0"/>
    </p:cViewPr>
  </p:notesTextViewPr>
  <p:sorterViewPr>
    <p:cViewPr>
      <p:scale>
        <a:sx n="200" d="100"/>
        <a:sy n="200" d="100"/>
      </p:scale>
      <p:origin x="0" y="0"/>
    </p:cViewPr>
  </p:sorterViewPr>
  <p:notesViewPr>
    <p:cSldViewPr snapToGrid="0">
      <p:cViewPr varScale="1">
        <p:scale>
          <a:sx n="96" d="100"/>
          <a:sy n="96" d="100"/>
        </p:scale>
        <p:origin x="-3564" y="-114"/>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253EB501-4AA8-44E6-A0F3-7F4F8817B213}" type="datetimeFigureOut">
              <a:rPr lang="zh-TW" altLang="en-US" smtClean="0"/>
              <a:t>2022/8/5</a:t>
            </a:fld>
            <a:endParaRPr lang="zh-TW" altLang="en-US"/>
          </a:p>
        </p:txBody>
      </p:sp>
      <p:sp>
        <p:nvSpPr>
          <p:cNvPr id="4" name="頁尾版面配置區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0A874531-A72D-405F-823F-CF126A4FAEE5}" type="slidenum">
              <a:rPr lang="zh-TW" altLang="en-US" smtClean="0"/>
              <a:t>‹#›</a:t>
            </a:fld>
            <a:endParaRPr lang="zh-TW" altLang="en-US"/>
          </a:p>
        </p:txBody>
      </p:sp>
    </p:spTree>
    <p:extLst>
      <p:ext uri="{BB962C8B-B14F-4D97-AF65-F5344CB8AC3E}">
        <p14:creationId xmlns:p14="http://schemas.microsoft.com/office/powerpoint/2010/main" val="9367658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zh-TW" altLang="en-US"/>
          </a:p>
        </p:txBody>
      </p:sp>
      <p:sp>
        <p:nvSpPr>
          <p:cNvPr id="3" name="日期版面配置區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7F90FBF4-500E-458C-9DD9-F6657EAE5B12}" type="datetimeFigureOut">
              <a:rPr lang="zh-TW" altLang="en-US" smtClean="0"/>
              <a:t>2022/8/5</a:t>
            </a:fld>
            <a:endParaRPr lang="zh-TW" altLang="en-US"/>
          </a:p>
        </p:txBody>
      </p:sp>
      <p:sp>
        <p:nvSpPr>
          <p:cNvPr id="4" name="投影片圖像版面配置區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zh-TW" altLang="en-US"/>
          </a:p>
        </p:txBody>
      </p:sp>
      <p:sp>
        <p:nvSpPr>
          <p:cNvPr id="5" name="備忘稿版面配置區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06927009-C44B-487B-BF54-BA289DEBE3EB}" type="slidenum">
              <a:rPr lang="zh-TW" altLang="en-US" smtClean="0"/>
              <a:t>‹#›</a:t>
            </a:fld>
            <a:endParaRPr lang="zh-TW" altLang="en-US"/>
          </a:p>
        </p:txBody>
      </p:sp>
    </p:spTree>
    <p:extLst>
      <p:ext uri="{BB962C8B-B14F-4D97-AF65-F5344CB8AC3E}">
        <p14:creationId xmlns:p14="http://schemas.microsoft.com/office/powerpoint/2010/main" val="2015776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06927009-C44B-487B-BF54-BA289DEBE3EB}" type="slidenum">
              <a:rPr lang="zh-TW" altLang="en-US" smtClean="0"/>
              <a:t>1</a:t>
            </a:fld>
            <a:endParaRPr lang="zh-TW" altLang="en-US" dirty="0"/>
          </a:p>
        </p:txBody>
      </p:sp>
    </p:spTree>
    <p:extLst>
      <p:ext uri="{BB962C8B-B14F-4D97-AF65-F5344CB8AC3E}">
        <p14:creationId xmlns:p14="http://schemas.microsoft.com/office/powerpoint/2010/main" val="24804892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封面">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圖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9143998" cy="6857999"/>
          </a:xfrm>
          <a:prstGeom prst="rect">
            <a:avLst/>
          </a:prstGeom>
        </p:spPr>
      </p:pic>
      <p:sp>
        <p:nvSpPr>
          <p:cNvPr id="3" name="文字版面配置區 2"/>
          <p:cNvSpPr>
            <a:spLocks noGrp="1"/>
          </p:cNvSpPr>
          <p:nvPr>
            <p:ph type="body" idx="1"/>
          </p:nvPr>
        </p:nvSpPr>
        <p:spPr>
          <a:xfrm>
            <a:off x="1080000" y="2520000"/>
            <a:ext cx="7200000" cy="1080000"/>
          </a:xfrm>
          <a:prstGeom prst="rect">
            <a:avLst/>
          </a:prstGeom>
        </p:spPr>
        <p:txBody>
          <a:bodyPr anchor="t">
            <a:normAutofit/>
          </a:bodyPr>
          <a:lstStyle>
            <a:lvl1pPr marL="0" indent="0" algn="r">
              <a:buNone/>
              <a:defRPr sz="2800" baseline="0">
                <a:solidFill>
                  <a:schemeClr val="bg1"/>
                </a:solidFill>
                <a:latin typeface="Calibri" panose="020F0502020204030204" pitchFamily="34" charset="0"/>
                <a:ea typeface="微軟正黑體" panose="020B0604030504040204" pitchFamily="34" charset="-12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7" name="標題 1"/>
          <p:cNvSpPr>
            <a:spLocks noGrp="1"/>
          </p:cNvSpPr>
          <p:nvPr>
            <p:ph type="ctrTitle"/>
          </p:nvPr>
        </p:nvSpPr>
        <p:spPr>
          <a:xfrm>
            <a:off x="1080000" y="1080000"/>
            <a:ext cx="7200000" cy="1080000"/>
          </a:xfrm>
          <a:prstGeom prst="rect">
            <a:avLst/>
          </a:prstGeom>
        </p:spPr>
        <p:txBody>
          <a:bodyPr anchor="t">
            <a:normAutofit/>
          </a:bodyPr>
          <a:lstStyle>
            <a:lvl1pPr algn="r">
              <a:defRPr sz="3600" b="1" baseline="0">
                <a:solidFill>
                  <a:schemeClr val="bg1"/>
                </a:solidFill>
                <a:latin typeface="Calibri" panose="020F0502020204030204" pitchFamily="34" charset="0"/>
                <a:ea typeface="微軟正黑體" panose="020B0604030504040204" pitchFamily="34" charset="-120"/>
              </a:defRPr>
            </a:lvl1pPr>
          </a:lstStyle>
          <a:p>
            <a:r>
              <a:rPr lang="zh-TW" altLang="en-US" smtClean="0"/>
              <a:t>按一下以編輯母片標題樣式</a:t>
            </a:r>
            <a:endParaRPr lang="zh-TW" altLang="en-US" dirty="0"/>
          </a:p>
        </p:txBody>
      </p:sp>
      <p:sp>
        <p:nvSpPr>
          <p:cNvPr id="10" name="文字方塊 9"/>
          <p:cNvSpPr txBox="1"/>
          <p:nvPr userDrawn="1"/>
        </p:nvSpPr>
        <p:spPr>
          <a:xfrm>
            <a:off x="7242629" y="5615622"/>
            <a:ext cx="1088760" cy="276999"/>
          </a:xfrm>
          <a:prstGeom prst="rect">
            <a:avLst/>
          </a:prstGeom>
          <a:noFill/>
        </p:spPr>
        <p:txBody>
          <a:bodyPr wrap="none" rtlCol="0">
            <a:spAutoFit/>
          </a:bodyPr>
          <a:lstStyle/>
          <a:p>
            <a:r>
              <a:rPr lang="en-US" altLang="zh-TW" sz="1200" b="1" kern="1200" dirty="0" smtClean="0">
                <a:solidFill>
                  <a:schemeClr val="accent1">
                    <a:lumMod val="60000"/>
                    <a:lumOff val="40000"/>
                  </a:schemeClr>
                </a:solidFill>
                <a:effectLst/>
                <a:latin typeface="Century Gothic" panose="020B0502020202020204" pitchFamily="34" charset="0"/>
                <a:ea typeface="+mn-ea"/>
                <a:cs typeface="+mn-cs"/>
              </a:rPr>
              <a:t>Confidential</a:t>
            </a:r>
            <a:endParaRPr lang="zh-TW" altLang="en-US" sz="1200" b="1" dirty="0">
              <a:solidFill>
                <a:schemeClr val="accent1">
                  <a:lumMod val="60000"/>
                  <a:lumOff val="40000"/>
                </a:schemeClr>
              </a:solidFill>
              <a:latin typeface="Century Gothic" panose="020B0502020202020204" pitchFamily="34" charset="0"/>
            </a:endParaRPr>
          </a:p>
        </p:txBody>
      </p:sp>
      <p:cxnSp>
        <p:nvCxnSpPr>
          <p:cNvPr id="11" name="直線接點 10"/>
          <p:cNvCxnSpPr/>
          <p:nvPr userDrawn="1"/>
        </p:nvCxnSpPr>
        <p:spPr>
          <a:xfrm>
            <a:off x="8343582" y="1171575"/>
            <a:ext cx="0" cy="981075"/>
          </a:xfrm>
          <a:prstGeom prst="line">
            <a:avLst/>
          </a:prstGeom>
          <a:ln w="28575">
            <a:solidFill>
              <a:srgbClr val="EB005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2497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內頁_1">
    <p:spTree>
      <p:nvGrpSpPr>
        <p:cNvPr id="1" name=""/>
        <p:cNvGrpSpPr/>
        <p:nvPr/>
      </p:nvGrpSpPr>
      <p:grpSpPr>
        <a:xfrm>
          <a:off x="0" y="0"/>
          <a:ext cx="0" cy="0"/>
          <a:chOff x="0" y="0"/>
          <a:chExt cx="0" cy="0"/>
        </a:xfrm>
      </p:grpSpPr>
      <p:sp>
        <p:nvSpPr>
          <p:cNvPr id="2" name="標題 1"/>
          <p:cNvSpPr>
            <a:spLocks noGrp="1"/>
          </p:cNvSpPr>
          <p:nvPr>
            <p:ph type="title"/>
          </p:nvPr>
        </p:nvSpPr>
        <p:spPr>
          <a:xfrm>
            <a:off x="1080000" y="720000"/>
            <a:ext cx="7560000" cy="1080000"/>
          </a:xfrm>
          <a:prstGeom prst="rect">
            <a:avLst/>
          </a:prstGeom>
        </p:spPr>
        <p:txBody>
          <a:bodyPr anchor="ctr"/>
          <a:lstStyle>
            <a:lvl1pPr>
              <a:defRPr sz="3600" baseline="0">
                <a:solidFill>
                  <a:srgbClr val="EB005A"/>
                </a:solidFill>
                <a:latin typeface="Calibri" panose="020F0502020204030204" pitchFamily="34" charset="0"/>
              </a:defRPr>
            </a:lvl1pPr>
          </a:lstStyle>
          <a:p>
            <a:r>
              <a:rPr lang="zh-TW" altLang="en-US" smtClean="0"/>
              <a:t>按一下以編輯母片標題樣式</a:t>
            </a:r>
            <a:endParaRPr lang="zh-TW" altLang="en-US" dirty="0"/>
          </a:p>
        </p:txBody>
      </p:sp>
      <p:sp>
        <p:nvSpPr>
          <p:cNvPr id="4" name="內容版面配置區 3"/>
          <p:cNvSpPr>
            <a:spLocks noGrp="1"/>
          </p:cNvSpPr>
          <p:nvPr>
            <p:ph sz="quarter" idx="10"/>
          </p:nvPr>
        </p:nvSpPr>
        <p:spPr>
          <a:xfrm>
            <a:off x="1080000" y="1980000"/>
            <a:ext cx="7560000" cy="4140000"/>
          </a:xfrm>
          <a:prstGeom prst="rect">
            <a:avLst/>
          </a:prstGeom>
        </p:spPr>
        <p:txBody>
          <a:bodyPr/>
          <a:lstStyle>
            <a:lvl1pPr>
              <a:defRPr sz="2400" b="1" baseline="0">
                <a:solidFill>
                  <a:schemeClr val="tx1"/>
                </a:solidFill>
                <a:latin typeface="Calibri" panose="020F0502020204030204" pitchFamily="34" charset="0"/>
              </a:defRPr>
            </a:lvl1pPr>
            <a:lvl2pPr>
              <a:defRPr sz="2000" baseline="0">
                <a:solidFill>
                  <a:schemeClr val="tx1"/>
                </a:solidFill>
                <a:latin typeface="Calibri" panose="020F0502020204030204" pitchFamily="34" charset="0"/>
              </a:defRPr>
            </a:lvl2pPr>
            <a:lvl3pPr>
              <a:defRPr sz="1800" baseline="0">
                <a:solidFill>
                  <a:schemeClr val="tx1"/>
                </a:solidFill>
                <a:latin typeface="Calibri" panose="020F0502020204030204" pitchFamily="34" charset="0"/>
              </a:defRPr>
            </a:lvl3pPr>
            <a:lvl4pPr>
              <a:defRPr sz="1600" baseline="0">
                <a:solidFill>
                  <a:schemeClr val="tx1"/>
                </a:solidFill>
                <a:latin typeface="Calibri" panose="020F0502020204030204" pitchFamily="34" charset="0"/>
              </a:defRPr>
            </a:lvl4pPr>
            <a:lvl5pPr>
              <a:defRPr sz="1600" baseline="0">
                <a:solidFill>
                  <a:schemeClr val="tx1"/>
                </a:solidFill>
                <a:latin typeface="Calibri" panose="020F0502020204030204" pitchFamily="34" charset="0"/>
              </a:defRPr>
            </a:lvl5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dirty="0"/>
          </a:p>
        </p:txBody>
      </p:sp>
    </p:spTree>
    <p:extLst>
      <p:ext uri="{BB962C8B-B14F-4D97-AF65-F5344CB8AC3E}">
        <p14:creationId xmlns:p14="http://schemas.microsoft.com/office/powerpoint/2010/main" val="1488932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內頁_2">
    <p:spTree>
      <p:nvGrpSpPr>
        <p:cNvPr id="1" name=""/>
        <p:cNvGrpSpPr/>
        <p:nvPr/>
      </p:nvGrpSpPr>
      <p:grpSpPr>
        <a:xfrm>
          <a:off x="0" y="0"/>
          <a:ext cx="0" cy="0"/>
          <a:chOff x="0" y="0"/>
          <a:chExt cx="0" cy="0"/>
        </a:xfrm>
      </p:grpSpPr>
      <p:sp>
        <p:nvSpPr>
          <p:cNvPr id="3" name="標題 1"/>
          <p:cNvSpPr>
            <a:spLocks noGrp="1"/>
          </p:cNvSpPr>
          <p:nvPr>
            <p:ph type="title"/>
          </p:nvPr>
        </p:nvSpPr>
        <p:spPr>
          <a:xfrm>
            <a:off x="1080000" y="720000"/>
            <a:ext cx="7560000" cy="1080000"/>
          </a:xfrm>
          <a:prstGeom prst="rect">
            <a:avLst/>
          </a:prstGeom>
        </p:spPr>
        <p:txBody>
          <a:bodyPr anchor="ctr"/>
          <a:lstStyle>
            <a:lvl1pPr>
              <a:defRPr sz="3600" baseline="0">
                <a:solidFill>
                  <a:srgbClr val="EB005A"/>
                </a:solidFill>
                <a:latin typeface="Calibri" panose="020F0502020204030204" pitchFamily="34" charset="0"/>
              </a:defRPr>
            </a:lvl1pPr>
          </a:lstStyle>
          <a:p>
            <a:r>
              <a:rPr lang="zh-TW" altLang="en-US" smtClean="0"/>
              <a:t>按一下以編輯母片標題樣式</a:t>
            </a:r>
            <a:endParaRPr lang="zh-TW" altLang="en-US" dirty="0"/>
          </a:p>
        </p:txBody>
      </p:sp>
    </p:spTree>
    <p:extLst>
      <p:ext uri="{BB962C8B-B14F-4D97-AF65-F5344CB8AC3E}">
        <p14:creationId xmlns:p14="http://schemas.microsoft.com/office/powerpoint/2010/main" val="1287670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章節插頁">
    <p:bg>
      <p:bgPr>
        <a:solidFill>
          <a:schemeClr val="bg1">
            <a:lumMod val="95000"/>
          </a:schemeClr>
        </a:solidFill>
        <a:effectLst/>
      </p:bgPr>
    </p:bg>
    <p:spTree>
      <p:nvGrpSpPr>
        <p:cNvPr id="1" name=""/>
        <p:cNvGrpSpPr/>
        <p:nvPr/>
      </p:nvGrpSpPr>
      <p:grpSpPr>
        <a:xfrm>
          <a:off x="0" y="0"/>
          <a:ext cx="0" cy="0"/>
          <a:chOff x="0" y="0"/>
          <a:chExt cx="0" cy="0"/>
        </a:xfrm>
      </p:grpSpPr>
      <p:sp>
        <p:nvSpPr>
          <p:cNvPr id="3" name="標題 1"/>
          <p:cNvSpPr>
            <a:spLocks noGrp="1"/>
          </p:cNvSpPr>
          <p:nvPr>
            <p:ph type="title"/>
          </p:nvPr>
        </p:nvSpPr>
        <p:spPr>
          <a:xfrm>
            <a:off x="1260000" y="2880000"/>
            <a:ext cx="7560000" cy="1080000"/>
          </a:xfrm>
          <a:prstGeom prst="rect">
            <a:avLst/>
          </a:prstGeom>
        </p:spPr>
        <p:txBody>
          <a:bodyPr anchor="b">
            <a:normAutofit/>
          </a:bodyPr>
          <a:lstStyle>
            <a:lvl1pPr>
              <a:defRPr sz="3600" baseline="0">
                <a:solidFill>
                  <a:schemeClr val="tx1"/>
                </a:solidFill>
                <a:latin typeface="Calibri" panose="020F0502020204030204" pitchFamily="34" charset="0"/>
              </a:defRPr>
            </a:lvl1pPr>
          </a:lstStyle>
          <a:p>
            <a:r>
              <a:rPr lang="zh-TW" altLang="en-US" smtClean="0"/>
              <a:t>按一下以編輯母片標題樣式</a:t>
            </a:r>
            <a:endParaRPr lang="zh-TW" altLang="en-US" dirty="0"/>
          </a:p>
        </p:txBody>
      </p:sp>
      <p:pic>
        <p:nvPicPr>
          <p:cNvPr id="8" name="圖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09092" y="3990441"/>
            <a:ext cx="7945966" cy="111219"/>
          </a:xfrm>
          <a:prstGeom prst="rect">
            <a:avLst/>
          </a:prstGeom>
        </p:spPr>
      </p:pic>
      <p:pic>
        <p:nvPicPr>
          <p:cNvPr id="10" name="圖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459951"/>
            <a:ext cx="2336800" cy="72396"/>
          </a:xfrm>
          <a:prstGeom prst="rect">
            <a:avLst/>
          </a:prstGeom>
        </p:spPr>
      </p:pic>
      <p:sp>
        <p:nvSpPr>
          <p:cNvPr id="6" name="Text Box 15"/>
          <p:cNvSpPr txBox="1">
            <a:spLocks noChangeArrowheads="1"/>
          </p:cNvSpPr>
          <p:nvPr userDrawn="1"/>
        </p:nvSpPr>
        <p:spPr bwMode="auto">
          <a:xfrm>
            <a:off x="8604125" y="6402594"/>
            <a:ext cx="50437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fld id="{B9BB4768-2ACB-4A6A-8962-41794B66754D}" type="slidenum">
              <a:rPr lang="en-US" altLang="zh-TW" sz="1000" b="1">
                <a:solidFill>
                  <a:srgbClr val="333333"/>
                </a:solidFill>
                <a:ea typeface="華康中黑體" pitchFamily="49" charset="-120"/>
              </a:rPr>
              <a:pPr algn="l"/>
              <a:t>‹#›</a:t>
            </a:fld>
            <a:endParaRPr lang="en-US" altLang="zh-TW" sz="1000" b="1" dirty="0">
              <a:solidFill>
                <a:srgbClr val="333333"/>
              </a:solidFill>
              <a:ea typeface="華康中黑體" pitchFamily="49" charset="-120"/>
            </a:endParaRPr>
          </a:p>
        </p:txBody>
      </p:sp>
    </p:spTree>
    <p:extLst>
      <p:ext uri="{BB962C8B-B14F-4D97-AF65-F5344CB8AC3E}">
        <p14:creationId xmlns:p14="http://schemas.microsoft.com/office/powerpoint/2010/main" val="2705116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ext Box 15"/>
          <p:cNvSpPr txBox="1">
            <a:spLocks noChangeArrowheads="1"/>
          </p:cNvSpPr>
          <p:nvPr userDrawn="1"/>
        </p:nvSpPr>
        <p:spPr bwMode="auto">
          <a:xfrm>
            <a:off x="8604125" y="6402594"/>
            <a:ext cx="50437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fld id="{B9BB4768-2ACB-4A6A-8962-41794B66754D}" type="slidenum">
              <a:rPr lang="en-US" altLang="zh-TW" sz="1000" b="1">
                <a:solidFill>
                  <a:srgbClr val="333333"/>
                </a:solidFill>
                <a:ea typeface="華康中黑體" pitchFamily="49" charset="-120"/>
              </a:rPr>
              <a:pPr algn="l"/>
              <a:t>‹#›</a:t>
            </a:fld>
            <a:endParaRPr lang="en-US" altLang="zh-TW" sz="1000" b="1" dirty="0">
              <a:solidFill>
                <a:srgbClr val="333333"/>
              </a:solidFill>
              <a:ea typeface="華康中黑體" pitchFamily="49" charset="-120"/>
            </a:endParaRPr>
          </a:p>
        </p:txBody>
      </p:sp>
      <p:pic>
        <p:nvPicPr>
          <p:cNvPr id="4" name="圖片 3"/>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9143999" cy="6857999"/>
          </a:xfrm>
          <a:prstGeom prst="rect">
            <a:avLst/>
          </a:prstGeom>
        </p:spPr>
      </p:pic>
      <p:sp>
        <p:nvSpPr>
          <p:cNvPr id="7" name="文字方塊 6"/>
          <p:cNvSpPr txBox="1"/>
          <p:nvPr userDrawn="1"/>
        </p:nvSpPr>
        <p:spPr>
          <a:xfrm>
            <a:off x="314888" y="6419428"/>
            <a:ext cx="1013419" cy="261610"/>
          </a:xfrm>
          <a:prstGeom prst="rect">
            <a:avLst/>
          </a:prstGeom>
          <a:noFill/>
        </p:spPr>
        <p:txBody>
          <a:bodyPr wrap="none" rtlCol="0">
            <a:spAutoFit/>
          </a:bodyPr>
          <a:lstStyle/>
          <a:p>
            <a:r>
              <a:rPr lang="en-US" altLang="zh-TW" sz="1050" b="1" kern="1200" dirty="0" smtClean="0">
                <a:solidFill>
                  <a:schemeClr val="bg1">
                    <a:lumMod val="85000"/>
                  </a:schemeClr>
                </a:solidFill>
                <a:effectLst/>
                <a:latin typeface="Century Gothic" panose="020B0502020202020204" pitchFamily="34" charset="0"/>
                <a:ea typeface="+mn-ea"/>
                <a:cs typeface="+mn-cs"/>
              </a:rPr>
              <a:t>Confidential</a:t>
            </a:r>
            <a:endParaRPr lang="zh-TW" altLang="en-US" sz="1050" b="1" dirty="0">
              <a:solidFill>
                <a:schemeClr val="bg1">
                  <a:lumMod val="85000"/>
                </a:schemeClr>
              </a:solidFill>
              <a:latin typeface="Century Gothic" panose="020B0502020202020204" pitchFamily="34" charset="0"/>
            </a:endParaRPr>
          </a:p>
        </p:txBody>
      </p:sp>
    </p:spTree>
    <p:extLst>
      <p:ext uri="{BB962C8B-B14F-4D97-AF65-F5344CB8AC3E}">
        <p14:creationId xmlns:p14="http://schemas.microsoft.com/office/powerpoint/2010/main" val="3871463843"/>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5" r:id="rId3"/>
    <p:sldLayoutId id="2147483744" r:id="rId4"/>
  </p:sldLayoutIdLst>
  <p:txStyles>
    <p:titleStyle>
      <a:lvl1pPr algn="l" defTabSz="914400" rtl="0" eaLnBrk="1" latinLnBrk="0" hangingPunct="1">
        <a:spcBef>
          <a:spcPct val="0"/>
        </a:spcBef>
        <a:buNone/>
        <a:defRPr sz="3600" b="1" kern="1200" baseline="0">
          <a:solidFill>
            <a:srgbClr val="FA4646"/>
          </a:solidFill>
          <a:latin typeface="Century Gothic" panose="020B0502020202020204" pitchFamily="34" charset="0"/>
          <a:ea typeface="微軟正黑體" panose="020B0604030504040204" pitchFamily="34" charset="-120"/>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800" kern="1200" baseline="0">
          <a:solidFill>
            <a:schemeClr val="tx1">
              <a:lumMod val="75000"/>
              <a:lumOff val="25000"/>
            </a:schemeClr>
          </a:solidFill>
          <a:latin typeface="Century Gothic" panose="020B0502020202020204" pitchFamily="34" charset="0"/>
          <a:ea typeface="微軟正黑體" panose="020B0604030504040204" pitchFamily="34" charset="-120"/>
          <a:cs typeface="+mn-cs"/>
        </a:defRPr>
      </a:lvl1pPr>
      <a:lvl2pPr marL="742950" indent="-285750" algn="l" defTabSz="914400" rtl="0" eaLnBrk="1" latinLnBrk="0" hangingPunct="1">
        <a:spcBef>
          <a:spcPct val="20000"/>
        </a:spcBef>
        <a:buFont typeface="Arial" panose="020B0604020202020204" pitchFamily="34" charset="0"/>
        <a:buChar char="–"/>
        <a:defRPr sz="2400" kern="1200" baseline="0">
          <a:solidFill>
            <a:schemeClr val="tx1">
              <a:lumMod val="75000"/>
              <a:lumOff val="25000"/>
            </a:schemeClr>
          </a:solidFill>
          <a:latin typeface="Century Gothic" panose="020B0502020202020204" pitchFamily="34" charset="0"/>
          <a:ea typeface="微軟正黑體" panose="020B0604030504040204" pitchFamily="34" charset="-120"/>
          <a:cs typeface="+mn-cs"/>
        </a:defRPr>
      </a:lvl2pPr>
      <a:lvl3pPr marL="1143000" indent="-228600" algn="l" defTabSz="914400" rtl="0" eaLnBrk="1" latinLnBrk="0" hangingPunct="1">
        <a:spcBef>
          <a:spcPct val="20000"/>
        </a:spcBef>
        <a:buFont typeface="Arial" panose="020B0604020202020204" pitchFamily="34" charset="0"/>
        <a:buChar char="•"/>
        <a:defRPr sz="2000" kern="1200" baseline="0">
          <a:solidFill>
            <a:schemeClr val="tx1">
              <a:lumMod val="75000"/>
              <a:lumOff val="25000"/>
            </a:schemeClr>
          </a:solidFill>
          <a:latin typeface="Century Gothic" panose="020B0502020202020204" pitchFamily="34" charset="0"/>
          <a:ea typeface="微軟正黑體" panose="020B0604030504040204" pitchFamily="34" charset="-120"/>
          <a:cs typeface="+mn-cs"/>
        </a:defRPr>
      </a:lvl3pPr>
      <a:lvl4pPr marL="1600200" indent="-228600" algn="l" defTabSz="914400" rtl="0" eaLnBrk="1" latinLnBrk="0" hangingPunct="1">
        <a:spcBef>
          <a:spcPct val="20000"/>
        </a:spcBef>
        <a:buFont typeface="Arial" panose="020B0604020202020204" pitchFamily="34" charset="0"/>
        <a:buChar char="–"/>
        <a:defRPr sz="1800" kern="1200" baseline="0">
          <a:solidFill>
            <a:schemeClr val="tx1">
              <a:lumMod val="75000"/>
              <a:lumOff val="25000"/>
            </a:schemeClr>
          </a:solidFill>
          <a:latin typeface="Century Gothic" panose="020B0502020202020204" pitchFamily="34" charset="0"/>
          <a:ea typeface="微軟正黑體" panose="020B0604030504040204" pitchFamily="34" charset="-120"/>
          <a:cs typeface="+mn-cs"/>
        </a:defRPr>
      </a:lvl4pPr>
      <a:lvl5pPr marL="2057400" indent="-228600" algn="l" defTabSz="914400" rtl="0" eaLnBrk="1" latinLnBrk="0" hangingPunct="1">
        <a:spcBef>
          <a:spcPct val="20000"/>
        </a:spcBef>
        <a:buFont typeface="Arial" panose="020B0604020202020204" pitchFamily="34" charset="0"/>
        <a:buChar char="»"/>
        <a:defRPr sz="1800" kern="1200" baseline="0">
          <a:solidFill>
            <a:schemeClr val="tx1">
              <a:lumMod val="75000"/>
              <a:lumOff val="25000"/>
            </a:schemeClr>
          </a:solidFill>
          <a:latin typeface="Century Gothic" panose="020B0502020202020204" pitchFamily="34" charset="0"/>
          <a:ea typeface="微軟正黑體" panose="020B0604030504040204" pitchFamily="34" charset="-12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jndtech.com/main/" TargetMode="External"/><Relationship Id="rId2" Type="http://schemas.openxmlformats.org/officeDocument/2006/relationships/hyperlink" Target="http://ds.arm.com/ds-5/" TargetMode="Externa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body" idx="1"/>
          </p:nvPr>
        </p:nvSpPr>
        <p:spPr>
          <a:prstGeom prst="rect">
            <a:avLst/>
          </a:prstGeom>
        </p:spPr>
        <p:txBody>
          <a:bodyPr/>
          <a:lstStyle/>
          <a:p>
            <a:r>
              <a:rPr lang="en-US" altLang="zh-TW" dirty="0" smtClean="0">
                <a:latin typeface="+mj-lt"/>
              </a:rPr>
              <a:t>PBS</a:t>
            </a:r>
            <a:endParaRPr lang="zh-TW" altLang="en-US" dirty="0">
              <a:latin typeface="+mj-lt"/>
            </a:endParaRPr>
          </a:p>
        </p:txBody>
      </p:sp>
      <p:sp>
        <p:nvSpPr>
          <p:cNvPr id="2" name="標題 1"/>
          <p:cNvSpPr>
            <a:spLocks noGrp="1"/>
          </p:cNvSpPr>
          <p:nvPr>
            <p:ph type="ctrTitle"/>
          </p:nvPr>
        </p:nvSpPr>
        <p:spPr/>
        <p:txBody>
          <a:bodyPr>
            <a:noAutofit/>
          </a:bodyPr>
          <a:lstStyle/>
          <a:p>
            <a:r>
              <a:rPr lang="en-US" altLang="zh-TW" dirty="0"/>
              <a:t>VP_A380 Platform </a:t>
            </a:r>
            <a:r>
              <a:rPr lang="en-US" altLang="zh-TW" dirty="0" smtClean="0"/>
              <a:t>Quick Start</a:t>
            </a:r>
            <a:endParaRPr lang="zh-TW" altLang="en-US" sz="2800" dirty="0">
              <a:latin typeface="+mj-lt"/>
            </a:endParaRPr>
          </a:p>
        </p:txBody>
      </p:sp>
    </p:spTree>
    <p:extLst>
      <p:ext uri="{BB962C8B-B14F-4D97-AF65-F5344CB8AC3E}">
        <p14:creationId xmlns:p14="http://schemas.microsoft.com/office/powerpoint/2010/main" val="14962038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a:t> VP_A380 Software Package</a:t>
            </a:r>
            <a:endParaRPr lang="zh-TW" altLang="en-US" dirty="0"/>
          </a:p>
        </p:txBody>
      </p:sp>
    </p:spTree>
    <p:extLst>
      <p:ext uri="{BB962C8B-B14F-4D97-AF65-F5344CB8AC3E}">
        <p14:creationId xmlns:p14="http://schemas.microsoft.com/office/powerpoint/2010/main" val="3375829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a:xfrm>
            <a:off x="1080000" y="326300"/>
            <a:ext cx="7560000" cy="1080000"/>
          </a:xfrm>
        </p:spPr>
        <p:txBody>
          <a:bodyPr/>
          <a:lstStyle/>
          <a:p>
            <a:r>
              <a:rPr lang="en-US" altLang="zh-TW" dirty="0"/>
              <a:t>Software Package Contents</a:t>
            </a:r>
            <a:endParaRPr lang="zh-TW" altLang="en-US" dirty="0"/>
          </a:p>
        </p:txBody>
      </p:sp>
      <p:sp>
        <p:nvSpPr>
          <p:cNvPr id="4" name="內容版面配置區 3"/>
          <p:cNvSpPr>
            <a:spLocks noGrp="1"/>
          </p:cNvSpPr>
          <p:nvPr>
            <p:ph sz="quarter" idx="10"/>
          </p:nvPr>
        </p:nvSpPr>
        <p:spPr>
          <a:xfrm>
            <a:off x="1080000" y="1230700"/>
            <a:ext cx="7560000" cy="4805958"/>
          </a:xfrm>
        </p:spPr>
        <p:txBody>
          <a:bodyPr/>
          <a:lstStyle/>
          <a:p>
            <a:pPr marL="342900" lvl="1" indent="-342900">
              <a:buFontTx/>
              <a:buChar char="•"/>
            </a:pPr>
            <a:r>
              <a:rPr lang="en-US" altLang="zh-TW" b="1" dirty="0"/>
              <a:t>Document</a:t>
            </a:r>
          </a:p>
          <a:p>
            <a:pPr marL="628650" lvl="1" indent="-228600"/>
            <a:r>
              <a:rPr lang="en-US" altLang="zh-TW" sz="1600" dirty="0" smtClean="0"/>
              <a:t>A380 Hardware datasheet </a:t>
            </a:r>
            <a:endParaRPr lang="en-US" altLang="zh-TW" sz="1600" dirty="0"/>
          </a:p>
          <a:p>
            <a:pPr marL="628650" lvl="1" indent="-228600"/>
            <a:r>
              <a:rPr lang="en-US" altLang="zh-TW" sz="1600" dirty="0" smtClean="0"/>
              <a:t>FIE3380 Linux User Guide</a:t>
            </a:r>
          </a:p>
          <a:p>
            <a:pPr marL="628650" lvl="1" indent="-228600"/>
            <a:r>
              <a:rPr lang="en-US" altLang="zh-TW" sz="1600" dirty="0" smtClean="0"/>
              <a:t>FIE3380_VP_EVB User Guide</a:t>
            </a:r>
          </a:p>
          <a:p>
            <a:r>
              <a:rPr lang="en-US" altLang="zh-TW" sz="2000" dirty="0" smtClean="0"/>
              <a:t>Software Packages</a:t>
            </a:r>
          </a:p>
          <a:p>
            <a:pPr lvl="1"/>
            <a:r>
              <a:rPr lang="en-US" altLang="zh-TW" sz="1600" dirty="0" smtClean="0"/>
              <a:t>CVD script &amp;</a:t>
            </a:r>
            <a:r>
              <a:rPr lang="zh-TW" altLang="en-US" sz="1600" dirty="0" smtClean="0"/>
              <a:t> </a:t>
            </a:r>
            <a:r>
              <a:rPr lang="en-US" altLang="zh-TW" sz="1600" dirty="0" smtClean="0"/>
              <a:t>SPL</a:t>
            </a:r>
          </a:p>
          <a:p>
            <a:pPr lvl="2"/>
            <a:r>
              <a:rPr lang="en-US" altLang="zh-TW" sz="1400" dirty="0" smtClean="0"/>
              <a:t>VP_A380.cmm</a:t>
            </a:r>
          </a:p>
          <a:p>
            <a:pPr lvl="2"/>
            <a:r>
              <a:rPr lang="en-US" altLang="zh-TW" sz="1400" dirty="0" err="1" smtClean="0"/>
              <a:t>Boot.bin</a:t>
            </a:r>
            <a:endParaRPr lang="en-US" altLang="zh-TW" sz="1400" dirty="0" smtClean="0"/>
          </a:p>
          <a:p>
            <a:pPr lvl="1"/>
            <a:r>
              <a:rPr lang="en-US" altLang="zh-TW" sz="1600" dirty="0" smtClean="0"/>
              <a:t>Toolchain</a:t>
            </a:r>
          </a:p>
          <a:p>
            <a:pPr lvl="2"/>
            <a:r>
              <a:rPr lang="en-US" altLang="zh-TW" sz="1400" dirty="0"/>
              <a:t>arm-</a:t>
            </a:r>
            <a:r>
              <a:rPr lang="en-US" altLang="zh-TW" sz="1400" dirty="0" err="1"/>
              <a:t>linux</a:t>
            </a:r>
            <a:r>
              <a:rPr lang="en-US" altLang="zh-TW" sz="1400" dirty="0"/>
              <a:t>-</a:t>
            </a:r>
            <a:r>
              <a:rPr lang="en-US" altLang="zh-TW" sz="1400" dirty="0" err="1"/>
              <a:t>gnueabi-gcc</a:t>
            </a:r>
            <a:r>
              <a:rPr lang="en-US" altLang="zh-TW" sz="1400" dirty="0"/>
              <a:t> (Ubuntu/</a:t>
            </a:r>
            <a:r>
              <a:rPr lang="en-US" altLang="zh-TW" sz="1400" dirty="0" err="1"/>
              <a:t>Linaro</a:t>
            </a:r>
            <a:r>
              <a:rPr lang="en-US" altLang="zh-TW" sz="1400" dirty="0"/>
              <a:t> 7.5.0-3ubuntu1~18.04) </a:t>
            </a:r>
            <a:r>
              <a:rPr lang="en-US" altLang="zh-TW" sz="1400" dirty="0" smtClean="0"/>
              <a:t>7.5.0</a:t>
            </a:r>
          </a:p>
          <a:p>
            <a:pPr lvl="1"/>
            <a:r>
              <a:rPr lang="en-US" altLang="zh-TW" sz="1600" dirty="0" smtClean="0"/>
              <a:t>U-boot source code</a:t>
            </a:r>
          </a:p>
          <a:p>
            <a:pPr lvl="2"/>
            <a:r>
              <a:rPr lang="en-US" altLang="zh-TW" sz="1400" dirty="0" smtClean="0"/>
              <a:t>U-boot.tar.gz</a:t>
            </a:r>
          </a:p>
          <a:p>
            <a:pPr lvl="1"/>
            <a:r>
              <a:rPr lang="en-US" altLang="zh-TW" sz="1600" dirty="0" smtClean="0"/>
              <a:t>Linux source code</a:t>
            </a:r>
          </a:p>
          <a:p>
            <a:pPr lvl="2"/>
            <a:r>
              <a:rPr lang="en-US" altLang="zh-TW" sz="1400" dirty="0" smtClean="0"/>
              <a:t>Linux.tar.gz</a:t>
            </a:r>
          </a:p>
          <a:p>
            <a:pPr lvl="1"/>
            <a:r>
              <a:rPr lang="en-US" altLang="zh-TW" sz="1600" dirty="0" smtClean="0"/>
              <a:t>Images(Prebuilt mages)</a:t>
            </a:r>
          </a:p>
          <a:p>
            <a:pPr lvl="2"/>
            <a:r>
              <a:rPr lang="en-US" altLang="zh-TW" sz="1400" dirty="0" smtClean="0"/>
              <a:t>Bootloader/u-boot/</a:t>
            </a:r>
            <a:r>
              <a:rPr lang="en-US" altLang="zh-TW" sz="1400" dirty="0" err="1" smtClean="0"/>
              <a:t>zImage_dtb</a:t>
            </a:r>
            <a:r>
              <a:rPr lang="en-US" altLang="zh-TW" sz="1400" dirty="0" smtClean="0"/>
              <a:t> </a:t>
            </a:r>
          </a:p>
          <a:p>
            <a:pPr lvl="2"/>
            <a:endParaRPr lang="en-US" altLang="zh-TW" sz="1400" dirty="0" smtClean="0"/>
          </a:p>
          <a:p>
            <a:pPr lvl="1"/>
            <a:endParaRPr lang="en-US" altLang="zh-TW" sz="1400" dirty="0"/>
          </a:p>
        </p:txBody>
      </p:sp>
    </p:spTree>
    <p:extLst>
      <p:ext uri="{BB962C8B-B14F-4D97-AF65-F5344CB8AC3E}">
        <p14:creationId xmlns:p14="http://schemas.microsoft.com/office/powerpoint/2010/main" val="2332313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normAutofit/>
          </a:bodyPr>
          <a:lstStyle/>
          <a:p>
            <a:r>
              <a:rPr lang="en-US" altLang="zh-TW" dirty="0"/>
              <a:t>Recommended Debug </a:t>
            </a:r>
            <a:r>
              <a:rPr lang="en-US" altLang="zh-TW" dirty="0" smtClean="0"/>
              <a:t>Tools</a:t>
            </a:r>
            <a:endParaRPr lang="zh-TW" altLang="en-US" dirty="0"/>
          </a:p>
        </p:txBody>
      </p:sp>
    </p:spTree>
    <p:extLst>
      <p:ext uri="{BB962C8B-B14F-4D97-AF65-F5344CB8AC3E}">
        <p14:creationId xmlns:p14="http://schemas.microsoft.com/office/powerpoint/2010/main" val="3388088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Recommended ICE and </a:t>
            </a:r>
            <a:r>
              <a:rPr lang="en-US" altLang="zh-TW" dirty="0" smtClean="0"/>
              <a:t>Debugger</a:t>
            </a:r>
            <a:endParaRPr lang="zh-TW" altLang="en-US" dirty="0"/>
          </a:p>
        </p:txBody>
      </p:sp>
      <p:sp>
        <p:nvSpPr>
          <p:cNvPr id="3" name="內容版面配置區 2"/>
          <p:cNvSpPr>
            <a:spLocks noGrp="1"/>
          </p:cNvSpPr>
          <p:nvPr>
            <p:ph sz="quarter" idx="10"/>
          </p:nvPr>
        </p:nvSpPr>
        <p:spPr>
          <a:xfrm>
            <a:off x="1080000" y="1980000"/>
            <a:ext cx="3834900" cy="4140000"/>
          </a:xfrm>
        </p:spPr>
        <p:txBody>
          <a:bodyPr/>
          <a:lstStyle/>
          <a:p>
            <a:r>
              <a:rPr lang="en-US" altLang="zh-TW" dirty="0"/>
              <a:t>Debugger : ARM </a:t>
            </a:r>
            <a:r>
              <a:rPr lang="en-US" altLang="zh-TW" dirty="0" smtClean="0"/>
              <a:t>DS</a:t>
            </a:r>
            <a:endParaRPr lang="en-US" altLang="zh-TW" dirty="0"/>
          </a:p>
          <a:p>
            <a:r>
              <a:rPr lang="en-US" altLang="zh-TW" dirty="0"/>
              <a:t>ICE : ARM D-Stream   </a:t>
            </a:r>
          </a:p>
          <a:p>
            <a:pPr marL="0" indent="0">
              <a:buNone/>
            </a:pPr>
            <a:r>
              <a:rPr lang="en-US" altLang="zh-TW" dirty="0"/>
              <a:t>    (</a:t>
            </a:r>
            <a:r>
              <a:rPr lang="en-US" altLang="zh-TW" dirty="0">
                <a:hlinkClick r:id="rId2"/>
              </a:rPr>
              <a:t>http://</a:t>
            </a:r>
            <a:r>
              <a:rPr lang="en-US" altLang="zh-TW" dirty="0" smtClean="0">
                <a:hlinkClick r:id="rId2"/>
              </a:rPr>
              <a:t>ds.arm.com</a:t>
            </a:r>
            <a:r>
              <a:rPr lang="en-US" altLang="zh-TW" dirty="0" smtClean="0"/>
              <a:t>)</a:t>
            </a:r>
            <a:endParaRPr lang="en-US" altLang="zh-TW" dirty="0"/>
          </a:p>
          <a:p>
            <a:endParaRPr lang="zh-TW" altLang="en-US" dirty="0"/>
          </a:p>
        </p:txBody>
      </p:sp>
      <p:sp>
        <p:nvSpPr>
          <p:cNvPr id="4" name="內容版面配置區 2"/>
          <p:cNvSpPr txBox="1">
            <a:spLocks/>
          </p:cNvSpPr>
          <p:nvPr/>
        </p:nvSpPr>
        <p:spPr>
          <a:xfrm>
            <a:off x="4805100" y="1980000"/>
            <a:ext cx="4123000" cy="41400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b="1" kern="1200" baseline="0">
                <a:solidFill>
                  <a:schemeClr val="tx1"/>
                </a:solidFill>
                <a:latin typeface="Calibri" panose="020F0502020204030204" pitchFamily="34" charset="0"/>
                <a:ea typeface="微軟正黑體" panose="020B0604030504040204" pitchFamily="34" charset="-120"/>
                <a:cs typeface="+mn-cs"/>
              </a:defRPr>
            </a:lvl1pPr>
            <a:lvl2pPr marL="742950" indent="-285750" algn="l" defTabSz="914400" rtl="0" eaLnBrk="1" latinLnBrk="0" hangingPunct="1">
              <a:spcBef>
                <a:spcPct val="20000"/>
              </a:spcBef>
              <a:buFont typeface="Arial" panose="020B0604020202020204" pitchFamily="34" charset="0"/>
              <a:buChar char="–"/>
              <a:defRPr sz="2000" kern="1200" baseline="0">
                <a:solidFill>
                  <a:schemeClr val="tx1"/>
                </a:solidFill>
                <a:latin typeface="Calibri" panose="020F0502020204030204" pitchFamily="34" charset="0"/>
                <a:ea typeface="微軟正黑體" panose="020B0604030504040204" pitchFamily="34" charset="-120"/>
                <a:cs typeface="+mn-cs"/>
              </a:defRPr>
            </a:lvl2pPr>
            <a:lvl3pPr marL="1143000" indent="-228600" algn="l" defTabSz="914400" rtl="0" eaLnBrk="1" latinLnBrk="0" hangingPunct="1">
              <a:spcBef>
                <a:spcPct val="20000"/>
              </a:spcBef>
              <a:buFont typeface="Arial" panose="020B0604020202020204" pitchFamily="34" charset="0"/>
              <a:buChar char="•"/>
              <a:defRPr sz="1800" kern="1200" baseline="0">
                <a:solidFill>
                  <a:schemeClr val="tx1"/>
                </a:solidFill>
                <a:latin typeface="Calibri" panose="020F0502020204030204" pitchFamily="34" charset="0"/>
                <a:ea typeface="微軟正黑體" panose="020B0604030504040204" pitchFamily="34" charset="-120"/>
                <a:cs typeface="+mn-cs"/>
              </a:defRPr>
            </a:lvl3pPr>
            <a:lvl4pPr marL="16002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微軟正黑體" panose="020B0604030504040204" pitchFamily="34" charset="-120"/>
                <a:cs typeface="+mn-cs"/>
              </a:defRPr>
            </a:lvl4pPr>
            <a:lvl5pPr marL="20574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微軟正黑體" panose="020B0604030504040204" pitchFamily="34" charset="-12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TW" dirty="0"/>
              <a:t>Debugger : JnD CVD</a:t>
            </a:r>
          </a:p>
          <a:p>
            <a:r>
              <a:rPr lang="en-US" altLang="zh-TW" dirty="0"/>
              <a:t>ICE : </a:t>
            </a:r>
            <a:r>
              <a:rPr lang="en-US" altLang="zh-TW" dirty="0" err="1"/>
              <a:t>CodeViser</a:t>
            </a:r>
            <a:endParaRPr lang="en-US" altLang="zh-TW" dirty="0"/>
          </a:p>
          <a:p>
            <a:pPr marL="0" indent="0">
              <a:buNone/>
            </a:pPr>
            <a:r>
              <a:rPr lang="en-US" altLang="zh-TW" dirty="0"/>
              <a:t>    (</a:t>
            </a:r>
            <a:r>
              <a:rPr lang="en-US" altLang="zh-TW" dirty="0">
                <a:hlinkClick r:id="rId3"/>
              </a:rPr>
              <a:t>http://jndtech.com/main/</a:t>
            </a:r>
            <a:r>
              <a:rPr lang="en-US" altLang="zh-TW" dirty="0"/>
              <a:t>)</a:t>
            </a:r>
          </a:p>
          <a:p>
            <a:endParaRPr lang="zh-TW" altLang="en-US" dirty="0"/>
          </a:p>
        </p:txBody>
      </p:sp>
      <p:pic>
        <p:nvPicPr>
          <p:cNvPr id="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99091" y="3403852"/>
            <a:ext cx="1844818" cy="221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12586" y="3403852"/>
            <a:ext cx="1969727" cy="22106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圓角矩形 6"/>
          <p:cNvSpPr/>
          <p:nvPr/>
        </p:nvSpPr>
        <p:spPr>
          <a:xfrm>
            <a:off x="5254853" y="5760049"/>
            <a:ext cx="35433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smtClean="0"/>
              <a:t>Recommended: Use  JnD CVD ICE</a:t>
            </a:r>
            <a:endParaRPr lang="zh-TW" altLang="en-US" b="1" dirty="0"/>
          </a:p>
        </p:txBody>
      </p:sp>
    </p:spTree>
    <p:extLst>
      <p:ext uri="{BB962C8B-B14F-4D97-AF65-F5344CB8AC3E}">
        <p14:creationId xmlns:p14="http://schemas.microsoft.com/office/powerpoint/2010/main" val="1863219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normAutofit/>
          </a:bodyPr>
          <a:lstStyle/>
          <a:p>
            <a:r>
              <a:rPr lang="en-US" altLang="zh-TW" dirty="0"/>
              <a:t>Booting </a:t>
            </a:r>
            <a:r>
              <a:rPr lang="en-US" altLang="zh-TW" dirty="0" smtClean="0"/>
              <a:t>Sequence</a:t>
            </a:r>
            <a:endParaRPr lang="zh-TW" altLang="en-US" dirty="0"/>
          </a:p>
        </p:txBody>
      </p:sp>
    </p:spTree>
    <p:extLst>
      <p:ext uri="{BB962C8B-B14F-4D97-AF65-F5344CB8AC3E}">
        <p14:creationId xmlns:p14="http://schemas.microsoft.com/office/powerpoint/2010/main" val="1083147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VP_A380’s </a:t>
            </a:r>
            <a:r>
              <a:rPr lang="en-US" altLang="zh-TW" dirty="0"/>
              <a:t>Booting Sequence</a:t>
            </a:r>
            <a:endParaRPr lang="zh-TW" altLang="en-US" dirty="0"/>
          </a:p>
        </p:txBody>
      </p:sp>
      <p:grpSp>
        <p:nvGrpSpPr>
          <p:cNvPr id="35" name="群組 34"/>
          <p:cNvGrpSpPr/>
          <p:nvPr/>
        </p:nvGrpSpPr>
        <p:grpSpPr>
          <a:xfrm>
            <a:off x="572684" y="2981088"/>
            <a:ext cx="8301932" cy="1693374"/>
            <a:chOff x="636184" y="3844788"/>
            <a:chExt cx="8301932" cy="1693374"/>
          </a:xfrm>
        </p:grpSpPr>
        <p:grpSp>
          <p:nvGrpSpPr>
            <p:cNvPr id="5" name="群組 4"/>
            <p:cNvGrpSpPr/>
            <p:nvPr/>
          </p:nvGrpSpPr>
          <p:grpSpPr>
            <a:xfrm>
              <a:off x="636184" y="3844788"/>
              <a:ext cx="7598365" cy="1309594"/>
              <a:chOff x="636184" y="3844788"/>
              <a:chExt cx="7598365" cy="1309594"/>
            </a:xfrm>
          </p:grpSpPr>
          <p:sp>
            <p:nvSpPr>
              <p:cNvPr id="6" name="Rectangle 5"/>
              <p:cNvSpPr>
                <a:spLocks noChangeArrowheads="1"/>
              </p:cNvSpPr>
              <p:nvPr/>
            </p:nvSpPr>
            <p:spPr bwMode="auto">
              <a:xfrm>
                <a:off x="636184" y="3931886"/>
                <a:ext cx="1625783" cy="759990"/>
              </a:xfrm>
              <a:prstGeom prst="rect">
                <a:avLst/>
              </a:prstGeom>
              <a:solidFill>
                <a:srgbClr val="FF99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1600" b="1" dirty="0" err="1" smtClean="0"/>
                  <a:t>emROM</a:t>
                </a:r>
                <a:r>
                  <a:rPr lang="en-US" altLang="zh-TW" sz="1600" b="1" dirty="0" smtClean="0"/>
                  <a:t> Code</a:t>
                </a:r>
              </a:p>
              <a:p>
                <a:r>
                  <a:rPr lang="en-US" altLang="zh-TW" sz="1600" b="1" dirty="0" smtClean="0"/>
                  <a:t>(IPL)</a:t>
                </a:r>
                <a:endParaRPr lang="en-US" altLang="zh-TW" sz="1600" b="1" dirty="0"/>
              </a:p>
            </p:txBody>
          </p:sp>
          <p:sp>
            <p:nvSpPr>
              <p:cNvPr id="7" name="Rectangle 14"/>
              <p:cNvSpPr>
                <a:spLocks noChangeArrowheads="1"/>
              </p:cNvSpPr>
              <p:nvPr/>
            </p:nvSpPr>
            <p:spPr bwMode="auto">
              <a:xfrm>
                <a:off x="3225165" y="4040764"/>
                <a:ext cx="990895" cy="572840"/>
              </a:xfrm>
              <a:prstGeom prst="rect">
                <a:avLst/>
              </a:prstGeom>
              <a:ln/>
              <a:extLst/>
            </p:spPr>
            <p:style>
              <a:lnRef idx="1">
                <a:schemeClr val="accent2"/>
              </a:lnRef>
              <a:fillRef idx="2">
                <a:schemeClr val="accent2"/>
              </a:fillRef>
              <a:effectRef idx="1">
                <a:schemeClr val="accent2"/>
              </a:effectRef>
              <a:fontRef idx="minor">
                <a:schemeClr val="dk1"/>
              </a:fontRef>
            </p:style>
            <p:txBody>
              <a:bodyPr wrap="none" anchor="ctr"/>
              <a:lstStyle/>
              <a:p>
                <a:r>
                  <a:rPr lang="en-US" altLang="zh-TW" sz="1400" b="1" dirty="0" smtClean="0"/>
                  <a:t>Boot mode</a:t>
                </a:r>
              </a:p>
              <a:p>
                <a:r>
                  <a:rPr lang="en-US" altLang="zh-TW" sz="1400" b="1" dirty="0" smtClean="0"/>
                  <a:t>: From ICE</a:t>
                </a:r>
                <a:endParaRPr lang="en-US" altLang="zh-TW" sz="1400" b="1" dirty="0"/>
              </a:p>
            </p:txBody>
          </p:sp>
          <p:sp>
            <p:nvSpPr>
              <p:cNvPr id="9" name="Rectangle 14"/>
              <p:cNvSpPr>
                <a:spLocks noChangeArrowheads="1"/>
              </p:cNvSpPr>
              <p:nvPr/>
            </p:nvSpPr>
            <p:spPr bwMode="auto">
              <a:xfrm>
                <a:off x="5904948" y="3844788"/>
                <a:ext cx="949915" cy="273358"/>
              </a:xfrm>
              <a:prstGeom prst="rect">
                <a:avLst/>
              </a:prstGeom>
              <a:ln/>
              <a:extLst/>
            </p:spPr>
            <p:style>
              <a:lnRef idx="1">
                <a:schemeClr val="accent5"/>
              </a:lnRef>
              <a:fillRef idx="2">
                <a:schemeClr val="accent5"/>
              </a:fillRef>
              <a:effectRef idx="1">
                <a:schemeClr val="accent5"/>
              </a:effectRef>
              <a:fontRef idx="minor">
                <a:schemeClr val="dk1"/>
              </a:fontRef>
            </p:style>
            <p:txBody>
              <a:bodyPr wrap="none" anchor="ctr"/>
              <a:lstStyle/>
              <a:p>
                <a:r>
                  <a:rPr lang="en-US" altLang="zh-TW" sz="1400" b="1" dirty="0" smtClean="0"/>
                  <a:t>nonos</a:t>
                </a:r>
                <a:endParaRPr lang="en-US" altLang="zh-TW" sz="1400" b="1" dirty="0"/>
              </a:p>
            </p:txBody>
          </p:sp>
          <p:sp>
            <p:nvSpPr>
              <p:cNvPr id="10" name="對角線條紋 9"/>
              <p:cNvSpPr/>
              <p:nvPr/>
            </p:nvSpPr>
            <p:spPr bwMode="auto">
              <a:xfrm rot="13450899" flipH="1">
                <a:off x="2549164" y="4023541"/>
                <a:ext cx="568775" cy="576680"/>
              </a:xfrm>
              <a:prstGeom prst="diagStripe">
                <a:avLst/>
              </a:prstGeom>
              <a:ln/>
              <a:extLst/>
            </p:spPr>
            <p:style>
              <a:lnRef idx="1">
                <a:schemeClr val="accent4"/>
              </a:lnRef>
              <a:fillRef idx="2">
                <a:schemeClr val="accent4"/>
              </a:fillRef>
              <a:effectRef idx="1">
                <a:schemeClr val="accent4"/>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smtClean="0">
                  <a:ln>
                    <a:noFill/>
                  </a:ln>
                  <a:solidFill>
                    <a:schemeClr val="tx1"/>
                  </a:solidFill>
                  <a:effectLst/>
                  <a:latin typeface="Century Gothic" pitchFamily="34" charset="0"/>
                  <a:ea typeface="新細明體" pitchFamily="18" charset="-120"/>
                </a:endParaRPr>
              </a:p>
            </p:txBody>
          </p:sp>
          <p:sp>
            <p:nvSpPr>
              <p:cNvPr id="11" name="AutoShape 15"/>
              <p:cNvSpPr>
                <a:spLocks noChangeArrowheads="1"/>
              </p:cNvSpPr>
              <p:nvPr/>
            </p:nvSpPr>
            <p:spPr bwMode="auto">
              <a:xfrm>
                <a:off x="2261967" y="4187640"/>
                <a:ext cx="333375" cy="295135"/>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ln/>
              <a:extLst/>
            </p:spPr>
            <p:style>
              <a:lnRef idx="2">
                <a:schemeClr val="accent2">
                  <a:shade val="50000"/>
                </a:schemeClr>
              </a:lnRef>
              <a:fillRef idx="1">
                <a:schemeClr val="accent2"/>
              </a:fillRef>
              <a:effectRef idx="0">
                <a:schemeClr val="accent2"/>
              </a:effectRef>
              <a:fontRef idx="minor">
                <a:schemeClr val="lt1"/>
              </a:fontRef>
            </p:style>
            <p:txBody>
              <a:bodyPr wrap="none" anchor="ctr"/>
              <a:lstStyle/>
              <a:p>
                <a:endParaRPr lang="zh-TW" altLang="en-US"/>
              </a:p>
            </p:txBody>
          </p:sp>
          <p:sp>
            <p:nvSpPr>
              <p:cNvPr id="13" name="AutoShape 15"/>
              <p:cNvSpPr>
                <a:spLocks noChangeArrowheads="1"/>
              </p:cNvSpPr>
              <p:nvPr/>
            </p:nvSpPr>
            <p:spPr bwMode="auto">
              <a:xfrm>
                <a:off x="4216060" y="4194793"/>
                <a:ext cx="333375" cy="295135"/>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ln/>
              <a:extLst/>
            </p:spPr>
            <p:style>
              <a:lnRef idx="2">
                <a:schemeClr val="accent3">
                  <a:shade val="50000"/>
                </a:schemeClr>
              </a:lnRef>
              <a:fillRef idx="1">
                <a:schemeClr val="accent3"/>
              </a:fillRef>
              <a:effectRef idx="0">
                <a:schemeClr val="accent3"/>
              </a:effectRef>
              <a:fontRef idx="minor">
                <a:schemeClr val="lt1"/>
              </a:fontRef>
            </p:style>
            <p:txBody>
              <a:bodyPr wrap="none" anchor="ctr"/>
              <a:lstStyle/>
              <a:p>
                <a:endParaRPr lang="zh-TW" altLang="en-US"/>
              </a:p>
            </p:txBody>
          </p:sp>
          <p:sp>
            <p:nvSpPr>
              <p:cNvPr id="14" name="Rectangle 14"/>
              <p:cNvSpPr>
                <a:spLocks noChangeArrowheads="1"/>
              </p:cNvSpPr>
              <p:nvPr/>
            </p:nvSpPr>
            <p:spPr bwMode="auto">
              <a:xfrm>
                <a:off x="5904948" y="4213085"/>
                <a:ext cx="949915" cy="273358"/>
              </a:xfrm>
              <a:prstGeom prst="rect">
                <a:avLst/>
              </a:prstGeom>
              <a:ln/>
              <a:extLst/>
            </p:spPr>
            <p:style>
              <a:lnRef idx="1">
                <a:schemeClr val="accent5"/>
              </a:lnRef>
              <a:fillRef idx="2">
                <a:schemeClr val="accent5"/>
              </a:fillRef>
              <a:effectRef idx="1">
                <a:schemeClr val="accent5"/>
              </a:effectRef>
              <a:fontRef idx="minor">
                <a:schemeClr val="dk1"/>
              </a:fontRef>
            </p:style>
            <p:txBody>
              <a:bodyPr wrap="none" anchor="ctr"/>
              <a:lstStyle/>
              <a:p>
                <a:r>
                  <a:rPr lang="en-US" altLang="zh-TW" sz="1400" b="1" dirty="0"/>
                  <a:t>u-boot</a:t>
                </a:r>
              </a:p>
            </p:txBody>
          </p:sp>
          <p:sp>
            <p:nvSpPr>
              <p:cNvPr id="15" name="Rectangle 14"/>
              <p:cNvSpPr>
                <a:spLocks noChangeArrowheads="1"/>
              </p:cNvSpPr>
              <p:nvPr/>
            </p:nvSpPr>
            <p:spPr bwMode="auto">
              <a:xfrm>
                <a:off x="6903061" y="4210566"/>
                <a:ext cx="949915" cy="273358"/>
              </a:xfrm>
              <a:prstGeom prst="rect">
                <a:avLst/>
              </a:prstGeom>
              <a:ln/>
              <a:extLst/>
            </p:spPr>
            <p:style>
              <a:lnRef idx="1">
                <a:schemeClr val="accent5"/>
              </a:lnRef>
              <a:fillRef idx="2">
                <a:schemeClr val="accent5"/>
              </a:fillRef>
              <a:effectRef idx="1">
                <a:schemeClr val="accent5"/>
              </a:effectRef>
              <a:fontRef idx="minor">
                <a:schemeClr val="dk1"/>
              </a:fontRef>
            </p:style>
            <p:txBody>
              <a:bodyPr wrap="none" anchor="ctr"/>
              <a:lstStyle/>
              <a:p>
                <a:r>
                  <a:rPr lang="en-US" altLang="zh-TW" sz="1400" b="1" dirty="0"/>
                  <a:t>zImage</a:t>
                </a:r>
              </a:p>
            </p:txBody>
          </p:sp>
          <p:sp>
            <p:nvSpPr>
              <p:cNvPr id="17" name="AutoShape 15"/>
              <p:cNvSpPr>
                <a:spLocks noChangeArrowheads="1"/>
              </p:cNvSpPr>
              <p:nvPr/>
            </p:nvSpPr>
            <p:spPr bwMode="auto">
              <a:xfrm>
                <a:off x="7901174" y="4179503"/>
                <a:ext cx="333375" cy="295135"/>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ln/>
              <a:extLst/>
            </p:spPr>
            <p:style>
              <a:lnRef idx="2">
                <a:schemeClr val="accent3">
                  <a:shade val="50000"/>
                </a:schemeClr>
              </a:lnRef>
              <a:fillRef idx="1">
                <a:schemeClr val="accent3"/>
              </a:fillRef>
              <a:effectRef idx="0">
                <a:schemeClr val="accent3"/>
              </a:effectRef>
              <a:fontRef idx="minor">
                <a:schemeClr val="lt1"/>
              </a:fontRef>
            </p:style>
            <p:txBody>
              <a:bodyPr wrap="none" anchor="ctr"/>
              <a:lstStyle/>
              <a:p>
                <a:endParaRPr lang="zh-TW" altLang="en-US"/>
              </a:p>
            </p:txBody>
          </p:sp>
          <p:sp>
            <p:nvSpPr>
              <p:cNvPr id="19" name="AutoShape 15"/>
              <p:cNvSpPr>
                <a:spLocks noChangeArrowheads="1"/>
              </p:cNvSpPr>
              <p:nvPr/>
            </p:nvSpPr>
            <p:spPr bwMode="auto">
              <a:xfrm>
                <a:off x="2873240" y="4182311"/>
                <a:ext cx="333375" cy="295135"/>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ln/>
              <a:extLst/>
            </p:spPr>
            <p:style>
              <a:lnRef idx="2">
                <a:schemeClr val="accent3">
                  <a:shade val="50000"/>
                </a:schemeClr>
              </a:lnRef>
              <a:fillRef idx="1">
                <a:schemeClr val="accent3"/>
              </a:fillRef>
              <a:effectRef idx="0">
                <a:schemeClr val="accent3"/>
              </a:effectRef>
              <a:fontRef idx="minor">
                <a:schemeClr val="lt1"/>
              </a:fontRef>
            </p:style>
            <p:txBody>
              <a:bodyPr wrap="none" anchor="ctr"/>
              <a:lstStyle/>
              <a:p>
                <a:endParaRPr lang="zh-TW" altLang="en-US"/>
              </a:p>
            </p:txBody>
          </p:sp>
          <p:sp>
            <p:nvSpPr>
              <p:cNvPr id="20" name="Rectangle 14"/>
              <p:cNvSpPr>
                <a:spLocks noChangeArrowheads="1"/>
              </p:cNvSpPr>
              <p:nvPr/>
            </p:nvSpPr>
            <p:spPr bwMode="auto">
              <a:xfrm>
                <a:off x="4563125" y="4024502"/>
                <a:ext cx="949915" cy="589102"/>
              </a:xfrm>
              <a:prstGeom prst="rect">
                <a:avLst/>
              </a:prstGeom>
              <a:ln/>
              <a:extLst/>
            </p:spPr>
            <p:style>
              <a:lnRef idx="1">
                <a:schemeClr val="accent2"/>
              </a:lnRef>
              <a:fillRef idx="2">
                <a:schemeClr val="accent2"/>
              </a:fillRef>
              <a:effectRef idx="1">
                <a:schemeClr val="accent2"/>
              </a:effectRef>
              <a:fontRef idx="minor">
                <a:schemeClr val="dk1"/>
              </a:fontRef>
            </p:style>
            <p:txBody>
              <a:bodyPr wrap="none" anchor="ctr"/>
              <a:lstStyle/>
              <a:p>
                <a:pPr algn="ctr"/>
                <a:r>
                  <a:rPr lang="en-US" altLang="zh-TW" sz="1400" b="1" dirty="0" smtClean="0"/>
                  <a:t>SPL</a:t>
                </a:r>
              </a:p>
              <a:p>
                <a:pPr algn="ctr"/>
                <a:r>
                  <a:rPr lang="en-US" altLang="zh-TW" sz="1400" b="1" dirty="0" smtClean="0"/>
                  <a:t>DDR init</a:t>
                </a:r>
                <a:endParaRPr lang="en-US" altLang="zh-TW" sz="1400" b="1" dirty="0"/>
              </a:p>
            </p:txBody>
          </p:sp>
          <p:sp>
            <p:nvSpPr>
              <p:cNvPr id="21" name="AutoShape 15"/>
              <p:cNvSpPr>
                <a:spLocks noChangeArrowheads="1"/>
              </p:cNvSpPr>
              <p:nvPr/>
            </p:nvSpPr>
            <p:spPr bwMode="auto">
              <a:xfrm>
                <a:off x="5513040" y="4202197"/>
                <a:ext cx="333375" cy="295135"/>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ln/>
              <a:extLst/>
            </p:spPr>
            <p:style>
              <a:lnRef idx="2">
                <a:schemeClr val="accent3">
                  <a:shade val="50000"/>
                </a:schemeClr>
              </a:lnRef>
              <a:fillRef idx="1">
                <a:schemeClr val="accent3"/>
              </a:fillRef>
              <a:effectRef idx="0">
                <a:schemeClr val="accent3"/>
              </a:effectRef>
              <a:fontRef idx="minor">
                <a:schemeClr val="lt1"/>
              </a:fontRef>
            </p:style>
            <p:txBody>
              <a:bodyPr wrap="none" anchor="ctr"/>
              <a:lstStyle/>
              <a:p>
                <a:endParaRPr lang="zh-TW" altLang="en-US"/>
              </a:p>
            </p:txBody>
          </p:sp>
          <p:sp>
            <p:nvSpPr>
              <p:cNvPr id="22" name="文字方塊 21"/>
              <p:cNvSpPr txBox="1"/>
              <p:nvPr/>
            </p:nvSpPr>
            <p:spPr>
              <a:xfrm>
                <a:off x="2795490" y="4908161"/>
                <a:ext cx="442136" cy="246221"/>
              </a:xfrm>
              <a:prstGeom prst="rect">
                <a:avLst/>
              </a:prstGeom>
              <a:noFill/>
              <a:ln>
                <a:solidFill>
                  <a:schemeClr val="bg1"/>
                </a:solidFill>
              </a:ln>
            </p:spPr>
            <p:txBody>
              <a:bodyPr wrap="square" lIns="36000" rIns="36000" rtlCol="0">
                <a:spAutoFit/>
              </a:bodyPr>
              <a:lstStyle/>
              <a:p>
                <a:pPr algn="l"/>
                <a:r>
                  <a:rPr lang="en-US" altLang="zh-TW" sz="1000" b="1" dirty="0" smtClean="0"/>
                  <a:t>3’b110</a:t>
                </a:r>
                <a:endParaRPr lang="zh-TW" altLang="en-US" sz="1000" b="1" dirty="0"/>
              </a:p>
            </p:txBody>
          </p:sp>
        </p:grpSp>
        <p:sp>
          <p:nvSpPr>
            <p:cNvPr id="25" name="文字方塊 24"/>
            <p:cNvSpPr txBox="1"/>
            <p:nvPr/>
          </p:nvSpPr>
          <p:spPr>
            <a:xfrm>
              <a:off x="2438043" y="5138052"/>
              <a:ext cx="1485358" cy="400110"/>
            </a:xfrm>
            <a:prstGeom prst="rect">
              <a:avLst/>
            </a:prstGeom>
            <a:noFill/>
          </p:spPr>
          <p:txBody>
            <a:bodyPr wrap="square" rtlCol="0">
              <a:spAutoFit/>
            </a:bodyPr>
            <a:lstStyle/>
            <a:p>
              <a:r>
                <a:rPr lang="en-US" altLang="zh-TW" sz="1000" b="1" dirty="0" smtClean="0"/>
                <a:t>Booting Mode Setting</a:t>
              </a:r>
            </a:p>
            <a:p>
              <a:r>
                <a:rPr lang="en-US" altLang="zh-TW" sz="1000" b="1" dirty="0" smtClean="0"/>
                <a:t>J48,47,46</a:t>
              </a:r>
              <a:endParaRPr lang="zh-TW" altLang="en-US" sz="1000" b="1" dirty="0"/>
            </a:p>
          </p:txBody>
        </p:sp>
        <p:sp>
          <p:nvSpPr>
            <p:cNvPr id="28" name="向下箭號 27"/>
            <p:cNvSpPr/>
            <p:nvPr/>
          </p:nvSpPr>
          <p:spPr>
            <a:xfrm rot="10800000">
              <a:off x="2699414" y="4815425"/>
              <a:ext cx="85075" cy="3520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Rectangle 21"/>
            <p:cNvSpPr>
              <a:spLocks noChangeArrowheads="1"/>
            </p:cNvSpPr>
            <p:nvPr/>
          </p:nvSpPr>
          <p:spPr bwMode="auto">
            <a:xfrm>
              <a:off x="8325566" y="4040764"/>
              <a:ext cx="612550" cy="596787"/>
            </a:xfrm>
            <a:prstGeom prst="rect">
              <a:avLst/>
            </a:prstGeom>
            <a:solidFill>
              <a:srgbClr val="92D050"/>
            </a:solidFill>
            <a:ln>
              <a:noFill/>
            </a:ln>
            <a:effectLst/>
            <a:extLst/>
          </p:spPr>
          <p:txBody>
            <a:bodyPr wrap="none" anchor="ctr"/>
            <a:lstStyle/>
            <a:p>
              <a:pPr algn="ctr"/>
              <a:r>
                <a:rPr lang="en-US" altLang="zh-TW" sz="1600" b="1" dirty="0" smtClean="0"/>
                <a:t>OS</a:t>
              </a:r>
              <a:endParaRPr lang="en-US" altLang="zh-TW" sz="1600" b="1" dirty="0"/>
            </a:p>
          </p:txBody>
        </p:sp>
      </p:grpSp>
      <p:sp>
        <p:nvSpPr>
          <p:cNvPr id="3" name="左右大括弧 2"/>
          <p:cNvSpPr/>
          <p:nvPr/>
        </p:nvSpPr>
        <p:spPr>
          <a:xfrm>
            <a:off x="4499625" y="4146185"/>
            <a:ext cx="3289851" cy="415428"/>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TW" sz="1400" dirty="0" smtClean="0"/>
              <a:t>VP_A380.cmm</a:t>
            </a:r>
            <a:endParaRPr lang="en-US" altLang="zh-TW" sz="1400" dirty="0"/>
          </a:p>
        </p:txBody>
      </p:sp>
    </p:spTree>
    <p:extLst>
      <p:ext uri="{BB962C8B-B14F-4D97-AF65-F5344CB8AC3E}">
        <p14:creationId xmlns:p14="http://schemas.microsoft.com/office/powerpoint/2010/main" val="4125194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a:t>Quick Start with Linux OS</a:t>
            </a:r>
            <a:endParaRPr lang="zh-TW" altLang="en-US" dirty="0"/>
          </a:p>
        </p:txBody>
      </p:sp>
    </p:spTree>
    <p:extLst>
      <p:ext uri="{BB962C8B-B14F-4D97-AF65-F5344CB8AC3E}">
        <p14:creationId xmlns:p14="http://schemas.microsoft.com/office/powerpoint/2010/main" val="3662279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a:t>Getting Started Guide with Linux OS</a:t>
            </a:r>
            <a:endParaRPr lang="zh-TW" altLang="en-US" dirty="0"/>
          </a:p>
        </p:txBody>
      </p:sp>
      <p:sp>
        <p:nvSpPr>
          <p:cNvPr id="4" name="內容版面配置區 3"/>
          <p:cNvSpPr>
            <a:spLocks noGrp="1"/>
          </p:cNvSpPr>
          <p:nvPr>
            <p:ph sz="quarter" idx="10"/>
          </p:nvPr>
        </p:nvSpPr>
        <p:spPr/>
        <p:txBody>
          <a:bodyPr/>
          <a:lstStyle/>
          <a:p>
            <a:r>
              <a:rPr lang="en-US" altLang="zh-TW" dirty="0" smtClean="0"/>
              <a:t>Refer </a:t>
            </a:r>
            <a:r>
              <a:rPr lang="en-US" altLang="zh-TW" dirty="0"/>
              <a:t>to </a:t>
            </a:r>
            <a:r>
              <a:rPr lang="en-US" altLang="zh-TW" dirty="0" smtClean="0"/>
              <a:t>FIE3380_Linux_User_Guide.pdf</a:t>
            </a:r>
            <a:endParaRPr lang="zh-TW" altLang="en-US" dirty="0"/>
          </a:p>
          <a:p>
            <a:endParaRPr lang="zh-TW" altLang="en-US" dirty="0"/>
          </a:p>
        </p:txBody>
      </p:sp>
    </p:spTree>
    <p:extLst>
      <p:ext uri="{BB962C8B-B14F-4D97-AF65-F5344CB8AC3E}">
        <p14:creationId xmlns:p14="http://schemas.microsoft.com/office/powerpoint/2010/main" val="2427319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88479" y="797688"/>
            <a:ext cx="7560000" cy="1080000"/>
          </a:xfrm>
        </p:spPr>
        <p:txBody>
          <a:bodyPr/>
          <a:lstStyle/>
          <a:p>
            <a:r>
              <a:rPr lang="en-US" altLang="zh-TW" dirty="0" smtClean="0"/>
              <a:t>Pre-Work for Running Linux</a:t>
            </a:r>
            <a:endParaRPr lang="zh-TW" altLang="en-US" dirty="0"/>
          </a:p>
        </p:txBody>
      </p:sp>
      <p:sp>
        <p:nvSpPr>
          <p:cNvPr id="3" name="內容版面配置區 2"/>
          <p:cNvSpPr>
            <a:spLocks noGrp="1"/>
          </p:cNvSpPr>
          <p:nvPr>
            <p:ph sz="quarter" idx="10"/>
          </p:nvPr>
        </p:nvSpPr>
        <p:spPr>
          <a:xfrm>
            <a:off x="613938" y="2141068"/>
            <a:ext cx="4454024" cy="4140000"/>
          </a:xfrm>
        </p:spPr>
        <p:txBody>
          <a:bodyPr/>
          <a:lstStyle/>
          <a:p>
            <a:pPr marL="457200" indent="-457200">
              <a:buFont typeface="+mj-lt"/>
              <a:buAutoNum type="arabicPeriod"/>
            </a:pPr>
            <a:r>
              <a:rPr lang="en-US" altLang="zh-TW" dirty="0" smtClean="0"/>
              <a:t>USB-to-Serial Cable</a:t>
            </a:r>
          </a:p>
          <a:p>
            <a:pPr marL="457200" indent="-457200">
              <a:buFont typeface="+mj-lt"/>
              <a:buAutoNum type="arabicPeriod"/>
            </a:pPr>
            <a:r>
              <a:rPr lang="en-US" altLang="zh-TW" dirty="0" smtClean="0"/>
              <a:t>DC-5V </a:t>
            </a:r>
            <a:r>
              <a:rPr lang="en-US" altLang="zh-TW" dirty="0"/>
              <a:t>Power </a:t>
            </a:r>
            <a:r>
              <a:rPr lang="en-US" altLang="zh-TW" dirty="0" smtClean="0"/>
              <a:t>Adapter</a:t>
            </a:r>
          </a:p>
          <a:p>
            <a:pPr marL="457200" indent="-457200">
              <a:buFont typeface="+mj-lt"/>
              <a:buAutoNum type="arabicPeriod"/>
            </a:pPr>
            <a:r>
              <a:rPr lang="en-US" altLang="zh-TW" dirty="0" smtClean="0"/>
              <a:t>ICE </a:t>
            </a:r>
            <a:r>
              <a:rPr lang="en-US" altLang="zh-TW" dirty="0"/>
              <a:t>for </a:t>
            </a:r>
            <a:r>
              <a:rPr lang="en-US" altLang="zh-TW" dirty="0" smtClean="0"/>
              <a:t>CA9</a:t>
            </a:r>
          </a:p>
          <a:p>
            <a:pPr marL="457200" indent="-457200">
              <a:buFont typeface="+mj-lt"/>
              <a:buAutoNum type="arabicPeriod"/>
            </a:pPr>
            <a:r>
              <a:rPr lang="en-US" altLang="zh-TW" dirty="0" smtClean="0"/>
              <a:t>USB </a:t>
            </a:r>
            <a:r>
              <a:rPr lang="en-US" altLang="zh-TW" dirty="0" err="1" smtClean="0"/>
              <a:t>miniA</a:t>
            </a:r>
            <a:r>
              <a:rPr lang="en-US" altLang="zh-TW" dirty="0" smtClean="0"/>
              <a:t> to </a:t>
            </a:r>
            <a:r>
              <a:rPr lang="en-US" altLang="zh-TW" dirty="0" err="1" smtClean="0"/>
              <a:t>StdA</a:t>
            </a:r>
            <a:endParaRPr lang="en-US" altLang="zh-TW" dirty="0" smtClean="0"/>
          </a:p>
          <a:p>
            <a:pPr marL="457200" indent="-457200">
              <a:buFont typeface="+mj-lt"/>
              <a:buAutoNum type="arabicPeriod"/>
            </a:pPr>
            <a:r>
              <a:rPr lang="en-US" altLang="zh-TW" dirty="0" smtClean="0"/>
              <a:t>USB pen drive</a:t>
            </a:r>
          </a:p>
          <a:p>
            <a:endParaRPr lang="en-US" altLang="zh-TW" dirty="0">
              <a:solidFill>
                <a:schemeClr val="accent2"/>
              </a:solidFill>
            </a:endParaRPr>
          </a:p>
        </p:txBody>
      </p:sp>
      <p:sp>
        <p:nvSpPr>
          <p:cNvPr id="15" name="內容版面配置區 2"/>
          <p:cNvSpPr txBox="1">
            <a:spLocks/>
          </p:cNvSpPr>
          <p:nvPr/>
        </p:nvSpPr>
        <p:spPr>
          <a:xfrm>
            <a:off x="5067962" y="1588956"/>
            <a:ext cx="3631700" cy="41400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b="1" kern="1200" baseline="0">
                <a:solidFill>
                  <a:schemeClr val="tx1"/>
                </a:solidFill>
                <a:latin typeface="Calibri" panose="020F0502020204030204" pitchFamily="34" charset="0"/>
                <a:ea typeface="微軟正黑體" panose="020B0604030504040204" pitchFamily="34" charset="-120"/>
                <a:cs typeface="+mn-cs"/>
              </a:defRPr>
            </a:lvl1pPr>
            <a:lvl2pPr marL="742950" indent="-285750" algn="l" defTabSz="914400" rtl="0" eaLnBrk="1" latinLnBrk="0" hangingPunct="1">
              <a:spcBef>
                <a:spcPct val="20000"/>
              </a:spcBef>
              <a:buFont typeface="Arial" panose="020B0604020202020204" pitchFamily="34" charset="0"/>
              <a:buChar char="–"/>
              <a:defRPr sz="2000" kern="1200" baseline="0">
                <a:solidFill>
                  <a:schemeClr val="tx1"/>
                </a:solidFill>
                <a:latin typeface="Calibri" panose="020F0502020204030204" pitchFamily="34" charset="0"/>
                <a:ea typeface="微軟正黑體" panose="020B0604030504040204" pitchFamily="34" charset="-120"/>
                <a:cs typeface="+mn-cs"/>
              </a:defRPr>
            </a:lvl2pPr>
            <a:lvl3pPr marL="1143000" indent="-228600" algn="l" defTabSz="914400" rtl="0" eaLnBrk="1" latinLnBrk="0" hangingPunct="1">
              <a:spcBef>
                <a:spcPct val="20000"/>
              </a:spcBef>
              <a:buFont typeface="Arial" panose="020B0604020202020204" pitchFamily="34" charset="0"/>
              <a:buChar char="•"/>
              <a:defRPr sz="1800" kern="1200" baseline="0">
                <a:solidFill>
                  <a:schemeClr val="tx1"/>
                </a:solidFill>
                <a:latin typeface="Calibri" panose="020F0502020204030204" pitchFamily="34" charset="0"/>
                <a:ea typeface="微軟正黑體" panose="020B0604030504040204" pitchFamily="34" charset="-120"/>
                <a:cs typeface="+mn-cs"/>
              </a:defRPr>
            </a:lvl3pPr>
            <a:lvl4pPr marL="16002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微軟正黑體" panose="020B0604030504040204" pitchFamily="34" charset="-120"/>
                <a:cs typeface="+mn-cs"/>
              </a:defRPr>
            </a:lvl4pPr>
            <a:lvl5pPr marL="20574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微軟正黑體" panose="020B0604030504040204" pitchFamily="34" charset="-12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zh-TW" altLang="en-US" dirty="0"/>
          </a:p>
        </p:txBody>
      </p:sp>
      <p:pic>
        <p:nvPicPr>
          <p:cNvPr id="4" name="圖片 3"/>
          <p:cNvPicPr>
            <a:picLocks noChangeAspect="1"/>
          </p:cNvPicPr>
          <p:nvPr/>
        </p:nvPicPr>
        <p:blipFill>
          <a:blip r:embed="rId2"/>
          <a:stretch>
            <a:fillRect/>
          </a:stretch>
        </p:blipFill>
        <p:spPr>
          <a:xfrm>
            <a:off x="4419600" y="1767840"/>
            <a:ext cx="4213860" cy="3194788"/>
          </a:xfrm>
          <a:prstGeom prst="rect">
            <a:avLst/>
          </a:prstGeom>
        </p:spPr>
      </p:pic>
      <p:sp>
        <p:nvSpPr>
          <p:cNvPr id="5" name="文字方塊 4"/>
          <p:cNvSpPr txBox="1"/>
          <p:nvPr/>
        </p:nvSpPr>
        <p:spPr>
          <a:xfrm>
            <a:off x="6180151" y="1699091"/>
            <a:ext cx="492443" cy="461665"/>
          </a:xfrm>
          <a:prstGeom prst="rect">
            <a:avLst/>
          </a:prstGeom>
          <a:noFill/>
        </p:spPr>
        <p:txBody>
          <a:bodyPr wrap="none" rtlCol="0">
            <a:spAutoFit/>
          </a:bodyPr>
          <a:lstStyle/>
          <a:p>
            <a:r>
              <a:rPr lang="zh-TW" altLang="en-US" sz="2400" dirty="0" smtClean="0">
                <a:solidFill>
                  <a:srgbClr val="FF0000"/>
                </a:solidFill>
              </a:rPr>
              <a:t>②</a:t>
            </a:r>
            <a:endParaRPr lang="zh-TW" altLang="en-US" sz="2400" dirty="0">
              <a:solidFill>
                <a:srgbClr val="FF0000"/>
              </a:solidFill>
            </a:endParaRPr>
          </a:p>
        </p:txBody>
      </p:sp>
      <p:sp>
        <p:nvSpPr>
          <p:cNvPr id="17" name="文字方塊 16"/>
          <p:cNvSpPr txBox="1"/>
          <p:nvPr/>
        </p:nvSpPr>
        <p:spPr>
          <a:xfrm>
            <a:off x="7731443" y="4426133"/>
            <a:ext cx="492443" cy="461665"/>
          </a:xfrm>
          <a:prstGeom prst="rect">
            <a:avLst/>
          </a:prstGeom>
          <a:noFill/>
        </p:spPr>
        <p:txBody>
          <a:bodyPr wrap="none" rtlCol="0">
            <a:spAutoFit/>
          </a:bodyPr>
          <a:lstStyle/>
          <a:p>
            <a:r>
              <a:rPr lang="zh-TW" altLang="en-US" sz="2400" dirty="0" smtClean="0">
                <a:solidFill>
                  <a:srgbClr val="FF0000"/>
                </a:solidFill>
              </a:rPr>
              <a:t>①</a:t>
            </a:r>
            <a:endParaRPr lang="zh-TW" altLang="en-US" sz="2400" dirty="0">
              <a:solidFill>
                <a:srgbClr val="FF0000"/>
              </a:solidFill>
            </a:endParaRPr>
          </a:p>
        </p:txBody>
      </p:sp>
      <p:sp>
        <p:nvSpPr>
          <p:cNvPr id="18" name="文字方塊 17"/>
          <p:cNvSpPr txBox="1"/>
          <p:nvPr/>
        </p:nvSpPr>
        <p:spPr>
          <a:xfrm>
            <a:off x="5605939" y="2207291"/>
            <a:ext cx="492443" cy="461665"/>
          </a:xfrm>
          <a:prstGeom prst="rect">
            <a:avLst/>
          </a:prstGeom>
          <a:noFill/>
        </p:spPr>
        <p:txBody>
          <a:bodyPr wrap="none" rtlCol="0">
            <a:spAutoFit/>
          </a:bodyPr>
          <a:lstStyle/>
          <a:p>
            <a:r>
              <a:rPr lang="zh-TW" altLang="en-US" sz="2400" dirty="0" smtClean="0">
                <a:solidFill>
                  <a:srgbClr val="FF0000"/>
                </a:solidFill>
              </a:rPr>
              <a:t>③</a:t>
            </a:r>
            <a:endParaRPr lang="zh-TW" altLang="en-US" sz="2400" dirty="0">
              <a:solidFill>
                <a:srgbClr val="FF0000"/>
              </a:solidFill>
            </a:endParaRPr>
          </a:p>
        </p:txBody>
      </p:sp>
      <p:sp>
        <p:nvSpPr>
          <p:cNvPr id="19" name="文字方塊 18"/>
          <p:cNvSpPr txBox="1"/>
          <p:nvPr/>
        </p:nvSpPr>
        <p:spPr>
          <a:xfrm>
            <a:off x="5605939" y="3184074"/>
            <a:ext cx="492443" cy="461665"/>
          </a:xfrm>
          <a:prstGeom prst="rect">
            <a:avLst/>
          </a:prstGeom>
          <a:noFill/>
        </p:spPr>
        <p:txBody>
          <a:bodyPr wrap="none" rtlCol="0">
            <a:spAutoFit/>
          </a:bodyPr>
          <a:lstStyle/>
          <a:p>
            <a:r>
              <a:rPr lang="zh-TW" altLang="en-US" sz="2400" dirty="0" smtClean="0">
                <a:solidFill>
                  <a:srgbClr val="FF0000"/>
                </a:solidFill>
              </a:rPr>
              <a:t>④</a:t>
            </a:r>
            <a:endParaRPr lang="zh-TW" altLang="en-US" sz="2400" dirty="0">
              <a:solidFill>
                <a:srgbClr val="FF0000"/>
              </a:solidFill>
            </a:endParaRPr>
          </a:p>
        </p:txBody>
      </p:sp>
      <p:sp>
        <p:nvSpPr>
          <p:cNvPr id="22" name="文字方塊 21"/>
          <p:cNvSpPr txBox="1"/>
          <p:nvPr/>
        </p:nvSpPr>
        <p:spPr>
          <a:xfrm>
            <a:off x="5011423" y="4426134"/>
            <a:ext cx="492443" cy="461665"/>
          </a:xfrm>
          <a:prstGeom prst="rect">
            <a:avLst/>
          </a:prstGeom>
          <a:noFill/>
        </p:spPr>
        <p:txBody>
          <a:bodyPr wrap="none" rtlCol="0">
            <a:spAutoFit/>
          </a:bodyPr>
          <a:lstStyle/>
          <a:p>
            <a:r>
              <a:rPr lang="zh-TW" altLang="en-US" sz="2400" dirty="0" smtClean="0">
                <a:solidFill>
                  <a:srgbClr val="FF0000"/>
                </a:solidFill>
              </a:rPr>
              <a:t>⑤</a:t>
            </a:r>
            <a:endParaRPr lang="zh-TW" altLang="en-US" sz="2400" dirty="0">
              <a:solidFill>
                <a:srgbClr val="FF0000"/>
              </a:solidFill>
            </a:endParaRPr>
          </a:p>
        </p:txBody>
      </p:sp>
    </p:spTree>
    <p:extLst>
      <p:ext uri="{BB962C8B-B14F-4D97-AF65-F5344CB8AC3E}">
        <p14:creationId xmlns:p14="http://schemas.microsoft.com/office/powerpoint/2010/main" val="2069856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91100" y="658700"/>
            <a:ext cx="7560000" cy="1080000"/>
          </a:xfrm>
        </p:spPr>
        <p:txBody>
          <a:bodyPr/>
          <a:lstStyle/>
          <a:p>
            <a:r>
              <a:rPr lang="en-US" altLang="zh-TW" dirty="0"/>
              <a:t>How to Compile </a:t>
            </a:r>
            <a:r>
              <a:rPr lang="en-US" altLang="zh-TW" dirty="0" smtClean="0"/>
              <a:t>U-boot</a:t>
            </a:r>
            <a:endParaRPr lang="zh-TW" altLang="en-US" dirty="0"/>
          </a:p>
        </p:txBody>
      </p:sp>
      <p:sp>
        <p:nvSpPr>
          <p:cNvPr id="3" name="內容版面配置區 2"/>
          <p:cNvSpPr>
            <a:spLocks noGrp="1"/>
          </p:cNvSpPr>
          <p:nvPr>
            <p:ph sz="quarter" idx="10"/>
          </p:nvPr>
        </p:nvSpPr>
        <p:spPr>
          <a:xfrm>
            <a:off x="991100" y="1738700"/>
            <a:ext cx="7560000" cy="4140000"/>
          </a:xfrm>
        </p:spPr>
        <p:txBody>
          <a:bodyPr/>
          <a:lstStyle/>
          <a:p>
            <a:r>
              <a:rPr lang="en-US" altLang="zh-TW" dirty="0" smtClean="0"/>
              <a:t>Install GCC tool chain </a:t>
            </a:r>
          </a:p>
          <a:p>
            <a:pPr lvl="1"/>
            <a:r>
              <a:rPr lang="en-US" altLang="zh-TW" dirty="0"/>
              <a:t>Install from Ubuntu 18.04:</a:t>
            </a:r>
          </a:p>
          <a:p>
            <a:pPr lvl="2"/>
            <a:r>
              <a:rPr lang="en-US" altLang="zh-TW" dirty="0"/>
              <a:t># </a:t>
            </a:r>
            <a:r>
              <a:rPr lang="en-US" altLang="zh-TW" dirty="0" err="1"/>
              <a:t>sudo</a:t>
            </a:r>
            <a:r>
              <a:rPr lang="en-US" altLang="zh-TW" dirty="0"/>
              <a:t> apt update</a:t>
            </a:r>
          </a:p>
          <a:p>
            <a:pPr lvl="2"/>
            <a:r>
              <a:rPr lang="en-US" altLang="zh-TW" dirty="0"/>
              <a:t># </a:t>
            </a:r>
            <a:r>
              <a:rPr lang="en-US" altLang="zh-TW" dirty="0" err="1"/>
              <a:t>sudo</a:t>
            </a:r>
            <a:r>
              <a:rPr lang="en-US" altLang="zh-TW" dirty="0"/>
              <a:t> apt install </a:t>
            </a:r>
            <a:r>
              <a:rPr lang="en-US" altLang="zh-TW" dirty="0" err="1"/>
              <a:t>gcc</a:t>
            </a:r>
            <a:r>
              <a:rPr lang="en-US" altLang="zh-TW" dirty="0"/>
              <a:t>-arm-</a:t>
            </a:r>
            <a:r>
              <a:rPr lang="en-US" altLang="zh-TW" dirty="0" err="1"/>
              <a:t>linux</a:t>
            </a:r>
            <a:r>
              <a:rPr lang="en-US" altLang="zh-TW" dirty="0"/>
              <a:t>-</a:t>
            </a:r>
            <a:r>
              <a:rPr lang="en-US" altLang="zh-TW" dirty="0" err="1"/>
              <a:t>gnueabi</a:t>
            </a:r>
            <a:r>
              <a:rPr lang="en-US" altLang="zh-TW" dirty="0"/>
              <a:t> </a:t>
            </a:r>
            <a:endParaRPr lang="en-US" altLang="zh-TW" dirty="0" smtClean="0"/>
          </a:p>
          <a:p>
            <a:r>
              <a:rPr lang="en-US" altLang="zh-TW" dirty="0" smtClean="0"/>
              <a:t>Compilation </a:t>
            </a:r>
            <a:r>
              <a:rPr lang="en-US" altLang="zh-TW" dirty="0"/>
              <a:t>procedures</a:t>
            </a:r>
          </a:p>
          <a:p>
            <a:pPr lvl="1"/>
            <a:r>
              <a:rPr lang="en-US" altLang="zh-TW" dirty="0" smtClean="0"/>
              <a:t>Step1: Unpack the file “U-boot.tar.gz”  </a:t>
            </a:r>
            <a:endParaRPr lang="en-US" altLang="zh-TW" b="1" i="1" dirty="0">
              <a:solidFill>
                <a:srgbClr val="FF004B"/>
              </a:solidFill>
            </a:endParaRPr>
          </a:p>
          <a:p>
            <a:pPr lvl="1"/>
            <a:r>
              <a:rPr lang="en-US" altLang="zh-TW" dirty="0" smtClean="0"/>
              <a:t>Step2: </a:t>
            </a:r>
            <a:r>
              <a:rPr lang="en-US" altLang="zh-TW" dirty="0"/>
              <a:t>Build code</a:t>
            </a:r>
          </a:p>
          <a:p>
            <a:pPr lvl="2"/>
            <a:r>
              <a:rPr lang="en-US" altLang="zh-TW" sz="1600" dirty="0" smtClean="0"/>
              <a:t># </a:t>
            </a:r>
            <a:r>
              <a:rPr lang="en-US" altLang="zh-TW" b="1" i="1" dirty="0" smtClean="0"/>
              <a:t>make a380_defconfig;make CROSS_COMPILE=arm-</a:t>
            </a:r>
            <a:r>
              <a:rPr lang="en-US" altLang="zh-TW" b="1" i="1" dirty="0" err="1" smtClean="0"/>
              <a:t>linux</a:t>
            </a:r>
            <a:r>
              <a:rPr lang="en-US" altLang="zh-TW" b="1" i="1" dirty="0" smtClean="0"/>
              <a:t>-</a:t>
            </a:r>
            <a:r>
              <a:rPr lang="en-US" altLang="zh-TW" b="1" i="1" dirty="0" err="1" smtClean="0"/>
              <a:t>gnueabi</a:t>
            </a:r>
            <a:r>
              <a:rPr lang="en-US" altLang="zh-TW" b="1" i="1" dirty="0" smtClean="0"/>
              <a:t>-</a:t>
            </a:r>
            <a:endParaRPr lang="en-US" altLang="zh-TW" b="1" i="1" dirty="0"/>
          </a:p>
          <a:p>
            <a:pPr lvl="2"/>
            <a:r>
              <a:rPr kumimoji="1" lang="en-US" altLang="zh-TW" dirty="0" smtClean="0"/>
              <a:t>U-</a:t>
            </a:r>
            <a:r>
              <a:rPr kumimoji="1" lang="en-US" altLang="zh-TW" dirty="0" err="1" smtClean="0"/>
              <a:t>boot.bin</a:t>
            </a:r>
            <a:r>
              <a:rPr kumimoji="1" lang="en-US" altLang="zh-TW" dirty="0" smtClean="0"/>
              <a:t> Image </a:t>
            </a:r>
            <a:r>
              <a:rPr kumimoji="1" lang="en-US" altLang="zh-TW" dirty="0"/>
              <a:t>will be placed at “$</a:t>
            </a:r>
            <a:r>
              <a:rPr kumimoji="1" lang="en-US" altLang="zh-TW" dirty="0" smtClean="0"/>
              <a:t>TOP_DIR/”</a:t>
            </a:r>
            <a:endParaRPr kumimoji="1" lang="en-US" altLang="zh-TW" dirty="0"/>
          </a:p>
          <a:p>
            <a:pPr marL="1371600" lvl="3" indent="0">
              <a:buNone/>
            </a:pPr>
            <a:endParaRPr lang="zh-TW" altLang="en-US" dirty="0"/>
          </a:p>
          <a:p>
            <a:endParaRPr lang="zh-TW" altLang="en-US" dirty="0"/>
          </a:p>
        </p:txBody>
      </p:sp>
    </p:spTree>
    <p:extLst>
      <p:ext uri="{BB962C8B-B14F-4D97-AF65-F5344CB8AC3E}">
        <p14:creationId xmlns:p14="http://schemas.microsoft.com/office/powerpoint/2010/main" val="3241255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Agenda</a:t>
            </a:r>
            <a:endParaRPr lang="zh-TW" altLang="en-US" dirty="0"/>
          </a:p>
        </p:txBody>
      </p:sp>
      <p:sp>
        <p:nvSpPr>
          <p:cNvPr id="3" name="內容版面配置區 2"/>
          <p:cNvSpPr>
            <a:spLocks noGrp="1"/>
          </p:cNvSpPr>
          <p:nvPr>
            <p:ph sz="quarter" idx="10"/>
          </p:nvPr>
        </p:nvSpPr>
        <p:spPr>
          <a:prstGeom prst="rect">
            <a:avLst/>
          </a:prstGeom>
        </p:spPr>
        <p:txBody>
          <a:bodyPr/>
          <a:lstStyle/>
          <a:p>
            <a:r>
              <a:rPr lang="en-US" altLang="zh-TW" dirty="0"/>
              <a:t> A380 </a:t>
            </a:r>
            <a:r>
              <a:rPr lang="en-US" altLang="zh-TW" dirty="0" smtClean="0"/>
              <a:t>Hardware</a:t>
            </a:r>
          </a:p>
          <a:p>
            <a:r>
              <a:rPr lang="en-US" altLang="zh-TW" dirty="0"/>
              <a:t> </a:t>
            </a:r>
            <a:r>
              <a:rPr lang="en-US" altLang="zh-TW" dirty="0" smtClean="0"/>
              <a:t>VP_A380 </a:t>
            </a:r>
            <a:r>
              <a:rPr lang="en-US" altLang="zh-TW" dirty="0"/>
              <a:t>EVB and Jumper Setting (</a:t>
            </a:r>
            <a:r>
              <a:rPr lang="en-US" altLang="zh-TW" dirty="0" smtClean="0"/>
              <a:t>FEVB_IP_FIE3380_VIRTUAL_PLATFORM_A380)</a:t>
            </a:r>
          </a:p>
          <a:p>
            <a:r>
              <a:rPr lang="en-US" altLang="zh-TW" dirty="0"/>
              <a:t> VP_A380 Software </a:t>
            </a:r>
            <a:r>
              <a:rPr lang="en-US" altLang="zh-TW" dirty="0" smtClean="0"/>
              <a:t>Package</a:t>
            </a:r>
          </a:p>
          <a:p>
            <a:r>
              <a:rPr lang="en-US" altLang="zh-TW" dirty="0"/>
              <a:t>Recommended Debug </a:t>
            </a:r>
            <a:r>
              <a:rPr lang="en-US" altLang="zh-TW" dirty="0" smtClean="0"/>
              <a:t>Tools</a:t>
            </a:r>
          </a:p>
          <a:p>
            <a:r>
              <a:rPr lang="en-US" altLang="zh-TW" dirty="0"/>
              <a:t>Booting </a:t>
            </a:r>
            <a:r>
              <a:rPr lang="en-US" altLang="zh-TW" dirty="0" smtClean="0"/>
              <a:t>Sequence</a:t>
            </a:r>
          </a:p>
          <a:p>
            <a:r>
              <a:rPr lang="en-US" altLang="zh-TW" dirty="0" smtClean="0"/>
              <a:t>Quick </a:t>
            </a:r>
            <a:r>
              <a:rPr lang="en-US" altLang="zh-TW" dirty="0"/>
              <a:t>Start with Linux OS</a:t>
            </a:r>
            <a:endParaRPr lang="en-US" altLang="zh-TW" dirty="0" smtClean="0"/>
          </a:p>
          <a:p>
            <a:endParaRPr lang="zh-TW" altLang="en-US" dirty="0">
              <a:latin typeface="微軟正黑體" pitchFamily="34" charset="-120"/>
            </a:endParaRPr>
          </a:p>
        </p:txBody>
      </p:sp>
    </p:spTree>
    <p:extLst>
      <p:ext uri="{BB962C8B-B14F-4D97-AF65-F5344CB8AC3E}">
        <p14:creationId xmlns:p14="http://schemas.microsoft.com/office/powerpoint/2010/main" val="23728769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91100" y="493600"/>
            <a:ext cx="7560000" cy="1080000"/>
          </a:xfrm>
        </p:spPr>
        <p:txBody>
          <a:bodyPr/>
          <a:lstStyle/>
          <a:p>
            <a:r>
              <a:rPr lang="en-US" altLang="zh-TW" dirty="0"/>
              <a:t>How to Compile </a:t>
            </a:r>
            <a:r>
              <a:rPr lang="en-US" altLang="zh-TW" dirty="0" smtClean="0"/>
              <a:t>Linux (1/2)</a:t>
            </a:r>
            <a:endParaRPr lang="zh-TW" altLang="en-US" dirty="0"/>
          </a:p>
        </p:txBody>
      </p:sp>
      <p:sp>
        <p:nvSpPr>
          <p:cNvPr id="3" name="內容版面配置區 2"/>
          <p:cNvSpPr>
            <a:spLocks noGrp="1"/>
          </p:cNvSpPr>
          <p:nvPr>
            <p:ph sz="quarter" idx="10"/>
          </p:nvPr>
        </p:nvSpPr>
        <p:spPr>
          <a:xfrm>
            <a:off x="991100" y="1573600"/>
            <a:ext cx="7560000" cy="4140000"/>
          </a:xfrm>
        </p:spPr>
        <p:txBody>
          <a:bodyPr/>
          <a:lstStyle/>
          <a:p>
            <a:r>
              <a:rPr lang="en-US" altLang="zh-TW" dirty="0" smtClean="0"/>
              <a:t>Install GCC tool chain </a:t>
            </a:r>
          </a:p>
          <a:p>
            <a:pPr lvl="1"/>
            <a:r>
              <a:rPr lang="en-US" altLang="zh-TW" dirty="0"/>
              <a:t>Install from Ubuntu 18.04:</a:t>
            </a:r>
          </a:p>
          <a:p>
            <a:pPr lvl="2"/>
            <a:r>
              <a:rPr lang="en-US" altLang="zh-TW" dirty="0"/>
              <a:t># </a:t>
            </a:r>
            <a:r>
              <a:rPr lang="en-US" altLang="zh-TW" dirty="0" err="1"/>
              <a:t>sudo</a:t>
            </a:r>
            <a:r>
              <a:rPr lang="en-US" altLang="zh-TW" dirty="0"/>
              <a:t> apt update</a:t>
            </a:r>
          </a:p>
          <a:p>
            <a:pPr lvl="2"/>
            <a:r>
              <a:rPr lang="en-US" altLang="zh-TW" dirty="0"/>
              <a:t># </a:t>
            </a:r>
            <a:r>
              <a:rPr lang="en-US" altLang="zh-TW" dirty="0" err="1"/>
              <a:t>sudo</a:t>
            </a:r>
            <a:r>
              <a:rPr lang="en-US" altLang="zh-TW" dirty="0"/>
              <a:t> apt install </a:t>
            </a:r>
            <a:r>
              <a:rPr lang="en-US" altLang="zh-TW" dirty="0" err="1"/>
              <a:t>gcc</a:t>
            </a:r>
            <a:r>
              <a:rPr lang="en-US" altLang="zh-TW" dirty="0"/>
              <a:t>-arm-</a:t>
            </a:r>
            <a:r>
              <a:rPr lang="en-US" altLang="zh-TW" dirty="0" err="1"/>
              <a:t>linux</a:t>
            </a:r>
            <a:r>
              <a:rPr lang="en-US" altLang="zh-TW" dirty="0"/>
              <a:t>-</a:t>
            </a:r>
            <a:r>
              <a:rPr lang="en-US" altLang="zh-TW" dirty="0" err="1"/>
              <a:t>gnueabi</a:t>
            </a:r>
            <a:endParaRPr lang="en-US" altLang="zh-TW" dirty="0"/>
          </a:p>
          <a:p>
            <a:r>
              <a:rPr lang="en-US" altLang="zh-TW" dirty="0" smtClean="0"/>
              <a:t>Compilation </a:t>
            </a:r>
            <a:r>
              <a:rPr lang="en-US" altLang="zh-TW" dirty="0"/>
              <a:t>procedures</a:t>
            </a:r>
          </a:p>
          <a:p>
            <a:pPr lvl="1"/>
            <a:r>
              <a:rPr lang="en-US" altLang="zh-TW" dirty="0"/>
              <a:t>Step1(</a:t>
            </a:r>
            <a:r>
              <a:rPr lang="en-US" altLang="zh-TW" dirty="0">
                <a:solidFill>
                  <a:srgbClr val="FF004B"/>
                </a:solidFill>
              </a:rPr>
              <a:t>just run once</a:t>
            </a:r>
            <a:r>
              <a:rPr lang="en-US" altLang="zh-TW" dirty="0"/>
              <a:t>): Load the default CPU/memory/IP test settings  </a:t>
            </a:r>
          </a:p>
          <a:p>
            <a:pPr lvl="2"/>
            <a:r>
              <a:rPr lang="en-US" altLang="zh-TW" dirty="0" smtClean="0"/>
              <a:t># </a:t>
            </a:r>
            <a:r>
              <a:rPr lang="en-US" altLang="zh-TW" b="1" i="1" dirty="0" smtClean="0"/>
              <a:t>make </a:t>
            </a:r>
            <a:r>
              <a:rPr lang="en-US" altLang="zh-TW" b="1" i="1" dirty="0" smtClean="0">
                <a:solidFill>
                  <a:srgbClr val="FF004B"/>
                </a:solidFill>
              </a:rPr>
              <a:t>a380_defconfig</a:t>
            </a:r>
            <a:endParaRPr lang="en-US" altLang="zh-TW" b="1" i="1" dirty="0">
              <a:solidFill>
                <a:srgbClr val="FF004B"/>
              </a:solidFill>
            </a:endParaRPr>
          </a:p>
          <a:p>
            <a:pPr lvl="1"/>
            <a:r>
              <a:rPr lang="en-US" altLang="zh-TW" dirty="0" smtClean="0"/>
              <a:t>Step2: </a:t>
            </a:r>
            <a:r>
              <a:rPr lang="en-US" altLang="zh-TW" dirty="0"/>
              <a:t>Customize the test items by using the configuration system</a:t>
            </a:r>
            <a:endParaRPr lang="en-US" altLang="zh-TW" dirty="0">
              <a:solidFill>
                <a:schemeClr val="accent2"/>
              </a:solidFill>
            </a:endParaRPr>
          </a:p>
          <a:p>
            <a:pPr lvl="2"/>
            <a:r>
              <a:rPr lang="en-US" altLang="zh-TW" dirty="0" smtClean="0"/>
              <a:t># </a:t>
            </a:r>
            <a:r>
              <a:rPr lang="en-US" altLang="zh-TW" b="1" i="1" dirty="0" smtClean="0"/>
              <a:t>make </a:t>
            </a:r>
            <a:r>
              <a:rPr lang="en-US" altLang="zh-TW" b="1" i="1" dirty="0"/>
              <a:t>menuconfig</a:t>
            </a:r>
          </a:p>
          <a:p>
            <a:pPr marL="1371600" lvl="3" indent="0">
              <a:buNone/>
            </a:pPr>
            <a:endParaRPr lang="zh-TW" altLang="en-US" dirty="0"/>
          </a:p>
          <a:p>
            <a:endParaRPr lang="zh-TW" altLang="en-US" dirty="0"/>
          </a:p>
        </p:txBody>
      </p:sp>
    </p:spTree>
    <p:extLst>
      <p:ext uri="{BB962C8B-B14F-4D97-AF65-F5344CB8AC3E}">
        <p14:creationId xmlns:p14="http://schemas.microsoft.com/office/powerpoint/2010/main" val="4214551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079998" y="310104"/>
            <a:ext cx="7560000" cy="1080000"/>
          </a:xfrm>
        </p:spPr>
        <p:txBody>
          <a:bodyPr/>
          <a:lstStyle/>
          <a:p>
            <a:r>
              <a:rPr lang="en-US" altLang="zh-TW" dirty="0"/>
              <a:t>How to Compile Linux (1/2)</a:t>
            </a:r>
            <a:endParaRPr lang="zh-TW" altLang="en-US" dirty="0"/>
          </a:p>
        </p:txBody>
      </p:sp>
      <p:sp>
        <p:nvSpPr>
          <p:cNvPr id="3" name="內容版面配置區 2"/>
          <p:cNvSpPr>
            <a:spLocks noGrp="1"/>
          </p:cNvSpPr>
          <p:nvPr>
            <p:ph sz="quarter" idx="10"/>
          </p:nvPr>
        </p:nvSpPr>
        <p:spPr>
          <a:xfrm>
            <a:off x="1080000" y="1135380"/>
            <a:ext cx="7560000" cy="4804620"/>
          </a:xfrm>
        </p:spPr>
        <p:txBody>
          <a:bodyPr/>
          <a:lstStyle/>
          <a:p>
            <a:r>
              <a:rPr lang="en-US" altLang="zh-TW" dirty="0"/>
              <a:t>Compilation procedures</a:t>
            </a:r>
          </a:p>
          <a:p>
            <a:pPr lvl="1"/>
            <a:r>
              <a:rPr lang="en-US" altLang="zh-TW" dirty="0" smtClean="0"/>
              <a:t>Step3(</a:t>
            </a:r>
            <a:r>
              <a:rPr lang="en-US" altLang="zh-TW" dirty="0" smtClean="0">
                <a:solidFill>
                  <a:srgbClr val="00B0F0"/>
                </a:solidFill>
              </a:rPr>
              <a:t>just </a:t>
            </a:r>
            <a:r>
              <a:rPr lang="en-US" altLang="zh-TW" dirty="0">
                <a:solidFill>
                  <a:srgbClr val="00B0F0"/>
                </a:solidFill>
              </a:rPr>
              <a:t>run once</a:t>
            </a:r>
            <a:r>
              <a:rPr lang="en-US" altLang="zh-TW" dirty="0"/>
              <a:t>): </a:t>
            </a:r>
            <a:r>
              <a:rPr lang="en-US" altLang="zh-TW" dirty="0" smtClean="0"/>
              <a:t>Add Ram disk Path to kernel </a:t>
            </a:r>
          </a:p>
          <a:p>
            <a:pPr lvl="2"/>
            <a:r>
              <a:rPr lang="en-US" altLang="zh-TW" dirty="0" err="1" smtClean="0"/>
              <a:t>Untar</a:t>
            </a:r>
            <a:r>
              <a:rPr lang="en-US" altLang="zh-TW" dirty="0" smtClean="0"/>
              <a:t> the rootfs.gz to some folder </a:t>
            </a:r>
            <a:endParaRPr lang="en-US" altLang="zh-TW" dirty="0"/>
          </a:p>
          <a:p>
            <a:pPr lvl="2"/>
            <a:r>
              <a:rPr lang="en-US" altLang="zh-TW" dirty="0"/>
              <a:t># </a:t>
            </a:r>
            <a:r>
              <a:rPr lang="en-US" altLang="zh-TW" b="1" i="1" dirty="0"/>
              <a:t>make </a:t>
            </a:r>
            <a:r>
              <a:rPr lang="en-US" altLang="zh-TW" b="1" i="1" dirty="0" smtClean="0"/>
              <a:t>menuconfig</a:t>
            </a:r>
          </a:p>
          <a:p>
            <a:pPr lvl="2"/>
            <a:r>
              <a:rPr lang="en-US" altLang="zh-TW" b="1" i="1" dirty="0" smtClean="0"/>
              <a:t>Enter</a:t>
            </a:r>
            <a:r>
              <a:rPr lang="en-US" altLang="zh-TW" b="1" i="1" dirty="0" smtClean="0">
                <a:solidFill>
                  <a:srgbClr val="FF004B"/>
                </a:solidFill>
              </a:rPr>
              <a:t> General setup</a:t>
            </a:r>
          </a:p>
          <a:p>
            <a:pPr lvl="2"/>
            <a:endParaRPr lang="en-US" altLang="zh-TW" b="1" i="1" dirty="0">
              <a:solidFill>
                <a:srgbClr val="FF004B"/>
              </a:solidFill>
            </a:endParaRPr>
          </a:p>
          <a:p>
            <a:pPr lvl="2"/>
            <a:r>
              <a:rPr lang="en-US" altLang="zh-TW" b="1" dirty="0" smtClean="0"/>
              <a:t>Enter filesystem path</a:t>
            </a:r>
          </a:p>
          <a:p>
            <a:pPr lvl="2"/>
            <a:endParaRPr lang="en-US" altLang="zh-TW" b="1" i="1" dirty="0"/>
          </a:p>
          <a:p>
            <a:pPr lvl="2"/>
            <a:endParaRPr lang="en-US" altLang="zh-TW" b="1" i="1" dirty="0" smtClean="0">
              <a:solidFill>
                <a:srgbClr val="FF004B"/>
              </a:solidFill>
            </a:endParaRPr>
          </a:p>
          <a:p>
            <a:pPr lvl="1"/>
            <a:r>
              <a:rPr lang="en-US" altLang="zh-TW" dirty="0" smtClean="0"/>
              <a:t>Step4: </a:t>
            </a:r>
            <a:r>
              <a:rPr lang="en-US" altLang="zh-TW" dirty="0"/>
              <a:t>Build code</a:t>
            </a:r>
          </a:p>
          <a:p>
            <a:pPr lvl="2"/>
            <a:r>
              <a:rPr lang="en-US" altLang="zh-TW" sz="1600" dirty="0"/>
              <a:t># </a:t>
            </a:r>
            <a:r>
              <a:rPr lang="en-US" altLang="zh-TW" b="1" i="1" dirty="0" smtClean="0"/>
              <a:t>make a380_defconfig;make ARCH=arm CROSS_COMPILE=arm-</a:t>
            </a:r>
            <a:r>
              <a:rPr lang="en-US" altLang="zh-TW" b="1" i="1" dirty="0" err="1" smtClean="0"/>
              <a:t>linux</a:t>
            </a:r>
            <a:r>
              <a:rPr lang="en-US" altLang="zh-TW" b="1" i="1" dirty="0" smtClean="0"/>
              <a:t>-</a:t>
            </a:r>
            <a:r>
              <a:rPr lang="en-US" altLang="zh-TW" b="1" i="1" dirty="0" err="1" smtClean="0"/>
              <a:t>gnueabi</a:t>
            </a:r>
            <a:r>
              <a:rPr lang="en-US" altLang="zh-TW" b="1" i="1" dirty="0" smtClean="0"/>
              <a:t>- </a:t>
            </a:r>
          </a:p>
          <a:p>
            <a:pPr lvl="2"/>
            <a:r>
              <a:rPr lang="en-US" altLang="zh-TW" b="1" i="1" dirty="0" smtClean="0"/>
              <a:t># cat arch/arm/boot/</a:t>
            </a:r>
            <a:r>
              <a:rPr lang="en-US" altLang="zh-TW" b="1" i="1" dirty="0" err="1" smtClean="0"/>
              <a:t>zImage</a:t>
            </a:r>
            <a:r>
              <a:rPr lang="en-US" altLang="zh-TW" b="1" i="1" dirty="0" smtClean="0"/>
              <a:t> arch/arm/boot/</a:t>
            </a:r>
            <a:r>
              <a:rPr lang="en-US" altLang="zh-TW" b="1" i="1" dirty="0" err="1" smtClean="0"/>
              <a:t>dts</a:t>
            </a:r>
            <a:r>
              <a:rPr lang="en-US" altLang="zh-TW" b="1" i="1" dirty="0" smtClean="0"/>
              <a:t>/faraday-a380.dtb&gt; </a:t>
            </a:r>
            <a:r>
              <a:rPr lang="en-US" altLang="zh-TW" b="1" i="1" dirty="0" err="1" smtClean="0"/>
              <a:t>zImage_dtb</a:t>
            </a:r>
            <a:endParaRPr lang="en-US" altLang="zh-TW" b="1" i="1" dirty="0"/>
          </a:p>
          <a:p>
            <a:pPr lvl="2"/>
            <a:r>
              <a:rPr kumimoji="1" lang="en-US" altLang="zh-TW" dirty="0"/>
              <a:t>Linux </a:t>
            </a:r>
            <a:r>
              <a:rPr kumimoji="1" lang="en-US" altLang="zh-TW" dirty="0" err="1" smtClean="0"/>
              <a:t>zImage_dtb</a:t>
            </a:r>
            <a:r>
              <a:rPr kumimoji="1" lang="en-US" altLang="zh-TW" dirty="0" smtClean="0"/>
              <a:t> </a:t>
            </a:r>
            <a:r>
              <a:rPr kumimoji="1" lang="en-US" altLang="zh-TW" dirty="0"/>
              <a:t>will be placed at “$TOP_DIR/arch/arm/boot”</a:t>
            </a:r>
          </a:p>
          <a:p>
            <a:endParaRPr lang="zh-TW" altLang="en-US" dirty="0"/>
          </a:p>
        </p:txBody>
      </p:sp>
      <p:pic>
        <p:nvPicPr>
          <p:cNvPr id="4" name="圖片 3"/>
          <p:cNvPicPr>
            <a:picLocks noChangeAspect="1"/>
          </p:cNvPicPr>
          <p:nvPr/>
        </p:nvPicPr>
        <p:blipFill rotWithShape="1">
          <a:blip r:embed="rId2"/>
          <a:srcRect t="9180" b="17761"/>
          <a:stretch/>
        </p:blipFill>
        <p:spPr>
          <a:xfrm>
            <a:off x="2312060" y="2600658"/>
            <a:ext cx="5095875" cy="508000"/>
          </a:xfrm>
          <a:prstGeom prst="rect">
            <a:avLst/>
          </a:prstGeom>
        </p:spPr>
      </p:pic>
      <p:pic>
        <p:nvPicPr>
          <p:cNvPr id="5" name="圖片 4"/>
          <p:cNvPicPr>
            <a:picLocks noChangeAspect="1"/>
          </p:cNvPicPr>
          <p:nvPr/>
        </p:nvPicPr>
        <p:blipFill>
          <a:blip r:embed="rId3"/>
          <a:stretch>
            <a:fillRect/>
          </a:stretch>
        </p:blipFill>
        <p:spPr>
          <a:xfrm>
            <a:off x="1897722" y="3574462"/>
            <a:ext cx="5924550" cy="390525"/>
          </a:xfrm>
          <a:prstGeom prst="rect">
            <a:avLst/>
          </a:prstGeom>
        </p:spPr>
      </p:pic>
    </p:spTree>
    <p:extLst>
      <p:ext uri="{BB962C8B-B14F-4D97-AF65-F5344CB8AC3E}">
        <p14:creationId xmlns:p14="http://schemas.microsoft.com/office/powerpoint/2010/main" val="13661995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080000" y="542750"/>
            <a:ext cx="7560000" cy="1080000"/>
          </a:xfrm>
        </p:spPr>
        <p:txBody>
          <a:bodyPr/>
          <a:lstStyle/>
          <a:p>
            <a:r>
              <a:rPr lang="en-US" altLang="zh-TW" dirty="0" smtClean="0"/>
              <a:t>Run Linux – </a:t>
            </a:r>
            <a:br>
              <a:rPr lang="en-US" altLang="zh-TW" dirty="0" smtClean="0"/>
            </a:br>
            <a:r>
              <a:rPr lang="en-US" altLang="zh-TW" dirty="0" smtClean="0"/>
              <a:t>Using </a:t>
            </a:r>
            <a:r>
              <a:rPr lang="en-US" altLang="zh-TW" dirty="0"/>
              <a:t>ICE </a:t>
            </a:r>
            <a:r>
              <a:rPr lang="en-US" altLang="zh-TW" dirty="0" smtClean="0"/>
              <a:t>Script to </a:t>
            </a:r>
            <a:r>
              <a:rPr lang="en-US" altLang="zh-TW" dirty="0"/>
              <a:t>Load Linux Image</a:t>
            </a:r>
            <a:endParaRPr lang="zh-TW" altLang="en-US" dirty="0"/>
          </a:p>
        </p:txBody>
      </p:sp>
      <p:sp>
        <p:nvSpPr>
          <p:cNvPr id="3" name="內容版面配置區 2"/>
          <p:cNvSpPr>
            <a:spLocks noGrp="1"/>
          </p:cNvSpPr>
          <p:nvPr>
            <p:ph sz="quarter" idx="10"/>
          </p:nvPr>
        </p:nvSpPr>
        <p:spPr>
          <a:xfrm>
            <a:off x="1080000" y="1724350"/>
            <a:ext cx="7560000" cy="4140000"/>
          </a:xfrm>
        </p:spPr>
        <p:txBody>
          <a:bodyPr/>
          <a:lstStyle/>
          <a:p>
            <a:r>
              <a:rPr lang="en-US" altLang="zh-TW" sz="2000" dirty="0" smtClean="0"/>
              <a:t>Step1 : </a:t>
            </a:r>
            <a:r>
              <a:rPr lang="en-US" altLang="zh-TW" sz="2000" dirty="0"/>
              <a:t>Serial Port parameter setting </a:t>
            </a:r>
          </a:p>
          <a:p>
            <a:pPr marL="0" indent="0">
              <a:buNone/>
            </a:pPr>
            <a:r>
              <a:rPr lang="en-US" altLang="zh-TW" sz="2000" dirty="0" smtClean="0"/>
              <a:t>                    on </a:t>
            </a:r>
            <a:r>
              <a:rPr lang="en-US" altLang="zh-TW" sz="2000" dirty="0"/>
              <a:t>your </a:t>
            </a:r>
            <a:r>
              <a:rPr lang="en-US" altLang="zh-TW" sz="2000" dirty="0" smtClean="0"/>
              <a:t>computer</a:t>
            </a:r>
          </a:p>
          <a:p>
            <a:endParaRPr lang="en-US" altLang="zh-TW" sz="2000" dirty="0" smtClean="0"/>
          </a:p>
          <a:p>
            <a:pPr marL="0" indent="0">
              <a:buNone/>
            </a:pPr>
            <a:endParaRPr lang="en-US" altLang="zh-TW" sz="2000" dirty="0" smtClean="0"/>
          </a:p>
          <a:p>
            <a:r>
              <a:rPr lang="en-US" altLang="zh-TW" sz="2000" dirty="0" smtClean="0"/>
              <a:t>Step2: Turn </a:t>
            </a:r>
            <a:r>
              <a:rPr lang="en-US" altLang="zh-TW" sz="2000" dirty="0"/>
              <a:t>on the </a:t>
            </a:r>
            <a:r>
              <a:rPr lang="en-US" altLang="zh-TW" sz="2000" dirty="0" smtClean="0"/>
              <a:t>VP_A380 EVB power,</a:t>
            </a:r>
          </a:p>
          <a:p>
            <a:pPr marL="0" indent="0">
              <a:buNone/>
            </a:pPr>
            <a:r>
              <a:rPr lang="en-US" altLang="zh-TW" sz="2000" dirty="0"/>
              <a:t> </a:t>
            </a:r>
            <a:r>
              <a:rPr lang="en-US" altLang="zh-TW" sz="2000" dirty="0" smtClean="0"/>
              <a:t>     you will see right screen, please don’t </a:t>
            </a:r>
          </a:p>
          <a:p>
            <a:pPr marL="0" indent="0">
              <a:buNone/>
            </a:pPr>
            <a:r>
              <a:rPr lang="en-US" altLang="zh-TW" sz="2000" dirty="0"/>
              <a:t> </a:t>
            </a:r>
            <a:r>
              <a:rPr lang="en-US" altLang="zh-TW" sz="2000" dirty="0" smtClean="0"/>
              <a:t>     chose any number.</a:t>
            </a:r>
            <a:endParaRPr lang="en-US" altLang="zh-TW" sz="2000" dirty="0"/>
          </a:p>
          <a:p>
            <a:pPr marL="0" indent="0">
              <a:buNone/>
            </a:pPr>
            <a:endParaRPr lang="en-US" altLang="zh-TW" sz="2000" dirty="0" smtClean="0"/>
          </a:p>
          <a:p>
            <a:pPr marL="0" indent="0">
              <a:buNone/>
            </a:pPr>
            <a:endParaRPr lang="en-US" altLang="zh-TW" sz="2000" dirty="0"/>
          </a:p>
          <a:p>
            <a:r>
              <a:rPr lang="en-US" altLang="zh-TW" sz="2000" dirty="0" smtClean="0"/>
              <a:t>Step3 </a:t>
            </a:r>
            <a:r>
              <a:rPr lang="en-US" altLang="zh-TW" sz="2000" dirty="0"/>
              <a:t>: Execute CVD </a:t>
            </a:r>
            <a:r>
              <a:rPr lang="en-US" altLang="zh-TW" sz="2000" dirty="0" smtClean="0"/>
              <a:t>IDE(Depend </a:t>
            </a:r>
            <a:r>
              <a:rPr lang="en-US" altLang="zh-TW" sz="2000" dirty="0"/>
              <a:t>on debugger </a:t>
            </a:r>
            <a:r>
              <a:rPr lang="en-US" altLang="zh-TW" sz="2000" dirty="0" smtClean="0"/>
              <a:t>tool </a:t>
            </a:r>
            <a:r>
              <a:rPr lang="en-US" altLang="zh-TW" sz="2000" dirty="0"/>
              <a:t>used) </a:t>
            </a:r>
          </a:p>
          <a:p>
            <a:endParaRPr lang="zh-TW" altLang="en-US" dirty="0"/>
          </a:p>
        </p:txBody>
      </p:sp>
      <p:pic>
        <p:nvPicPr>
          <p:cNvPr id="6" name="圖片 5"/>
          <p:cNvPicPr>
            <a:picLocks noChangeAspect="1"/>
          </p:cNvPicPr>
          <p:nvPr/>
        </p:nvPicPr>
        <p:blipFill>
          <a:blip r:embed="rId2"/>
          <a:stretch>
            <a:fillRect/>
          </a:stretch>
        </p:blipFill>
        <p:spPr>
          <a:xfrm>
            <a:off x="5930901" y="3617954"/>
            <a:ext cx="2838642" cy="1333496"/>
          </a:xfrm>
          <a:prstGeom prst="rect">
            <a:avLst/>
          </a:prstGeom>
        </p:spPr>
      </p:pic>
      <p:pic>
        <p:nvPicPr>
          <p:cNvPr id="7" name="圖片 6"/>
          <p:cNvPicPr>
            <a:picLocks noChangeAspect="1"/>
          </p:cNvPicPr>
          <p:nvPr/>
        </p:nvPicPr>
        <p:blipFill rotWithShape="1">
          <a:blip r:embed="rId3"/>
          <a:srcRect b="26612"/>
          <a:stretch/>
        </p:blipFill>
        <p:spPr>
          <a:xfrm>
            <a:off x="5930901" y="1724350"/>
            <a:ext cx="2838642" cy="1501730"/>
          </a:xfrm>
          <a:prstGeom prst="rect">
            <a:avLst/>
          </a:prstGeom>
        </p:spPr>
      </p:pic>
    </p:spTree>
    <p:extLst>
      <p:ext uri="{BB962C8B-B14F-4D97-AF65-F5344CB8AC3E}">
        <p14:creationId xmlns:p14="http://schemas.microsoft.com/office/powerpoint/2010/main" val="14350291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080000" y="694600"/>
            <a:ext cx="7560000" cy="1080000"/>
          </a:xfrm>
        </p:spPr>
        <p:txBody>
          <a:bodyPr/>
          <a:lstStyle/>
          <a:p>
            <a:r>
              <a:rPr lang="en-US" altLang="zh-TW" dirty="0" smtClean="0"/>
              <a:t>Run </a:t>
            </a:r>
            <a:r>
              <a:rPr lang="en-US" altLang="zh-TW" dirty="0"/>
              <a:t>Linux – </a:t>
            </a:r>
            <a:r>
              <a:rPr lang="en-US" altLang="zh-TW" dirty="0" smtClean="0"/>
              <a:t>CVD usage</a:t>
            </a:r>
            <a:endParaRPr lang="zh-TW" altLang="en-US" dirty="0"/>
          </a:p>
        </p:txBody>
      </p:sp>
      <p:sp>
        <p:nvSpPr>
          <p:cNvPr id="3" name="內容版面配置區 2"/>
          <p:cNvSpPr>
            <a:spLocks noGrp="1"/>
          </p:cNvSpPr>
          <p:nvPr>
            <p:ph sz="quarter" idx="10"/>
          </p:nvPr>
        </p:nvSpPr>
        <p:spPr>
          <a:xfrm>
            <a:off x="1080000" y="1980000"/>
            <a:ext cx="7560000" cy="4140000"/>
          </a:xfrm>
        </p:spPr>
        <p:txBody>
          <a:bodyPr/>
          <a:lstStyle/>
          <a:p>
            <a:r>
              <a:rPr lang="en-US" altLang="zh-TW" sz="2000" dirty="0"/>
              <a:t>Step4 : </a:t>
            </a:r>
            <a:r>
              <a:rPr lang="en-US" altLang="zh-TW" sz="2000" dirty="0" smtClean="0"/>
              <a:t>Open “Run Script File” </a:t>
            </a:r>
            <a:r>
              <a:rPr lang="en-US" altLang="zh-TW" sz="2000" dirty="0"/>
              <a:t>and program will be executed</a:t>
            </a:r>
          </a:p>
          <a:p>
            <a:pPr lvl="1"/>
            <a:r>
              <a:rPr lang="en-US" altLang="zh-TW" dirty="0" smtClean="0">
                <a:solidFill>
                  <a:srgbClr val="FF004B"/>
                </a:solidFill>
              </a:rPr>
              <a:t>VP_A380.cmm </a:t>
            </a:r>
            <a:r>
              <a:rPr lang="en-US" altLang="zh-TW" dirty="0"/>
              <a:t>is placed in </a:t>
            </a:r>
            <a:r>
              <a:rPr lang="en-US" altLang="zh-TW" dirty="0" err="1" smtClean="0"/>
              <a:t>ICE_</a:t>
            </a:r>
            <a:r>
              <a:rPr lang="en-US" altLang="zh-TW" i="1" dirty="0" err="1" smtClean="0"/>
              <a:t>script</a:t>
            </a:r>
            <a:r>
              <a:rPr lang="en-US" altLang="zh-TW" i="1" dirty="0" smtClean="0"/>
              <a:t>\</a:t>
            </a:r>
            <a:endParaRPr lang="en-US" altLang="zh-TW" dirty="0" smtClean="0"/>
          </a:p>
          <a:p>
            <a:endParaRPr lang="en-US" altLang="zh-TW" dirty="0" smtClean="0"/>
          </a:p>
          <a:p>
            <a:endParaRPr lang="en-US" altLang="zh-TW" dirty="0"/>
          </a:p>
          <a:p>
            <a:endParaRPr lang="en-US" altLang="zh-TW" sz="2000" dirty="0" smtClean="0"/>
          </a:p>
          <a:p>
            <a:endParaRPr lang="en-US" altLang="zh-TW" sz="2000" dirty="0"/>
          </a:p>
          <a:p>
            <a:r>
              <a:rPr lang="en-US" altLang="zh-TW" sz="2000" dirty="0" smtClean="0"/>
              <a:t>Step5: Start to download U-boot &amp; Linux Image</a:t>
            </a:r>
          </a:p>
          <a:p>
            <a:endParaRPr lang="en-US" altLang="zh-TW" dirty="0"/>
          </a:p>
          <a:p>
            <a:endParaRPr lang="en-US" altLang="zh-TW" dirty="0" smtClean="0"/>
          </a:p>
          <a:p>
            <a:r>
              <a:rPr lang="en-US" altLang="zh-TW" sz="2000" dirty="0" smtClean="0"/>
              <a:t>After downloading Linux Image, U-boot is running</a:t>
            </a:r>
          </a:p>
          <a:p>
            <a:pPr lvl="1"/>
            <a:r>
              <a:rPr lang="en-US" altLang="zh-TW" dirty="0" smtClean="0"/>
              <a:t>See next page</a:t>
            </a:r>
            <a:endParaRPr lang="zh-TW" altLang="en-US" dirty="0"/>
          </a:p>
        </p:txBody>
      </p:sp>
      <p:pic>
        <p:nvPicPr>
          <p:cNvPr id="6" name="圖片 5"/>
          <p:cNvPicPr>
            <a:picLocks noChangeAspect="1"/>
          </p:cNvPicPr>
          <p:nvPr/>
        </p:nvPicPr>
        <p:blipFill rotWithShape="1">
          <a:blip r:embed="rId2"/>
          <a:srcRect b="8829"/>
          <a:stretch/>
        </p:blipFill>
        <p:spPr>
          <a:xfrm>
            <a:off x="3212175" y="2769375"/>
            <a:ext cx="3295650" cy="816300"/>
          </a:xfrm>
          <a:prstGeom prst="rect">
            <a:avLst/>
          </a:prstGeom>
        </p:spPr>
      </p:pic>
      <p:pic>
        <p:nvPicPr>
          <p:cNvPr id="7" name="圖片 6"/>
          <p:cNvPicPr>
            <a:picLocks noChangeAspect="1"/>
          </p:cNvPicPr>
          <p:nvPr/>
        </p:nvPicPr>
        <p:blipFill>
          <a:blip r:embed="rId3"/>
          <a:stretch>
            <a:fillRect/>
          </a:stretch>
        </p:blipFill>
        <p:spPr>
          <a:xfrm>
            <a:off x="2674157" y="4849084"/>
            <a:ext cx="4038600" cy="504825"/>
          </a:xfrm>
          <a:prstGeom prst="rect">
            <a:avLst/>
          </a:prstGeom>
        </p:spPr>
      </p:pic>
      <p:sp>
        <p:nvSpPr>
          <p:cNvPr id="8" name="圓角矩形 7"/>
          <p:cNvSpPr/>
          <p:nvPr/>
        </p:nvSpPr>
        <p:spPr>
          <a:xfrm>
            <a:off x="1440382" y="3776550"/>
            <a:ext cx="6643561" cy="546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smtClean="0"/>
              <a:t>Note : Before run script file, please modify image path in the script file : </a:t>
            </a:r>
            <a:r>
              <a:rPr lang="en-US" altLang="zh-TW" dirty="0" err="1" smtClean="0"/>
              <a:t>zImage_dtb,u-boot.bin,boot.bin</a:t>
            </a:r>
            <a:endParaRPr lang="en-US" altLang="zh-TW" dirty="0"/>
          </a:p>
        </p:txBody>
      </p:sp>
    </p:spTree>
    <p:extLst>
      <p:ext uri="{BB962C8B-B14F-4D97-AF65-F5344CB8AC3E}">
        <p14:creationId xmlns:p14="http://schemas.microsoft.com/office/powerpoint/2010/main" val="10676462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U-boot booting</a:t>
            </a:r>
            <a:endParaRPr lang="zh-TW" altLang="en-US" dirty="0"/>
          </a:p>
        </p:txBody>
      </p:sp>
      <p:sp>
        <p:nvSpPr>
          <p:cNvPr id="3" name="內容版面配置區 2"/>
          <p:cNvSpPr>
            <a:spLocks noGrp="1"/>
          </p:cNvSpPr>
          <p:nvPr>
            <p:ph sz="quarter" idx="10"/>
          </p:nvPr>
        </p:nvSpPr>
        <p:spPr>
          <a:xfrm>
            <a:off x="1080000" y="1675200"/>
            <a:ext cx="7560000" cy="4140000"/>
          </a:xfrm>
        </p:spPr>
        <p:txBody>
          <a:bodyPr/>
          <a:lstStyle/>
          <a:p>
            <a:r>
              <a:rPr lang="en-US" altLang="zh-TW" sz="2000" dirty="0" smtClean="0"/>
              <a:t>Step6: Enter go command to boot Linux</a:t>
            </a:r>
          </a:p>
          <a:p>
            <a:pPr lvl="1"/>
            <a:r>
              <a:rPr lang="en-US" altLang="zh-TW" dirty="0" smtClean="0"/>
              <a:t># </a:t>
            </a:r>
            <a:r>
              <a:rPr lang="en-US" altLang="zh-TW" b="1" i="1" dirty="0" smtClean="0"/>
              <a:t>go 0x43000000</a:t>
            </a:r>
            <a:endParaRPr lang="zh-TW" altLang="en-US" b="1" i="1" dirty="0"/>
          </a:p>
        </p:txBody>
      </p:sp>
      <p:pic>
        <p:nvPicPr>
          <p:cNvPr id="5" name="圖片 4"/>
          <p:cNvPicPr>
            <a:picLocks noChangeAspect="1"/>
          </p:cNvPicPr>
          <p:nvPr/>
        </p:nvPicPr>
        <p:blipFill>
          <a:blip r:embed="rId2"/>
          <a:stretch>
            <a:fillRect/>
          </a:stretch>
        </p:blipFill>
        <p:spPr>
          <a:xfrm>
            <a:off x="1793557" y="2452687"/>
            <a:ext cx="4200525" cy="3629025"/>
          </a:xfrm>
          <a:prstGeom prst="rect">
            <a:avLst/>
          </a:prstGeom>
        </p:spPr>
      </p:pic>
      <p:sp>
        <p:nvSpPr>
          <p:cNvPr id="6" name="矩形 5"/>
          <p:cNvSpPr/>
          <p:nvPr/>
        </p:nvSpPr>
        <p:spPr>
          <a:xfrm>
            <a:off x="1793556" y="4800600"/>
            <a:ext cx="1254443" cy="228600"/>
          </a:xfrm>
          <a:prstGeom prst="rect">
            <a:avLst/>
          </a:prstGeom>
          <a:noFill/>
          <a:ln>
            <a:solidFill>
              <a:srgbClr val="FF00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0142739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041900" y="377100"/>
            <a:ext cx="7560000" cy="1080000"/>
          </a:xfrm>
        </p:spPr>
        <p:txBody>
          <a:bodyPr/>
          <a:lstStyle/>
          <a:p>
            <a:r>
              <a:rPr lang="en-US" altLang="zh-TW" dirty="0" smtClean="0"/>
              <a:t>Linux Booting</a:t>
            </a:r>
            <a:endParaRPr lang="zh-TW" altLang="en-US" dirty="0"/>
          </a:p>
        </p:txBody>
      </p:sp>
      <p:pic>
        <p:nvPicPr>
          <p:cNvPr id="9" name="圖片 8"/>
          <p:cNvPicPr>
            <a:picLocks noChangeAspect="1"/>
          </p:cNvPicPr>
          <p:nvPr/>
        </p:nvPicPr>
        <p:blipFill>
          <a:blip r:embed="rId2"/>
          <a:stretch>
            <a:fillRect/>
          </a:stretch>
        </p:blipFill>
        <p:spPr>
          <a:xfrm>
            <a:off x="1142999" y="1241972"/>
            <a:ext cx="5473065" cy="5104535"/>
          </a:xfrm>
          <a:prstGeom prst="rect">
            <a:avLst/>
          </a:prstGeom>
        </p:spPr>
      </p:pic>
    </p:spTree>
    <p:extLst>
      <p:ext uri="{BB962C8B-B14F-4D97-AF65-F5344CB8AC3E}">
        <p14:creationId xmlns:p14="http://schemas.microsoft.com/office/powerpoint/2010/main" val="6765361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041900" y="377100"/>
            <a:ext cx="7560000" cy="1080000"/>
          </a:xfrm>
        </p:spPr>
        <p:txBody>
          <a:bodyPr/>
          <a:lstStyle/>
          <a:p>
            <a:r>
              <a:rPr lang="en-US" altLang="zh-TW" dirty="0" smtClean="0"/>
              <a:t>USB</a:t>
            </a:r>
            <a:r>
              <a:rPr lang="zh-TW" altLang="en-US" dirty="0" smtClean="0"/>
              <a:t> </a:t>
            </a:r>
            <a:r>
              <a:rPr lang="en-US" altLang="zh-TW" dirty="0" smtClean="0"/>
              <a:t>Disk mounting</a:t>
            </a:r>
            <a:endParaRPr lang="zh-TW" altLang="en-US" dirty="0"/>
          </a:p>
        </p:txBody>
      </p:sp>
      <p:pic>
        <p:nvPicPr>
          <p:cNvPr id="3" name="圖片 2"/>
          <p:cNvPicPr>
            <a:picLocks noChangeAspect="1"/>
          </p:cNvPicPr>
          <p:nvPr/>
        </p:nvPicPr>
        <p:blipFill>
          <a:blip r:embed="rId2"/>
          <a:stretch>
            <a:fillRect/>
          </a:stretch>
        </p:blipFill>
        <p:spPr>
          <a:xfrm>
            <a:off x="1041900" y="1457100"/>
            <a:ext cx="6629400" cy="3619500"/>
          </a:xfrm>
          <a:prstGeom prst="rect">
            <a:avLst/>
          </a:prstGeom>
        </p:spPr>
      </p:pic>
    </p:spTree>
    <p:extLst>
      <p:ext uri="{BB962C8B-B14F-4D97-AF65-F5344CB8AC3E}">
        <p14:creationId xmlns:p14="http://schemas.microsoft.com/office/powerpoint/2010/main" val="39513171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sz="quarter" idx="10"/>
          </p:nvPr>
        </p:nvSpPr>
        <p:spPr/>
        <p:txBody>
          <a:bodyPr/>
          <a:lstStyle/>
          <a:p>
            <a:r>
              <a:rPr lang="en-US" altLang="zh-TW" sz="2400" b="1" dirty="0">
                <a:latin typeface="+mn-lt"/>
              </a:rPr>
              <a:t>Confidential information</a:t>
            </a:r>
          </a:p>
          <a:p>
            <a:pPr marL="361950" lvl="1" indent="0" algn="just">
              <a:buNone/>
            </a:pPr>
            <a:r>
              <a:rPr lang="en-US" altLang="zh-TW" sz="1400" dirty="0">
                <a:latin typeface="+mn-lt"/>
              </a:rPr>
              <a:t>The material is being disclosed to you pursuant to a non-disclosure agreement between you or your employer and Faraday. Information disclosed in this presentation may be used only as permitted under such an agreement.</a:t>
            </a:r>
          </a:p>
          <a:p>
            <a:pPr>
              <a:lnSpc>
                <a:spcPct val="150000"/>
              </a:lnSpc>
            </a:pPr>
            <a:r>
              <a:rPr lang="en-US" altLang="zh-TW" sz="2400" b="1" dirty="0">
                <a:latin typeface="+mn-lt"/>
              </a:rPr>
              <a:t>Legal notice</a:t>
            </a:r>
          </a:p>
          <a:p>
            <a:pPr marL="361950" lvl="1" indent="0" algn="just">
              <a:buNone/>
            </a:pPr>
            <a:r>
              <a:rPr lang="en-US" altLang="zh-TW" sz="1400" dirty="0">
                <a:latin typeface="+mn-lt"/>
              </a:rPr>
              <a:t>The information contained in this presentation is intended to provide a general guide as to which product is suited for a given requirement and shows suggested product applications. Specified functions and properties for products are only valid when handling instructions and other stated conditions and recommendations have been considered and followed. All descriptions, illustrations and dimensions in the information represent general particulars and do not form part of any contract. All information is provided “as is”, with no guarantee of completeness, accuracy, timeliness or of the results obtained from the use of the information, and without warranty of any kind, express or implied, including but not limited to warranties of performance. All information is subject to change without prior notice. Faraday assumes no responsibility whatsoever for any errors or inaccuracies about the information.</a:t>
            </a:r>
            <a:endParaRPr lang="en-US" altLang="zh-TW" sz="1400" b="1" dirty="0">
              <a:latin typeface="+mn-lt"/>
            </a:endParaRPr>
          </a:p>
        </p:txBody>
      </p:sp>
    </p:spTree>
    <p:extLst>
      <p:ext uri="{BB962C8B-B14F-4D97-AF65-F5344CB8AC3E}">
        <p14:creationId xmlns:p14="http://schemas.microsoft.com/office/powerpoint/2010/main" val="1516492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a:t> </a:t>
            </a:r>
            <a:r>
              <a:rPr lang="en-US" altLang="zh-TW" dirty="0" smtClean="0"/>
              <a:t>VP_A380 </a:t>
            </a:r>
            <a:r>
              <a:rPr lang="en-US" altLang="zh-TW" dirty="0"/>
              <a:t>Hardware</a:t>
            </a:r>
            <a:endParaRPr lang="zh-TW" altLang="en-US" dirty="0"/>
          </a:p>
        </p:txBody>
      </p:sp>
    </p:spTree>
    <p:extLst>
      <p:ext uri="{BB962C8B-B14F-4D97-AF65-F5344CB8AC3E}">
        <p14:creationId xmlns:p14="http://schemas.microsoft.com/office/powerpoint/2010/main" val="31898405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A380 </a:t>
            </a:r>
            <a:r>
              <a:rPr lang="en-US" altLang="zh-TW" dirty="0"/>
              <a:t>Overview</a:t>
            </a:r>
            <a:endParaRPr lang="zh-TW" altLang="en-US" dirty="0"/>
          </a:p>
        </p:txBody>
      </p:sp>
      <p:sp>
        <p:nvSpPr>
          <p:cNvPr id="4" name="內容版面配置區 3"/>
          <p:cNvSpPr>
            <a:spLocks noGrp="1"/>
          </p:cNvSpPr>
          <p:nvPr>
            <p:ph sz="quarter" idx="10"/>
          </p:nvPr>
        </p:nvSpPr>
        <p:spPr>
          <a:xfrm>
            <a:off x="953000" y="1611700"/>
            <a:ext cx="7560000" cy="4140000"/>
          </a:xfrm>
        </p:spPr>
        <p:txBody>
          <a:bodyPr/>
          <a:lstStyle/>
          <a:p>
            <a:r>
              <a:rPr lang="en-US" altLang="zh-TW" dirty="0"/>
              <a:t>Processors</a:t>
            </a:r>
          </a:p>
          <a:p>
            <a:pPr lvl="1"/>
            <a:r>
              <a:rPr lang="en-US" altLang="zh-TW" dirty="0"/>
              <a:t>Dual-core ARM Cortex-A9</a:t>
            </a:r>
          </a:p>
          <a:p>
            <a:pPr lvl="1"/>
            <a:r>
              <a:rPr lang="en-US" altLang="zh-TW" dirty="0" smtClean="0"/>
              <a:t>FA626TE</a:t>
            </a:r>
          </a:p>
          <a:p>
            <a:r>
              <a:rPr lang="en-US" altLang="zh-TW" dirty="0"/>
              <a:t>External memories supported</a:t>
            </a:r>
          </a:p>
          <a:p>
            <a:pPr lvl="1"/>
            <a:r>
              <a:rPr lang="en-US" altLang="zh-TW" dirty="0"/>
              <a:t>DDR3, SRAM, NAND/NOR Flash</a:t>
            </a:r>
          </a:p>
          <a:p>
            <a:pPr lvl="1"/>
            <a:r>
              <a:rPr lang="en-US" altLang="zh-TW" dirty="0"/>
              <a:t>SDHC/SDXC card</a:t>
            </a:r>
          </a:p>
          <a:p>
            <a:r>
              <a:rPr lang="en-US" altLang="zh-TW" dirty="0"/>
              <a:t>Connectivity</a:t>
            </a:r>
          </a:p>
          <a:p>
            <a:pPr lvl="1"/>
            <a:r>
              <a:rPr lang="en-US" altLang="zh-TW" dirty="0"/>
              <a:t>USB2.0 (host, OTG) with PHYs</a:t>
            </a:r>
          </a:p>
          <a:p>
            <a:pPr lvl="1"/>
            <a:r>
              <a:rPr lang="en-US" altLang="zh-TW" dirty="0"/>
              <a:t>SGMII, </a:t>
            </a:r>
            <a:r>
              <a:rPr lang="en-US" altLang="zh-TW" dirty="0" err="1"/>
              <a:t>PCIe</a:t>
            </a:r>
            <a:r>
              <a:rPr lang="en-US" altLang="zh-TW" dirty="0"/>
              <a:t> G2, SPI, I2S, I2C and UARTs</a:t>
            </a:r>
          </a:p>
          <a:p>
            <a:r>
              <a:rPr lang="en-US" altLang="zh-TW" dirty="0"/>
              <a:t>Peripherals &amp; FPGA connections</a:t>
            </a:r>
          </a:p>
          <a:p>
            <a:pPr lvl="1"/>
            <a:r>
              <a:rPr lang="en-US" altLang="zh-TW" dirty="0"/>
              <a:t>AHB extension bus</a:t>
            </a:r>
          </a:p>
          <a:p>
            <a:r>
              <a:rPr lang="en-US" altLang="zh-TW" dirty="0"/>
              <a:t>Process</a:t>
            </a:r>
          </a:p>
          <a:p>
            <a:pPr lvl="1"/>
            <a:r>
              <a:rPr lang="en-US" altLang="zh-TW" dirty="0"/>
              <a:t>UMC 40nm LP</a:t>
            </a:r>
          </a:p>
          <a:p>
            <a:endParaRPr lang="en-US" altLang="zh-TW" dirty="0" smtClean="0"/>
          </a:p>
          <a:p>
            <a:pPr lvl="1"/>
            <a:endParaRPr lang="zh-TW" altLang="en-US" dirty="0"/>
          </a:p>
        </p:txBody>
      </p:sp>
    </p:spTree>
    <p:extLst>
      <p:ext uri="{BB962C8B-B14F-4D97-AF65-F5344CB8AC3E}">
        <p14:creationId xmlns:p14="http://schemas.microsoft.com/office/powerpoint/2010/main" val="457670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A380 Block Diagram</a:t>
            </a:r>
            <a:endParaRPr lang="zh-TW" alt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228" y="1980000"/>
            <a:ext cx="6163590" cy="4072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2186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a:t> VP_A380 </a:t>
            </a:r>
            <a:r>
              <a:rPr lang="en-US" altLang="zh-TW" dirty="0" smtClean="0"/>
              <a:t>EVB and Jumper Setting</a:t>
            </a:r>
            <a:endParaRPr lang="zh-TW" altLang="en-US" dirty="0"/>
          </a:p>
        </p:txBody>
      </p:sp>
    </p:spTree>
    <p:extLst>
      <p:ext uri="{BB962C8B-B14F-4D97-AF65-F5344CB8AC3E}">
        <p14:creationId xmlns:p14="http://schemas.microsoft.com/office/powerpoint/2010/main" val="1938816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VP_A380 </a:t>
            </a:r>
            <a:r>
              <a:rPr lang="en-US" altLang="zh-TW" dirty="0"/>
              <a:t>EVB Top View</a:t>
            </a:r>
            <a:endParaRPr lang="zh-TW" altLang="en-US" dirty="0"/>
          </a:p>
        </p:txBody>
      </p:sp>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42250" y="2198006"/>
            <a:ext cx="3866834" cy="3866834"/>
          </a:xfrm>
          <a:prstGeom prst="rect">
            <a:avLst/>
          </a:prstGeom>
        </p:spPr>
      </p:pic>
      <p:grpSp>
        <p:nvGrpSpPr>
          <p:cNvPr id="5" name="群組 4"/>
          <p:cNvGrpSpPr/>
          <p:nvPr/>
        </p:nvGrpSpPr>
        <p:grpSpPr>
          <a:xfrm>
            <a:off x="1600200" y="1800001"/>
            <a:ext cx="6464046" cy="4766168"/>
            <a:chOff x="-232719" y="20322"/>
            <a:chExt cx="6073910" cy="4253907"/>
          </a:xfrm>
        </p:grpSpPr>
        <p:sp>
          <p:nvSpPr>
            <p:cNvPr id="6" name="圓角矩形圖說文字 5"/>
            <p:cNvSpPr/>
            <p:nvPr/>
          </p:nvSpPr>
          <p:spPr>
            <a:xfrm>
              <a:off x="-232719" y="183051"/>
              <a:ext cx="904875" cy="266700"/>
            </a:xfrm>
            <a:prstGeom prst="wedgeRoundRectCallout">
              <a:avLst>
                <a:gd name="adj1" fmla="val 116055"/>
                <a:gd name="adj2" fmla="val 57892"/>
                <a:gd name="adj3" fmla="val 16667"/>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800" b="1" kern="100" dirty="0">
                  <a:solidFill>
                    <a:srgbClr val="000000"/>
                  </a:solidFill>
                  <a:effectLst/>
                  <a:latin typeface="Arial"/>
                  <a:ea typeface="新細明體"/>
                  <a:cs typeface="Times New Roman"/>
                </a:rPr>
                <a:t>DC 5V input</a:t>
              </a:r>
              <a:endParaRPr lang="zh-TW" sz="1000" kern="100" dirty="0">
                <a:effectLst/>
                <a:latin typeface="Arial"/>
                <a:ea typeface="新細明體"/>
                <a:cs typeface="Times New Roman"/>
              </a:endParaRPr>
            </a:p>
          </p:txBody>
        </p:sp>
        <p:sp>
          <p:nvSpPr>
            <p:cNvPr id="7" name="圓角矩形圖說文字 6"/>
            <p:cNvSpPr/>
            <p:nvPr/>
          </p:nvSpPr>
          <p:spPr>
            <a:xfrm>
              <a:off x="-209571" y="1918599"/>
              <a:ext cx="904875" cy="266700"/>
            </a:xfrm>
            <a:prstGeom prst="wedgeRoundRectCallout">
              <a:avLst>
                <a:gd name="adj1" fmla="val 103129"/>
                <a:gd name="adj2" fmla="val 97760"/>
                <a:gd name="adj3" fmla="val 16667"/>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800" b="1" kern="100" dirty="0" smtClean="0">
                  <a:solidFill>
                    <a:srgbClr val="000000"/>
                  </a:solidFill>
                  <a:effectLst/>
                  <a:latin typeface="Arial"/>
                  <a:ea typeface="新細明體"/>
                  <a:cs typeface="Times New Roman"/>
                </a:rPr>
                <a:t>Micro SD </a:t>
              </a:r>
              <a:r>
                <a:rPr lang="en-US" sz="800" b="1" kern="100" dirty="0">
                  <a:solidFill>
                    <a:srgbClr val="000000"/>
                  </a:solidFill>
                  <a:effectLst/>
                  <a:latin typeface="Arial"/>
                  <a:ea typeface="新細明體"/>
                  <a:cs typeface="Times New Roman"/>
                </a:rPr>
                <a:t>Card Socket</a:t>
              </a:r>
              <a:endParaRPr lang="zh-TW" sz="1000" kern="100" dirty="0">
                <a:effectLst/>
                <a:latin typeface="Arial"/>
                <a:ea typeface="新細明體"/>
                <a:cs typeface="Times New Roman"/>
              </a:endParaRPr>
            </a:p>
          </p:txBody>
        </p:sp>
        <p:sp>
          <p:nvSpPr>
            <p:cNvPr id="8" name="圓角矩形圖說文字 7"/>
            <p:cNvSpPr/>
            <p:nvPr/>
          </p:nvSpPr>
          <p:spPr>
            <a:xfrm>
              <a:off x="3046923" y="3987209"/>
              <a:ext cx="710432" cy="287020"/>
            </a:xfrm>
            <a:prstGeom prst="wedgeRoundRectCallout">
              <a:avLst>
                <a:gd name="adj1" fmla="val -11827"/>
                <a:gd name="adj2" fmla="val -130973"/>
                <a:gd name="adj3" fmla="val 16667"/>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ts val="1200"/>
                </a:lnSpc>
                <a:spcAft>
                  <a:spcPts val="0"/>
                </a:spcAft>
              </a:pPr>
              <a:r>
                <a:rPr lang="en-US" sz="800" b="1" kern="100">
                  <a:solidFill>
                    <a:srgbClr val="000000"/>
                  </a:solidFill>
                  <a:effectLst/>
                  <a:latin typeface="Arial"/>
                  <a:ea typeface="新細明體"/>
                  <a:cs typeface="Times New Roman"/>
                </a:rPr>
                <a:t>UART Console</a:t>
              </a:r>
              <a:endParaRPr lang="zh-TW" sz="1000" kern="100">
                <a:effectLst/>
                <a:latin typeface="Arial"/>
                <a:ea typeface="新細明體"/>
                <a:cs typeface="Times New Roman"/>
              </a:endParaRPr>
            </a:p>
          </p:txBody>
        </p:sp>
        <p:sp>
          <p:nvSpPr>
            <p:cNvPr id="9" name="圓角矩形圖說文字 8"/>
            <p:cNvSpPr/>
            <p:nvPr/>
          </p:nvSpPr>
          <p:spPr>
            <a:xfrm>
              <a:off x="3847013" y="3987209"/>
              <a:ext cx="904875" cy="287020"/>
            </a:xfrm>
            <a:prstGeom prst="wedgeRoundRectCallout">
              <a:avLst>
                <a:gd name="adj1" fmla="val -28277"/>
                <a:gd name="adj2" fmla="val -134678"/>
                <a:gd name="adj3" fmla="val 16667"/>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nSpc>
                  <a:spcPts val="1200"/>
                </a:lnSpc>
                <a:spcAft>
                  <a:spcPts val="0"/>
                </a:spcAft>
              </a:pPr>
              <a:r>
                <a:rPr lang="en-US" sz="800" b="1" kern="100" dirty="0">
                  <a:solidFill>
                    <a:srgbClr val="000000"/>
                  </a:solidFill>
                  <a:effectLst/>
                  <a:latin typeface="Arial"/>
                  <a:ea typeface="新細明體"/>
                  <a:cs typeface="Times New Roman"/>
                </a:rPr>
                <a:t>Gigabit Ethernet </a:t>
              </a:r>
              <a:endParaRPr lang="zh-TW" sz="1000" kern="100" dirty="0">
                <a:effectLst/>
                <a:latin typeface="Arial"/>
                <a:ea typeface="新細明體"/>
                <a:cs typeface="Times New Roman"/>
              </a:endParaRPr>
            </a:p>
          </p:txBody>
        </p:sp>
        <p:sp>
          <p:nvSpPr>
            <p:cNvPr id="10" name="圓角矩形圖說文字 9"/>
            <p:cNvSpPr/>
            <p:nvPr/>
          </p:nvSpPr>
          <p:spPr>
            <a:xfrm>
              <a:off x="1054934" y="20322"/>
              <a:ext cx="904875" cy="266700"/>
            </a:xfrm>
            <a:prstGeom prst="wedgeRoundRectCallout">
              <a:avLst>
                <a:gd name="adj1" fmla="val 29103"/>
                <a:gd name="adj2" fmla="val 101747"/>
                <a:gd name="adj3" fmla="val 16667"/>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800" b="1" kern="100">
                  <a:solidFill>
                    <a:srgbClr val="000000"/>
                  </a:solidFill>
                  <a:effectLst/>
                  <a:latin typeface="Arial"/>
                  <a:ea typeface="新細明體"/>
                  <a:cs typeface="Times New Roman"/>
                </a:rPr>
                <a:t>Power Switch</a:t>
              </a:r>
              <a:endParaRPr lang="zh-TW" sz="1000" kern="100">
                <a:effectLst/>
                <a:latin typeface="Arial"/>
                <a:ea typeface="新細明體"/>
                <a:cs typeface="Times New Roman"/>
              </a:endParaRPr>
            </a:p>
          </p:txBody>
        </p:sp>
        <p:sp>
          <p:nvSpPr>
            <p:cNvPr id="11" name="圓角矩形圖說文字 10"/>
            <p:cNvSpPr/>
            <p:nvPr/>
          </p:nvSpPr>
          <p:spPr>
            <a:xfrm>
              <a:off x="108734" y="1341293"/>
              <a:ext cx="904875" cy="266700"/>
            </a:xfrm>
            <a:prstGeom prst="wedgeRoundRectCallout">
              <a:avLst>
                <a:gd name="adj1" fmla="val 103129"/>
                <a:gd name="adj2" fmla="val 73839"/>
                <a:gd name="adj3" fmla="val 16667"/>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800" b="1" kern="100" dirty="0" smtClean="0">
                  <a:solidFill>
                    <a:srgbClr val="000000"/>
                  </a:solidFill>
                  <a:effectLst/>
                  <a:latin typeface="Arial"/>
                  <a:ea typeface="新細明體"/>
                  <a:cs typeface="Times New Roman"/>
                </a:rPr>
                <a:t>FAS626 ICE </a:t>
              </a:r>
              <a:r>
                <a:rPr lang="en-US" sz="800" b="1" kern="100" dirty="0">
                  <a:solidFill>
                    <a:srgbClr val="000000"/>
                  </a:solidFill>
                  <a:effectLst/>
                  <a:latin typeface="Arial"/>
                  <a:ea typeface="新細明體"/>
                  <a:cs typeface="Times New Roman"/>
                </a:rPr>
                <a:t>Port</a:t>
              </a:r>
              <a:endParaRPr lang="zh-TW" sz="1000" kern="100" dirty="0">
                <a:effectLst/>
                <a:latin typeface="Arial"/>
                <a:ea typeface="新細明體"/>
                <a:cs typeface="Times New Roman"/>
              </a:endParaRPr>
            </a:p>
          </p:txBody>
        </p:sp>
        <p:sp>
          <p:nvSpPr>
            <p:cNvPr id="12" name="圓角矩形圖說文字 11"/>
            <p:cNvSpPr/>
            <p:nvPr/>
          </p:nvSpPr>
          <p:spPr>
            <a:xfrm>
              <a:off x="-161818" y="2430200"/>
              <a:ext cx="904875" cy="414655"/>
            </a:xfrm>
            <a:prstGeom prst="wedgeRoundRectCallout">
              <a:avLst>
                <a:gd name="adj1" fmla="val 72564"/>
                <a:gd name="adj2" fmla="val 17157"/>
                <a:gd name="adj3" fmla="val 16667"/>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ts val="1200"/>
                </a:lnSpc>
                <a:spcAft>
                  <a:spcPts val="0"/>
                </a:spcAft>
              </a:pPr>
              <a:r>
                <a:rPr lang="en-US" sz="800" b="1" kern="100" dirty="0">
                  <a:solidFill>
                    <a:srgbClr val="000000"/>
                  </a:solidFill>
                  <a:effectLst/>
                  <a:latin typeface="Arial"/>
                  <a:ea typeface="新細明體"/>
                  <a:cs typeface="Times New Roman"/>
                </a:rPr>
                <a:t>Boot Mode &amp; </a:t>
              </a:r>
              <a:endParaRPr lang="zh-TW" sz="1000" kern="100" dirty="0">
                <a:effectLst/>
                <a:latin typeface="Arial"/>
                <a:ea typeface="新細明體"/>
                <a:cs typeface="Times New Roman"/>
              </a:endParaRPr>
            </a:p>
            <a:p>
              <a:pPr algn="ctr">
                <a:lnSpc>
                  <a:spcPts val="1200"/>
                </a:lnSpc>
                <a:spcAft>
                  <a:spcPts val="0"/>
                </a:spcAft>
              </a:pPr>
              <a:r>
                <a:rPr lang="en-US" sz="800" b="1" kern="100" dirty="0">
                  <a:solidFill>
                    <a:srgbClr val="000000"/>
                  </a:solidFill>
                  <a:effectLst/>
                  <a:latin typeface="Arial"/>
                  <a:ea typeface="新細明體"/>
                  <a:cs typeface="Times New Roman"/>
                </a:rPr>
                <a:t>PLL Setting</a:t>
              </a:r>
              <a:endParaRPr lang="zh-TW" sz="1000" kern="100" dirty="0">
                <a:effectLst/>
                <a:latin typeface="Arial"/>
                <a:ea typeface="新細明體"/>
                <a:cs typeface="Times New Roman"/>
              </a:endParaRPr>
            </a:p>
          </p:txBody>
        </p:sp>
        <p:sp>
          <p:nvSpPr>
            <p:cNvPr id="13" name="圓角矩形圖說文字 12"/>
            <p:cNvSpPr/>
            <p:nvPr/>
          </p:nvSpPr>
          <p:spPr>
            <a:xfrm>
              <a:off x="4936316" y="1631693"/>
              <a:ext cx="904875" cy="361950"/>
            </a:xfrm>
            <a:prstGeom prst="wedgeRoundRectCallout">
              <a:avLst>
                <a:gd name="adj1" fmla="val -105142"/>
                <a:gd name="adj2" fmla="val 85363"/>
                <a:gd name="adj3" fmla="val 16667"/>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ts val="1200"/>
                </a:lnSpc>
                <a:spcAft>
                  <a:spcPts val="0"/>
                </a:spcAft>
              </a:pPr>
              <a:r>
                <a:rPr lang="en-US" sz="800" b="1" kern="100" dirty="0">
                  <a:solidFill>
                    <a:srgbClr val="000000"/>
                  </a:solidFill>
                  <a:effectLst/>
                  <a:latin typeface="Arial"/>
                  <a:ea typeface="新細明體"/>
                  <a:cs typeface="Times New Roman"/>
                </a:rPr>
                <a:t>CPU &amp; </a:t>
              </a:r>
              <a:endParaRPr lang="zh-TW" sz="1000" kern="100" dirty="0">
                <a:effectLst/>
                <a:latin typeface="Arial"/>
                <a:ea typeface="新細明體"/>
                <a:cs typeface="Times New Roman"/>
              </a:endParaRPr>
            </a:p>
            <a:p>
              <a:pPr algn="ctr">
                <a:lnSpc>
                  <a:spcPts val="1200"/>
                </a:lnSpc>
                <a:spcAft>
                  <a:spcPts val="0"/>
                </a:spcAft>
              </a:pPr>
              <a:r>
                <a:rPr lang="en-US" sz="800" b="1" kern="100" dirty="0">
                  <a:solidFill>
                    <a:srgbClr val="000000"/>
                  </a:solidFill>
                  <a:effectLst/>
                  <a:latin typeface="Arial"/>
                  <a:ea typeface="新細明體"/>
                  <a:cs typeface="Times New Roman"/>
                </a:rPr>
                <a:t>PLL Setting</a:t>
              </a:r>
              <a:endParaRPr lang="zh-TW" sz="1000" kern="100" dirty="0">
                <a:effectLst/>
                <a:latin typeface="Arial"/>
                <a:ea typeface="新細明體"/>
                <a:cs typeface="Times New Roman"/>
              </a:endParaRPr>
            </a:p>
          </p:txBody>
        </p:sp>
        <p:sp>
          <p:nvSpPr>
            <p:cNvPr id="14" name="圓角矩形圖說文字 13"/>
            <p:cNvSpPr/>
            <p:nvPr/>
          </p:nvSpPr>
          <p:spPr>
            <a:xfrm>
              <a:off x="4880875" y="885383"/>
              <a:ext cx="904875" cy="361950"/>
            </a:xfrm>
            <a:prstGeom prst="wedgeRoundRectCallout">
              <a:avLst>
                <a:gd name="adj1" fmla="val -202620"/>
                <a:gd name="adj2" fmla="val 161746"/>
                <a:gd name="adj3" fmla="val 16667"/>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ts val="1200"/>
                </a:lnSpc>
                <a:spcAft>
                  <a:spcPts val="0"/>
                </a:spcAft>
              </a:pPr>
              <a:r>
                <a:rPr lang="en-US" sz="800" b="1" kern="100" dirty="0">
                  <a:solidFill>
                    <a:srgbClr val="000000"/>
                  </a:solidFill>
                  <a:effectLst/>
                  <a:latin typeface="Arial"/>
                  <a:ea typeface="新細明體"/>
                  <a:cs typeface="Times New Roman"/>
                </a:rPr>
                <a:t>AHB HCLK </a:t>
              </a:r>
              <a:endParaRPr lang="zh-TW" sz="1000" kern="100" dirty="0">
                <a:effectLst/>
                <a:latin typeface="Arial"/>
                <a:ea typeface="新細明體"/>
                <a:cs typeface="Times New Roman"/>
              </a:endParaRPr>
            </a:p>
            <a:p>
              <a:pPr algn="ctr">
                <a:lnSpc>
                  <a:spcPts val="1200"/>
                </a:lnSpc>
                <a:spcAft>
                  <a:spcPts val="0"/>
                </a:spcAft>
              </a:pPr>
              <a:r>
                <a:rPr lang="en-US" sz="800" b="1" kern="100" dirty="0">
                  <a:solidFill>
                    <a:srgbClr val="000000"/>
                  </a:solidFill>
                  <a:effectLst/>
                  <a:latin typeface="Arial"/>
                  <a:ea typeface="新細明體"/>
                  <a:cs typeface="Times New Roman"/>
                </a:rPr>
                <a:t>Skew Setting</a:t>
              </a:r>
              <a:endParaRPr lang="zh-TW" sz="1000" kern="100" dirty="0">
                <a:effectLst/>
                <a:latin typeface="Arial"/>
                <a:ea typeface="新細明體"/>
                <a:cs typeface="Times New Roman"/>
              </a:endParaRPr>
            </a:p>
          </p:txBody>
        </p:sp>
      </p:grpSp>
      <p:sp>
        <p:nvSpPr>
          <p:cNvPr id="15" name="矩形 14"/>
          <p:cNvSpPr/>
          <p:nvPr/>
        </p:nvSpPr>
        <p:spPr>
          <a:xfrm>
            <a:off x="2926581" y="4558128"/>
            <a:ext cx="489653" cy="679920"/>
          </a:xfrm>
          <a:prstGeom prst="rect">
            <a:avLst/>
          </a:prstGeom>
          <a:noFill/>
          <a:ln w="349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sp>
        <p:nvSpPr>
          <p:cNvPr id="16" name="矩形 15"/>
          <p:cNvSpPr/>
          <p:nvPr/>
        </p:nvSpPr>
        <p:spPr>
          <a:xfrm>
            <a:off x="5347829" y="3654195"/>
            <a:ext cx="241402" cy="307975"/>
          </a:xfrm>
          <a:prstGeom prst="rect">
            <a:avLst/>
          </a:prstGeom>
          <a:noFill/>
          <a:ln w="349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sp>
        <p:nvSpPr>
          <p:cNvPr id="17" name="矩形 16"/>
          <p:cNvSpPr/>
          <p:nvPr/>
        </p:nvSpPr>
        <p:spPr>
          <a:xfrm rot="5400000">
            <a:off x="6105069" y="3952582"/>
            <a:ext cx="525653" cy="307975"/>
          </a:xfrm>
          <a:prstGeom prst="rect">
            <a:avLst/>
          </a:prstGeom>
          <a:noFill/>
          <a:ln w="349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sp>
        <p:nvSpPr>
          <p:cNvPr id="18" name="圓角矩形圖說文字 17"/>
          <p:cNvSpPr/>
          <p:nvPr/>
        </p:nvSpPr>
        <p:spPr>
          <a:xfrm>
            <a:off x="2296305" y="2954598"/>
            <a:ext cx="962996" cy="298816"/>
          </a:xfrm>
          <a:prstGeom prst="wedgeRoundRectCallout">
            <a:avLst>
              <a:gd name="adj1" fmla="val 103129"/>
              <a:gd name="adj2" fmla="val 73839"/>
              <a:gd name="adj3" fmla="val 16667"/>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800" b="1" kern="100" dirty="0" smtClean="0">
                <a:solidFill>
                  <a:srgbClr val="000000"/>
                </a:solidFill>
                <a:latin typeface="Arial"/>
                <a:ea typeface="新細明體"/>
                <a:cs typeface="Times New Roman"/>
              </a:rPr>
              <a:t>CA9</a:t>
            </a:r>
            <a:r>
              <a:rPr lang="en-US" sz="800" b="1" kern="100" dirty="0" smtClean="0">
                <a:solidFill>
                  <a:srgbClr val="000000"/>
                </a:solidFill>
                <a:effectLst/>
                <a:latin typeface="Arial"/>
                <a:ea typeface="新細明體"/>
                <a:cs typeface="Times New Roman"/>
              </a:rPr>
              <a:t> ICE </a:t>
            </a:r>
            <a:r>
              <a:rPr lang="en-US" sz="800" b="1" kern="100" dirty="0">
                <a:solidFill>
                  <a:srgbClr val="000000"/>
                </a:solidFill>
                <a:effectLst/>
                <a:latin typeface="Arial"/>
                <a:ea typeface="新細明體"/>
                <a:cs typeface="Times New Roman"/>
              </a:rPr>
              <a:t>Port</a:t>
            </a:r>
            <a:endParaRPr lang="zh-TW" sz="1000" kern="100" dirty="0">
              <a:effectLst/>
              <a:latin typeface="Arial"/>
              <a:ea typeface="新細明體"/>
              <a:cs typeface="Times New Roman"/>
            </a:endParaRPr>
          </a:p>
        </p:txBody>
      </p:sp>
      <p:sp>
        <p:nvSpPr>
          <p:cNvPr id="19" name="圓角矩形圖說文字 18"/>
          <p:cNvSpPr/>
          <p:nvPr/>
        </p:nvSpPr>
        <p:spPr>
          <a:xfrm>
            <a:off x="7101250" y="4142728"/>
            <a:ext cx="962996" cy="405536"/>
          </a:xfrm>
          <a:prstGeom prst="wedgeRoundRectCallout">
            <a:avLst>
              <a:gd name="adj1" fmla="val -105142"/>
              <a:gd name="adj2" fmla="val 85363"/>
              <a:gd name="adj3" fmla="val 16667"/>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ts val="1200"/>
              </a:lnSpc>
              <a:spcAft>
                <a:spcPts val="0"/>
              </a:spcAft>
            </a:pPr>
            <a:r>
              <a:rPr lang="en-US" altLang="zh-TW" sz="900" b="1" kern="100" dirty="0" smtClean="0">
                <a:solidFill>
                  <a:schemeClr val="tx1">
                    <a:lumMod val="50000"/>
                  </a:schemeClr>
                </a:solidFill>
                <a:latin typeface="Arial"/>
                <a:ea typeface="新細明體"/>
                <a:cs typeface="Times New Roman"/>
              </a:rPr>
              <a:t>D-SUB connector</a:t>
            </a:r>
            <a:endParaRPr lang="zh-TW" sz="900" b="1" kern="100" dirty="0">
              <a:solidFill>
                <a:schemeClr val="tx1">
                  <a:lumMod val="50000"/>
                </a:schemeClr>
              </a:solidFill>
              <a:effectLst/>
              <a:latin typeface="Arial"/>
              <a:ea typeface="新細明體"/>
              <a:cs typeface="Times New Roman"/>
            </a:endParaRPr>
          </a:p>
        </p:txBody>
      </p:sp>
    </p:spTree>
    <p:extLst>
      <p:ext uri="{BB962C8B-B14F-4D97-AF65-F5344CB8AC3E}">
        <p14:creationId xmlns:p14="http://schemas.microsoft.com/office/powerpoint/2010/main" val="673633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VP_A380 </a:t>
            </a:r>
            <a:r>
              <a:rPr lang="en-US" altLang="zh-TW" dirty="0" smtClean="0"/>
              <a:t>CA9 </a:t>
            </a:r>
            <a:r>
              <a:rPr lang="en-US" altLang="zh-TW" dirty="0" smtClean="0"/>
              <a:t>Jumper Setting</a:t>
            </a:r>
            <a:endParaRPr lang="zh-TW" altLang="en-US" dirty="0"/>
          </a:p>
        </p:txBody>
      </p:sp>
      <p:sp>
        <p:nvSpPr>
          <p:cNvPr id="3" name="內容版面配置區 2"/>
          <p:cNvSpPr>
            <a:spLocks noGrp="1"/>
          </p:cNvSpPr>
          <p:nvPr>
            <p:ph sz="quarter" idx="10"/>
          </p:nvPr>
        </p:nvSpPr>
        <p:spPr/>
        <p:txBody>
          <a:bodyPr/>
          <a:lstStyle/>
          <a:p>
            <a:pPr marL="457200" indent="-457200">
              <a:buFont typeface="+mj-lt"/>
              <a:buAutoNum type="arabicPeriod"/>
            </a:pPr>
            <a:r>
              <a:rPr lang="en-US" altLang="zh-TW" dirty="0" smtClean="0"/>
              <a:t>CPU select:</a:t>
            </a:r>
          </a:p>
          <a:p>
            <a:pPr marL="857250" lvl="1" indent="-457200"/>
            <a:r>
              <a:rPr lang="en-US" altLang="zh-TW" dirty="0" smtClean="0"/>
              <a:t>CPU_SEL[1:0] = </a:t>
            </a:r>
            <a:r>
              <a:rPr lang="en-US" altLang="zh-TW" dirty="0" smtClean="0"/>
              <a:t>2’b00</a:t>
            </a:r>
            <a:endParaRPr lang="en-US" altLang="zh-TW" dirty="0" smtClean="0"/>
          </a:p>
          <a:p>
            <a:pPr marL="857250" lvl="1" indent="-457200"/>
            <a:endParaRPr lang="en-US" altLang="zh-TW" dirty="0"/>
          </a:p>
          <a:p>
            <a:pPr marL="857250" lvl="1" indent="-457200"/>
            <a:endParaRPr lang="en-US" altLang="zh-TW" dirty="0" smtClean="0"/>
          </a:p>
          <a:p>
            <a:pPr marL="857250" lvl="1" indent="-457200"/>
            <a:endParaRPr lang="en-US" altLang="zh-TW" dirty="0"/>
          </a:p>
          <a:p>
            <a:pPr marL="857250" lvl="1" indent="-457200"/>
            <a:endParaRPr lang="en-US" altLang="zh-TW" dirty="0" smtClean="0"/>
          </a:p>
          <a:p>
            <a:pPr marL="857250" lvl="1" indent="-457200"/>
            <a:endParaRPr lang="en-US" altLang="zh-TW" dirty="0"/>
          </a:p>
          <a:p>
            <a:pPr marL="857250" lvl="1" indent="-457200"/>
            <a:endParaRPr lang="en-US" altLang="zh-TW" dirty="0" smtClean="0"/>
          </a:p>
          <a:p>
            <a:pPr marL="457200" indent="-457200">
              <a:buFont typeface="+mj-lt"/>
              <a:buAutoNum type="arabicPeriod"/>
            </a:pPr>
            <a:r>
              <a:rPr lang="en-US" altLang="zh-TW" dirty="0" smtClean="0"/>
              <a:t>Clock Setting (PLL4 jumper)</a:t>
            </a:r>
          </a:p>
          <a:p>
            <a:pPr marL="857250" lvl="1" indent="-457200"/>
            <a:r>
              <a:rPr lang="en-US" altLang="zh-TW" dirty="0"/>
              <a:t>PLL4_NS[2:0] = </a:t>
            </a:r>
            <a:r>
              <a:rPr lang="en-US" altLang="zh-TW" dirty="0" smtClean="0"/>
              <a:t>3’b000</a:t>
            </a:r>
            <a:endParaRPr lang="zh-TW" altLang="en-US" dirty="0"/>
          </a:p>
        </p:txBody>
      </p:sp>
      <p:pic>
        <p:nvPicPr>
          <p:cNvPr id="6" name="圖片 5"/>
          <p:cNvPicPr>
            <a:picLocks noChangeAspect="1"/>
          </p:cNvPicPr>
          <p:nvPr/>
        </p:nvPicPr>
        <p:blipFill>
          <a:blip r:embed="rId2"/>
          <a:stretch>
            <a:fillRect/>
          </a:stretch>
        </p:blipFill>
        <p:spPr>
          <a:xfrm>
            <a:off x="2018912" y="2819400"/>
            <a:ext cx="2777587" cy="2114550"/>
          </a:xfrm>
          <a:prstGeom prst="rect">
            <a:avLst/>
          </a:prstGeom>
        </p:spPr>
      </p:pic>
      <p:pic>
        <p:nvPicPr>
          <p:cNvPr id="5" name="圖片 4"/>
          <p:cNvPicPr>
            <a:picLocks noChangeAspect="1"/>
          </p:cNvPicPr>
          <p:nvPr/>
        </p:nvPicPr>
        <p:blipFill>
          <a:blip r:embed="rId3"/>
          <a:stretch>
            <a:fillRect/>
          </a:stretch>
        </p:blipFill>
        <p:spPr>
          <a:xfrm>
            <a:off x="5607189" y="2045940"/>
            <a:ext cx="3032811" cy="4008120"/>
          </a:xfrm>
          <a:prstGeom prst="rect">
            <a:avLst/>
          </a:prstGeom>
        </p:spPr>
      </p:pic>
      <p:sp>
        <p:nvSpPr>
          <p:cNvPr id="7" name="矩形 6"/>
          <p:cNvSpPr/>
          <p:nvPr/>
        </p:nvSpPr>
        <p:spPr>
          <a:xfrm>
            <a:off x="6751320" y="4312920"/>
            <a:ext cx="1828800" cy="403860"/>
          </a:xfrm>
          <a:prstGeom prst="rect">
            <a:avLst/>
          </a:prstGeom>
          <a:noFill/>
          <a:ln w="38100">
            <a:solidFill>
              <a:srgbClr val="FF00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6751320" y="3779520"/>
            <a:ext cx="1828800" cy="523875"/>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241121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VP_A380 Boot mode Setting</a:t>
            </a:r>
            <a:endParaRPr lang="zh-TW" altLang="en-US" dirty="0"/>
          </a:p>
        </p:txBody>
      </p:sp>
      <p:sp>
        <p:nvSpPr>
          <p:cNvPr id="3" name="內容版面配置區 2"/>
          <p:cNvSpPr>
            <a:spLocks noGrp="1"/>
          </p:cNvSpPr>
          <p:nvPr>
            <p:ph sz="quarter" idx="10"/>
          </p:nvPr>
        </p:nvSpPr>
        <p:spPr>
          <a:xfrm>
            <a:off x="1080000" y="1980000"/>
            <a:ext cx="3606300" cy="4140000"/>
          </a:xfrm>
        </p:spPr>
        <p:txBody>
          <a:bodyPr/>
          <a:lstStyle/>
          <a:p>
            <a:r>
              <a:rPr lang="en-US" altLang="zh-TW" dirty="0" smtClean="0"/>
              <a:t>Use Manual mode</a:t>
            </a:r>
          </a:p>
          <a:p>
            <a:r>
              <a:rPr lang="en-US" altLang="zh-TW" dirty="0" smtClean="0"/>
              <a:t>{J48, J47, J46}                   = Boot_mode[2:0]          = 3’b110</a:t>
            </a:r>
            <a:endParaRPr lang="zh-TW" altLang="en-US" dirty="0"/>
          </a:p>
        </p:txBody>
      </p:sp>
      <p:pic>
        <p:nvPicPr>
          <p:cNvPr id="4" name="圖片 3"/>
          <p:cNvPicPr>
            <a:picLocks noChangeAspect="1"/>
          </p:cNvPicPr>
          <p:nvPr/>
        </p:nvPicPr>
        <p:blipFill>
          <a:blip r:embed="rId2"/>
          <a:stretch>
            <a:fillRect/>
          </a:stretch>
        </p:blipFill>
        <p:spPr>
          <a:xfrm>
            <a:off x="4406900" y="1549400"/>
            <a:ext cx="3873499" cy="5258724"/>
          </a:xfrm>
          <a:prstGeom prst="rect">
            <a:avLst/>
          </a:prstGeom>
        </p:spPr>
      </p:pic>
    </p:spTree>
    <p:extLst>
      <p:ext uri="{BB962C8B-B14F-4D97-AF65-F5344CB8AC3E}">
        <p14:creationId xmlns:p14="http://schemas.microsoft.com/office/powerpoint/2010/main" val="2926614844"/>
      </p:ext>
    </p:extLst>
  </p:cSld>
  <p:clrMapOvr>
    <a:masterClrMapping/>
  </p:clrMapOvr>
</p:sld>
</file>

<file path=ppt/theme/theme1.xml><?xml version="1.0" encoding="utf-8"?>
<a:theme xmlns:a="http://schemas.openxmlformats.org/drawingml/2006/main" name="Faraday template">
  <a:themeElements>
    <a:clrScheme name="Faraday template">
      <a:dk1>
        <a:srgbClr val="545454"/>
      </a:dk1>
      <a:lt1>
        <a:srgbClr val="FFFFFF"/>
      </a:lt1>
      <a:dk2>
        <a:srgbClr val="777777"/>
      </a:dk2>
      <a:lt2>
        <a:srgbClr val="FFFFFF"/>
      </a:lt2>
      <a:accent1>
        <a:srgbClr val="0090D2"/>
      </a:accent1>
      <a:accent2>
        <a:srgbClr val="21C0FF"/>
      </a:accent2>
      <a:accent3>
        <a:srgbClr val="81DBFF"/>
      </a:accent3>
      <a:accent4>
        <a:srgbClr val="BE0037"/>
      </a:accent4>
      <a:accent5>
        <a:srgbClr val="0068A2"/>
      </a:accent5>
      <a:accent6>
        <a:srgbClr val="0698BA"/>
      </a:accent6>
      <a:hlink>
        <a:srgbClr val="3F3F3F"/>
      </a:hlink>
      <a:folHlink>
        <a:srgbClr val="3F3F3F"/>
      </a:folHlink>
    </a:clrScheme>
    <a:fontScheme name="UBS">
      <a:majorFont>
        <a:latin typeface="Calibri"/>
        <a:ea typeface="微軟正黑體"/>
        <a:cs typeface=""/>
      </a:majorFont>
      <a:minorFont>
        <a:latin typeface="Calibri"/>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FaradayTemplate.pptx" id="{5E2626A0-CD49-4BB0-8879-26D6E2F183AD}" vid="{A0281ECC-0B6A-4E1F-B477-AAE0C570803F}"/>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FaradayTemplate</Template>
  <TotalTime>5145</TotalTime>
  <Words>797</Words>
  <Application>Microsoft Office PowerPoint</Application>
  <PresentationFormat>如螢幕大小 (4:3)</PresentationFormat>
  <Paragraphs>180</Paragraphs>
  <Slides>27</Slides>
  <Notes>1</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27</vt:i4>
      </vt:variant>
    </vt:vector>
  </HeadingPairs>
  <TitlesOfParts>
    <vt:vector size="35" baseType="lpstr">
      <vt:lpstr>華康中黑體</vt:lpstr>
      <vt:lpstr>微軟正黑體</vt:lpstr>
      <vt:lpstr>新細明體</vt:lpstr>
      <vt:lpstr>Arial</vt:lpstr>
      <vt:lpstr>Calibri</vt:lpstr>
      <vt:lpstr>Century Gothic</vt:lpstr>
      <vt:lpstr>Times New Roman</vt:lpstr>
      <vt:lpstr>Faraday template</vt:lpstr>
      <vt:lpstr>VP_A380 Platform Quick Start</vt:lpstr>
      <vt:lpstr>Agenda</vt:lpstr>
      <vt:lpstr> VP_A380 Hardware</vt:lpstr>
      <vt:lpstr>A380 Overview</vt:lpstr>
      <vt:lpstr>A380 Block Diagram</vt:lpstr>
      <vt:lpstr> VP_A380 EVB and Jumper Setting</vt:lpstr>
      <vt:lpstr>VP_A380 EVB Top View</vt:lpstr>
      <vt:lpstr>VP_A380 CA9 Jumper Setting</vt:lpstr>
      <vt:lpstr>VP_A380 Boot mode Setting</vt:lpstr>
      <vt:lpstr> VP_A380 Software Package</vt:lpstr>
      <vt:lpstr>Software Package Contents</vt:lpstr>
      <vt:lpstr>Recommended Debug Tools</vt:lpstr>
      <vt:lpstr>Recommended ICE and Debugger</vt:lpstr>
      <vt:lpstr>Booting Sequence</vt:lpstr>
      <vt:lpstr>VP_A380’s Booting Sequence</vt:lpstr>
      <vt:lpstr>Quick Start with Linux OS</vt:lpstr>
      <vt:lpstr>Getting Started Guide with Linux OS</vt:lpstr>
      <vt:lpstr>Pre-Work for Running Linux</vt:lpstr>
      <vt:lpstr>How to Compile U-boot</vt:lpstr>
      <vt:lpstr>How to Compile Linux (1/2)</vt:lpstr>
      <vt:lpstr>How to Compile Linux (1/2)</vt:lpstr>
      <vt:lpstr>Run Linux –  Using ICE Script to Load Linux Image</vt:lpstr>
      <vt:lpstr>Run Linux – CVD usage</vt:lpstr>
      <vt:lpstr>U-boot booting</vt:lpstr>
      <vt:lpstr>Linux Booting</vt:lpstr>
      <vt:lpstr>USB Disk mounting</vt:lpstr>
      <vt:lpstr>PowerPoint 簡報</vt:lpstr>
    </vt:vector>
  </TitlesOfParts>
  <Company>Faraday-Tech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VP_A380 Platform Introduction</dc:title>
  <dc:creator>Legend Chuan-Chi Hsiao (蕭傳錡)</dc:creator>
  <cp:lastModifiedBy>Fred Chih-Feng Chien(錢志峰)</cp:lastModifiedBy>
  <cp:revision>55</cp:revision>
  <cp:lastPrinted>2015-08-06T11:04:11Z</cp:lastPrinted>
  <dcterms:created xsi:type="dcterms:W3CDTF">2018-10-09T08:33:20Z</dcterms:created>
  <dcterms:modified xsi:type="dcterms:W3CDTF">2022-08-05T01:27:56Z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