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8"/>
  </p:notes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395" r:id="rId29"/>
    <p:sldId id="396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5" r:id="rId51"/>
    <p:sldId id="433" r:id="rId52"/>
    <p:sldId id="434" r:id="rId53"/>
    <p:sldId id="436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  <p:sldId id="483" r:id="rId74"/>
    <p:sldId id="484" r:id="rId75"/>
    <p:sldId id="485" r:id="rId76"/>
    <p:sldId id="257" r:id="rId77"/>
    <p:sldId id="258" r:id="rId78"/>
    <p:sldId id="259" r:id="rId79"/>
    <p:sldId id="260" r:id="rId80"/>
    <p:sldId id="261" r:id="rId81"/>
    <p:sldId id="262" r:id="rId82"/>
    <p:sldId id="263" r:id="rId83"/>
    <p:sldId id="264" r:id="rId84"/>
    <p:sldId id="486" r:id="rId85"/>
    <p:sldId id="487" r:id="rId86"/>
    <p:sldId id="488" r:id="rId87"/>
    <p:sldId id="265" r:id="rId88"/>
    <p:sldId id="489" r:id="rId89"/>
    <p:sldId id="490" r:id="rId90"/>
    <p:sldId id="281" r:id="rId91"/>
    <p:sldId id="282" r:id="rId92"/>
    <p:sldId id="283" r:id="rId93"/>
    <p:sldId id="491" r:id="rId94"/>
    <p:sldId id="492" r:id="rId95"/>
    <p:sldId id="493" r:id="rId96"/>
    <p:sldId id="494" r:id="rId97"/>
    <p:sldId id="495" r:id="rId98"/>
    <p:sldId id="496" r:id="rId99"/>
    <p:sldId id="497" r:id="rId100"/>
    <p:sldId id="498" r:id="rId101"/>
    <p:sldId id="499" r:id="rId102"/>
    <p:sldId id="500" r:id="rId103"/>
    <p:sldId id="501" r:id="rId104"/>
    <p:sldId id="502" r:id="rId105"/>
    <p:sldId id="503" r:id="rId106"/>
    <p:sldId id="504" r:id="rId107"/>
    <p:sldId id="505" r:id="rId108"/>
    <p:sldId id="506" r:id="rId109"/>
    <p:sldId id="507" r:id="rId110"/>
    <p:sldId id="508" r:id="rId111"/>
    <p:sldId id="509" r:id="rId112"/>
    <p:sldId id="510" r:id="rId113"/>
    <p:sldId id="511" r:id="rId114"/>
    <p:sldId id="512" r:id="rId115"/>
    <p:sldId id="513" r:id="rId116"/>
    <p:sldId id="514" r:id="rId117"/>
    <p:sldId id="515" r:id="rId118"/>
    <p:sldId id="516" r:id="rId119"/>
    <p:sldId id="517" r:id="rId120"/>
    <p:sldId id="518" r:id="rId121"/>
    <p:sldId id="519" r:id="rId122"/>
    <p:sldId id="520" r:id="rId123"/>
    <p:sldId id="521" r:id="rId124"/>
    <p:sldId id="522" r:id="rId125"/>
    <p:sldId id="523" r:id="rId126"/>
    <p:sldId id="524" r:id="rId127"/>
    <p:sldId id="525" r:id="rId128"/>
    <p:sldId id="526" r:id="rId129"/>
    <p:sldId id="527" r:id="rId130"/>
    <p:sldId id="528" r:id="rId131"/>
    <p:sldId id="529" r:id="rId132"/>
    <p:sldId id="530" r:id="rId133"/>
    <p:sldId id="531" r:id="rId134"/>
    <p:sldId id="532" r:id="rId135"/>
    <p:sldId id="533" r:id="rId136"/>
    <p:sldId id="534" r:id="rId137"/>
    <p:sldId id="535" r:id="rId138"/>
    <p:sldId id="536" r:id="rId139"/>
    <p:sldId id="537" r:id="rId140"/>
    <p:sldId id="538" r:id="rId141"/>
    <p:sldId id="539" r:id="rId142"/>
    <p:sldId id="540" r:id="rId143"/>
    <p:sldId id="541" r:id="rId144"/>
    <p:sldId id="542" r:id="rId145"/>
    <p:sldId id="543" r:id="rId146"/>
    <p:sldId id="544" r:id="rId147"/>
    <p:sldId id="545" r:id="rId148"/>
    <p:sldId id="546" r:id="rId149"/>
    <p:sldId id="547" r:id="rId150"/>
    <p:sldId id="548" r:id="rId151"/>
    <p:sldId id="549" r:id="rId152"/>
    <p:sldId id="550" r:id="rId153"/>
    <p:sldId id="551" r:id="rId154"/>
    <p:sldId id="552" r:id="rId155"/>
    <p:sldId id="553" r:id="rId156"/>
    <p:sldId id="554" r:id="rId157"/>
    <p:sldId id="555" r:id="rId158"/>
    <p:sldId id="556" r:id="rId159"/>
    <p:sldId id="557" r:id="rId160"/>
    <p:sldId id="558" r:id="rId161"/>
    <p:sldId id="559" r:id="rId162"/>
    <p:sldId id="560" r:id="rId163"/>
    <p:sldId id="561" r:id="rId164"/>
    <p:sldId id="562" r:id="rId165"/>
    <p:sldId id="563" r:id="rId166"/>
    <p:sldId id="564" r:id="rId167"/>
    <p:sldId id="565" r:id="rId168"/>
    <p:sldId id="566" r:id="rId169"/>
    <p:sldId id="567" r:id="rId170"/>
    <p:sldId id="568" r:id="rId171"/>
    <p:sldId id="569" r:id="rId172"/>
    <p:sldId id="570" r:id="rId173"/>
    <p:sldId id="571" r:id="rId174"/>
    <p:sldId id="572" r:id="rId175"/>
    <p:sldId id="573" r:id="rId176"/>
    <p:sldId id="574" r:id="rId177"/>
    <p:sldId id="575" r:id="rId178"/>
    <p:sldId id="576" r:id="rId179"/>
    <p:sldId id="577" r:id="rId180"/>
    <p:sldId id="579" r:id="rId181"/>
    <p:sldId id="580" r:id="rId182"/>
    <p:sldId id="581" r:id="rId183"/>
    <p:sldId id="582" r:id="rId184"/>
    <p:sldId id="583" r:id="rId185"/>
    <p:sldId id="584" r:id="rId186"/>
    <p:sldId id="585" r:id="rId187"/>
    <p:sldId id="586" r:id="rId188"/>
    <p:sldId id="587" r:id="rId189"/>
    <p:sldId id="588" r:id="rId190"/>
    <p:sldId id="590" r:id="rId191"/>
    <p:sldId id="591" r:id="rId192"/>
    <p:sldId id="592" r:id="rId193"/>
    <p:sldId id="593" r:id="rId194"/>
    <p:sldId id="594" r:id="rId195"/>
    <p:sldId id="595" r:id="rId196"/>
    <p:sldId id="596" r:id="rId197"/>
    <p:sldId id="597" r:id="rId198"/>
    <p:sldId id="598" r:id="rId199"/>
    <p:sldId id="599" r:id="rId200"/>
    <p:sldId id="600" r:id="rId201"/>
    <p:sldId id="601" r:id="rId202"/>
    <p:sldId id="602" r:id="rId203"/>
    <p:sldId id="603" r:id="rId204"/>
    <p:sldId id="604" r:id="rId205"/>
    <p:sldId id="605" r:id="rId206"/>
    <p:sldId id="606" r:id="rId207"/>
    <p:sldId id="607" r:id="rId208"/>
    <p:sldId id="608" r:id="rId209"/>
    <p:sldId id="609" r:id="rId210"/>
    <p:sldId id="610" r:id="rId211"/>
    <p:sldId id="611" r:id="rId212"/>
    <p:sldId id="612" r:id="rId213"/>
    <p:sldId id="613" r:id="rId214"/>
    <p:sldId id="589" r:id="rId215"/>
    <p:sldId id="614" r:id="rId216"/>
    <p:sldId id="615" r:id="rId2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9A28518-BA84-49E5-AC13-2E12983E98ED}">
          <p14:sldIdLst>
            <p14:sldId id="256"/>
            <p14:sldId id="438"/>
          </p14:sldIdLst>
        </p14:section>
        <p14:section name="История" id="{ABB62915-BD3E-4256-AC13-7C7E7F2CDC39}">
          <p14:sldIdLst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Сетевые топологии" id="{6EC14BAF-3692-4D0E-9D6A-E6CDDC42315E}">
          <p14:sldIdLst>
            <p14:sldId id="395"/>
            <p14:sldId id="396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5"/>
            <p14:sldId id="433"/>
            <p14:sldId id="434"/>
            <p14:sldId id="436"/>
          </p14:sldIdLst>
        </p14:section>
        <p14:section name="Ощие принципы построения сетей" id="{7020519B-1F72-47B1-8403-FE06D658D73B}">
          <p14:sldIdLst>
            <p14:sldId id="464"/>
            <p14:sldId id="465"/>
            <p14:sldId id="466"/>
            <p14:sldId id="467"/>
          </p14:sldIdLst>
        </p14:section>
        <p14:section name="Принципы коммутации" id="{ED7DCA5B-3062-4106-A4B3-357A435F4F69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OSI" id="{14FD5101-563D-41B4-B727-DC69FBD6EBD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486"/>
            <p14:sldId id="487"/>
          </p14:sldIdLst>
        </p14:section>
        <p14:section name="TCP/IP" id="{0CFA91FF-B342-4AFA-A970-3F4A357BA4A9}">
          <p14:sldIdLst>
            <p14:sldId id="488"/>
            <p14:sldId id="265"/>
            <p14:sldId id="489"/>
            <p14:sldId id="490"/>
            <p14:sldId id="281"/>
            <p14:sldId id="282"/>
            <p14:sldId id="283"/>
          </p14:sldIdLst>
        </p14:section>
        <p14:section name="Физический уровень модели OSI" id="{04AE240E-33D8-4FEE-87FE-F0B4BD72153B}">
          <p14:sldIdLst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Канальный уровень" id="{F60A40FC-2667-4272-8FCD-D9A53946F3E0}">
          <p14:sldIdLst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Ethernet" id="{F5BFAE01-9B21-41BF-8300-E089E1B38824}">
          <p14:sldIdLst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Сетевой уровень" id="{15CDB31B-70D7-409F-BE3E-0547F2704DC1}">
          <p14:sldIdLst>
            <p14:sldId id="576"/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589"/>
            <p14:sldId id="614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0117" autoAdjust="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62AE-3E38-4660-9DF3-77AD571A2BFD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8BD7-15AE-4673-AA5B-DE8FD44BD1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3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5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0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9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6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8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7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55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570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85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2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14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97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96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619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41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2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4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93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06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19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91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01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169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937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34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71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22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9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44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178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2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8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3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3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описания способов коммуникации между сетевыми устройствами организацией ISO в 1978 г. была разработана эталонная модель взаимосвязи открытых систем ЭМВОС — OSIBRM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Interconnection Basic Reference Model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Она основана на уровневых протоколах, что позволяет обеспечить логическую декомпозицию сложной сети на обозримые части — уровни; стандартные интерфейсы между сетевыми функциями; симметрию в отношении функций, реализуемых в каждом узле сети (аналогичность функций одного уровня в каждом узле сети). Функции любого узла сети разбиваются на уровни, для конечных систем их семь.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Любой протокол модели OSI должен взаимодействовать либо с протоколами своего уровня, либо с протоколом выше или ниже своего уровня. Взаимодействия с протоколами своего уровня называются горизонтальными, а с уровнями выше или ниже— вертикальными. Любой протокол модели OSI может выполнять только функции своего уровня и не может выполнять функций другого уровня, что не выполняется в протоколах альтернативных моделей.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8BD7-15AE-4673-AA5B-DE8FD44BD144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09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15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8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9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74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9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7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BDEC3AF-0B9A-476D-9610-0285260C7D29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42039E4-3003-47D8-991F-F5C51FA5B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92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bug.cf1.ru/unix/linux_net/ethernet/pic7/ch7-5.gif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RJ-45_TIA-568B_Right.png?uselang=ru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hyperlink" Target="http://commons.wikimedia.org/wiki/File:RJ-45_TIA-568A_Left.png?uselang=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RJ-45_TIA-568B_Left.png?uselang=ru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://commons.wikimedia.org/wiki/File:RJ-45_TIA-568A_Right.png?uselang=ru" TargetMode="External"/><Relationship Id="rId9" Type="http://schemas.openxmlformats.org/officeDocument/2006/relationships/image" Target="../media/image57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commons.wikimedia.org/wiki/File:RJ-45_TIA-568B_Left.png?uselang=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hyperlink" Target="http://commons.wikimedia.org/wiki/File:RJ-45_TIA-568A_Right.png?uselang=ru" TargetMode="Externa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1.wmf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4.png"/><Relationship Id="rId5" Type="http://schemas.openxmlformats.org/officeDocument/2006/relationships/image" Target="../media/image73.wmf"/><Relationship Id="rId4" Type="http://schemas.openxmlformats.org/officeDocument/2006/relationships/oleObject" Target="../embeddings/oleObject3.bin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4.bin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EF99D27-6D36-4788-A7F9-003021CC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Компьютерные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6313835-44B8-497A-9E9B-B2BF48240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4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Конец 60-х гг. Зарождение первых глобальных сетей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Использование старых глобальных коммуникаций – телефонных сетей</a:t>
            </a:r>
          </a:p>
          <a:p>
            <a:pPr algn="just"/>
            <a:r>
              <a:rPr lang="ru-RU" sz="2800" dirty="0"/>
              <a:t> С конца 60-х передача голоса в телефонных сетях всё больше переходит в цифровую форму</a:t>
            </a:r>
          </a:p>
          <a:p>
            <a:pPr algn="just"/>
            <a:r>
              <a:rPr lang="ru-RU" sz="2800" dirty="0"/>
              <a:t> WAN (</a:t>
            </a:r>
            <a:r>
              <a:rPr lang="ru-RU" sz="2800" dirty="0" err="1"/>
              <a:t>Wide</a:t>
            </a:r>
            <a:r>
              <a:rPr lang="ru-RU" sz="2800" dirty="0"/>
              <a:t> </a:t>
            </a:r>
            <a:r>
              <a:rPr lang="ru-RU" sz="2800" dirty="0" err="1"/>
              <a:t>Area</a:t>
            </a:r>
            <a:r>
              <a:rPr lang="ru-RU" sz="2800" dirty="0"/>
              <a:t> </a:t>
            </a:r>
            <a:r>
              <a:rPr lang="ru-RU" sz="2800" dirty="0" err="1"/>
              <a:t>Network</a:t>
            </a:r>
            <a:r>
              <a:rPr lang="ru-RU" sz="2800" dirty="0"/>
              <a:t>). Первые технологии, с поправкой на низкое качество каналов связи (пакетная сеть X.25)</a:t>
            </a:r>
          </a:p>
          <a:p>
            <a:pPr algn="just"/>
            <a:r>
              <a:rPr lang="ru-RU" sz="2800" dirty="0"/>
              <a:t> 1969 – Министерство Обороны США инициировало создание ARPANET (</a:t>
            </a:r>
            <a:r>
              <a:rPr lang="ru-RU" sz="2800" dirty="0" err="1"/>
              <a:t>Advanced</a:t>
            </a:r>
            <a:r>
              <a:rPr lang="ru-RU" sz="2800" dirty="0"/>
              <a:t> </a:t>
            </a:r>
            <a:r>
              <a:rPr lang="ru-RU" sz="2800" dirty="0" err="1"/>
              <a:t>Research</a:t>
            </a:r>
            <a:r>
              <a:rPr lang="ru-RU" sz="2800" dirty="0"/>
              <a:t> </a:t>
            </a:r>
            <a:r>
              <a:rPr lang="ru-RU" sz="2800" dirty="0" err="1"/>
              <a:t>Project</a:t>
            </a:r>
            <a:r>
              <a:rPr lang="ru-RU" sz="2800" dirty="0"/>
              <a:t> </a:t>
            </a:r>
            <a:r>
              <a:rPr lang="ru-RU" sz="2800" dirty="0" err="1"/>
              <a:t>Agency</a:t>
            </a:r>
            <a:r>
              <a:rPr lang="ru-RU" sz="2800" dirty="0"/>
              <a:t>),  объединившую суперкомпьютеры различных типов, работавших под разными операционными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1825008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529C7A-658C-48DB-BF39-02BB1A97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  <a:cs typeface="Arial" panose="020B0604020202020204" pitchFamily="34" charset="0"/>
              </a:rPr>
              <a:t>Цифровая передача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DB9600C-D4DE-46D6-979F-DB050834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Униполярное кодирование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 Биполярное кодирование (с возвратом к нулю)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F9FCA22-03B9-4C51-BE4D-BE41B82C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21" y="2520662"/>
            <a:ext cx="5476875" cy="1504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27F477AA-01C5-4C88-8BB5-DA6406F4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658" y="4517102"/>
            <a:ext cx="4800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EB8646D-3800-4B2B-97C6-68821997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  <a:cs typeface="Arial" panose="020B0604020202020204" pitchFamily="34" charset="0"/>
              </a:rPr>
              <a:t>Передача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A671043-DA04-4237-93E0-CE3816D4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проблемы: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синхронизация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передатчика с приемником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(обмен специальными тактовыми синхроимпульсами по отдельной линии, 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спользование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заранее обусловленные коды и прочее)</a:t>
            </a:r>
            <a:b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надёжность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передачи данных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(использование контрольной суммы, сигнал-квитанций на уровне протокола и подобное)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41535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4CDDC9-3569-4CF3-A7EB-72EB724A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1B914F0-2635-4DA0-AE51-30F4CBD6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При передаче  сигналов существует проблема взаимной синхронизации передатчика одного компьютера с приемником другого</a:t>
            </a:r>
          </a:p>
          <a:p>
            <a:pPr algn="just"/>
            <a:r>
              <a:rPr lang="ru-RU" sz="2400" dirty="0"/>
              <a:t>Различные способы решения:</a:t>
            </a:r>
            <a:endParaRPr lang="en-US" sz="2400" dirty="0"/>
          </a:p>
          <a:p>
            <a:pPr algn="just">
              <a:buFontTx/>
              <a:buChar char="-"/>
            </a:pPr>
            <a:r>
              <a:rPr lang="ru-RU" sz="2400" dirty="0"/>
              <a:t>обмен специальными тактовыми синхроимпульсами по отдельной линии</a:t>
            </a:r>
            <a:endParaRPr lang="en-US" sz="2400" dirty="0"/>
          </a:p>
          <a:p>
            <a:pPr algn="just">
              <a:buFontTx/>
              <a:buChar char="-"/>
            </a:pPr>
            <a:r>
              <a:rPr lang="ru-RU" sz="2400" dirty="0"/>
              <a:t>периодическая синхронизация заранее обусловленными кодами и импульсами </a:t>
            </a:r>
          </a:p>
          <a:p>
            <a:pPr algn="just"/>
            <a:r>
              <a:rPr lang="ru-RU" sz="2400" dirty="0"/>
              <a:t>Для повышения надежности передачи данным между компьютерами часто используется метод подсчета контрольной суммы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87823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D4A97C0-F62B-4B6D-B6C3-2C50CB93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линий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B3FCC88-2EB6-4E0A-9040-1BF3B753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 Спектр сигнала</a:t>
            </a:r>
          </a:p>
          <a:p>
            <a:r>
              <a:rPr lang="ru-RU" sz="2800" dirty="0"/>
              <a:t> Искажения сигналов и помехи</a:t>
            </a:r>
          </a:p>
          <a:p>
            <a:r>
              <a:rPr lang="ru-RU" sz="2800" dirty="0"/>
              <a:t> Затухание и полоса пропускания</a:t>
            </a:r>
          </a:p>
          <a:p>
            <a:r>
              <a:rPr lang="ru-RU" sz="2800" dirty="0"/>
              <a:t> Пропускная способность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4809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 </a:t>
            </a:r>
            <a:r>
              <a:rPr lang="ru-RU" dirty="0" smtClean="0"/>
              <a:t>сети</a:t>
            </a:r>
            <a:endParaRPr lang="ru-RU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369086"/>
              </p:ext>
            </p:extLst>
          </p:nvPr>
        </p:nvGraphicFramePr>
        <p:xfrm>
          <a:off x="1681241" y="2185801"/>
          <a:ext cx="8827435" cy="425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4" imgW="5691831" imgH="2747017" progId="">
                  <p:embed/>
                </p:oleObj>
              </mc:Choice>
              <mc:Fallback>
                <p:oleObj r:id="rId4" imgW="5691831" imgH="27470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241" y="2185801"/>
                        <a:ext cx="8827435" cy="4259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3076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сред передачи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46" y="2450852"/>
            <a:ext cx="8557025" cy="32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5401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Коаксиальный </a:t>
            </a:r>
            <a:r>
              <a:rPr lang="ru-RU" dirty="0" smtClean="0"/>
              <a:t>кабель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Коаксиальный кабель (от лат. </a:t>
            </a:r>
            <a:r>
              <a:rPr lang="ru-RU" sz="2400" dirty="0" err="1"/>
              <a:t>co</a:t>
            </a:r>
            <a:r>
              <a:rPr lang="ru-RU" sz="2400" dirty="0"/>
              <a:t> - совместно и </a:t>
            </a:r>
            <a:r>
              <a:rPr lang="ru-RU" sz="2400" dirty="0" err="1"/>
              <a:t>axis</a:t>
            </a:r>
            <a:r>
              <a:rPr lang="ru-RU" sz="2400" dirty="0"/>
              <a:t> - ось, то есть «соосный»),</a:t>
            </a:r>
            <a:br>
              <a:rPr lang="ru-RU" sz="2400" dirty="0"/>
            </a:br>
            <a:r>
              <a:rPr lang="ru-RU" sz="2400" dirty="0"/>
              <a:t>также как коаксиал (от англ. </a:t>
            </a:r>
            <a:r>
              <a:rPr lang="ru-RU" sz="2400" dirty="0" err="1"/>
              <a:t>coaxial</a:t>
            </a:r>
            <a:r>
              <a:rPr lang="ru-RU" sz="2400" dirty="0"/>
              <a:t>) - электрический кабель, состоящий из расположенных соосно центрального проводника и экрана</a:t>
            </a:r>
          </a:p>
          <a:p>
            <a:pPr algn="just"/>
            <a:r>
              <a:rPr lang="ru-RU" sz="2400" dirty="0"/>
              <a:t>Предназначен для передачи высокочастотных сигналов</a:t>
            </a:r>
          </a:p>
          <a:p>
            <a:pPr algn="just"/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59" y="4622151"/>
            <a:ext cx="73914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8729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Коаксиальный </a:t>
            </a:r>
            <a:r>
              <a:rPr lang="ru-RU" dirty="0" smtClean="0"/>
              <a:t>кабель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Существует несколько типов, отличающихся характеристиками и областями применения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локальных компьютерных </a:t>
            </a:r>
            <a:r>
              <a:rPr lang="ru-RU" dirty="0" smtClean="0"/>
              <a:t>сетей</a:t>
            </a:r>
            <a:endParaRPr lang="en-US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глобальных телекоммуникационных </a:t>
            </a:r>
            <a:r>
              <a:rPr lang="ru-RU" dirty="0" smtClean="0"/>
              <a:t>сетей</a:t>
            </a:r>
            <a:endParaRPr lang="en-US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кабельного </a:t>
            </a:r>
            <a:r>
              <a:rPr lang="ru-RU" dirty="0" smtClean="0"/>
              <a:t>телевидения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 «Толстый» коаксиальный кабель</a:t>
            </a:r>
          </a:p>
          <a:p>
            <a:pPr algn="just"/>
            <a:r>
              <a:rPr lang="ru-RU" dirty="0"/>
              <a:t> «Тонкий» коаксиальный кабель</a:t>
            </a:r>
          </a:p>
          <a:p>
            <a:pPr algn="just"/>
            <a:r>
              <a:rPr lang="ru-RU" dirty="0"/>
              <a:t> Телевизионный кабель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8460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Коаксиальный 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кабель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«Толстый» коаксиальный кабель (RG-8)</a:t>
            </a:r>
            <a:br>
              <a:rPr lang="ru-RU" b="1" dirty="0"/>
            </a:br>
            <a:r>
              <a:rPr lang="ru-RU" dirty="0"/>
              <a:t>- внешний диаметр около 12мм- плохо гнется (неудобно монтировать)</a:t>
            </a:r>
            <a:br>
              <a:rPr lang="ru-RU" dirty="0"/>
            </a:br>
            <a:r>
              <a:rPr lang="ru-RU" dirty="0"/>
              <a:t>- обеспечивает хорошие характеристики(передача данных на расстояние до 500м со скоростью 10 Мбит/с)</a:t>
            </a:r>
            <a:br>
              <a:rPr lang="ru-RU" dirty="0"/>
            </a:br>
            <a:r>
              <a:rPr lang="ru-RU" dirty="0"/>
              <a:t>- сложность и дороговизна установки</a:t>
            </a:r>
          </a:p>
          <a:p>
            <a:r>
              <a:rPr lang="ru-RU" b="1" dirty="0"/>
              <a:t>«Тонкий» коаксиальный кабель (RG-58)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менее прочен, чем «толстый» кабель</a:t>
            </a:r>
            <a:br>
              <a:rPr lang="ru-RU" dirty="0"/>
            </a:br>
            <a:r>
              <a:rPr lang="ru-RU" dirty="0"/>
              <a:t>- более гибкий (удобнее при монтаже)</a:t>
            </a:r>
            <a:br>
              <a:rPr lang="ru-RU" dirty="0"/>
            </a:br>
            <a:r>
              <a:rPr lang="ru-RU" dirty="0"/>
              <a:t>- хуже характеристики, чем у «толстого» кабеля (передача данных до 10 Мбит/с на расстояние до 185м)</a:t>
            </a:r>
            <a:br>
              <a:rPr lang="ru-RU" dirty="0"/>
            </a:br>
            <a:r>
              <a:rPr lang="ru-RU" dirty="0"/>
              <a:t>- наиболее распространен для построения локальных сетей</a:t>
            </a:r>
          </a:p>
          <a:p>
            <a:r>
              <a:rPr lang="ru-RU" b="1" dirty="0"/>
              <a:t>Телевизионный кабель (RG-6, RG-59)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широко применяется для кабельного телевидения</a:t>
            </a:r>
            <a:br>
              <a:rPr lang="ru-RU" dirty="0"/>
            </a:br>
            <a:r>
              <a:rPr lang="ru-RU" dirty="0"/>
              <a:t>- есть стандарты локальных сетей, позволяющие использовать данный кабель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0163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Витая </a:t>
            </a:r>
            <a:r>
              <a:rPr lang="ru-RU" dirty="0" smtClean="0"/>
              <a:t>пара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695" y="1993750"/>
            <a:ext cx="7385270" cy="453255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Витая пара (</a:t>
            </a:r>
            <a:r>
              <a:rPr lang="ru-RU" dirty="0" err="1"/>
              <a:t>twisted</a:t>
            </a:r>
            <a:r>
              <a:rPr lang="ru-RU" dirty="0"/>
              <a:t> </a:t>
            </a:r>
            <a:r>
              <a:rPr lang="ru-RU" dirty="0" err="1"/>
              <a:t>pair</a:t>
            </a:r>
            <a:r>
              <a:rPr lang="ru-RU" dirty="0"/>
              <a:t>) – вид кабеля связи, представляет собой одну или несколько пар изолированных проводников, скрученных между собой и покрытых пластиковой </a:t>
            </a:r>
            <a:r>
              <a:rPr lang="ru-RU" dirty="0" smtClean="0"/>
              <a:t>оболочкой</a:t>
            </a:r>
            <a:r>
              <a:rPr lang="en-US" dirty="0" smtClean="0"/>
              <a:t> </a:t>
            </a:r>
          </a:p>
          <a:p>
            <a:pPr algn="just"/>
            <a:r>
              <a:rPr lang="ru-RU" dirty="0" smtClean="0"/>
              <a:t>Данный </a:t>
            </a:r>
            <a:r>
              <a:rPr lang="ru-RU" dirty="0"/>
              <a:t>тип кабеля очень популярен и составляет основу большого количества внутренних и внешних кабелей</a:t>
            </a:r>
          </a:p>
          <a:p>
            <a:pPr algn="just"/>
            <a:r>
              <a:rPr lang="ru-RU" dirty="0"/>
              <a:t>Скручивание проводов снижает влияние внешних и взаимных помех на полезные сигналы</a:t>
            </a:r>
          </a:p>
          <a:p>
            <a:pPr algn="just"/>
            <a:r>
              <a:rPr lang="ru-RU" dirty="0"/>
              <a:t>Кабели на основе витой пары состоят из одинаковых в конструктивном отношении проводников (симметричные)</a:t>
            </a:r>
          </a:p>
          <a:p>
            <a:pPr algn="just"/>
            <a:endParaRPr lang="ru-RU" dirty="0"/>
          </a:p>
        </p:txBody>
      </p:sp>
      <p:pic>
        <p:nvPicPr>
          <p:cNvPr id="4" name="Picture 5" descr="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65" y="2402354"/>
            <a:ext cx="4236957" cy="279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96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119" y="2011679"/>
            <a:ext cx="4854981" cy="420624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Создание единой научной организации под покровительством министерства обороны США – ARPA (1958 г.)</a:t>
            </a:r>
          </a:p>
          <a:p>
            <a:pPr algn="just"/>
            <a:r>
              <a:rPr lang="ru-RU" sz="2400" dirty="0"/>
              <a:t>ARPANET (первая электронная коммутирующая пакеты сеть с промежуточным хранением)</a:t>
            </a:r>
          </a:p>
          <a:p>
            <a:pPr algn="just"/>
            <a:endParaRPr lang="ru-RU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74" y="2108200"/>
            <a:ext cx="6355526" cy="331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6663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Витая </a:t>
            </a:r>
            <a:r>
              <a:rPr lang="ru-RU" dirty="0" smtClean="0"/>
              <a:t>пара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69" y="2655793"/>
            <a:ext cx="10208979" cy="281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5661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Неэкранированная витая пара (</a:t>
            </a:r>
            <a:r>
              <a:rPr lang="en-US" dirty="0"/>
              <a:t>UTP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Категории (с 1 по 7) по международным стандартам:</a:t>
            </a:r>
          </a:p>
          <a:p>
            <a:r>
              <a:rPr lang="ru-RU" dirty="0"/>
              <a:t> Кабели категории 1</a:t>
            </a:r>
            <a:br>
              <a:rPr lang="ru-RU" dirty="0"/>
            </a:br>
            <a:r>
              <a:rPr lang="ru-RU" dirty="0"/>
              <a:t>- применяются, когда требования к скорости минимальны</a:t>
            </a:r>
            <a:br>
              <a:rPr lang="ru-RU" dirty="0"/>
            </a:br>
            <a:r>
              <a:rPr lang="ru-RU" dirty="0"/>
              <a:t>- например, для цифровой или аналоговой передачи голоса или низкоскоростная передача данных (до 20 Кбит/с)</a:t>
            </a:r>
            <a:br>
              <a:rPr lang="ru-RU" dirty="0"/>
            </a:br>
            <a:r>
              <a:rPr lang="ru-RU" dirty="0"/>
              <a:t>- до 1983г был основным типом для телефонной разводки</a:t>
            </a:r>
          </a:p>
          <a:p>
            <a:r>
              <a:rPr lang="ru-RU" dirty="0"/>
              <a:t> Кабели категории 2</a:t>
            </a:r>
            <a:br>
              <a:rPr lang="ru-RU" dirty="0"/>
            </a:br>
            <a:r>
              <a:rPr lang="ru-RU" dirty="0"/>
              <a:t>- впервые применены фирмой IBM для построения собственной кабельной системы</a:t>
            </a:r>
            <a:br>
              <a:rPr lang="ru-RU" dirty="0"/>
            </a:br>
            <a:r>
              <a:rPr lang="ru-RU" dirty="0"/>
              <a:t>- основное требование – способность передавать данные со спектром до 1 МГц</a:t>
            </a:r>
          </a:p>
          <a:p>
            <a:r>
              <a:rPr lang="ru-RU" dirty="0"/>
              <a:t> Кабели категории 3</a:t>
            </a:r>
            <a:br>
              <a:rPr lang="ru-RU" dirty="0"/>
            </a:br>
            <a:r>
              <a:rPr lang="ru-RU" dirty="0"/>
              <a:t>- стандартизированы в 1991г.</a:t>
            </a:r>
            <a:br>
              <a:rPr lang="ru-RU" dirty="0"/>
            </a:br>
            <a:r>
              <a:rPr lang="ru-RU" dirty="0"/>
              <a:t>- диапазон до 16 МГц</a:t>
            </a:r>
            <a:br>
              <a:rPr lang="ru-RU" dirty="0"/>
            </a:br>
            <a:r>
              <a:rPr lang="ru-RU" dirty="0"/>
              <a:t>- ранее составлял основу многих кабельных систем зданий</a:t>
            </a:r>
            <a:br>
              <a:rPr lang="ru-RU" dirty="0"/>
            </a:br>
            <a:r>
              <a:rPr lang="ru-RU" dirty="0"/>
              <a:t>- для передачи голоса и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0996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Неэкранированная витая пара (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UTP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95308"/>
          </a:xfrm>
        </p:spPr>
        <p:txBody>
          <a:bodyPr>
            <a:normAutofit fontScale="92500"/>
          </a:bodyPr>
          <a:lstStyle/>
          <a:p>
            <a:r>
              <a:rPr lang="ru-RU" dirty="0"/>
              <a:t>Кабели категории 4</a:t>
            </a:r>
            <a:br>
              <a:rPr lang="ru-RU" dirty="0"/>
            </a:br>
            <a:r>
              <a:rPr lang="ru-RU" dirty="0"/>
              <a:t>- улучшенный вариант кабеля категории 3</a:t>
            </a:r>
            <a:br>
              <a:rPr lang="ru-RU" dirty="0"/>
            </a:br>
            <a:r>
              <a:rPr lang="ru-RU" dirty="0"/>
              <a:t>- диапазон до 20 МГц</a:t>
            </a:r>
            <a:br>
              <a:rPr lang="ru-RU" dirty="0"/>
            </a:br>
            <a:r>
              <a:rPr lang="ru-RU" dirty="0"/>
              <a:t>- обеспечивает повышенную помехоустойчивость и низкие потери сигнала</a:t>
            </a:r>
            <a:br>
              <a:rPr lang="ru-RU" dirty="0"/>
            </a:br>
            <a:r>
              <a:rPr lang="ru-RU" dirty="0"/>
              <a:t>- на практике используются редко</a:t>
            </a:r>
          </a:p>
          <a:p>
            <a:r>
              <a:rPr lang="ru-RU" dirty="0"/>
              <a:t> Кабели категории 5 (5e)</a:t>
            </a:r>
            <a:br>
              <a:rPr lang="ru-RU" dirty="0"/>
            </a:br>
            <a:r>
              <a:rPr lang="ru-RU" dirty="0"/>
              <a:t>- специально были разработаны для поддержки высокоскоростных протоколов</a:t>
            </a:r>
            <a:br>
              <a:rPr lang="ru-RU" dirty="0"/>
            </a:br>
            <a:r>
              <a:rPr lang="ru-RU" dirty="0"/>
              <a:t>- диапазон до 100 МГц (125 МГц)</a:t>
            </a:r>
            <a:br>
              <a:rPr lang="ru-RU" dirty="0"/>
            </a:br>
            <a:r>
              <a:rPr lang="ru-RU" dirty="0"/>
              <a:t>- пришел на замену кабелю категории 3 (в сочетании с волоконно-оптическим)</a:t>
            </a:r>
          </a:p>
          <a:p>
            <a:r>
              <a:rPr lang="ru-RU" dirty="0"/>
              <a:t> Кабели категории 6 и 7</a:t>
            </a:r>
            <a:br>
              <a:rPr lang="ru-RU" dirty="0"/>
            </a:br>
            <a:r>
              <a:rPr lang="ru-RU" dirty="0"/>
              <a:t>- для 6 – до 250 МГц, для 7 – до 600 МГц</a:t>
            </a:r>
            <a:br>
              <a:rPr lang="ru-RU" dirty="0"/>
            </a:br>
            <a:r>
              <a:rPr lang="ru-RU" dirty="0"/>
              <a:t>- кабели 7 категории обязательно экранируются</a:t>
            </a:r>
            <a:br>
              <a:rPr lang="ru-RU" dirty="0"/>
            </a:br>
            <a:r>
              <a:rPr lang="ru-RU" dirty="0"/>
              <a:t>- поддержка высокоскоростных протоколов на отрезках кабеля большей длины, чем UTP-5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7672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Экранированная витая пара (</a:t>
            </a:r>
            <a:r>
              <a:rPr lang="en-US" dirty="0"/>
              <a:t>STP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 Хорошо защищает передаваемые сигналы от внешних помех, а также меньше излучает электромагнитные колебания вовне</a:t>
            </a:r>
          </a:p>
          <a:p>
            <a:pPr algn="just"/>
            <a:r>
              <a:rPr lang="ru-RU" sz="2400" dirty="0"/>
              <a:t> Наличие заземляемого экрана удорожает кабель и усложняет его прокладку</a:t>
            </a:r>
          </a:p>
          <a:p>
            <a:pPr algn="just"/>
            <a:r>
              <a:rPr lang="ru-RU" sz="2400" dirty="0"/>
              <a:t> Основным стандартом, определяющим параметры STP, является фирменный стандарт IBM (в нём кабели делятся по типам, от 1 до 9)</a:t>
            </a:r>
            <a:br>
              <a:rPr lang="ru-RU" sz="2400" dirty="0"/>
            </a:br>
            <a:r>
              <a:rPr lang="ru-RU" sz="2400" dirty="0"/>
              <a:t>Например, кабель типа 1 стандарта IBM состоит из 2-х пар скрученных проводов, экранированных оплёткой. Электрические параметры похожи на параметры UTP-5, но на много больше волновое сопротивление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0893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Витая </a:t>
            </a:r>
            <a:r>
              <a:rPr lang="ru-RU" dirty="0" smtClean="0"/>
              <a:t>пара</a:t>
            </a:r>
            <a:endParaRPr lang="ru-RU" dirty="0"/>
          </a:p>
        </p:txBody>
      </p:sp>
      <p:pic>
        <p:nvPicPr>
          <p:cNvPr id="4" name="Picture 5" descr="Картинка 1 из 14154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09" y="2243698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847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Витая </a:t>
            </a:r>
            <a:r>
              <a:rPr lang="ru-RU" dirty="0" smtClean="0"/>
              <a:t>пара</a:t>
            </a:r>
            <a:endParaRPr lang="ru-RU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74199" y="2196353"/>
            <a:ext cx="9041520" cy="3854823"/>
            <a:chOff x="1008" y="768"/>
            <a:chExt cx="4752" cy="2026"/>
          </a:xfrm>
        </p:grpSpPr>
        <p:pic>
          <p:nvPicPr>
            <p:cNvPr id="5" name="Picture 7" descr="разъем rj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768"/>
              <a:ext cx="1920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фото 8p8c (rj45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768"/>
              <a:ext cx="1805" cy="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порт mdi/mdi-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768"/>
              <a:ext cx="1017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32" y="1915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Разъем 8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P8C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52" y="2544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>
                  <a:latin typeface="Arial" panose="020B0604020202020204" pitchFamily="34" charset="0"/>
                  <a:cs typeface="Arial" panose="020B0604020202020204" pitchFamily="34" charset="0"/>
                </a:rPr>
                <a:t>Порт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MDI</a:t>
              </a:r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7084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Витая </a:t>
            </a:r>
            <a:r>
              <a:rPr lang="ru-RU" dirty="0" smtClean="0"/>
              <a:t>пара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Существует два варианта обжима разъёма на кабеле:</a:t>
            </a:r>
          </a:p>
          <a:p>
            <a:pPr algn="just"/>
            <a:r>
              <a:rPr lang="ru-RU" sz="2800" dirty="0" smtClean="0"/>
              <a:t>для </a:t>
            </a:r>
            <a:r>
              <a:rPr lang="ru-RU" sz="2800" dirty="0"/>
              <a:t>создания прямого кабеля - для соединения порта сетевой карты с коммутатором или концентратором</a:t>
            </a:r>
          </a:p>
          <a:p>
            <a:pPr algn="just"/>
            <a:r>
              <a:rPr lang="ru-RU" sz="2800" dirty="0" smtClean="0"/>
              <a:t>для </a:t>
            </a:r>
            <a:r>
              <a:rPr lang="ru-RU" sz="2800" dirty="0"/>
              <a:t>создания перекрёстного кабеля, имеющего инвертированную разводку контактов разъёма для соединения напрямую двух сетевых плат, установленных в компьютеры, а также для соединения некоторых старых моделей концентраторов или коммутаторов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78214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Прямой</a:t>
            </a:r>
            <a:r>
              <a:rPr lang="en-US" dirty="0"/>
              <a:t> </a:t>
            </a:r>
            <a:r>
              <a:rPr lang="en-US" dirty="0" err="1"/>
              <a:t>кабель</a:t>
            </a:r>
            <a:r>
              <a:rPr lang="en-US" dirty="0"/>
              <a:t> (straight through cable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Picture 4" descr="RJ-45 TIA-568A Left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2" y="2097741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J-45 TIA-568A Right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12" y="2097741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RJ-45 TIA-568B Left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2" y="4498041"/>
            <a:ext cx="3886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RJ-45 TIA-568B Right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2" y="4498041"/>
            <a:ext cx="3810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644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 для скорости 100 </a:t>
            </a:r>
            <a:r>
              <a:rPr lang="ru-RU" dirty="0" err="1" smtClean="0"/>
              <a:t>мбит</a:t>
            </a:r>
            <a:r>
              <a:rPr lang="ru-RU" dirty="0" smtClean="0"/>
              <a:t>/с</a:t>
            </a:r>
            <a:endParaRPr lang="ru-RU" dirty="0"/>
          </a:p>
        </p:txBody>
      </p:sp>
      <p:pic>
        <p:nvPicPr>
          <p:cNvPr id="4" name="Picture 4" descr="RJ-45 TIA-568B Left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1" y="3334871"/>
            <a:ext cx="3677828" cy="18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J-45 TIA-568A Right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11" y="3334871"/>
            <a:ext cx="3585882" cy="18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99336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Волоконно-оптический </a:t>
            </a:r>
            <a:r>
              <a:rPr lang="ru-RU" dirty="0" smtClean="0"/>
              <a:t>кабель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Состоит из тонких (5 - 60 микрон) гибких стеклянных волокон, по которым распространяются световые сигналы</a:t>
            </a:r>
          </a:p>
          <a:p>
            <a:pPr algn="just"/>
            <a:r>
              <a:rPr lang="ru-RU" dirty="0" smtClean="0"/>
              <a:t>Наиболее </a:t>
            </a:r>
            <a:r>
              <a:rPr lang="ru-RU" dirty="0"/>
              <a:t>качественный тип кабеля: обеспечивает передачу данных со скоростью до 10 Гбит/с (и выше), лучше других типов передающей среды защищает данные от внешних помех</a:t>
            </a:r>
          </a:p>
          <a:p>
            <a:pPr algn="just"/>
            <a:r>
              <a:rPr lang="ru-RU" dirty="0" smtClean="0"/>
              <a:t>Световые </a:t>
            </a:r>
            <a:r>
              <a:rPr lang="ru-RU" dirty="0"/>
              <a:t>импульсы: есть сигнал = 1, нет = 0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99" y="4284345"/>
            <a:ext cx="40767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4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Начало 70-х гг. Появление БИС, </a:t>
            </a:r>
            <a:br>
              <a:rPr lang="ru-RU" dirty="0"/>
            </a:br>
            <a:r>
              <a:rPr lang="ru-RU" dirty="0"/>
              <a:t>первые ЛВС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Появление БИС (</a:t>
            </a:r>
            <a:r>
              <a:rPr lang="ru-RU" sz="2800" dirty="0" err="1"/>
              <a:t>Large-scale</a:t>
            </a:r>
            <a:r>
              <a:rPr lang="ru-RU" sz="2800" dirty="0"/>
              <a:t> </a:t>
            </a:r>
            <a:r>
              <a:rPr lang="ru-RU" sz="2800" dirty="0" err="1"/>
              <a:t>integrated</a:t>
            </a:r>
            <a:r>
              <a:rPr lang="ru-RU" sz="2800" dirty="0"/>
              <a:t> </a:t>
            </a:r>
            <a:r>
              <a:rPr lang="ru-RU" sz="2800" dirty="0" err="1"/>
              <a:t>circuits</a:t>
            </a:r>
            <a:r>
              <a:rPr lang="ru-RU" sz="2800" dirty="0"/>
              <a:t>), появление «миникомпьютеров», что нарушило в </a:t>
            </a:r>
            <a:r>
              <a:rPr lang="ru-RU" sz="2800" dirty="0" err="1"/>
              <a:t>т.ч</a:t>
            </a:r>
            <a:r>
              <a:rPr lang="ru-RU" sz="2800" dirty="0"/>
              <a:t>. и «закон Гроша»</a:t>
            </a:r>
          </a:p>
          <a:p>
            <a:pPr algn="just"/>
            <a:r>
              <a:rPr lang="ru-RU" sz="2800" dirty="0"/>
              <a:t> ЛВС (локальные сети) – это объединения компьютеров, сосредоточенных на небольшой территории</a:t>
            </a:r>
          </a:p>
          <a:p>
            <a:pPr algn="just"/>
            <a:r>
              <a:rPr lang="ru-RU" sz="2800" dirty="0"/>
              <a:t> Сетевая технология – согласованная совокупность программных и аппаратных средств (например, драйверов, сетевых устройств, кабелей и т.д.), а так же механизмов передачи данных по линиям связи, достаточный для построения вычислительной сети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075450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Волоконно-оптический </a:t>
            </a:r>
            <a:r>
              <a:rPr lang="ru-RU" dirty="0" smtClean="0"/>
              <a:t>кабель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зависимости от распределения показателя преломления и диаметра сердечника выделяют:</a:t>
            </a:r>
          </a:p>
          <a:p>
            <a:pPr algn="just"/>
            <a:r>
              <a:rPr lang="ru-RU" sz="2400" dirty="0" err="1" smtClean="0"/>
              <a:t>одномодовое</a:t>
            </a:r>
            <a:r>
              <a:rPr lang="ru-RU" sz="2400" dirty="0" smtClean="0"/>
              <a:t> </a:t>
            </a:r>
            <a:r>
              <a:rPr lang="ru-RU" sz="2400" dirty="0"/>
              <a:t>волокно</a:t>
            </a:r>
          </a:p>
          <a:p>
            <a:pPr algn="just"/>
            <a:r>
              <a:rPr lang="ru-RU" sz="2400" dirty="0" err="1" smtClean="0"/>
              <a:t>многомодовое</a:t>
            </a:r>
            <a:r>
              <a:rPr lang="ru-RU" sz="2400" dirty="0" smtClean="0"/>
              <a:t> </a:t>
            </a:r>
            <a:r>
              <a:rPr lang="ru-RU" sz="2400" dirty="0"/>
              <a:t>волокно со ступенчатым изменением 	показателя </a:t>
            </a:r>
            <a:r>
              <a:rPr lang="ru-RU" sz="2400" dirty="0" smtClean="0"/>
              <a:t>преломления </a:t>
            </a:r>
            <a:endParaRPr lang="ru-RU" sz="2400" dirty="0"/>
          </a:p>
          <a:p>
            <a:pPr algn="just"/>
            <a:r>
              <a:rPr lang="ru-RU" sz="2400" dirty="0" err="1" smtClean="0"/>
              <a:t>многомодовое</a:t>
            </a:r>
            <a:r>
              <a:rPr lang="ru-RU" sz="2400" dirty="0" smtClean="0"/>
              <a:t> </a:t>
            </a:r>
            <a:r>
              <a:rPr lang="ru-RU" sz="2400" dirty="0"/>
              <a:t>волокно с плавным изменением 	показателя преломления</a:t>
            </a:r>
          </a:p>
          <a:p>
            <a:pPr marL="0" indent="0" algn="just">
              <a:buNone/>
            </a:pPr>
            <a:r>
              <a:rPr lang="ru-RU" sz="2400" dirty="0"/>
              <a:t>Понятие «мода» описывает режим распространения световых лучей в сердцевине кабеля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0536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Одномодовый</a:t>
            </a:r>
            <a:r>
              <a:rPr lang="ru-RU" dirty="0"/>
              <a:t> </a:t>
            </a:r>
            <a:r>
              <a:rPr lang="ru-RU" dirty="0" smtClean="0"/>
              <a:t>кабель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34" y="2971799"/>
            <a:ext cx="6747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7127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Многомодовый</a:t>
            </a:r>
            <a:r>
              <a:rPr lang="ru-RU" dirty="0"/>
              <a:t> </a:t>
            </a:r>
            <a:r>
              <a:rPr lang="ru-RU" dirty="0" smtClean="0"/>
              <a:t>кабель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71" y="2111188"/>
            <a:ext cx="58197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2304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отражения волн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 Устанавливает изменение направления хода светового луча в результате встречи с отражающей поверхностью: падающий и отраженный лучи лежат в одной плоскости с нормалью к отражающей поверхности в точке падения, и эта нормаль делит угол между лучами на две равные части </a:t>
            </a:r>
          </a:p>
          <a:p>
            <a:pPr algn="just"/>
            <a:r>
              <a:rPr lang="ru-RU" dirty="0"/>
              <a:t> «Угол падения равен углу отражения» </a:t>
            </a:r>
          </a:p>
          <a:p>
            <a:pPr algn="just"/>
            <a:r>
              <a:rPr lang="ru-RU" dirty="0"/>
              <a:t> Среды: «стекло»-«воздух»: если угол падения превосходит некоторую критическую величину, то луч света целиком отражается обратно в стекло, а в воздух ничего не проходит</a:t>
            </a:r>
          </a:p>
          <a:p>
            <a:pPr algn="just"/>
            <a:r>
              <a:rPr lang="ru-RU" dirty="0"/>
              <a:t> Оптоволокно – это стеклянная или пластиковая нить, используемая для переноса света внутри себя посредством полного внутреннего отражения </a:t>
            </a:r>
          </a:p>
        </p:txBody>
      </p:sp>
    </p:spTree>
    <p:extLst>
      <p:ext uri="{BB962C8B-B14F-4D97-AF65-F5344CB8AC3E}">
        <p14:creationId xmlns:p14="http://schemas.microsoft.com/office/powerpoint/2010/main" val="35147086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отражения </a:t>
            </a:r>
            <a:r>
              <a:rPr lang="ru-RU" dirty="0" smtClean="0"/>
              <a:t>волн</a:t>
            </a:r>
            <a:endParaRPr lang="ru-RU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9" y="2645589"/>
            <a:ext cx="11449060" cy="321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6657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</a:t>
            </a:r>
            <a:r>
              <a:rPr lang="ru-RU" dirty="0" smtClean="0"/>
              <a:t>света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В качестве источников света в волоконно-оптических кабелях применяются:</a:t>
            </a:r>
            <a:br>
              <a:rPr lang="ru-RU" sz="2800" dirty="0"/>
            </a:br>
            <a:r>
              <a:rPr lang="ru-RU" sz="2800" dirty="0"/>
              <a:t>	- светодиоды (светоизлучающие диоды, </a:t>
            </a:r>
            <a:r>
              <a:rPr lang="ru-RU" sz="2800" dirty="0" err="1"/>
              <a:t>Light</a:t>
            </a:r>
            <a:r>
              <a:rPr lang="ru-RU" sz="2800" dirty="0"/>
              <a:t> </a:t>
            </a:r>
            <a:r>
              <a:rPr lang="ru-RU" sz="2800" dirty="0" err="1"/>
              <a:t>Emitted</a:t>
            </a:r>
            <a:r>
              <a:rPr lang="ru-RU" sz="2800" dirty="0"/>
              <a:t> </a:t>
            </a:r>
            <a:r>
              <a:rPr lang="ru-RU" sz="2800" dirty="0" err="1"/>
              <a:t>Diode</a:t>
            </a:r>
            <a:r>
              <a:rPr lang="ru-RU" sz="2800" dirty="0"/>
              <a:t>, LED</a:t>
            </a:r>
            <a:r>
              <a:rPr lang="ru-RU" sz="2800" dirty="0" smtClean="0"/>
              <a:t>)</a:t>
            </a:r>
          </a:p>
          <a:p>
            <a:pPr marL="0" indent="0" algn="just">
              <a:buNone/>
            </a:pPr>
            <a:r>
              <a:rPr lang="ru-RU" sz="2800" dirty="0"/>
              <a:t>	- полупроводниковые лазеры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Для </a:t>
            </a:r>
            <a:r>
              <a:rPr lang="ru-RU" sz="2800" dirty="0" err="1"/>
              <a:t>одномодового</a:t>
            </a:r>
            <a:r>
              <a:rPr lang="ru-RU" sz="2800" dirty="0"/>
              <a:t> оптоволокна используются только лазеры, так как они имеют узкую диаграмму направленности излучения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08712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Сравнительная характеристика источников </a:t>
            </a:r>
            <a:r>
              <a:rPr lang="ru-RU" dirty="0" smtClean="0"/>
              <a:t>света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862" y="2011363"/>
            <a:ext cx="690068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02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отрезков </a:t>
            </a:r>
            <a:r>
              <a:rPr lang="ru-RU" dirty="0" smtClean="0"/>
              <a:t>оптоволокна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Соединение отрезков кабеля может осуществляться тремя способами:</a:t>
            </a:r>
          </a:p>
          <a:p>
            <a:pPr algn="just"/>
            <a:r>
              <a:rPr lang="ru-RU" sz="2400" dirty="0" smtClean="0"/>
              <a:t>с </a:t>
            </a:r>
            <a:r>
              <a:rPr lang="ru-RU" sz="2400" dirty="0"/>
              <a:t>помощью специального разъема, через который кабель вставляется в оптическую розетку = потеря силы света 10-20%</a:t>
            </a:r>
          </a:p>
          <a:p>
            <a:pPr algn="just"/>
            <a:r>
              <a:rPr lang="ru-RU" sz="2400" dirty="0" smtClean="0"/>
              <a:t>с </a:t>
            </a:r>
            <a:r>
              <a:rPr lang="ru-RU" sz="2400" dirty="0"/>
              <a:t>помощью механического сращивания (два конца кабеля укладываются рядом друг с другом и зажимаются специальной муфтой) = потеря силы света около 10%</a:t>
            </a:r>
          </a:p>
          <a:p>
            <a:pPr algn="just"/>
            <a:r>
              <a:rPr lang="ru-RU" sz="2400" dirty="0" smtClean="0"/>
              <a:t>с </a:t>
            </a:r>
            <a:r>
              <a:rPr lang="ru-RU" sz="2400" dirty="0"/>
              <a:t>помощью сплавки двух кусков кабеля = потеря силы света около 2%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79751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Сравнение разных типов 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кабелей</a:t>
            </a:r>
            <a:endParaRPr lang="ru-RU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4" y="2516916"/>
            <a:ext cx="10786970" cy="35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6237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196" y="2049556"/>
            <a:ext cx="3831525" cy="4530090"/>
          </a:xfrm>
        </p:spPr>
      </p:pic>
    </p:spTree>
    <p:extLst>
      <p:ext uri="{BB962C8B-B14F-4D97-AF65-F5344CB8AC3E}">
        <p14:creationId xmlns:p14="http://schemas.microsoft.com/office/powerpoint/2010/main" val="326513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80-е гг. Стандартизация сетевых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- 1974 – появление архитектуры SNA, стандартизация технологии X.25</a:t>
            </a:r>
          </a:p>
          <a:p>
            <a:pPr algn="just"/>
            <a:r>
              <a:rPr lang="ru-RU" sz="2800" dirty="0"/>
              <a:t> Начало 80-х. Появление персональных компьютеров, создание Интернета в современном виде, широкое внедрение стека TCP/IP</a:t>
            </a:r>
          </a:p>
          <a:p>
            <a:pPr algn="just"/>
            <a:r>
              <a:rPr lang="ru-RU" sz="2800" dirty="0"/>
              <a:t> Середина 80-х. Появление стандартных технологий локальных сетей. </a:t>
            </a:r>
            <a:r>
              <a:rPr lang="ru-RU" sz="2800" dirty="0" err="1"/>
              <a:t>Ethernet</a:t>
            </a:r>
            <a:r>
              <a:rPr lang="ru-RU" sz="2800" dirty="0"/>
              <a:t> – 1980, </a:t>
            </a:r>
            <a:r>
              <a:rPr lang="ru-RU" sz="2800" dirty="0" err="1"/>
              <a:t>Token</a:t>
            </a:r>
            <a:r>
              <a:rPr lang="ru-RU" sz="2800" dirty="0"/>
              <a:t> </a:t>
            </a:r>
            <a:r>
              <a:rPr lang="ru-RU" sz="2800" dirty="0" err="1"/>
              <a:t>Ring</a:t>
            </a:r>
            <a:r>
              <a:rPr lang="ru-RU" sz="2800" dirty="0"/>
              <a:t>, FDDI – 1985</a:t>
            </a:r>
          </a:p>
          <a:p>
            <a:pPr algn="just"/>
            <a:r>
              <a:rPr lang="ru-RU" sz="2800" dirty="0"/>
              <a:t> Конец 80-х. Начало коммерческого использования Интернета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670756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Код</a:t>
            </a:r>
            <a:r>
              <a:rPr lang="en-US" dirty="0">
                <a:solidFill>
                  <a:schemeClr val="bg1"/>
                </a:solidFill>
              </a:rPr>
              <a:t> NRZ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Потенциальное кодирование без возвращения к нулю</a:t>
            </a:r>
            <a:r>
              <a:rPr lang="en-US" sz="2400" dirty="0"/>
              <a:t> (Non Return to Zero</a:t>
            </a:r>
            <a:r>
              <a:rPr lang="ru-RU" sz="2400" dirty="0"/>
              <a:t>)</a:t>
            </a:r>
            <a:r>
              <a:rPr lang="en-US" sz="2400" dirty="0"/>
              <a:t>. </a:t>
            </a:r>
          </a:p>
          <a:p>
            <a:r>
              <a:rPr lang="ru-RU" sz="2400" dirty="0"/>
              <a:t>Достоинства:</a:t>
            </a:r>
          </a:p>
          <a:p>
            <a:pPr lvl="1"/>
            <a:r>
              <a:rPr lang="ru-RU" sz="2400" dirty="0"/>
              <a:t>Простой</a:t>
            </a:r>
          </a:p>
          <a:p>
            <a:pPr lvl="1"/>
            <a:r>
              <a:rPr lang="ru-RU" sz="2400" dirty="0"/>
              <a:t>Хорошая распознаваемость ошибок</a:t>
            </a:r>
          </a:p>
          <a:p>
            <a:pPr lvl="1"/>
            <a:r>
              <a:rPr lang="ru-RU" sz="2400" dirty="0"/>
              <a:t>Основная гармоника низкой частоты </a:t>
            </a:r>
            <a:r>
              <a:rPr lang="en-US" sz="2400" dirty="0"/>
              <a:t>N/2 </a:t>
            </a:r>
            <a:r>
              <a:rPr lang="ru-RU" sz="2400" dirty="0"/>
              <a:t>(Узкий спектр)</a:t>
            </a:r>
          </a:p>
          <a:p>
            <a:r>
              <a:rPr lang="ru-RU" sz="2400" dirty="0"/>
              <a:t>Недостатки</a:t>
            </a:r>
          </a:p>
          <a:p>
            <a:pPr lvl="1"/>
            <a:r>
              <a:rPr lang="ru-RU" sz="2400" dirty="0"/>
              <a:t>Нет самосинхронизации</a:t>
            </a:r>
          </a:p>
          <a:p>
            <a:pPr lvl="1"/>
            <a:r>
              <a:rPr lang="ru-RU" sz="2400" dirty="0"/>
              <a:t>Наличие низкочастотной составляющей при постоянном сигнале из 0 или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6425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Код</a:t>
            </a:r>
            <a:r>
              <a:rPr lang="en-US" dirty="0">
                <a:solidFill>
                  <a:schemeClr val="bg1"/>
                </a:solidFill>
              </a:rPr>
              <a:t> AMI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400" dirty="0"/>
              <a:t>Биполярное кодирование с альтернативной инверсией (</a:t>
            </a:r>
            <a:r>
              <a:rPr lang="en-US" sz="2400" dirty="0"/>
              <a:t>AMI</a:t>
            </a:r>
            <a:r>
              <a:rPr lang="ru-RU" sz="2400" dirty="0"/>
              <a:t>)</a:t>
            </a:r>
            <a:r>
              <a:rPr lang="en-US" sz="2400" dirty="0"/>
              <a:t>. </a:t>
            </a:r>
          </a:p>
          <a:p>
            <a:pPr algn="just"/>
            <a:r>
              <a:rPr lang="ru-RU" sz="2400" dirty="0"/>
              <a:t>Три уровня потенциала. 0 = 0 1 = + или – (потенциал каждой новой 1 противоположен предыдущему)</a:t>
            </a:r>
            <a:endParaRPr lang="en-US" sz="2400" dirty="0"/>
          </a:p>
          <a:p>
            <a:pPr algn="just"/>
            <a:r>
              <a:rPr lang="ru-RU" sz="2400" dirty="0"/>
              <a:t>Достоинства:</a:t>
            </a:r>
          </a:p>
          <a:p>
            <a:pPr lvl="1" algn="just"/>
            <a:r>
              <a:rPr lang="ru-RU" sz="2400" dirty="0"/>
              <a:t>Простой</a:t>
            </a:r>
          </a:p>
          <a:p>
            <a:pPr lvl="1" algn="just"/>
            <a:r>
              <a:rPr lang="ru-RU" sz="2400" dirty="0"/>
              <a:t>Спектр зачастую уже чем</a:t>
            </a:r>
            <a:r>
              <a:rPr lang="en-US" sz="2400" dirty="0"/>
              <a:t> </a:t>
            </a:r>
            <a:r>
              <a:rPr lang="ru-RU" sz="2400" dirty="0"/>
              <a:t>у </a:t>
            </a:r>
            <a:r>
              <a:rPr lang="en-US" sz="2400" dirty="0"/>
              <a:t>NRZ</a:t>
            </a:r>
            <a:r>
              <a:rPr lang="ru-RU" sz="2400" dirty="0"/>
              <a:t> (</a:t>
            </a:r>
            <a:r>
              <a:rPr lang="en-US" sz="2400" dirty="0"/>
              <a:t>N/4 </a:t>
            </a:r>
            <a:r>
              <a:rPr lang="ru-RU" sz="2400" dirty="0"/>
              <a:t>при 0101010)</a:t>
            </a:r>
          </a:p>
          <a:p>
            <a:pPr lvl="1" algn="just"/>
            <a:r>
              <a:rPr lang="ru-RU" sz="2400" dirty="0"/>
              <a:t>Есть распознаваемость ошибок</a:t>
            </a:r>
          </a:p>
          <a:p>
            <a:pPr lvl="1" algn="just"/>
            <a:r>
              <a:rPr lang="ru-RU" sz="2400" dirty="0"/>
              <a:t>Решает проблему </a:t>
            </a:r>
            <a:r>
              <a:rPr lang="en-US" sz="2400" dirty="0"/>
              <a:t>NRZ </a:t>
            </a:r>
            <a:r>
              <a:rPr lang="ru-RU" sz="2400" dirty="0"/>
              <a:t>с последовательностью 1</a:t>
            </a:r>
          </a:p>
          <a:p>
            <a:pPr algn="just"/>
            <a:r>
              <a:rPr lang="ru-RU" sz="2400" dirty="0"/>
              <a:t>Недостатки</a:t>
            </a:r>
          </a:p>
          <a:p>
            <a:pPr lvl="1" algn="just"/>
            <a:r>
              <a:rPr lang="ru-RU" sz="2400" dirty="0"/>
              <a:t>Последовательности 0 так же проблематичны</a:t>
            </a:r>
          </a:p>
          <a:p>
            <a:pPr lvl="1" algn="just"/>
            <a:r>
              <a:rPr lang="ru-RU" sz="2400" dirty="0"/>
              <a:t>3 уровня потенциала – нужен мощнее передатчик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446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Биполярный импульсный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Единица представлена импульсом одной полярности, ноль – другой.</a:t>
            </a:r>
            <a:endParaRPr lang="en-US" sz="2400" dirty="0"/>
          </a:p>
          <a:p>
            <a:r>
              <a:rPr lang="ru-RU" sz="2400" dirty="0"/>
              <a:t>Достоинства:</a:t>
            </a:r>
          </a:p>
          <a:p>
            <a:pPr lvl="1"/>
            <a:r>
              <a:rPr lang="ru-RU" sz="2400" dirty="0"/>
              <a:t>Простой</a:t>
            </a:r>
          </a:p>
          <a:p>
            <a:pPr lvl="1"/>
            <a:r>
              <a:rPr lang="ru-RU" sz="2400" dirty="0"/>
              <a:t>Самосинхронизация</a:t>
            </a:r>
          </a:p>
          <a:p>
            <a:r>
              <a:rPr lang="ru-RU" sz="2400" dirty="0"/>
              <a:t>Недостатки</a:t>
            </a:r>
          </a:p>
          <a:p>
            <a:pPr lvl="1"/>
            <a:r>
              <a:rPr lang="ru-RU" sz="2400" dirty="0"/>
              <a:t>Широкий спектр (при постоянном 0 или 1 спектр равен </a:t>
            </a:r>
            <a:r>
              <a:rPr lang="en-US" sz="2400" dirty="0"/>
              <a:t>N </a:t>
            </a:r>
            <a:r>
              <a:rPr lang="ru-RU" sz="2400" dirty="0"/>
              <a:t>Гц)</a:t>
            </a:r>
          </a:p>
          <a:p>
            <a:pPr lvl="1"/>
            <a:r>
              <a:rPr lang="ru-RU" sz="2400" dirty="0"/>
              <a:t>Есть постоянная составляющая</a:t>
            </a:r>
          </a:p>
          <a:p>
            <a:pPr lvl="1"/>
            <a:r>
              <a:rPr lang="ru-RU" sz="2400" dirty="0"/>
              <a:t>3 уровня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6969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Манчестерский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Для кодирования 0 и 1 используется перепад потенциала (фронт импульса). Каждый такт делится на 2 части. </a:t>
            </a:r>
          </a:p>
          <a:p>
            <a:pPr algn="just"/>
            <a:r>
              <a:rPr lang="ru-RU" sz="2800" dirty="0"/>
              <a:t>Единица – перепад в середине такта от низкого уровня к высокому</a:t>
            </a:r>
          </a:p>
          <a:p>
            <a:pPr algn="just"/>
            <a:r>
              <a:rPr lang="ru-RU" sz="2800" dirty="0"/>
              <a:t>Ноль – перепад в середине такта от высокого к низкому</a:t>
            </a:r>
          </a:p>
          <a:p>
            <a:pPr algn="just"/>
            <a:r>
              <a:rPr lang="ru-RU" sz="2800" dirty="0"/>
              <a:t>К начале каждого такта может происходить служебный перепад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651460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Манчестерский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Достоинства</a:t>
            </a:r>
          </a:p>
          <a:p>
            <a:pPr lvl="1" algn="just">
              <a:spcBef>
                <a:spcPct val="0"/>
              </a:spcBef>
            </a:pPr>
            <a:r>
              <a:rPr lang="ru-RU" sz="2400" dirty="0"/>
              <a:t>Самосинхронизация</a:t>
            </a:r>
          </a:p>
          <a:p>
            <a:pPr lvl="1" algn="just">
              <a:spcBef>
                <a:spcPct val="0"/>
              </a:spcBef>
            </a:pPr>
            <a:r>
              <a:rPr lang="ru-RU" sz="2400" dirty="0"/>
              <a:t>2 уровня </a:t>
            </a:r>
          </a:p>
          <a:p>
            <a:pPr lvl="1" algn="just">
              <a:spcBef>
                <a:spcPct val="0"/>
              </a:spcBef>
            </a:pPr>
            <a:r>
              <a:rPr lang="ru-RU" sz="2400" dirty="0"/>
              <a:t>Нет постоянной составляющей</a:t>
            </a:r>
          </a:p>
          <a:p>
            <a:pPr lvl="1" algn="just">
              <a:spcBef>
                <a:spcPct val="0"/>
              </a:spcBef>
            </a:pPr>
            <a:r>
              <a:rPr lang="ru-RU" sz="2400" dirty="0"/>
              <a:t>Основная гармоника в худшем случае </a:t>
            </a:r>
            <a:r>
              <a:rPr lang="en-US" sz="2400" dirty="0"/>
              <a:t>N</a:t>
            </a:r>
            <a:r>
              <a:rPr lang="ru-RU" sz="2400" dirty="0"/>
              <a:t> Гц в лучшем </a:t>
            </a:r>
            <a:r>
              <a:rPr lang="en-US" sz="2400" dirty="0"/>
              <a:t>N/2 </a:t>
            </a:r>
            <a:r>
              <a:rPr lang="ru-RU" sz="2400" dirty="0"/>
              <a:t>Гц. В среднем, в полтора раза уже чем у биполярного импульсного</a:t>
            </a:r>
          </a:p>
          <a:p>
            <a:pPr algn="just"/>
            <a:r>
              <a:rPr lang="ru-RU" sz="2400" dirty="0"/>
              <a:t>Недостатки </a:t>
            </a:r>
          </a:p>
          <a:p>
            <a:pPr lvl="1" algn="just"/>
            <a:r>
              <a:rPr lang="ru-RU" sz="2400" dirty="0"/>
              <a:t>требует двойной пропускной способности линии по отношению к прямому двоичному кодированию, так как импульсы имеют половинную ширину. Например, для того чтобы отправлять данные со скоростью 10 Мбит/с, необходимо изменять сигнал 20 миллионов раз в секунду.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4089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Потенциальный код </a:t>
            </a:r>
            <a:r>
              <a:rPr lang="en-US" dirty="0">
                <a:solidFill>
                  <a:schemeClr val="bg1"/>
                </a:solidFill>
              </a:rPr>
              <a:t>2B1Q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Каждый 2 бита кодируются за 1 такт сигналом, имеющим 4 состояния. </a:t>
            </a:r>
          </a:p>
          <a:p>
            <a:pPr algn="just"/>
            <a:r>
              <a:rPr lang="ru-RU" sz="2400" dirty="0"/>
              <a:t>Пары 00 01 11 10 (-2.5 -0.833 +0.833 +2.5)</a:t>
            </a:r>
          </a:p>
          <a:p>
            <a:pPr marL="0" indent="0" algn="just">
              <a:buNone/>
            </a:pPr>
            <a:r>
              <a:rPr lang="ru-RU" sz="2400" dirty="0"/>
              <a:t>Достоинства</a:t>
            </a:r>
          </a:p>
          <a:p>
            <a:pPr algn="just"/>
            <a:r>
              <a:rPr lang="ru-RU" sz="2400" dirty="0"/>
              <a:t>При случайном чередовании битов спектр в 2 раза уже чем у NRZ</a:t>
            </a:r>
          </a:p>
          <a:p>
            <a:pPr algn="just"/>
            <a:r>
              <a:rPr lang="ru-RU" sz="2400" dirty="0"/>
              <a:t>Скорость в 2 раза выше чем у AMI и NRZI</a:t>
            </a:r>
          </a:p>
          <a:p>
            <a:pPr marL="0" indent="0" algn="just">
              <a:buNone/>
            </a:pPr>
            <a:r>
              <a:rPr lang="ru-RU" sz="2400" dirty="0"/>
              <a:t>Недостатки</a:t>
            </a:r>
          </a:p>
          <a:p>
            <a:pPr algn="just"/>
            <a:r>
              <a:rPr lang="ru-RU" sz="2400" dirty="0"/>
              <a:t>Высокая мощность передатчика</a:t>
            </a:r>
          </a:p>
          <a:p>
            <a:pPr algn="just"/>
            <a:r>
              <a:rPr lang="ru-RU" sz="2400" dirty="0"/>
              <a:t>Требуется бороться с длинными постоянными последовательностями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8587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Избыточный код 4</a:t>
            </a:r>
            <a:r>
              <a:rPr lang="en-US" dirty="0"/>
              <a:t>B/5B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Последовательность разбивается на символы, затем исходный символ заменяется новым с большим количеством битов. </a:t>
            </a:r>
          </a:p>
          <a:p>
            <a:pPr algn="just"/>
            <a:r>
              <a:rPr lang="ru-RU" sz="2800" dirty="0"/>
              <a:t>Результирующие символы могут иметь 32 комбинации, используется 16 (не содержащих большого количества 0). </a:t>
            </a:r>
          </a:p>
          <a:p>
            <a:pPr algn="just"/>
            <a:r>
              <a:rPr lang="ru-RU" sz="2800" dirty="0"/>
              <a:t>После 4B/5B можно применять кодирование, чувствительное к большому количеству нулей (например, NRZI)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905072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Избыточный код </a:t>
            </a:r>
            <a:r>
              <a:rPr lang="en-US" dirty="0">
                <a:solidFill>
                  <a:schemeClr val="bg1"/>
                </a:solidFill>
              </a:rPr>
              <a:t>4B/5B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7071" y="2776256"/>
            <a:ext cx="8855775" cy="3149413"/>
          </a:xfrm>
        </p:spPr>
      </p:pic>
    </p:spTree>
    <p:extLst>
      <p:ext uri="{BB962C8B-B14F-4D97-AF65-F5344CB8AC3E}">
        <p14:creationId xmlns:p14="http://schemas.microsoft.com/office/powerpoint/2010/main" val="13914054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Обеспечивает «прозрачность» соединения для сетевого уровня:</a:t>
            </a:r>
          </a:p>
          <a:p>
            <a:pPr algn="just"/>
            <a:r>
              <a:rPr lang="ru-RU" sz="2800" dirty="0"/>
              <a:t> установление логического соединения между взаимодействующими узлами</a:t>
            </a:r>
          </a:p>
          <a:p>
            <a:pPr algn="just"/>
            <a:r>
              <a:rPr lang="ru-RU" sz="2800" dirty="0"/>
              <a:t> согласование скоростей в рамках соединения приемника и передатчика информации</a:t>
            </a:r>
          </a:p>
          <a:p>
            <a:pPr algn="just"/>
            <a:r>
              <a:rPr lang="ru-RU" sz="2800" dirty="0" smtClean="0"/>
              <a:t>обнаружение </a:t>
            </a:r>
            <a:r>
              <a:rPr lang="ru-RU" sz="2800" dirty="0"/>
              <a:t>и исправление ошибок передачи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87193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Кадр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8" y="2341033"/>
            <a:ext cx="9901961" cy="278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70758" y="5325071"/>
            <a:ext cx="601187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Основная деятельность уровня передачи данных заключается в </a:t>
            </a:r>
            <a:r>
              <a:rPr lang="ru-RU" b="1"/>
              <a:t>управлении кадрами</a:t>
            </a:r>
          </a:p>
        </p:txBody>
      </p:sp>
    </p:spTree>
    <p:extLst>
      <p:ext uri="{BB962C8B-B14F-4D97-AF65-F5344CB8AC3E}">
        <p14:creationId xmlns:p14="http://schemas.microsoft.com/office/powerpoint/2010/main" val="292744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90-е гг. Бум </a:t>
            </a:r>
            <a:r>
              <a:rPr lang="ru-RU" dirty="0" err="1"/>
              <a:t>Ethernet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Появление WWW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 Лидер из технологий локальных сетей – </a:t>
            </a:r>
            <a:r>
              <a:rPr lang="ru-RU" sz="2800" dirty="0" err="1"/>
              <a:t>Ethernet</a:t>
            </a:r>
            <a:endParaRPr lang="ru-RU" sz="2800" dirty="0"/>
          </a:p>
          <a:p>
            <a:pPr algn="just"/>
            <a:r>
              <a:rPr lang="ru-RU" sz="2800" dirty="0"/>
              <a:t> Развитие 100 Мбит/c и 1000 Мбит/c стандартов </a:t>
            </a:r>
            <a:r>
              <a:rPr lang="ru-RU" sz="2800" dirty="0" err="1"/>
              <a:t>Ethernet</a:t>
            </a:r>
            <a:endParaRPr lang="ru-RU" sz="2800" dirty="0"/>
          </a:p>
          <a:p>
            <a:pPr algn="just"/>
            <a:r>
              <a:rPr lang="ru-RU" sz="2800" dirty="0"/>
              <a:t> Увеличение использования </a:t>
            </a:r>
            <a:r>
              <a:rPr lang="ru-RU" sz="2800" dirty="0" err="1"/>
              <a:t>оптоволокона</a:t>
            </a:r>
            <a:endParaRPr lang="ru-RU" sz="2800" dirty="0"/>
          </a:p>
          <a:p>
            <a:pPr algn="just"/>
            <a:r>
              <a:rPr lang="ru-RU" sz="2800" dirty="0"/>
              <a:t> Тим </a:t>
            </a:r>
            <a:r>
              <a:rPr lang="ru-RU" sz="2800" dirty="0" err="1"/>
              <a:t>Бернерс</a:t>
            </a:r>
            <a:r>
              <a:rPr lang="ru-RU" sz="2800" dirty="0"/>
              <a:t>-Ли автор технологий HTTP, URI/URL и HTML. 1989 – внутренний проект для CERN. 1991 – 1993 доработка стандартов и их публикация</a:t>
            </a:r>
          </a:p>
          <a:p>
            <a:pPr algn="just"/>
            <a:r>
              <a:rPr lang="ru-RU" sz="2800" dirty="0"/>
              <a:t> 1994 – начало работы W3C консорциума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92018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ru-RU" dirty="0" smtClean="0"/>
              <a:t>кадра</a:t>
            </a:r>
            <a:endParaRPr lang="ru-RU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70" y="2066410"/>
            <a:ext cx="8265778" cy="350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56459" y="5710518"/>
            <a:ext cx="647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/>
              <a:t>Уровень передачи данных разбивает поток битов</a:t>
            </a:r>
            <a:br>
              <a:rPr lang="ru-RU" dirty="0"/>
            </a:br>
            <a:r>
              <a:rPr lang="ru-RU" dirty="0"/>
              <a:t> на отдельные кадры</a:t>
            </a:r>
          </a:p>
        </p:txBody>
      </p:sp>
    </p:spTree>
    <p:extLst>
      <p:ext uri="{BB962C8B-B14F-4D97-AF65-F5344CB8AC3E}">
        <p14:creationId xmlns:p14="http://schemas.microsoft.com/office/powerpoint/2010/main" val="30224494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на </a:t>
            </a:r>
            <a:r>
              <a:rPr lang="ru-RU" dirty="0" smtClean="0"/>
              <a:t>кадры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Подсчёт количества символов</a:t>
            </a:r>
          </a:p>
          <a:p>
            <a:r>
              <a:rPr lang="ru-RU" sz="2800" dirty="0" smtClean="0"/>
              <a:t>Использование сигнальных байтов с символьным заполнением</a:t>
            </a:r>
          </a:p>
          <a:p>
            <a:r>
              <a:rPr lang="ru-RU" sz="2800" dirty="0" smtClean="0"/>
              <a:t>Использование стартовых и стоповых битов с битовым заполнением</a:t>
            </a:r>
          </a:p>
          <a:p>
            <a:r>
              <a:rPr lang="ru-RU" sz="2800" dirty="0" smtClean="0"/>
              <a:t>Использование запрещённых сигналов физического уровня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92082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количества </a:t>
            </a:r>
            <a:r>
              <a:rPr lang="ru-RU" dirty="0" smtClean="0"/>
              <a:t>символов</a:t>
            </a:r>
            <a:endParaRPr lang="ru-RU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88" y="1915610"/>
            <a:ext cx="7959741" cy="348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97989" y="5623704"/>
            <a:ext cx="779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Используется </a:t>
            </a:r>
            <a:r>
              <a:rPr lang="ru-RU" dirty="0"/>
              <a:t>поле в заголовке для указания количества символов в кадре</a:t>
            </a:r>
            <a:br>
              <a:rPr lang="ru-RU" dirty="0"/>
            </a:br>
            <a:r>
              <a:rPr lang="ru-RU" dirty="0" smtClean="0"/>
              <a:t>Ошибка </a:t>
            </a:r>
            <a:r>
              <a:rPr lang="ru-RU" dirty="0"/>
              <a:t>в счетчике повлечет нарушение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8381648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Сигнальные байты с символьным </a:t>
            </a:r>
            <a:r>
              <a:rPr lang="ru-RU" dirty="0" smtClean="0"/>
              <a:t>заполнением</a:t>
            </a:r>
            <a:endParaRPr lang="ru-RU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87" y="2260748"/>
            <a:ext cx="6657143" cy="5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02919" y="3281087"/>
            <a:ext cx="9784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dirty="0"/>
              <a:t>Использование </a:t>
            </a:r>
            <a:r>
              <a:rPr lang="ru-RU" sz="2400" dirty="0" err="1"/>
              <a:t>флагового</a:t>
            </a:r>
            <a:r>
              <a:rPr lang="ru-RU" sz="2400" dirty="0"/>
              <a:t> байта</a:t>
            </a:r>
          </a:p>
          <a:p>
            <a:pPr algn="just">
              <a:spcBef>
                <a:spcPct val="50000"/>
              </a:spcBef>
            </a:pPr>
            <a:r>
              <a:rPr lang="ru-RU" sz="2400" dirty="0" smtClean="0"/>
              <a:t>Могут </a:t>
            </a:r>
            <a:r>
              <a:rPr lang="ru-RU" sz="2400" dirty="0"/>
              <a:t>возникать проблемы при передаче бинарных файлов (при передаче данных может встретиться последовательность, используемая как </a:t>
            </a:r>
            <a:r>
              <a:rPr lang="ru-RU" sz="2400" dirty="0" err="1"/>
              <a:t>флаговая</a:t>
            </a:r>
            <a:r>
              <a:rPr lang="ru-RU" sz="2400" dirty="0"/>
              <a:t>)</a:t>
            </a:r>
          </a:p>
          <a:p>
            <a:pPr algn="just">
              <a:spcBef>
                <a:spcPct val="50000"/>
              </a:spcBef>
            </a:pPr>
            <a:r>
              <a:rPr lang="ru-RU" sz="2400" dirty="0"/>
              <a:t> Возможное решение – добавление </a:t>
            </a:r>
            <a:r>
              <a:rPr lang="en-US" sz="2400" i="1" dirty="0"/>
              <a:t>escape</a:t>
            </a:r>
            <a:r>
              <a:rPr lang="ru-RU" sz="2400" dirty="0"/>
              <a:t>-символа перед совпавшем байтом внутри кадра с </a:t>
            </a:r>
            <a:r>
              <a:rPr lang="ru-RU" sz="2400" dirty="0" err="1"/>
              <a:t>флаговым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92269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Сигнальные байты с символьным </a:t>
            </a:r>
            <a:r>
              <a:rPr lang="ru-RU" dirty="0" smtClean="0"/>
              <a:t>заполнением</a:t>
            </a:r>
            <a:endParaRPr lang="ru-RU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82" y="2095595"/>
            <a:ext cx="7917953" cy="343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29060" y="5833882"/>
            <a:ext cx="9784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/>
              <a:t>Важный недостаток – данный метод тесно связан с </a:t>
            </a:r>
            <a:r>
              <a:rPr lang="ru-RU" sz="2000" b="1" dirty="0"/>
              <a:t>8-битными символами</a:t>
            </a:r>
          </a:p>
        </p:txBody>
      </p:sp>
    </p:spTree>
    <p:extLst>
      <p:ext uri="{BB962C8B-B14F-4D97-AF65-F5344CB8AC3E}">
        <p14:creationId xmlns:p14="http://schemas.microsoft.com/office/powerpoint/2010/main" val="35681901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Сигнальные байты с битовым </a:t>
            </a:r>
            <a:r>
              <a:rPr lang="ru-RU" dirty="0" smtClean="0"/>
              <a:t>заполнением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Каждый </a:t>
            </a:r>
            <a:r>
              <a:rPr lang="ru-RU" dirty="0"/>
              <a:t>кадр начинается и заканчивается специальной битовой последовательностью, 01111110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в битовом потоке передаваемых данных  встречается пять подряд идущих 1, то автоматически вставляется после них 0</a:t>
            </a:r>
          </a:p>
          <a:p>
            <a:pPr algn="just"/>
            <a:r>
              <a:rPr lang="ru-RU" dirty="0" smtClean="0"/>
              <a:t>Принимающая </a:t>
            </a:r>
            <a:r>
              <a:rPr lang="ru-RU" dirty="0"/>
              <a:t>сторона после каждых 5 подряд идущих 1 удаляет следующий за ними 0 (если </a:t>
            </a:r>
            <a:r>
              <a:rPr lang="ru-RU" dirty="0" smtClean="0"/>
              <a:t>присутствует)</a:t>
            </a:r>
          </a:p>
          <a:p>
            <a:r>
              <a:rPr lang="ru-RU" dirty="0" smtClean="0"/>
              <a:t>Пример</a:t>
            </a:r>
            <a:r>
              <a:rPr lang="ru-RU" dirty="0"/>
              <a:t>: </a:t>
            </a:r>
            <a:br>
              <a:rPr lang="ru-RU" dirty="0"/>
            </a:br>
            <a:r>
              <a:rPr lang="ru-RU" dirty="0"/>
              <a:t>Исходные данные: 	    </a:t>
            </a:r>
            <a:r>
              <a:rPr lang="ru-RU" dirty="0" smtClean="0"/>
              <a:t>	011011111111111111110010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Вставленные нули:  </a:t>
            </a:r>
            <a:r>
              <a:rPr lang="ru-RU" dirty="0" smtClean="0"/>
              <a:t>		011011111011111011111010010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Передаваемые данные:</a:t>
            </a:r>
            <a:br>
              <a:rPr lang="ru-RU" dirty="0"/>
            </a:br>
            <a:r>
              <a:rPr lang="ru-RU" dirty="0"/>
              <a:t>       </a:t>
            </a:r>
            <a:r>
              <a:rPr lang="ru-RU" dirty="0" smtClean="0"/>
              <a:t>		             01111110 </a:t>
            </a:r>
            <a:r>
              <a:rPr lang="ru-RU" dirty="0"/>
              <a:t>011011111011111011111010010 01111110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45923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Запрещенные сигналы физического </a:t>
            </a:r>
            <a:r>
              <a:rPr lang="ru-RU" dirty="0" smtClean="0"/>
              <a:t>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ru-RU" sz="2800" dirty="0"/>
              <a:t>Используются в случае, когда физический носитель обладает некоторой избыточностью</a:t>
            </a:r>
          </a:p>
          <a:p>
            <a:pPr>
              <a:spcBef>
                <a:spcPct val="50000"/>
              </a:spcBef>
            </a:pPr>
            <a:r>
              <a:rPr lang="ru-RU" sz="2800" dirty="0"/>
              <a:t>Пример:</a:t>
            </a:r>
            <a:br>
              <a:rPr lang="ru-RU" sz="2800" dirty="0"/>
            </a:br>
            <a:r>
              <a:rPr lang="ru-RU" sz="2800" dirty="0"/>
              <a:t>	1 = «низкий - высокий» уровень сигнала</a:t>
            </a:r>
            <a:br>
              <a:rPr lang="ru-RU" sz="2800" dirty="0"/>
            </a:br>
            <a:r>
              <a:rPr lang="ru-RU" sz="2800" dirty="0"/>
              <a:t>	0 = «низкий - высокий» уровень сигнала</a:t>
            </a:r>
          </a:p>
          <a:p>
            <a:pPr>
              <a:spcBef>
                <a:spcPct val="50000"/>
              </a:spcBef>
            </a:pPr>
            <a:r>
              <a:rPr lang="ru-RU" sz="2800" dirty="0"/>
              <a:t>	сигналы «низкий - низкий» и «высокий - высокий» ограничители кадров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27819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smtClean="0"/>
              <a:t>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ru-RU" sz="2400" dirty="0" smtClean="0"/>
              <a:t>Гарантия </a:t>
            </a:r>
            <a:r>
              <a:rPr lang="ru-RU" sz="2400" dirty="0"/>
              <a:t>доставки сетевому уровню получателя всех кадров в правильном порядке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2400" dirty="0"/>
              <a:t> Посылка уведомления о получении или неполном получении кадров от получателя отправителя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2400" dirty="0"/>
              <a:t> Использование таймеров уровня передачи данных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ru-RU" sz="2400" dirty="0"/>
              <a:t> Нумерация кадров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87094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ru-RU" dirty="0" smtClean="0"/>
              <a:t>потоком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 «Завал» получателя отправителем</a:t>
            </a:r>
          </a:p>
          <a:p>
            <a:r>
              <a:rPr lang="ru-RU" sz="2800" dirty="0"/>
              <a:t> Управление потоком с обратной связью</a:t>
            </a:r>
            <a:br>
              <a:rPr lang="ru-RU" sz="2800" dirty="0"/>
            </a:br>
            <a:r>
              <a:rPr lang="ru-RU" sz="2800" dirty="0" smtClean="0"/>
              <a:t>* </a:t>
            </a:r>
            <a:r>
              <a:rPr lang="ru-RU" sz="2800" dirty="0"/>
              <a:t>получатель отсылает отправителю информацию</a:t>
            </a:r>
          </a:p>
          <a:p>
            <a:r>
              <a:rPr lang="ru-RU" sz="2800" dirty="0"/>
              <a:t> Управление потоком с ограничением</a:t>
            </a:r>
            <a:br>
              <a:rPr lang="ru-RU" sz="2800" dirty="0"/>
            </a:br>
            <a:r>
              <a:rPr lang="ru-RU" sz="2800" dirty="0"/>
              <a:t>(не применяется на уровне передачи данных)</a:t>
            </a:r>
            <a:br>
              <a:rPr lang="ru-RU" sz="2800" dirty="0"/>
            </a:br>
            <a:r>
              <a:rPr lang="ru-RU" sz="2800" dirty="0" smtClean="0"/>
              <a:t>* </a:t>
            </a:r>
            <a:r>
              <a:rPr lang="ru-RU" sz="2800" dirty="0"/>
              <a:t>встраивание в протокол механизма, который ограничивает скорость передачи данных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44290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Обнаружение и исправление </a:t>
            </a:r>
            <a:r>
              <a:rPr lang="ru-RU" dirty="0" smtClean="0"/>
              <a:t>ошибок</a:t>
            </a:r>
            <a:endParaRPr lang="ru-RU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23159" y="2064184"/>
            <a:ext cx="5943600" cy="1778000"/>
            <a:chOff x="1488" y="816"/>
            <a:chExt cx="3744" cy="112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880" y="8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dirty="0"/>
                <a:t>Стратегии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88" y="1296"/>
              <a:ext cx="1344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/>
                <a:t>Коды с </a:t>
              </a:r>
              <a:br>
                <a:rPr lang="ru-RU"/>
              </a:br>
              <a:r>
                <a:rPr lang="ru-RU"/>
                <a:t>исправлением </a:t>
              </a:r>
              <a:br>
                <a:rPr lang="ru-RU"/>
              </a:br>
              <a:r>
                <a:rPr lang="ru-RU"/>
                <a:t>ошибок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88" y="1296"/>
              <a:ext cx="1344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/>
                <a:t>Коды с </a:t>
              </a:r>
              <a:br>
                <a:rPr lang="ru-RU"/>
              </a:br>
              <a:r>
                <a:rPr lang="ru-RU"/>
                <a:t>обнаружением </a:t>
              </a:r>
              <a:br>
                <a:rPr lang="ru-RU"/>
              </a:br>
              <a:r>
                <a:rPr lang="ru-RU"/>
                <a:t>ошибок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160" y="105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0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6614" y="4218702"/>
            <a:ext cx="583938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u-RU" dirty="0"/>
              <a:t> выявить какие данные должны были прийти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u-RU" dirty="0"/>
              <a:t> например для беспроводных сетей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763871" y="4218702"/>
            <a:ext cx="42231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u-RU" dirty="0"/>
              <a:t> понять, что произошла ошибка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u-RU" dirty="0"/>
              <a:t> например, для оптоволокна</a:t>
            </a:r>
          </a:p>
        </p:txBody>
      </p:sp>
    </p:spTree>
    <p:extLst>
      <p:ext uri="{BB962C8B-B14F-4D97-AF65-F5344CB8AC3E}">
        <p14:creationId xmlns:p14="http://schemas.microsoft.com/office/powerpoint/2010/main" val="421354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XXI в. Конвергенция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Стираются грани между технологиями LAN и WAN</a:t>
            </a:r>
          </a:p>
          <a:p>
            <a:pPr algn="just"/>
            <a:r>
              <a:rPr lang="ru-RU" sz="2800" dirty="0"/>
              <a:t> </a:t>
            </a:r>
            <a:r>
              <a:rPr lang="ru-RU" sz="2800" dirty="0" err="1"/>
              <a:t>Intranet</a:t>
            </a:r>
            <a:r>
              <a:rPr lang="ru-RU" sz="2800" dirty="0"/>
              <a:t>-технологии – перенос технологий из глобальной сети в локальную</a:t>
            </a:r>
          </a:p>
          <a:p>
            <a:pPr algn="just"/>
            <a:r>
              <a:rPr lang="ru-RU" sz="2800" dirty="0"/>
              <a:t> </a:t>
            </a:r>
            <a:r>
              <a:rPr lang="ru-RU" sz="2800" dirty="0" err="1"/>
              <a:t>Ethernet</a:t>
            </a:r>
            <a:r>
              <a:rPr lang="ru-RU" sz="2800" dirty="0"/>
              <a:t> 10G</a:t>
            </a:r>
          </a:p>
          <a:p>
            <a:pPr algn="just"/>
            <a:r>
              <a:rPr lang="ru-RU" sz="2800" dirty="0"/>
              <a:t> Телекоммуникационные сети сращиваются с компьютерными</a:t>
            </a:r>
          </a:p>
          <a:p>
            <a:pPr algn="just"/>
            <a:r>
              <a:rPr lang="ru-RU" sz="2800" dirty="0"/>
              <a:t> Повсеместное использование оптоволокна</a:t>
            </a:r>
          </a:p>
          <a:p>
            <a:pPr algn="just"/>
            <a:r>
              <a:rPr lang="ru-RU" sz="2800" dirty="0"/>
              <a:t> Скорость передачи данных перестаёт быть «бутылочным горлышком»</a:t>
            </a:r>
          </a:p>
        </p:txBody>
      </p:sp>
    </p:spTree>
    <p:extLst>
      <p:ext uri="{BB962C8B-B14F-4D97-AF65-F5344CB8AC3E}">
        <p14:creationId xmlns:p14="http://schemas.microsoft.com/office/powerpoint/2010/main" val="9896671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/>
              <a:t>m – </a:t>
            </a:r>
            <a:r>
              <a:rPr lang="ru-RU" sz="2800" dirty="0"/>
              <a:t>количество информационных битов</a:t>
            </a:r>
            <a:br>
              <a:rPr lang="ru-RU" sz="2800" dirty="0"/>
            </a:br>
            <a:r>
              <a:rPr lang="en-US" sz="2800" dirty="0"/>
              <a:t>r</a:t>
            </a:r>
            <a:r>
              <a:rPr lang="ru-RU" sz="2800" dirty="0"/>
              <a:t> – количество избыточных или контрольных битов</a:t>
            </a:r>
            <a:br>
              <a:rPr lang="ru-RU" sz="2800" dirty="0"/>
            </a:br>
            <a:r>
              <a:rPr lang="en-US" sz="2800" dirty="0"/>
              <a:t>n = m + r – n-</a:t>
            </a:r>
            <a:r>
              <a:rPr lang="ru-RU" sz="2800" dirty="0"/>
              <a:t>битовое кодовое слово (кодовая комбинация)</a:t>
            </a:r>
          </a:p>
          <a:p>
            <a:pPr algn="just">
              <a:spcBef>
                <a:spcPct val="50000"/>
              </a:spcBef>
            </a:pPr>
            <a:endParaRPr lang="ru-RU" sz="2800" dirty="0"/>
          </a:p>
          <a:p>
            <a:pPr algn="just">
              <a:spcBef>
                <a:spcPct val="50000"/>
              </a:spcBef>
            </a:pPr>
            <a:r>
              <a:rPr lang="ru-RU" sz="2800" dirty="0"/>
              <a:t>Пусть даны 10001001 и 10110001</a:t>
            </a:r>
            <a:r>
              <a:rPr lang="ru-RU" sz="2800" dirty="0" smtClean="0"/>
              <a:t>.	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algn="just">
              <a:spcBef>
                <a:spcPct val="50000"/>
              </a:spcBef>
            </a:pPr>
            <a:r>
              <a:rPr lang="ru-RU" sz="2800" dirty="0" smtClean="0"/>
              <a:t>Количество </a:t>
            </a:r>
            <a:r>
              <a:rPr lang="ru-RU" sz="2800" dirty="0"/>
              <a:t>битов, которыми различаются для кодовых слова называется кодовым расстоянием в смысле Хэмминга</a:t>
            </a:r>
          </a:p>
          <a:p>
            <a:pPr algn="just">
              <a:spcBef>
                <a:spcPct val="5000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08737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Если расстояние между двумя кодовыми словами равно d, то для преобразования одного кодового слова в другое понадобится d ошибок в одиночных битах</a:t>
            </a:r>
          </a:p>
          <a:p>
            <a:pPr algn="just"/>
            <a:r>
              <a:rPr lang="ru-RU" sz="2800" dirty="0"/>
              <a:t>Способности кода по обнаружению и исправлению ошибок зависят от его минимального кодового расстояния</a:t>
            </a:r>
          </a:p>
          <a:p>
            <a:pPr algn="just"/>
            <a:r>
              <a:rPr lang="ru-RU" sz="2800" dirty="0"/>
              <a:t>Для обнаружения k ошибок в одном кодовом слове необходим код с минимальным кодовым расстоянием равным d = k+1. Для исправления k ошибок – d = 2k+1.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550842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простейшего кода с исправлением </a:t>
            </a:r>
            <a:r>
              <a:rPr lang="ru-RU" dirty="0" smtClean="0"/>
              <a:t>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Пример: код, имеющий 4-е допустимые кодовые комбинации:</a:t>
            </a:r>
            <a:br>
              <a:rPr lang="ru-RU" dirty="0"/>
            </a:br>
            <a:r>
              <a:rPr lang="ru-RU" dirty="0"/>
              <a:t>	0000000000, 0000011111, 1111100000, 1111111111</a:t>
            </a:r>
          </a:p>
          <a:p>
            <a:r>
              <a:rPr lang="ru-RU" i="1" dirty="0"/>
              <a:t>Чему равно кодовое расстояние?</a:t>
            </a:r>
          </a:p>
          <a:p>
            <a:pPr>
              <a:spcBef>
                <a:spcPct val="50000"/>
              </a:spcBef>
            </a:pPr>
            <a:r>
              <a:rPr lang="ru-RU" dirty="0"/>
              <a:t>Можно исправлять двойные ошибки: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		    исходное: 0000011111 </a:t>
            </a:r>
            <a:br>
              <a:rPr lang="ru-RU" dirty="0"/>
            </a:br>
            <a:r>
              <a:rPr lang="ru-RU" dirty="0"/>
              <a:t>		       пришло: 0000000111</a:t>
            </a:r>
            <a:br>
              <a:rPr lang="ru-RU" dirty="0"/>
            </a:br>
            <a:r>
              <a:rPr lang="ru-RU" dirty="0"/>
              <a:t>		исправлено: 00000</a:t>
            </a:r>
            <a:r>
              <a:rPr lang="ru-RU" dirty="0">
                <a:solidFill>
                  <a:srgbClr val="CC0000"/>
                </a:solidFill>
              </a:rPr>
              <a:t>11</a:t>
            </a:r>
            <a:r>
              <a:rPr lang="ru-RU" dirty="0"/>
              <a:t>111</a:t>
            </a:r>
          </a:p>
          <a:p>
            <a:pPr>
              <a:spcBef>
                <a:spcPct val="50000"/>
              </a:spcBef>
            </a:pPr>
            <a:endParaRPr lang="ru-RU" dirty="0"/>
          </a:p>
          <a:p>
            <a:pPr>
              <a:spcBef>
                <a:spcPct val="50000"/>
              </a:spcBef>
            </a:pPr>
            <a:r>
              <a:rPr lang="ru-RU" dirty="0"/>
              <a:t>Но если возникнет тройная ошибка:</a:t>
            </a:r>
            <a:br>
              <a:rPr lang="ru-RU" dirty="0"/>
            </a:br>
            <a:r>
              <a:rPr lang="ru-RU" dirty="0"/>
              <a:t>		   исходное: 0000000000</a:t>
            </a:r>
            <a:br>
              <a:rPr lang="ru-RU" dirty="0"/>
            </a:br>
            <a:r>
              <a:rPr lang="ru-RU" dirty="0"/>
              <a:t>	                   пришло: 0000000111</a:t>
            </a:r>
            <a:br>
              <a:rPr lang="ru-RU" dirty="0"/>
            </a:br>
            <a:r>
              <a:rPr lang="ru-RU" dirty="0"/>
              <a:t>исправлено будет неверно: 00000</a:t>
            </a:r>
            <a:r>
              <a:rPr lang="ru-RU" dirty="0">
                <a:solidFill>
                  <a:srgbClr val="CC0000"/>
                </a:solidFill>
              </a:rPr>
              <a:t>11</a:t>
            </a:r>
            <a:r>
              <a:rPr lang="ru-RU" dirty="0"/>
              <a:t>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4981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простейшего кода с исправлением </a:t>
            </a:r>
            <a:r>
              <a:rPr lang="ru-RU" dirty="0" smtClean="0"/>
              <a:t>ошибок</a:t>
            </a:r>
            <a:endParaRPr lang="ru-RU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202919" y="2011680"/>
            <a:ext cx="9784080" cy="229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 dirty="0"/>
              <a:t>Добавление одного </a:t>
            </a:r>
            <a:r>
              <a:rPr lang="ru-RU" sz="2400" b="1" dirty="0"/>
              <a:t>бита четности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Пример: </a:t>
            </a:r>
            <a:br>
              <a:rPr lang="ru-RU" sz="2400" dirty="0"/>
            </a:br>
            <a:r>
              <a:rPr lang="ru-RU" sz="2400" dirty="0"/>
              <a:t>		10110101 + бит четности = 10110101</a:t>
            </a:r>
            <a:r>
              <a:rPr lang="ru-RU" sz="2400" dirty="0">
                <a:solidFill>
                  <a:srgbClr val="CC0000"/>
                </a:solidFill>
              </a:rPr>
              <a:t>1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	10110001 + бит четности = 10110001</a:t>
            </a:r>
            <a:r>
              <a:rPr lang="ru-RU" sz="2400" dirty="0">
                <a:solidFill>
                  <a:srgbClr val="CC0000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ru-RU" sz="2400" dirty="0"/>
              <a:t>Код с одним битом четности имеет кодовое расстояние 2</a:t>
            </a:r>
            <a:br>
              <a:rPr lang="ru-RU" sz="2400" dirty="0"/>
            </a:br>
            <a:r>
              <a:rPr lang="ru-RU" sz="2400" dirty="0"/>
              <a:t>(то есть применим для обнаружения однократных ошибок)</a:t>
            </a:r>
          </a:p>
        </p:txBody>
      </p:sp>
    </p:spTree>
    <p:extLst>
      <p:ext uri="{BB962C8B-B14F-4D97-AF65-F5344CB8AC3E}">
        <p14:creationId xmlns:p14="http://schemas.microsoft.com/office/powerpoint/2010/main" val="399535930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Корректирующий метод </a:t>
            </a:r>
            <a:r>
              <a:rPr lang="ru-RU" dirty="0" smtClean="0"/>
              <a:t>Хэмминга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Autofit/>
          </a:bodyPr>
          <a:lstStyle/>
          <a:p>
            <a:r>
              <a:rPr lang="ru-RU" sz="2400" dirty="0"/>
              <a:t>Теоретический нижний предел требуемого количества контрольных битов для возможности исправления одиночных </a:t>
            </a:r>
            <a:r>
              <a:rPr lang="ru-RU" sz="2400" dirty="0" smtClean="0"/>
              <a:t>ошибок</a:t>
            </a:r>
          </a:p>
          <a:p>
            <a:endParaRPr lang="ru-RU" sz="2400" i="1" dirty="0" smtClean="0"/>
          </a:p>
          <a:p>
            <a:pPr>
              <a:spcBef>
                <a:spcPct val="50000"/>
              </a:spcBef>
            </a:pPr>
            <a:r>
              <a:rPr lang="ru-RU" sz="2400" dirty="0"/>
              <a:t>На практике теоретический нижний предел может быть достигнут посредством </a:t>
            </a:r>
            <a:r>
              <a:rPr lang="ru-RU" sz="2400" b="1" dirty="0"/>
              <a:t>метода Хэмминга:</a:t>
            </a:r>
            <a:br>
              <a:rPr lang="ru-RU" sz="2400" b="1" dirty="0"/>
            </a:br>
            <a:r>
              <a:rPr lang="ru-RU" sz="2400" dirty="0"/>
              <a:t>	- Каждый бит нумеруется (слева направо с 1)</a:t>
            </a:r>
            <a:br>
              <a:rPr lang="ru-RU" sz="2400" dirty="0"/>
            </a:br>
            <a:r>
              <a:rPr lang="ru-RU" sz="2400" dirty="0"/>
              <a:t>	- Номера равные степени 2 являются контрольными</a:t>
            </a:r>
            <a:br>
              <a:rPr lang="ru-RU" sz="2400" dirty="0"/>
            </a:br>
            <a:r>
              <a:rPr lang="ru-RU" sz="2400" dirty="0"/>
              <a:t>	- Остальные заполняются информационными битами</a:t>
            </a:r>
          </a:p>
          <a:p>
            <a:pPr>
              <a:spcBef>
                <a:spcPct val="50000"/>
              </a:spcBef>
            </a:pPr>
            <a:r>
              <a:rPr lang="ru-RU" sz="2400" dirty="0"/>
              <a:t>Пример:</a:t>
            </a:r>
            <a:br>
              <a:rPr lang="ru-RU" sz="2400" dirty="0"/>
            </a:br>
            <a:r>
              <a:rPr lang="ru-RU" sz="2400" dirty="0"/>
              <a:t>Информационные биты: 1101001</a:t>
            </a:r>
          </a:p>
          <a:p>
            <a:pPr>
              <a:spcBef>
                <a:spcPct val="50000"/>
              </a:spcBef>
            </a:pPr>
            <a:r>
              <a:rPr lang="ru-RU" sz="2400" dirty="0" smtClean="0"/>
              <a:t>Коды </a:t>
            </a:r>
            <a:r>
              <a:rPr lang="ru-RU" sz="2400" dirty="0"/>
              <a:t>Хэмминга позволяют исправлять </a:t>
            </a:r>
            <a:r>
              <a:rPr lang="ru-RU" sz="2400" b="1" dirty="0"/>
              <a:t>одиночные</a:t>
            </a:r>
            <a:r>
              <a:rPr lang="ru-RU" sz="2400" dirty="0"/>
              <a:t> ошибки</a:t>
            </a:r>
          </a:p>
          <a:p>
            <a:endParaRPr lang="ru-RU" sz="2400" i="1" dirty="0"/>
          </a:p>
          <a:p>
            <a:endParaRPr lang="ru-RU" sz="24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51422"/>
              </p:ext>
            </p:extLst>
          </p:nvPr>
        </p:nvGraphicFramePr>
        <p:xfrm>
          <a:off x="5104359" y="2563904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Уравнение" r:id="rId3" imgW="914400" imgH="228600" progId="Equation.3">
                  <p:embed/>
                </p:oleObj>
              </mc:Choice>
              <mc:Fallback>
                <p:oleObj name="Уравнение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359" y="2563904"/>
                        <a:ext cx="1981200" cy="49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7232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Корректирующий метод </a:t>
            </a:r>
            <a:r>
              <a:rPr lang="ru-RU" dirty="0" smtClean="0"/>
              <a:t>Хэмминга</a:t>
            </a:r>
            <a:endParaRPr lang="ru-RU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22" y="2002399"/>
            <a:ext cx="4017074" cy="476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056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с обнаружением </a:t>
            </a:r>
            <a:r>
              <a:rPr lang="ru-RU" dirty="0" smtClean="0"/>
              <a:t>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ru-RU" dirty="0"/>
              <a:t> Полиномиальный код или </a:t>
            </a:r>
            <a:r>
              <a:rPr lang="en-US" dirty="0"/>
              <a:t>CRC (Cyclic Redundancy Check – </a:t>
            </a:r>
            <a:r>
              <a:rPr lang="ru-RU" dirty="0"/>
              <a:t>циклический избыточный код</a:t>
            </a:r>
            <a:r>
              <a:rPr lang="en-US" dirty="0"/>
              <a:t>)</a:t>
            </a:r>
            <a:endParaRPr lang="ru-RU" dirty="0"/>
          </a:p>
          <a:p>
            <a:pPr marL="0" indent="0">
              <a:spcBef>
                <a:spcPct val="50000"/>
              </a:spcBef>
              <a:buNone/>
            </a:pPr>
            <a:r>
              <a:rPr lang="ru-RU" dirty="0" smtClean="0"/>
              <a:t>Представление </a:t>
            </a:r>
            <a:r>
              <a:rPr lang="ru-RU" dirty="0"/>
              <a:t>битовых строк в виде многочленов с коэффициентами равными 0 или 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ru-RU" dirty="0"/>
              <a:t>Например: 110001 будет представлен как</a:t>
            </a:r>
          </a:p>
          <a:p>
            <a:pPr>
              <a:spcBef>
                <a:spcPct val="50000"/>
              </a:spcBef>
            </a:pPr>
            <a:endParaRPr lang="ru-RU" dirty="0"/>
          </a:p>
          <a:p>
            <a:pPr marL="0" indent="0">
              <a:spcBef>
                <a:spcPct val="50000"/>
              </a:spcBef>
              <a:buNone/>
            </a:pPr>
            <a:r>
              <a:rPr lang="ru-RU" dirty="0" smtClean="0"/>
              <a:t>С </a:t>
            </a:r>
            <a:r>
              <a:rPr lang="ru-RU" dirty="0"/>
              <a:t>многочленами производится сложение и вычитание</a:t>
            </a:r>
            <a:r>
              <a:rPr lang="en-US" dirty="0"/>
              <a:t> </a:t>
            </a:r>
            <a:r>
              <a:rPr lang="ru-RU" dirty="0"/>
              <a:t>как операция </a:t>
            </a:r>
            <a:r>
              <a:rPr lang="en-US" dirty="0"/>
              <a:t>XOR</a:t>
            </a:r>
            <a:endParaRPr lang="ru-RU" dirty="0"/>
          </a:p>
          <a:p>
            <a:pPr>
              <a:spcBef>
                <a:spcPct val="50000"/>
              </a:spcBef>
              <a:buFontTx/>
              <a:buChar char="-"/>
            </a:pPr>
            <a:endParaRPr lang="ru-RU" dirty="0"/>
          </a:p>
          <a:p>
            <a:pPr>
              <a:spcBef>
                <a:spcPct val="50000"/>
              </a:spcBef>
              <a:buFontTx/>
              <a:buChar char="-"/>
            </a:pPr>
            <a:endParaRPr lang="ru-RU" dirty="0"/>
          </a:p>
          <a:p>
            <a:pPr>
              <a:spcBef>
                <a:spcPct val="50000"/>
              </a:spcBef>
              <a:buFontTx/>
              <a:buChar char="-"/>
            </a:pPr>
            <a:endParaRPr lang="ru-RU" dirty="0"/>
          </a:p>
          <a:p>
            <a:pPr marL="0" indent="0">
              <a:spcBef>
                <a:spcPct val="50000"/>
              </a:spcBef>
              <a:buNone/>
            </a:pPr>
            <a:r>
              <a:rPr lang="ru-RU" dirty="0" smtClean="0"/>
              <a:t>Деление </a:t>
            </a:r>
            <a:r>
              <a:rPr lang="ru-RU" dirty="0"/>
              <a:t>чисел аналогично обычному делению двоичных чисел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32953"/>
              </p:ext>
            </p:extLst>
          </p:nvPr>
        </p:nvGraphicFramePr>
        <p:xfrm>
          <a:off x="4574134" y="3451412"/>
          <a:ext cx="3041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Формула" r:id="rId4" imgW="1511280" imgH="203040" progId="Equation.3">
                  <p:embed/>
                </p:oleObj>
              </mc:Choice>
              <mc:Fallback>
                <p:oleObj name="Формула" r:id="rId4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134" y="3451412"/>
                        <a:ext cx="3041650" cy="409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59" y="4388223"/>
            <a:ext cx="6019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6613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CRC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G(x) – образующий многочлен известный обеим сторонам</a:t>
            </a:r>
            <a:br>
              <a:rPr lang="ru-RU" dirty="0"/>
            </a:br>
            <a:r>
              <a:rPr lang="ru-RU" dirty="0"/>
              <a:t>M(x) – многочлен информационных битов</a:t>
            </a:r>
            <a:br>
              <a:rPr lang="ru-RU" dirty="0"/>
            </a:br>
            <a:r>
              <a:rPr lang="ru-RU" dirty="0"/>
              <a:t>r – степень G(x)</a:t>
            </a:r>
            <a:br>
              <a:rPr lang="ru-RU" dirty="0"/>
            </a:br>
            <a:r>
              <a:rPr lang="ru-RU" dirty="0"/>
              <a:t>m – степень M(x)</a:t>
            </a:r>
            <a:br>
              <a:rPr lang="ru-RU" dirty="0"/>
            </a:br>
            <a:r>
              <a:rPr lang="ru-RU" dirty="0"/>
              <a:t>m &gt; r</a:t>
            </a:r>
            <a:br>
              <a:rPr lang="ru-RU" dirty="0"/>
            </a:br>
            <a:r>
              <a:rPr lang="ru-RU" dirty="0"/>
              <a:t>Алгоритм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Информационные биты 1101011011</a:t>
            </a:r>
            <a:br>
              <a:rPr lang="ru-RU" dirty="0"/>
            </a:br>
            <a:r>
              <a:rPr lang="en-US" dirty="0"/>
              <a:t>G(x)</a:t>
            </a:r>
            <a:r>
              <a:rPr lang="ru-RU" dirty="0"/>
              <a:t> = </a:t>
            </a:r>
            <a:r>
              <a:rPr lang="en-US" dirty="0"/>
              <a:t>x^4+x+1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85929"/>
              </p:ext>
            </p:extLst>
          </p:nvPr>
        </p:nvGraphicFramePr>
        <p:xfrm>
          <a:off x="3275559" y="3812242"/>
          <a:ext cx="563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Формула" r:id="rId4" imgW="3301920" imgH="736560" progId="Equation.3">
                  <p:embed/>
                </p:oleObj>
              </mc:Choice>
              <mc:Fallback>
                <p:oleObj name="Формула" r:id="rId4" imgW="33019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559" y="3812242"/>
                        <a:ext cx="5638800" cy="1257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32748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Подуровни канального уровня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Управление логическим каналом (</a:t>
            </a:r>
            <a:r>
              <a:rPr lang="ru-RU" sz="2400" dirty="0" err="1"/>
              <a:t>Logical</a:t>
            </a:r>
            <a:r>
              <a:rPr lang="ru-RU" sz="2400" dirty="0"/>
              <a:t>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, LLC)</a:t>
            </a:r>
          </a:p>
          <a:p>
            <a:pPr lvl="1"/>
            <a:r>
              <a:rPr lang="ru-RU" sz="2400" dirty="0"/>
              <a:t>создание кадров</a:t>
            </a:r>
          </a:p>
          <a:p>
            <a:pPr lvl="1"/>
            <a:r>
              <a:rPr lang="ru-RU" sz="2400" dirty="0"/>
              <a:t>обработка ошибок</a:t>
            </a:r>
          </a:p>
          <a:p>
            <a:pPr lvl="1"/>
            <a:r>
              <a:rPr lang="ru-RU" sz="2400" dirty="0"/>
              <a:t>мультиплексирование (передача данных разных протоколов IP, ICMP)</a:t>
            </a:r>
          </a:p>
          <a:p>
            <a:pPr lvl="1"/>
            <a:r>
              <a:rPr lang="ru-RU" sz="2400" dirty="0"/>
              <a:t>Управление потоком (предотвращение «затопления» медленного получателя быстрым отправителем)</a:t>
            </a:r>
          </a:p>
          <a:p>
            <a:r>
              <a:rPr lang="ru-RU" sz="2400" dirty="0"/>
              <a:t>Управление доступом к среде (</a:t>
            </a:r>
            <a:r>
              <a:rPr lang="ru-RU" sz="2400" dirty="0" err="1"/>
              <a:t>Media</a:t>
            </a:r>
            <a:r>
              <a:rPr lang="ru-RU" sz="2400" dirty="0"/>
              <a:t> </a:t>
            </a:r>
            <a:r>
              <a:rPr lang="ru-RU" sz="2400" dirty="0" err="1"/>
              <a:t>Access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, MAC)</a:t>
            </a:r>
          </a:p>
          <a:p>
            <a:pPr lvl="1"/>
            <a:r>
              <a:rPr lang="ru-RU" sz="2400" dirty="0"/>
              <a:t>корректное совместное использование общей среды (</a:t>
            </a:r>
            <a:r>
              <a:rPr lang="ru-RU" sz="2400" dirty="0" err="1"/>
              <a:t>рандомизированный</a:t>
            </a:r>
            <a:r>
              <a:rPr lang="ru-RU" sz="2400" dirty="0"/>
              <a:t> доступ или доступ по правилам)</a:t>
            </a:r>
          </a:p>
          <a:p>
            <a:pPr lvl="1"/>
            <a:r>
              <a:rPr lang="ru-RU" sz="2400" dirty="0" smtClean="0"/>
              <a:t>адресация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23399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1968-1970  гг. </a:t>
            </a:r>
            <a:r>
              <a:rPr lang="ru-RU" sz="2400" dirty="0" err="1"/>
              <a:t>ALOHAnet</a:t>
            </a:r>
            <a:r>
              <a:rPr lang="ru-RU" sz="2400" dirty="0"/>
              <a:t> (пакетная коммутация и беспроводная передача данных)</a:t>
            </a:r>
          </a:p>
          <a:p>
            <a:r>
              <a:rPr lang="ru-RU" sz="2400" dirty="0"/>
              <a:t>1973 г. Роберт Меткалф в </a:t>
            </a:r>
            <a:r>
              <a:rPr lang="ru-RU" sz="2400" dirty="0" err="1"/>
              <a:t>Xerox</a:t>
            </a:r>
            <a:r>
              <a:rPr lang="ru-RU" sz="2400" dirty="0"/>
              <a:t> предложил сеть на разделяемом кабеле</a:t>
            </a:r>
          </a:p>
          <a:p>
            <a:r>
              <a:rPr lang="ru-RU" sz="2400" dirty="0" err="1"/>
              <a:t>Xerox</a:t>
            </a:r>
            <a:r>
              <a:rPr lang="ru-RU" sz="2400" dirty="0"/>
              <a:t>, DEC и </a:t>
            </a:r>
            <a:r>
              <a:rPr lang="ru-RU" sz="2400" dirty="0" err="1"/>
              <a:t>Intel</a:t>
            </a:r>
            <a:r>
              <a:rPr lang="ru-RU" sz="2400" dirty="0"/>
              <a:t> используют </a:t>
            </a:r>
            <a:r>
              <a:rPr lang="ru-RU" sz="2400" dirty="0" err="1"/>
              <a:t>Ethernet</a:t>
            </a:r>
            <a:r>
              <a:rPr lang="ru-RU" sz="2400" dirty="0"/>
              <a:t> в качестве стандартного сетевого решения 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ru-RU" sz="2400" dirty="0" err="1"/>
              <a:t>Ethernet</a:t>
            </a:r>
            <a:r>
              <a:rPr lang="ru-RU" sz="2400" dirty="0"/>
              <a:t> II)</a:t>
            </a:r>
          </a:p>
          <a:p>
            <a:r>
              <a:rPr lang="ru-RU" sz="2400" dirty="0"/>
              <a:t>1982 г. создан проект IEEE 802.3 для стандартизации </a:t>
            </a:r>
            <a:r>
              <a:rPr lang="ru-RU" sz="2400" dirty="0" err="1"/>
              <a:t>Ethernet</a:t>
            </a:r>
            <a:endParaRPr lang="ru-RU" sz="2400" dirty="0"/>
          </a:p>
          <a:p>
            <a:r>
              <a:rPr lang="ru-RU" sz="2400" dirty="0"/>
              <a:t>конец 90-х. </a:t>
            </a:r>
            <a:r>
              <a:rPr lang="ru-RU" sz="2400" dirty="0" err="1"/>
              <a:t>Ethernet</a:t>
            </a:r>
            <a:r>
              <a:rPr lang="ru-RU" sz="2400" dirty="0"/>
              <a:t> становится доминирующей технологией в локальных </a:t>
            </a:r>
            <a:r>
              <a:rPr lang="ru-RU" sz="2400" dirty="0" smtClean="0"/>
              <a:t>сетях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018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910080"/>
            <a:ext cx="9784080" cy="4206240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Ресурсы доступные в сети называют разделяемыми ресурсами (</a:t>
            </a:r>
            <a:r>
              <a:rPr lang="ru-RU" sz="2800" dirty="0" err="1"/>
              <a:t>shared</a:t>
            </a:r>
            <a:r>
              <a:rPr lang="ru-RU" sz="2800" dirty="0"/>
              <a:t> </a:t>
            </a:r>
            <a:r>
              <a:rPr lang="ru-RU" sz="2800" dirty="0" err="1"/>
              <a:t>resources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	- данные и программы (файлы на дисках)</a:t>
            </a:r>
            <a:br>
              <a:rPr lang="ru-RU" sz="2800" dirty="0"/>
            </a:br>
            <a:r>
              <a:rPr lang="ru-RU" sz="2800" dirty="0"/>
              <a:t>	- устройства (принтеры, сканнеры и т.д.)</a:t>
            </a:r>
            <a:br>
              <a:rPr lang="ru-RU" sz="2800" dirty="0"/>
            </a:br>
            <a:r>
              <a:rPr lang="ru-RU" sz="2800" dirty="0"/>
              <a:t>	- вычислительная мощность процессоров</a:t>
            </a:r>
          </a:p>
          <a:p>
            <a:pPr algn="just"/>
            <a:r>
              <a:rPr lang="ru-RU" sz="2800" dirty="0"/>
              <a:t>Сервер (</a:t>
            </a:r>
            <a:r>
              <a:rPr lang="ru-RU" sz="2800" dirty="0" err="1"/>
              <a:t>server</a:t>
            </a:r>
            <a:r>
              <a:rPr lang="ru-RU" sz="2800" dirty="0"/>
              <a:t>) – компьютер или программа, предоставляющая ресурсы</a:t>
            </a:r>
          </a:p>
          <a:p>
            <a:pPr algn="just"/>
            <a:r>
              <a:rPr lang="ru-RU" sz="2800" dirty="0"/>
              <a:t>Клиент (</a:t>
            </a:r>
            <a:r>
              <a:rPr lang="ru-RU" sz="2800" dirty="0" err="1"/>
              <a:t>client</a:t>
            </a:r>
            <a:r>
              <a:rPr lang="ru-RU" sz="2800" dirty="0"/>
              <a:t>) – компьютер или программа, использующая ресурсы</a:t>
            </a:r>
          </a:p>
          <a:p>
            <a:pPr algn="just"/>
            <a:r>
              <a:rPr lang="ru-RU" sz="2800" dirty="0" err="1"/>
              <a:t>Peer</a:t>
            </a:r>
            <a:r>
              <a:rPr lang="ru-RU" sz="2800" dirty="0"/>
              <a:t> – компьютер, предоставляющий и использующий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415019423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</a:t>
            </a:r>
            <a:r>
              <a:rPr lang="en-US" dirty="0"/>
              <a:t>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Стандарты:</a:t>
            </a:r>
          </a:p>
          <a:p>
            <a:r>
              <a:rPr lang="ru-RU" sz="2800" dirty="0"/>
              <a:t>Первый вариант – экспериментальная реализация </a:t>
            </a:r>
            <a:r>
              <a:rPr lang="en-US" sz="2800" dirty="0"/>
              <a:t>Ethernet </a:t>
            </a:r>
            <a:r>
              <a:rPr lang="ru-RU" sz="2800" dirty="0"/>
              <a:t>в </a:t>
            </a:r>
            <a:r>
              <a:rPr lang="en-US" sz="2800" dirty="0"/>
              <a:t>Xerox</a:t>
            </a:r>
          </a:p>
          <a:p>
            <a:r>
              <a:rPr lang="en-US" sz="2800" dirty="0"/>
              <a:t>Ethernet II (Ethernet DIX) – </a:t>
            </a:r>
            <a:r>
              <a:rPr lang="ru-RU" sz="2800" dirty="0"/>
              <a:t>фирменный стандарт </a:t>
            </a:r>
            <a:r>
              <a:rPr lang="en-US" sz="2800" dirty="0"/>
              <a:t>Ethernet </a:t>
            </a:r>
            <a:r>
              <a:rPr lang="ru-RU" sz="2800" dirty="0"/>
              <a:t>компаний </a:t>
            </a:r>
            <a:r>
              <a:rPr lang="en-US" sz="2800" dirty="0"/>
              <a:t>DEC, Intel, Xerox</a:t>
            </a:r>
          </a:p>
          <a:p>
            <a:r>
              <a:rPr lang="en-US" sz="2800" dirty="0"/>
              <a:t>IEEE 802.3 – </a:t>
            </a:r>
            <a:r>
              <a:rPr lang="ru-RU" sz="2800" dirty="0"/>
              <a:t>юридический стандарт </a:t>
            </a:r>
            <a:r>
              <a:rPr lang="en-US" sz="2800" dirty="0"/>
              <a:t>Ethernet</a:t>
            </a:r>
          </a:p>
          <a:p>
            <a:r>
              <a:rPr lang="ru-RU" sz="2800" dirty="0"/>
              <a:t>Стандарты </a:t>
            </a:r>
            <a:r>
              <a:rPr lang="en-US" sz="2800" dirty="0"/>
              <a:t>Ethernet II </a:t>
            </a:r>
            <a:r>
              <a:rPr lang="ru-RU" sz="2800" dirty="0"/>
              <a:t>и </a:t>
            </a:r>
            <a:r>
              <a:rPr lang="en-US" sz="2800" dirty="0"/>
              <a:t>IEEE 802.3 </a:t>
            </a:r>
            <a:r>
              <a:rPr lang="ru-RU" sz="2800" dirty="0"/>
              <a:t>незначительно отличаются друг от </a:t>
            </a:r>
            <a:r>
              <a:rPr lang="ru-RU" sz="2800" dirty="0" smtClean="0"/>
              <a:t>друга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32732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</a:t>
            </a:r>
            <a:r>
              <a:rPr lang="en-US" dirty="0"/>
              <a:t>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Физический уровень </a:t>
            </a:r>
            <a:r>
              <a:rPr lang="ru-RU" sz="2800" dirty="0" err="1"/>
              <a:t>Ethernet</a:t>
            </a:r>
            <a:r>
              <a:rPr lang="ru-RU" sz="2800" dirty="0"/>
              <a:t>:</a:t>
            </a:r>
          </a:p>
          <a:p>
            <a:pPr lvl="1"/>
            <a:r>
              <a:rPr lang="ru-RU" sz="2800" dirty="0"/>
              <a:t>Коаксиальный кабель</a:t>
            </a:r>
          </a:p>
          <a:p>
            <a:pPr lvl="1"/>
            <a:r>
              <a:rPr lang="ru-RU" sz="2800" dirty="0"/>
              <a:t>Витая пара</a:t>
            </a:r>
          </a:p>
          <a:p>
            <a:r>
              <a:rPr lang="ru-RU" sz="2800" dirty="0"/>
              <a:t>Канальный уровень </a:t>
            </a:r>
            <a:r>
              <a:rPr lang="ru-RU" sz="2800" dirty="0" err="1"/>
              <a:t>Ethernet</a:t>
            </a:r>
            <a:r>
              <a:rPr lang="ru-RU" sz="2800" dirty="0"/>
              <a:t>:</a:t>
            </a:r>
          </a:p>
          <a:p>
            <a:pPr lvl="1"/>
            <a:r>
              <a:rPr lang="ru-RU" sz="2800" dirty="0"/>
              <a:t>Методы доступа и протоколы, одинаковые для любой среды передачи данных</a:t>
            </a:r>
          </a:p>
          <a:p>
            <a:pPr lvl="1"/>
            <a:r>
              <a:rPr lang="ru-RU" sz="2800" dirty="0"/>
              <a:t>Разделяемая среда передачи данных</a:t>
            </a:r>
          </a:p>
          <a:p>
            <a:pPr lvl="1"/>
            <a:r>
              <a:rPr lang="ru-RU" sz="2800" dirty="0"/>
              <a:t>В классическом </a:t>
            </a:r>
            <a:r>
              <a:rPr lang="ru-RU" sz="2800" dirty="0" err="1"/>
              <a:t>Ethernet</a:t>
            </a:r>
            <a:r>
              <a:rPr lang="ru-RU" sz="2800" dirty="0"/>
              <a:t> смешаны подуровни LLC и MAC</a:t>
            </a:r>
          </a:p>
          <a:p>
            <a:pPr marL="228600" lvl="1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37761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</a:t>
            </a:r>
            <a:r>
              <a:rPr lang="ru-RU" dirty="0"/>
              <a:t>адрес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Идентификация сетевых интерфейсов узлов сети </a:t>
            </a:r>
            <a:r>
              <a:rPr lang="ru-RU" sz="2800" dirty="0" err="1"/>
              <a:t>Ethernet</a:t>
            </a:r>
            <a:endParaRPr lang="ru-RU" sz="2800" dirty="0"/>
          </a:p>
          <a:p>
            <a:pPr lvl="1"/>
            <a:r>
              <a:rPr lang="ru-RU" sz="2800" dirty="0"/>
              <a:t>Регламентированы стандартом IEEE 802</a:t>
            </a:r>
          </a:p>
          <a:p>
            <a:pPr lvl="1"/>
            <a:r>
              <a:rPr lang="ru-RU" sz="2800" dirty="0"/>
              <a:t>Длина 6 байт (48 бит)</a:t>
            </a:r>
          </a:p>
          <a:p>
            <a:r>
              <a:rPr lang="ru-RU" sz="2800" dirty="0"/>
              <a:t>Форма записи – шесть шестнадцатеричных чисел:</a:t>
            </a:r>
          </a:p>
          <a:p>
            <a:pPr lvl="1"/>
            <a:r>
              <a:rPr lang="ru-RU" sz="2800" dirty="0"/>
              <a:t>1C-75-08-D2-49-45</a:t>
            </a:r>
          </a:p>
          <a:p>
            <a:pPr lvl="1"/>
            <a:r>
              <a:rPr lang="ru-RU" sz="2800" dirty="0" smtClean="0"/>
              <a:t>1C:75:08:D2:49:45</a:t>
            </a:r>
            <a:endParaRPr lang="ru-RU" sz="2800" dirty="0"/>
          </a:p>
          <a:p>
            <a:r>
              <a:rPr lang="ru-RU" sz="2800" dirty="0"/>
              <a:t>Адреса внутри одной сети уникальны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49821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MAC </a:t>
            </a:r>
            <a:r>
              <a:rPr lang="ru-RU" dirty="0"/>
              <a:t>адресов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Индивидуальный (</a:t>
            </a:r>
            <a:r>
              <a:rPr lang="en-US" sz="2800" dirty="0"/>
              <a:t>unicast):</a:t>
            </a:r>
          </a:p>
          <a:p>
            <a:pPr lvl="1" algn="just"/>
            <a:r>
              <a:rPr lang="en-US" sz="2800" dirty="0"/>
              <a:t>1C-75-08-D2-49-45</a:t>
            </a:r>
          </a:p>
          <a:p>
            <a:pPr algn="just"/>
            <a:r>
              <a:rPr lang="ru-RU" sz="2800" dirty="0"/>
              <a:t>Групповой (</a:t>
            </a:r>
            <a:r>
              <a:rPr lang="en-US" sz="2800" dirty="0"/>
              <a:t>multicast, </a:t>
            </a:r>
            <a:r>
              <a:rPr lang="ru-RU" sz="2800" dirty="0"/>
              <a:t>первый бит старшего байта адреса равен 1):</a:t>
            </a:r>
          </a:p>
          <a:p>
            <a:pPr lvl="1" algn="just"/>
            <a:r>
              <a:rPr lang="ru-RU" sz="2800" dirty="0"/>
              <a:t>80-00-</a:t>
            </a:r>
            <a:r>
              <a:rPr lang="en-US" sz="2800" dirty="0"/>
              <a:t>A7-F0-00-00</a:t>
            </a:r>
          </a:p>
          <a:p>
            <a:pPr algn="just"/>
            <a:r>
              <a:rPr lang="ru-RU" sz="2800" dirty="0"/>
              <a:t>Широковещательный (</a:t>
            </a:r>
            <a:r>
              <a:rPr lang="en-US" sz="2800" dirty="0"/>
              <a:t>broadcast, </a:t>
            </a:r>
            <a:r>
              <a:rPr lang="ru-RU" sz="2800" dirty="0"/>
              <a:t>все 1):</a:t>
            </a:r>
          </a:p>
          <a:p>
            <a:pPr lvl="1" algn="just"/>
            <a:r>
              <a:rPr lang="en-US" sz="2800" dirty="0"/>
              <a:t>FF-FF-FF-FF-FF-FF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67448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</a:t>
            </a:r>
            <a:r>
              <a:rPr lang="en-US" dirty="0"/>
              <a:t>MAC </a:t>
            </a:r>
            <a:r>
              <a:rPr lang="ru-RU" dirty="0"/>
              <a:t>адреса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/>
              <a:t>Централизованный (</a:t>
            </a:r>
            <a:r>
              <a:rPr lang="ru-RU" sz="2400" dirty="0" err="1"/>
              <a:t>по-умолчанию</a:t>
            </a:r>
            <a:r>
              <a:rPr lang="ru-RU" sz="2400" dirty="0"/>
              <a:t>):</a:t>
            </a:r>
          </a:p>
          <a:p>
            <a:pPr marL="228600" lvl="1" indent="0" algn="just">
              <a:buNone/>
            </a:pPr>
            <a:r>
              <a:rPr lang="ru-RU" sz="2400" dirty="0"/>
              <a:t>Адреса назначаются производителем оборудования</a:t>
            </a:r>
          </a:p>
          <a:p>
            <a:pPr marL="228600" lvl="1" indent="0" algn="just">
              <a:buNone/>
            </a:pPr>
            <a:r>
              <a:rPr lang="ru-RU" sz="2400" dirty="0"/>
              <a:t>Правила назначения описываются стандартом IEEE 802</a:t>
            </a:r>
          </a:p>
          <a:p>
            <a:pPr algn="just"/>
            <a:r>
              <a:rPr lang="ru-RU" sz="2400" dirty="0"/>
              <a:t>Локальный:</a:t>
            </a:r>
          </a:p>
          <a:p>
            <a:pPr marL="228600" lvl="1" indent="0" algn="just">
              <a:buNone/>
            </a:pPr>
            <a:r>
              <a:rPr lang="ru-RU" sz="2400" dirty="0"/>
              <a:t>Адреса назначаются администратором сети (необходимо обеспечить уникальность)</a:t>
            </a:r>
          </a:p>
          <a:p>
            <a:pPr marL="228600" lvl="1" indent="0" algn="just">
              <a:buNone/>
            </a:pPr>
            <a:r>
              <a:rPr lang="ru-RU" sz="2400" dirty="0"/>
              <a:t>Настройка драйвера, реестр</a:t>
            </a:r>
          </a:p>
          <a:p>
            <a:pPr marL="228600" lvl="1" indent="0" algn="just">
              <a:buNone/>
            </a:pPr>
            <a:r>
              <a:rPr lang="ru-RU" sz="2400" dirty="0"/>
              <a:t>Индикатор способа назначения - второй бит старшего байта MAC-адреса:</a:t>
            </a:r>
          </a:p>
          <a:p>
            <a:pPr marL="228600" lvl="1" indent="0" algn="just">
              <a:buNone/>
            </a:pPr>
            <a:r>
              <a:rPr lang="ru-RU" sz="2400" dirty="0"/>
              <a:t>0 – адрес назначен централизованно</a:t>
            </a:r>
          </a:p>
          <a:p>
            <a:pPr marL="228600" lvl="1" indent="0" algn="just">
              <a:buNone/>
            </a:pPr>
            <a:r>
              <a:rPr lang="ru-RU" sz="2400" dirty="0"/>
              <a:t>1 – адрес назначен локально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476128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Централизованное 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Структура MAC-адреса:</a:t>
            </a:r>
          </a:p>
          <a:p>
            <a:r>
              <a:rPr lang="ru-RU" sz="2800" dirty="0"/>
              <a:t>Первые 3 байта – уникальный идентификатор организации (OUI), выдаются IEEE производителям оборудования</a:t>
            </a:r>
          </a:p>
          <a:p>
            <a:r>
              <a:rPr lang="ru-RU" sz="2800" dirty="0"/>
              <a:t>Последние 3 байта – назначает производитель оборудования, который отвечает за уникальность</a:t>
            </a:r>
          </a:p>
          <a:p>
            <a:r>
              <a:rPr lang="ru-RU" sz="2800" dirty="0"/>
              <a:t>Примеры OUI:</a:t>
            </a:r>
          </a:p>
          <a:p>
            <a:pPr marL="228600" lvl="1" indent="0">
              <a:buNone/>
            </a:pPr>
            <a:r>
              <a:rPr lang="ru-RU" sz="2800" dirty="0"/>
              <a:t>00:00:0C – </a:t>
            </a:r>
            <a:r>
              <a:rPr lang="ru-RU" sz="2800" dirty="0" err="1"/>
              <a:t>Cisco</a:t>
            </a:r>
            <a:r>
              <a:rPr lang="ru-RU" sz="2800" dirty="0"/>
              <a:t> (еще 6C:50:4D, 70:81:05 и др.)</a:t>
            </a:r>
          </a:p>
          <a:p>
            <a:pPr marL="228600" lvl="1" indent="0">
              <a:buNone/>
            </a:pPr>
            <a:r>
              <a:rPr lang="ru-RU" sz="2800" dirty="0"/>
              <a:t>00:02:B3 – </a:t>
            </a:r>
            <a:r>
              <a:rPr lang="ru-RU" sz="2800" dirty="0" err="1"/>
              <a:t>Intel</a:t>
            </a:r>
            <a:endParaRPr lang="ru-RU" sz="2800" dirty="0"/>
          </a:p>
          <a:p>
            <a:pPr marL="228600" lvl="1" indent="0">
              <a:buNone/>
            </a:pPr>
            <a:r>
              <a:rPr lang="ru-RU" sz="2800" dirty="0"/>
              <a:t>00:04:AC – IBM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75832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кадра </a:t>
            </a:r>
            <a:r>
              <a:rPr lang="en-US" dirty="0"/>
              <a:t>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4861905"/>
            <a:ext cx="9784080" cy="1609366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Поле данных содержит данные, полученные от </a:t>
            </a:r>
            <a:r>
              <a:rPr lang="ru-RU" sz="2400" dirty="0" smtClean="0"/>
              <a:t>протокола</a:t>
            </a:r>
            <a:r>
              <a:rPr lang="en-US" sz="2400" dirty="0" smtClean="0"/>
              <a:t> </a:t>
            </a:r>
            <a:r>
              <a:rPr lang="ru-RU" sz="2400" dirty="0" smtClean="0"/>
              <a:t>верхнего уровня</a:t>
            </a:r>
            <a:r>
              <a:rPr lang="en-US" sz="2400" dirty="0" smtClean="0"/>
              <a:t>. </a:t>
            </a:r>
            <a:r>
              <a:rPr lang="ru-RU" sz="2400" dirty="0" smtClean="0"/>
              <a:t>Максимальная </a:t>
            </a:r>
            <a:r>
              <a:rPr lang="ru-RU" sz="2400" dirty="0"/>
              <a:t>длина 1500 байт (Выбрана </a:t>
            </a:r>
            <a:r>
              <a:rPr lang="ru-RU" sz="2400" dirty="0" smtClean="0"/>
              <a:t>разработчиками)</a:t>
            </a:r>
            <a:r>
              <a:rPr lang="en-US" sz="2400" dirty="0" smtClean="0"/>
              <a:t>. </a:t>
            </a:r>
            <a:r>
              <a:rPr lang="ru-RU" sz="2400" dirty="0" smtClean="0"/>
              <a:t>Ограничение </a:t>
            </a:r>
            <a:r>
              <a:rPr lang="ru-RU" sz="2400" dirty="0"/>
              <a:t>на размер памяти для </a:t>
            </a:r>
            <a:r>
              <a:rPr lang="ru-RU" sz="2400" dirty="0" smtClean="0"/>
              <a:t>буфера</a:t>
            </a:r>
            <a:r>
              <a:rPr lang="en-US" sz="2400" dirty="0" smtClean="0"/>
              <a:t>. </a:t>
            </a:r>
            <a:r>
              <a:rPr lang="ru-RU" sz="2400" dirty="0" smtClean="0"/>
              <a:t>Существует </a:t>
            </a:r>
            <a:r>
              <a:rPr lang="ru-RU" sz="2400" dirty="0"/>
              <a:t>расширение </a:t>
            </a:r>
            <a:r>
              <a:rPr lang="ru-RU" sz="2400" dirty="0" err="1"/>
              <a:t>JumboFrame</a:t>
            </a:r>
            <a:r>
              <a:rPr lang="ru-RU" sz="2400" dirty="0"/>
              <a:t> (до 9000 байт) </a:t>
            </a:r>
            <a:r>
              <a:rPr lang="en-US" sz="2400" dirty="0" smtClean="0"/>
              <a:t> </a:t>
            </a:r>
            <a:r>
              <a:rPr lang="ru-RU" sz="2400" dirty="0" smtClean="0"/>
              <a:t>Минимальная </a:t>
            </a:r>
            <a:r>
              <a:rPr lang="ru-RU" sz="2400" dirty="0"/>
              <a:t>длина 46 байт (Ограничение технологии)</a:t>
            </a:r>
          </a:p>
          <a:p>
            <a:pPr algn="just"/>
            <a:endParaRPr lang="ru-RU" sz="2400" dirty="0"/>
          </a:p>
        </p:txBody>
      </p:sp>
      <p:grpSp>
        <p:nvGrpSpPr>
          <p:cNvPr id="4" name="Группа 26"/>
          <p:cNvGrpSpPr>
            <a:grpSpLocks/>
          </p:cNvGrpSpPr>
          <p:nvPr/>
        </p:nvGrpSpPr>
        <p:grpSpPr bwMode="auto">
          <a:xfrm>
            <a:off x="2027784" y="1916760"/>
            <a:ext cx="8134350" cy="2090738"/>
            <a:chOff x="533400" y="1338262"/>
            <a:chExt cx="8134350" cy="2090738"/>
          </a:xfrm>
        </p:grpSpPr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2057400" y="1947862"/>
              <a:ext cx="1676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Адрес отправителя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1338262"/>
              <a:ext cx="8001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09600" y="1871662"/>
              <a:ext cx="800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33600" y="1338262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5800" y="1414462"/>
              <a:ext cx="1371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6 байт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33400" y="1947862"/>
              <a:ext cx="1676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Адрес получателя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657600" y="1338262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209800" y="1414462"/>
              <a:ext cx="1371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6 байт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657600" y="2024062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Тип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724400" y="1338262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581400" y="141446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2</a:t>
              </a:r>
              <a:r>
                <a:rPr lang="en-US" altLang="ru-RU"/>
                <a:t> </a:t>
              </a:r>
              <a:r>
                <a:rPr lang="ru-RU" altLang="ru-RU"/>
                <a:t>байта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7086600" y="1338262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086600" y="1414462"/>
              <a:ext cx="1447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4 байта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7067550" y="1947862"/>
              <a:ext cx="1600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Контрол</a:t>
              </a:r>
              <a:r>
                <a:rPr lang="en-US" altLang="ru-RU"/>
                <a:t>.</a:t>
              </a:r>
              <a:r>
                <a:rPr lang="ru-RU" altLang="ru-RU"/>
                <a:t> сумма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800600" y="1414462"/>
              <a:ext cx="228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46-1500 байт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800600" y="2024062"/>
              <a:ext cx="228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Данные</a:t>
              </a:r>
            </a:p>
          </p:txBody>
        </p:sp>
        <p:sp>
          <p:nvSpPr>
            <p:cNvPr id="21" name="AutoShape 26"/>
            <p:cNvSpPr>
              <a:spLocks/>
            </p:cNvSpPr>
            <p:nvPr/>
          </p:nvSpPr>
          <p:spPr bwMode="auto">
            <a:xfrm rot="-5400000">
              <a:off x="2552700" y="766762"/>
              <a:ext cx="228600" cy="4114800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2009775" y="3051175"/>
              <a:ext cx="1270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Заголовок</a:t>
              </a:r>
            </a:p>
          </p:txBody>
        </p:sp>
        <p:sp>
          <p:nvSpPr>
            <p:cNvPr id="23" name="AutoShape 28"/>
            <p:cNvSpPr>
              <a:spLocks/>
            </p:cNvSpPr>
            <p:nvPr/>
          </p:nvSpPr>
          <p:spPr bwMode="auto">
            <a:xfrm rot="-5400000">
              <a:off x="7734300" y="2062162"/>
              <a:ext cx="228600" cy="152400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202488" y="3062287"/>
              <a:ext cx="11779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Концевик</a:t>
              </a:r>
            </a:p>
          </p:txBody>
        </p:sp>
      </p:grpSp>
      <p:grpSp>
        <p:nvGrpSpPr>
          <p:cNvPr id="25" name="Группа 58"/>
          <p:cNvGrpSpPr>
            <a:grpSpLocks/>
          </p:cNvGrpSpPr>
          <p:nvPr/>
        </p:nvGrpSpPr>
        <p:grpSpPr bwMode="auto">
          <a:xfrm>
            <a:off x="4439196" y="3186112"/>
            <a:ext cx="2193925" cy="1376362"/>
            <a:chOff x="2971800" y="2667000"/>
            <a:chExt cx="2194536" cy="137596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3422776" y="2973298"/>
              <a:ext cx="1727681" cy="10347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55"/>
            <p:cNvSpPr>
              <a:spLocks noChangeArrowheads="1"/>
            </p:cNvSpPr>
            <p:nvPr/>
          </p:nvSpPr>
          <p:spPr bwMode="auto">
            <a:xfrm>
              <a:off x="2971800" y="3027299"/>
              <a:ext cx="219453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3063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dirty="0">
                  <a:solidFill>
                    <a:schemeClr val="bg1"/>
                  </a:solidFill>
                  <a:latin typeface="Verdana" panose="020B0604030504040204" pitchFamily="34" charset="0"/>
                </a:rPr>
                <a:t>0800 – IPv4</a:t>
              </a:r>
            </a:p>
            <a:p>
              <a:pPr algn="ctr" eaLnBrk="1" hangingPunct="1"/>
              <a:r>
                <a:rPr lang="ru-RU" altLang="ru-RU" dirty="0">
                  <a:solidFill>
                    <a:schemeClr val="bg1"/>
                  </a:solidFill>
                  <a:latin typeface="Verdana" panose="020B0604030504040204" pitchFamily="34" charset="0"/>
                </a:rPr>
                <a:t>86DD – IPv6</a:t>
              </a:r>
            </a:p>
            <a:p>
              <a:pPr algn="ctr" eaLnBrk="1" hangingPunct="1"/>
              <a:r>
                <a:rPr lang="ru-RU" altLang="ru-RU" dirty="0">
                  <a:solidFill>
                    <a:schemeClr val="bg1"/>
                  </a:solidFill>
                  <a:latin typeface="Verdana" panose="020B0604030504040204" pitchFamily="34" charset="0"/>
                </a:rPr>
                <a:t>0806 – ARP</a:t>
              </a: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3422776" y="2668587"/>
              <a:ext cx="235015" cy="3047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4723301" y="2667000"/>
              <a:ext cx="427156" cy="3142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55590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среде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Обеспечение согласованного доступа к общей среде</a:t>
            </a:r>
          </a:p>
          <a:p>
            <a:r>
              <a:rPr lang="ru-RU" sz="2800" dirty="0"/>
              <a:t>Данные искажаются, если несколько компьютеров передают одновременно</a:t>
            </a:r>
          </a:p>
          <a:p>
            <a:r>
              <a:rPr lang="ru-RU" sz="2800" dirty="0"/>
              <a:t>Управление доступом к среде:</a:t>
            </a:r>
          </a:p>
          <a:p>
            <a:pPr lvl="1"/>
            <a:r>
              <a:rPr lang="ru-RU" sz="2800" dirty="0"/>
              <a:t>Обеспечение использования канала только одним отправителем</a:t>
            </a:r>
          </a:p>
          <a:p>
            <a:r>
              <a:rPr lang="ru-RU" sz="2800" dirty="0"/>
              <a:t>Классический </a:t>
            </a:r>
            <a:r>
              <a:rPr lang="ru-RU" sz="2800" dirty="0" err="1"/>
              <a:t>Ethernet</a:t>
            </a:r>
            <a:r>
              <a:rPr lang="ru-RU" sz="2800" dirty="0"/>
              <a:t> использует метод доступа к среде CSMA/CD (</a:t>
            </a:r>
            <a:r>
              <a:rPr lang="ru-RU" sz="2800" dirty="0" err="1"/>
              <a:t>Carrier</a:t>
            </a:r>
            <a:r>
              <a:rPr lang="ru-RU" sz="2800" dirty="0"/>
              <a:t> </a:t>
            </a:r>
            <a:r>
              <a:rPr lang="ru-RU" sz="2800" dirty="0" err="1"/>
              <a:t>Sense</a:t>
            </a:r>
            <a:r>
              <a:rPr lang="ru-RU" sz="2800" dirty="0"/>
              <a:t> </a:t>
            </a:r>
            <a:r>
              <a:rPr lang="ru-RU" sz="2800" dirty="0" err="1"/>
              <a:t>Multiple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</a:t>
            </a:r>
            <a:r>
              <a:rPr lang="ru-RU" sz="2800" dirty="0" err="1"/>
              <a:t>Collision</a:t>
            </a:r>
            <a:r>
              <a:rPr lang="ru-RU" sz="2800" dirty="0"/>
              <a:t> </a:t>
            </a:r>
            <a:r>
              <a:rPr lang="ru-RU" sz="2800" dirty="0" err="1"/>
              <a:t>Detection</a:t>
            </a:r>
            <a:r>
              <a:rPr lang="ru-RU" sz="2800" dirty="0"/>
              <a:t>)</a:t>
            </a:r>
          </a:p>
          <a:p>
            <a:pPr lvl="1"/>
            <a:r>
              <a:rPr lang="ru-RU" sz="2800" dirty="0"/>
              <a:t>Множественный доступ с прослушиванием несущей частоты и распознаванием коллизий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10665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Прослушивание несущей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Компьютеры передают данные только если среда свободна</a:t>
            </a:r>
          </a:p>
          <a:p>
            <a:r>
              <a:rPr lang="ru-RU" sz="2800" dirty="0"/>
              <a:t>Способ определить, свободна ли среда – прослушивание основной гармоники сигнала</a:t>
            </a:r>
          </a:p>
          <a:p>
            <a:r>
              <a:rPr lang="ru-RU" sz="2800" dirty="0"/>
              <a:t>Манчестерское кодирование (10-20 МГц)</a:t>
            </a:r>
          </a:p>
        </p:txBody>
      </p:sp>
      <p:grpSp>
        <p:nvGrpSpPr>
          <p:cNvPr id="4" name="Группа 4"/>
          <p:cNvGrpSpPr>
            <a:grpSpLocks/>
          </p:cNvGrpSpPr>
          <p:nvPr/>
        </p:nvGrpSpPr>
        <p:grpSpPr bwMode="auto">
          <a:xfrm>
            <a:off x="2740571" y="4326904"/>
            <a:ext cx="6708775" cy="1563687"/>
            <a:chOff x="1142256" y="3114601"/>
            <a:chExt cx="6708775" cy="1563687"/>
          </a:xfrm>
        </p:grpSpPr>
        <p:sp>
          <p:nvSpPr>
            <p:cNvPr id="5" name="Line 54"/>
            <p:cNvSpPr>
              <a:spLocks noChangeShapeType="1"/>
            </p:cNvSpPr>
            <p:nvPr/>
          </p:nvSpPr>
          <p:spPr bwMode="auto">
            <a:xfrm>
              <a:off x="6631831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6019056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52"/>
            <p:cNvSpPr>
              <a:spLocks noChangeShapeType="1"/>
            </p:cNvSpPr>
            <p:nvPr/>
          </p:nvSpPr>
          <p:spPr bwMode="auto">
            <a:xfrm>
              <a:off x="5412631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4799856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4193431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3580656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>
              <a:off x="2974231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2364631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 flipV="1">
              <a:off x="1142256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145431" y="3916288"/>
              <a:ext cx="655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145431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447056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755031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056656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364631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666256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974231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275856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3831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885456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193431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495056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4803031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5104656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5412631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5714256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022231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6323856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6631831" y="42210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6933456" y="3611488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14502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20598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23646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26694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2790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35838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38886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41934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44982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51078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7174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63270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66318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6936631" y="361148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7238256" y="361148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1755031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7238256" y="3154288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Text Box 56"/>
            <p:cNvSpPr txBox="1">
              <a:spLocks noChangeArrowheads="1"/>
            </p:cNvSpPr>
            <p:nvPr/>
          </p:nvSpPr>
          <p:spPr bwMode="auto">
            <a:xfrm>
              <a:off x="1288306" y="311460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0</a:t>
              </a: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19042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1</a:t>
              </a: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25138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1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31234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0</a:t>
              </a:r>
            </a:p>
          </p:txBody>
        </p:sp>
        <p:sp>
          <p:nvSpPr>
            <p:cNvPr id="56" name="Text Box 60"/>
            <p:cNvSpPr txBox="1">
              <a:spLocks noChangeArrowheads="1"/>
            </p:cNvSpPr>
            <p:nvPr/>
          </p:nvSpPr>
          <p:spPr bwMode="auto">
            <a:xfrm>
              <a:off x="37330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0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43426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0</a:t>
              </a:r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49522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1</a:t>
              </a:r>
            </a:p>
          </p:txBody>
        </p:sp>
        <p:sp>
          <p:nvSpPr>
            <p:cNvPr id="59" name="Text Box 63"/>
            <p:cNvSpPr txBox="1">
              <a:spLocks noChangeArrowheads="1"/>
            </p:cNvSpPr>
            <p:nvPr/>
          </p:nvSpPr>
          <p:spPr bwMode="auto">
            <a:xfrm>
              <a:off x="55618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0</a:t>
              </a: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61714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1</a:t>
              </a: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6781056" y="312095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1</a:t>
              </a:r>
            </a:p>
          </p:txBody>
        </p:sp>
        <p:sp>
          <p:nvSpPr>
            <p:cNvPr id="62" name="Text Box 66"/>
            <p:cNvSpPr txBox="1">
              <a:spLocks noChangeArrowheads="1"/>
            </p:cNvSpPr>
            <p:nvPr/>
          </p:nvSpPr>
          <p:spPr bwMode="auto">
            <a:xfrm>
              <a:off x="7603381" y="4029001"/>
              <a:ext cx="247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t</a:t>
              </a:r>
              <a:endParaRPr lang="ru-RU" altLang="ru-RU"/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12978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19074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69"/>
            <p:cNvSpPr>
              <a:spLocks noChangeShapeType="1"/>
            </p:cNvSpPr>
            <p:nvPr/>
          </p:nvSpPr>
          <p:spPr bwMode="auto">
            <a:xfrm>
              <a:off x="25170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70"/>
            <p:cNvSpPr>
              <a:spLocks noChangeShapeType="1"/>
            </p:cNvSpPr>
            <p:nvPr/>
          </p:nvSpPr>
          <p:spPr bwMode="auto">
            <a:xfrm>
              <a:off x="31266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71"/>
            <p:cNvSpPr>
              <a:spLocks noChangeShapeType="1"/>
            </p:cNvSpPr>
            <p:nvPr/>
          </p:nvSpPr>
          <p:spPr bwMode="auto">
            <a:xfrm>
              <a:off x="37362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>
              <a:off x="43458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Line 73"/>
            <p:cNvSpPr>
              <a:spLocks noChangeShapeType="1"/>
            </p:cNvSpPr>
            <p:nvPr/>
          </p:nvSpPr>
          <p:spPr bwMode="auto">
            <a:xfrm>
              <a:off x="49554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74"/>
            <p:cNvSpPr>
              <a:spLocks noChangeShapeType="1"/>
            </p:cNvSpPr>
            <p:nvPr/>
          </p:nvSpPr>
          <p:spPr bwMode="auto">
            <a:xfrm>
              <a:off x="55650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75"/>
            <p:cNvSpPr>
              <a:spLocks noChangeShapeType="1"/>
            </p:cNvSpPr>
            <p:nvPr/>
          </p:nvSpPr>
          <p:spPr bwMode="auto">
            <a:xfrm>
              <a:off x="61746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>
              <a:off x="6784231" y="3840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3523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Обнаружение коллизий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Два компьютера начали передачу одновременно – коллизия</a:t>
            </a:r>
          </a:p>
          <a:p>
            <a:r>
              <a:rPr lang="ru-RU" sz="2800" dirty="0"/>
              <a:t>Обнаружение коллизий:</a:t>
            </a:r>
          </a:p>
          <a:p>
            <a:pPr lvl="1"/>
            <a:r>
              <a:rPr lang="ru-RU" sz="2800" dirty="0"/>
              <a:t>Компьютер передает и принимает сигналы одновременно</a:t>
            </a:r>
          </a:p>
          <a:p>
            <a:pPr lvl="1"/>
            <a:r>
              <a:rPr lang="ru-RU" sz="2800" dirty="0"/>
              <a:t>Если принятый сигнал отличается от переданного – значит возникла коллизия</a:t>
            </a:r>
          </a:p>
          <a:p>
            <a:r>
              <a:rPr lang="ru-RU" sz="2800" dirty="0" err="1"/>
              <a:t>Jam</a:t>
            </a:r>
            <a:r>
              <a:rPr lang="ru-RU" sz="2800" dirty="0"/>
              <a:t>-последовательность передается компьютером при обнаружении коллизии для того, чтобы другие компьютеры легче ее распознали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164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Сетевая служба – это пара клиент-сервер, предоставляющая доступ к конкретному типу ресурса компьютера через сеть</a:t>
            </a:r>
          </a:p>
          <a:p>
            <a:pPr algn="just"/>
            <a:r>
              <a:rPr lang="ru-RU" dirty="0"/>
              <a:t>Компьютеры, объединенные в сеть, а также сетевые устройства (например, концентраторы, коммутаторы, маршрутизаторы) называются узлами (</a:t>
            </a:r>
            <a:r>
              <a:rPr lang="ru-RU" dirty="0" err="1"/>
              <a:t>nodes</a:t>
            </a:r>
            <a:r>
              <a:rPr lang="ru-RU" dirty="0"/>
              <a:t>) сети</a:t>
            </a:r>
          </a:p>
          <a:p>
            <a:pPr algn="just"/>
            <a:r>
              <a:rPr lang="ru-RU" dirty="0"/>
              <a:t>Канал связи, соединяющий узлы сети, называется средой передачи данных</a:t>
            </a:r>
          </a:p>
          <a:p>
            <a:pPr algn="just"/>
            <a:r>
              <a:rPr lang="ru-RU" dirty="0"/>
              <a:t>Степень загруженности сети, определяемая потоком данных в ней, называется трафиком (</a:t>
            </a:r>
            <a:r>
              <a:rPr lang="ru-RU" dirty="0" err="1"/>
              <a:t>traffic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83595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CSMA/CD</a:t>
            </a:r>
            <a:endParaRPr lang="ru-RU" dirty="0"/>
          </a:p>
        </p:txBody>
      </p:sp>
      <p:grpSp>
        <p:nvGrpSpPr>
          <p:cNvPr id="4" name="Группа 23"/>
          <p:cNvGrpSpPr>
            <a:grpSpLocks/>
          </p:cNvGrpSpPr>
          <p:nvPr/>
        </p:nvGrpSpPr>
        <p:grpSpPr bwMode="auto">
          <a:xfrm>
            <a:off x="1379513" y="3048966"/>
            <a:ext cx="9430892" cy="2132633"/>
            <a:chOff x="381000" y="2895600"/>
            <a:chExt cx="7848600" cy="177468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09600" y="28956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dirty="0"/>
                <a:t>Кадр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050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908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622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336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24200" y="28956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Кадр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5720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34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00600" y="28956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dirty="0"/>
                <a:t>Кадр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086600" y="28956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Кадр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8580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 rot="-5400000">
              <a:off x="990600" y="3124200"/>
              <a:ext cx="304800" cy="1066800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81000" y="3962400"/>
              <a:ext cx="13477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Период </a:t>
              </a:r>
            </a:p>
            <a:p>
              <a:pPr algn="ctr" eaLnBrk="1" hangingPunct="1"/>
              <a:r>
                <a:rPr lang="ru-RU" altLang="ru-RU"/>
                <a:t>передачи</a:t>
              </a: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 rot="-5400000">
              <a:off x="2324100" y="3009900"/>
              <a:ext cx="304800" cy="1295400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752600" y="3962400"/>
              <a:ext cx="1752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Период </a:t>
              </a:r>
            </a:p>
            <a:p>
              <a:pPr algn="ctr" eaLnBrk="1" hangingPunct="1"/>
              <a:r>
                <a:rPr lang="ru-RU" altLang="ru-RU"/>
                <a:t>конкуренции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895600" y="2895600"/>
              <a:ext cx="152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21" name="AutoShape 20"/>
            <p:cNvSpPr>
              <a:spLocks/>
            </p:cNvSpPr>
            <p:nvPr/>
          </p:nvSpPr>
          <p:spPr bwMode="auto">
            <a:xfrm rot="-5400000">
              <a:off x="6248400" y="3200400"/>
              <a:ext cx="304800" cy="91440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815013" y="3962400"/>
              <a:ext cx="119538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Период </a:t>
              </a:r>
            </a:p>
            <a:p>
              <a:pPr algn="ctr" eaLnBrk="1" hangingPunct="1"/>
              <a:r>
                <a:rPr lang="ru-RU" altLang="ru-RU"/>
                <a:t>простоя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88381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Период передачи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14407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Если в среде нет несущей частоты, то компьютер может начинать передачу данных</a:t>
            </a:r>
          </a:p>
          <a:p>
            <a:r>
              <a:rPr lang="ru-RU" sz="2800" dirty="0"/>
              <a:t>Схема передачи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ru-RU" sz="2800" dirty="0"/>
              <a:t>Формат преамбулы:</a:t>
            </a:r>
          </a:p>
          <a:p>
            <a:r>
              <a:rPr lang="ru-RU" sz="2800" dirty="0"/>
              <a:t>Длина 8 байт синхронизирующих данных</a:t>
            </a:r>
          </a:p>
          <a:p>
            <a:r>
              <a:rPr lang="ru-RU" sz="2800" dirty="0"/>
              <a:t>Первые семь байт: 10101010</a:t>
            </a:r>
          </a:p>
          <a:p>
            <a:r>
              <a:rPr lang="ru-RU" sz="2800" dirty="0"/>
              <a:t>Последний байт: 10101011 (ограничитель начала кадра)</a:t>
            </a:r>
          </a:p>
          <a:p>
            <a:endParaRPr lang="ru-RU" sz="2800" dirty="0"/>
          </a:p>
          <a:p>
            <a:endParaRPr lang="ru-RU" sz="2800" dirty="0"/>
          </a:p>
        </p:txBody>
      </p:sp>
      <p:grpSp>
        <p:nvGrpSpPr>
          <p:cNvPr id="4" name="Группа 10"/>
          <p:cNvGrpSpPr>
            <a:grpSpLocks/>
          </p:cNvGrpSpPr>
          <p:nvPr/>
        </p:nvGrpSpPr>
        <p:grpSpPr bwMode="auto">
          <a:xfrm>
            <a:off x="2665959" y="3170583"/>
            <a:ext cx="6858000" cy="1403350"/>
            <a:chOff x="990600" y="2971800"/>
            <a:chExt cx="6858000" cy="14033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600" y="3352800"/>
              <a:ext cx="685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43000" y="2971800"/>
              <a:ext cx="1371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Преамбула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14600" y="2971800"/>
              <a:ext cx="3429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Кадр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29400" y="2971800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-5400000">
              <a:off x="6210300" y="3162300"/>
              <a:ext cx="152400" cy="685800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397500" y="3733800"/>
              <a:ext cx="1746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Межкадровый </a:t>
              </a:r>
            </a:p>
            <a:p>
              <a:pPr algn="ctr" eaLnBrk="1" hangingPunct="1"/>
              <a:r>
                <a:rPr lang="ru-RU" altLang="ru-RU"/>
                <a:t>интервал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87181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кадра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Autofit/>
          </a:bodyPr>
          <a:lstStyle/>
          <a:p>
            <a:r>
              <a:rPr lang="ru-RU" sz="2800" dirty="0"/>
              <a:t>После окончания преамбулы компьютер начинает передавать кадр</a:t>
            </a:r>
          </a:p>
          <a:p>
            <a:r>
              <a:rPr lang="ru-RU" sz="2800" dirty="0"/>
              <a:t>Все остальные компьютеры в сети начинают принимать кадр и записывают его в буфер</a:t>
            </a:r>
          </a:p>
          <a:p>
            <a:r>
              <a:rPr lang="ru-RU" sz="2800" dirty="0"/>
              <a:t>Первые 6 байт кадра содержат адрес получателя:</a:t>
            </a:r>
          </a:p>
          <a:p>
            <a:pPr lvl="1"/>
            <a:r>
              <a:rPr lang="ru-RU" sz="2800" dirty="0"/>
              <a:t>Компьютер, который узнал свой адрес, продолжает записывать кадр</a:t>
            </a:r>
          </a:p>
          <a:p>
            <a:pPr lvl="1"/>
            <a:r>
              <a:rPr lang="ru-RU" sz="2800" dirty="0"/>
              <a:t>Остальные удаляют кадр из буфера</a:t>
            </a:r>
          </a:p>
          <a:p>
            <a:r>
              <a:rPr lang="ru-RU" sz="2800" dirty="0"/>
              <a:t>Неразборчивый режим (</a:t>
            </a:r>
            <a:r>
              <a:rPr lang="ru-RU" sz="2800" dirty="0" err="1"/>
              <a:t>promiscuous</a:t>
            </a:r>
            <a:r>
              <a:rPr lang="ru-RU" sz="2800" dirty="0"/>
              <a:t> </a:t>
            </a:r>
            <a:r>
              <a:rPr lang="ru-RU" sz="2800" dirty="0" err="1"/>
              <a:t>mode</a:t>
            </a:r>
            <a:r>
              <a:rPr lang="ru-RU" sz="2800" dirty="0"/>
              <a:t>):</a:t>
            </a:r>
          </a:p>
          <a:p>
            <a:pPr lvl="1"/>
            <a:r>
              <a:rPr lang="ru-RU" sz="2800" dirty="0"/>
              <a:t>Адаптер принимает все кадры в сети, независимо от MAC-адреса назначения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7215701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Межкадровый</a:t>
            </a:r>
            <a:r>
              <a:rPr lang="ru-RU" dirty="0"/>
              <a:t> интервал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4306956"/>
            <a:ext cx="9784080" cy="1910963"/>
          </a:xfrm>
        </p:spPr>
        <p:txBody>
          <a:bodyPr>
            <a:normAutofit/>
          </a:bodyPr>
          <a:lstStyle/>
          <a:p>
            <a:r>
              <a:rPr lang="ru-RU" sz="2800" dirty="0"/>
              <a:t>9,6 </a:t>
            </a:r>
            <a:r>
              <a:rPr lang="ru-RU" sz="2800" dirty="0" err="1"/>
              <a:t>мкс</a:t>
            </a:r>
            <a:r>
              <a:rPr lang="ru-RU" sz="2800" dirty="0"/>
              <a:t> в классическом </a:t>
            </a:r>
            <a:r>
              <a:rPr lang="ru-RU" sz="2800" dirty="0" err="1"/>
              <a:t>Ethernet</a:t>
            </a:r>
            <a:endParaRPr lang="ru-RU" sz="2800" dirty="0"/>
          </a:p>
          <a:p>
            <a:r>
              <a:rPr lang="ru-RU" sz="2800" dirty="0"/>
              <a:t>Предотвращение монопольного захвата канала</a:t>
            </a:r>
          </a:p>
          <a:p>
            <a:r>
              <a:rPr lang="ru-RU" sz="2800" dirty="0"/>
              <a:t>Приведение сетевых адаптеров в исходное состояние</a:t>
            </a:r>
          </a:p>
          <a:p>
            <a:endParaRPr lang="ru-RU" sz="2800" dirty="0"/>
          </a:p>
        </p:txBody>
      </p:sp>
      <p:grpSp>
        <p:nvGrpSpPr>
          <p:cNvPr id="4" name="Группа 11"/>
          <p:cNvGrpSpPr>
            <a:grpSpLocks/>
          </p:cNvGrpSpPr>
          <p:nvPr/>
        </p:nvGrpSpPr>
        <p:grpSpPr bwMode="auto">
          <a:xfrm>
            <a:off x="1769687" y="2355384"/>
            <a:ext cx="8650544" cy="1660024"/>
            <a:chOff x="1031776" y="3028654"/>
            <a:chExt cx="6858000" cy="1316069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031776" y="3409654"/>
              <a:ext cx="685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84176" y="3028654"/>
              <a:ext cx="1371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dirty="0"/>
                <a:t>Преамбула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55776" y="3028654"/>
              <a:ext cx="3429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Кадр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70576" y="3028654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/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-5400000">
              <a:off x="6251476" y="3219154"/>
              <a:ext cx="152400" cy="685800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35960" y="3703373"/>
              <a:ext cx="1746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Межкадровый </a:t>
              </a:r>
            </a:p>
            <a:p>
              <a:pPr algn="ctr" eaLnBrk="1" hangingPunct="1"/>
              <a:r>
                <a:rPr lang="ru-RU" altLang="ru-RU"/>
                <a:t>интервал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40267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Период конкуренции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Если компьютер начал передавать данные и обнаружил коллизию, то он делает паузу</a:t>
            </a:r>
          </a:p>
          <a:p>
            <a:r>
              <a:rPr lang="ru-RU" sz="2800" dirty="0"/>
              <a:t>Длительность паузы:</a:t>
            </a:r>
          </a:p>
          <a:p>
            <a:pPr lvl="1"/>
            <a:r>
              <a:rPr lang="ru-RU" sz="2800" dirty="0"/>
              <a:t>L * 512 битовых </a:t>
            </a:r>
            <a:r>
              <a:rPr lang="ru-RU" sz="2800" dirty="0" smtClean="0"/>
              <a:t>интервалов</a:t>
            </a:r>
            <a:endParaRPr lang="ru-RU" sz="2800" dirty="0"/>
          </a:p>
          <a:p>
            <a:r>
              <a:rPr lang="ru-RU" sz="2800" dirty="0"/>
              <a:t>Битовый интервал – время между появлениями двух последовательных битов данных</a:t>
            </a:r>
          </a:p>
          <a:p>
            <a:pPr lvl="1"/>
            <a:r>
              <a:rPr lang="ru-RU" sz="2800" dirty="0"/>
              <a:t>0,1 </a:t>
            </a:r>
            <a:r>
              <a:rPr lang="ru-RU" sz="2800" dirty="0" err="1"/>
              <a:t>мкс</a:t>
            </a:r>
            <a:r>
              <a:rPr lang="ru-RU" sz="2800" dirty="0"/>
              <a:t> в классическом </a:t>
            </a:r>
            <a:r>
              <a:rPr lang="ru-RU" sz="2800" dirty="0" err="1" smtClean="0"/>
              <a:t>Ethernet</a:t>
            </a:r>
            <a:endParaRPr lang="ru-RU" sz="2800" dirty="0"/>
          </a:p>
          <a:p>
            <a:r>
              <a:rPr lang="ru-RU" sz="2800" dirty="0"/>
              <a:t>L случайно выбирается из диапазона [0, 2N-1]</a:t>
            </a:r>
          </a:p>
          <a:p>
            <a:pPr lvl="1"/>
            <a:r>
              <a:rPr lang="ru-RU" sz="2800" dirty="0"/>
              <a:t>N – номер попытки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22398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Отсрочка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861" y="2104444"/>
            <a:ext cx="10784195" cy="4587903"/>
          </a:xfrm>
        </p:spPr>
        <p:txBody>
          <a:bodyPr numCol="2">
            <a:noAutofit/>
          </a:bodyPr>
          <a:lstStyle/>
          <a:p>
            <a:r>
              <a:rPr lang="ru-RU" sz="2000" dirty="0"/>
              <a:t>Экспоненциальный двоичный алгоритм отсрочки</a:t>
            </a:r>
          </a:p>
          <a:p>
            <a:r>
              <a:rPr lang="ru-RU" sz="2000" dirty="0"/>
              <a:t>Диапазоны L:</a:t>
            </a:r>
          </a:p>
          <a:p>
            <a:r>
              <a:rPr lang="ru-RU" sz="2000" dirty="0"/>
              <a:t>1 попытка: [0, 1]</a:t>
            </a:r>
          </a:p>
          <a:p>
            <a:r>
              <a:rPr lang="ru-RU" sz="2000" dirty="0"/>
              <a:t>2 попытка: [0, 3]</a:t>
            </a:r>
          </a:p>
          <a:p>
            <a:r>
              <a:rPr lang="ru-RU" sz="2000" dirty="0"/>
              <a:t>3 попытка: [0, 7]</a:t>
            </a:r>
          </a:p>
          <a:p>
            <a:r>
              <a:rPr lang="ru-RU" sz="2000" dirty="0"/>
              <a:t>5 попытка: [0, 31]</a:t>
            </a:r>
          </a:p>
          <a:p>
            <a:r>
              <a:rPr lang="ru-RU" sz="2000" dirty="0"/>
              <a:t>10 попытка: [0, 1023]</a:t>
            </a:r>
          </a:p>
          <a:p>
            <a:r>
              <a:rPr lang="ru-RU" sz="2000" dirty="0"/>
              <a:t>После 10 попыток интервал не увеличивается</a:t>
            </a:r>
          </a:p>
          <a:p>
            <a:r>
              <a:rPr lang="ru-RU" sz="2000" dirty="0"/>
              <a:t>После 16 попыток передача </a:t>
            </a:r>
            <a:r>
              <a:rPr lang="ru-RU" sz="2000" dirty="0" smtClean="0"/>
              <a:t>прекращается</a:t>
            </a:r>
            <a:endParaRPr lang="en-US" sz="2000" dirty="0" smtClean="0"/>
          </a:p>
          <a:p>
            <a:r>
              <a:rPr lang="ru-RU" sz="2000" dirty="0" smtClean="0"/>
              <a:t>Алгоритм хорошо работает при низкой загрузке</a:t>
            </a:r>
          </a:p>
          <a:p>
            <a:r>
              <a:rPr lang="ru-RU" sz="2000" dirty="0" smtClean="0"/>
              <a:t>В сети мало компьютеров</a:t>
            </a:r>
          </a:p>
          <a:p>
            <a:r>
              <a:rPr lang="ru-RU" sz="2000" dirty="0" smtClean="0"/>
              <a:t>Компьютеры редко передают данные</a:t>
            </a:r>
          </a:p>
          <a:p>
            <a:r>
              <a:rPr lang="ru-RU" sz="2000" dirty="0" smtClean="0"/>
              <a:t>Если нагрузка высокая, то коллизии возникают чаще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63635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оборота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Время оборота (</a:t>
            </a:r>
            <a:r>
              <a:rPr lang="ru-RU" sz="2400" dirty="0" err="1"/>
              <a:t>round</a:t>
            </a:r>
            <a:r>
              <a:rPr lang="ru-RU" sz="2400" dirty="0"/>
              <a:t> </a:t>
            </a:r>
            <a:r>
              <a:rPr lang="ru-RU" sz="2400" dirty="0" err="1"/>
              <a:t>trip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, RTT) – время, за которое сигнал успевает дойти от одного конца сети до другого и вернуться назад</a:t>
            </a:r>
          </a:p>
          <a:p>
            <a:r>
              <a:rPr lang="ru-RU" sz="2400" dirty="0"/>
              <a:t>RTT меньше, чем время передачи самого короткого кадра</a:t>
            </a:r>
          </a:p>
          <a:p>
            <a:pPr lvl="1"/>
            <a:r>
              <a:rPr lang="ru-RU" sz="2400" dirty="0"/>
              <a:t>Сигнал о коллизии может прийти уже после того, как компьютер завершил передачу кадра</a:t>
            </a:r>
          </a:p>
          <a:p>
            <a:pPr lvl="1"/>
            <a:r>
              <a:rPr lang="ru-RU" sz="2400" dirty="0"/>
              <a:t>Компьютер будет считать, что кадр передан, а на самом деле произошла коллизия</a:t>
            </a:r>
          </a:p>
          <a:p>
            <a:r>
              <a:rPr lang="ru-RU" sz="2400" dirty="0"/>
              <a:t>Параметры </a:t>
            </a:r>
            <a:r>
              <a:rPr lang="ru-RU" sz="2400" dirty="0" err="1"/>
              <a:t>Ethernet</a:t>
            </a:r>
            <a:r>
              <a:rPr lang="ru-RU" sz="2400" dirty="0"/>
              <a:t> подобраны так, чтобы коллизии гарантированно распознавались</a:t>
            </a:r>
          </a:p>
          <a:p>
            <a:pPr lvl="1"/>
            <a:r>
              <a:rPr lang="ru-RU" sz="2400" dirty="0"/>
              <a:t>Минимальная длина данных в кадре 46 байт (если данных меньше, то они дополняются до 46 байт)</a:t>
            </a:r>
          </a:p>
          <a:p>
            <a:pPr lvl="1"/>
            <a:r>
              <a:rPr lang="ru-RU" sz="2400" dirty="0"/>
              <a:t>Максимальная длина сети 2500 м</a:t>
            </a:r>
          </a:p>
        </p:txBody>
      </p:sp>
    </p:spTree>
    <p:extLst>
      <p:ext uri="{BB962C8B-B14F-4D97-AF65-F5344CB8AC3E}">
        <p14:creationId xmlns:p14="http://schemas.microsoft.com/office/powerpoint/2010/main" val="251203595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классического </a:t>
            </a:r>
            <a:r>
              <a:rPr lang="en-US" dirty="0"/>
              <a:t>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Плохая масштабируемость:</a:t>
            </a:r>
          </a:p>
          <a:p>
            <a:pPr lvl="1"/>
            <a:r>
              <a:rPr lang="ru-RU" sz="2400" dirty="0"/>
              <a:t>Сеть становится неработоспособной при загрузке разделяемой среды больше, чем на 30%</a:t>
            </a:r>
          </a:p>
          <a:p>
            <a:pPr lvl="1"/>
            <a:r>
              <a:rPr lang="ru-RU" sz="2400" dirty="0"/>
              <a:t>Работоспособное количество компьютеров - 30</a:t>
            </a:r>
          </a:p>
          <a:p>
            <a:r>
              <a:rPr lang="ru-RU" sz="2400" dirty="0"/>
              <a:t>При увеличении скорости передачи уменьшается длина сети:</a:t>
            </a:r>
          </a:p>
          <a:p>
            <a:pPr lvl="1"/>
            <a:r>
              <a:rPr lang="ru-RU" sz="2400" dirty="0" smtClean="0"/>
              <a:t>Сокращается </a:t>
            </a:r>
            <a:r>
              <a:rPr lang="ru-RU" sz="2400" dirty="0"/>
              <a:t>время оборота</a:t>
            </a:r>
          </a:p>
          <a:p>
            <a:r>
              <a:rPr lang="ru-RU" sz="2400" dirty="0"/>
              <a:t>Разное время доставки кадра:</a:t>
            </a:r>
          </a:p>
          <a:p>
            <a:pPr lvl="1"/>
            <a:r>
              <a:rPr lang="ru-RU" sz="2400" dirty="0"/>
              <a:t>Причина – коллизии</a:t>
            </a:r>
          </a:p>
          <a:p>
            <a:pPr lvl="1"/>
            <a:r>
              <a:rPr lang="ru-RU" sz="2400" dirty="0"/>
              <a:t>Плохо для трафика реального времени</a:t>
            </a:r>
          </a:p>
          <a:p>
            <a:r>
              <a:rPr lang="ru-RU" sz="2400" dirty="0"/>
              <a:t>Низкая безопасность:</a:t>
            </a:r>
          </a:p>
          <a:p>
            <a:pPr lvl="1"/>
            <a:r>
              <a:rPr lang="ru-RU" sz="2400" dirty="0"/>
              <a:t>Данные в разделяемой среде доступны всем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03415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Сетевой уровень: 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 Доставка пакетов от отправителя до получателя</a:t>
            </a:r>
          </a:p>
          <a:p>
            <a:pPr algn="just"/>
            <a:r>
              <a:rPr lang="ru-RU" sz="3200" dirty="0" smtClean="0"/>
              <a:t> </a:t>
            </a:r>
            <a:r>
              <a:rPr lang="ru-RU" sz="3200" dirty="0"/>
              <a:t>Формирование маршрута на всём протяжении следования информации</a:t>
            </a:r>
          </a:p>
          <a:p>
            <a:pPr algn="just"/>
            <a:r>
              <a:rPr lang="ru-RU" sz="3200" dirty="0" smtClean="0"/>
              <a:t> </a:t>
            </a:r>
            <a:r>
              <a:rPr lang="ru-RU" sz="3200" dirty="0"/>
              <a:t>Обеспечение независимости предоставления своих сервисов от </a:t>
            </a:r>
            <a:r>
              <a:rPr lang="ru-RU" sz="3200" dirty="0" err="1"/>
              <a:t>низлежащих</a:t>
            </a:r>
            <a:r>
              <a:rPr lang="ru-RU" sz="3200" dirty="0"/>
              <a:t> технологий</a:t>
            </a:r>
          </a:p>
          <a:p>
            <a:pPr algn="just"/>
            <a:r>
              <a:rPr lang="ru-RU" sz="3200" dirty="0" smtClean="0"/>
              <a:t> </a:t>
            </a:r>
            <a:r>
              <a:rPr lang="ru-RU" sz="3200" dirty="0"/>
              <a:t>Распределение нагрузки на маршрутизаторы и линии связи</a:t>
            </a: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152636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Сетевой уровень: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Задачи, которые ставятся при разработке сервисов сетевого уровня:</a:t>
            </a:r>
          </a:p>
          <a:p>
            <a:pPr algn="just"/>
            <a:r>
              <a:rPr lang="ru-RU" sz="2800" dirty="0" smtClean="0"/>
              <a:t>Сервисы </a:t>
            </a:r>
            <a:r>
              <a:rPr lang="ru-RU" sz="2800" dirty="0"/>
              <a:t>сетевого уровня не должны зависеть от технологии маршрутизатора</a:t>
            </a:r>
          </a:p>
          <a:p>
            <a:pPr algn="just"/>
            <a:r>
              <a:rPr lang="ru-RU" sz="2800" dirty="0" smtClean="0"/>
              <a:t> </a:t>
            </a:r>
            <a:r>
              <a:rPr lang="ru-RU" sz="2800" dirty="0"/>
              <a:t>Транспортный уровень должен быть независим от количества, типа и топологии присутствующих сетей с маршрутизаторами</a:t>
            </a:r>
          </a:p>
          <a:p>
            <a:pPr algn="just"/>
            <a:r>
              <a:rPr lang="ru-RU" sz="2800" dirty="0" smtClean="0"/>
              <a:t>Сетевые </a:t>
            </a:r>
            <a:r>
              <a:rPr lang="ru-RU" sz="2800" dirty="0"/>
              <a:t>адреса, доступные транспортному уровню, должны использовать единую систему нумерации в локальных и глобальных сетях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55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передачи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Симплексная, например, телевидение, радиовещание</a:t>
            </a:r>
          </a:p>
          <a:p>
            <a:pPr algn="just"/>
            <a:r>
              <a:rPr lang="ru-RU" sz="2800" dirty="0"/>
              <a:t>Полудуплексная, например, две рации</a:t>
            </a:r>
          </a:p>
          <a:p>
            <a:pPr algn="just"/>
            <a:r>
              <a:rPr lang="ru-RU" sz="2800" dirty="0"/>
              <a:t>Полнодуплексная, например, телефония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1870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адресов </a:t>
            </a:r>
            <a:r>
              <a:rPr lang="en-US" dirty="0" smtClean="0"/>
              <a:t>TCP/IP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Аппаратные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адрес, присвоенный узлу в соответствии с технологией </a:t>
            </a:r>
            <a:r>
              <a:rPr lang="ru-RU" sz="2800" dirty="0" smtClean="0"/>
              <a:t>подсети</a:t>
            </a:r>
          </a:p>
          <a:p>
            <a:pPr algn="just"/>
            <a:r>
              <a:rPr lang="ru-RU" sz="2800" dirty="0" smtClean="0"/>
              <a:t>MAC-адрес</a:t>
            </a:r>
            <a:r>
              <a:rPr lang="ru-RU" sz="2800" dirty="0"/>
              <a:t>, пример 00-E1-25-10-1E-D3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97644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адресов </a:t>
            </a:r>
            <a:r>
              <a:rPr lang="en-US" dirty="0" smtClean="0"/>
              <a:t>TCP/IP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Сетевые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/>
              <a:t>основной тип адресов, на основании которых сетевой </a:t>
            </a:r>
            <a:r>
              <a:rPr lang="ru-RU" sz="2800" dirty="0" smtClean="0"/>
              <a:t>уровень </a:t>
            </a:r>
            <a:r>
              <a:rPr lang="ru-RU" sz="2800" dirty="0"/>
              <a:t>передает </a:t>
            </a:r>
            <a:r>
              <a:rPr lang="ru-RU" sz="2800" dirty="0" smtClean="0"/>
              <a:t>сообщения</a:t>
            </a:r>
          </a:p>
          <a:p>
            <a:pPr algn="just"/>
            <a:r>
              <a:rPr lang="ru-RU" sz="2800" dirty="0" err="1" smtClean="0"/>
              <a:t>ip</a:t>
            </a:r>
            <a:r>
              <a:rPr lang="ru-RU" sz="2800" dirty="0" smtClean="0"/>
              <a:t>-адреса </a:t>
            </a:r>
            <a:r>
              <a:rPr lang="en-US" sz="2800" dirty="0" smtClean="0"/>
              <a:t>v4</a:t>
            </a:r>
            <a:r>
              <a:rPr lang="ru-RU" sz="2800" dirty="0" smtClean="0"/>
              <a:t>, </a:t>
            </a:r>
            <a:r>
              <a:rPr lang="ru-RU" sz="2800" dirty="0"/>
              <a:t>пример 192.168.10.153 (четыре </a:t>
            </a:r>
            <a:r>
              <a:rPr lang="ru-RU" sz="2800" dirty="0" err="1"/>
              <a:t>восьмибитных</a:t>
            </a:r>
            <a:r>
              <a:rPr lang="ru-RU" sz="2800" dirty="0"/>
              <a:t> числа в десятичном </a:t>
            </a:r>
            <a:r>
              <a:rPr lang="ru-RU" sz="2800" dirty="0" smtClean="0"/>
              <a:t>виде)</a:t>
            </a:r>
          </a:p>
          <a:p>
            <a:pPr algn="just"/>
            <a:r>
              <a:rPr lang="ru-RU" sz="2800" dirty="0" err="1"/>
              <a:t>ip</a:t>
            </a:r>
            <a:r>
              <a:rPr lang="ru-RU" sz="2800" dirty="0"/>
              <a:t>-адреса </a:t>
            </a:r>
            <a:r>
              <a:rPr lang="en-US" sz="2800" dirty="0" smtClean="0"/>
              <a:t>v6</a:t>
            </a:r>
            <a:r>
              <a:rPr lang="ru-RU" sz="2800" dirty="0" smtClean="0"/>
              <a:t>, </a:t>
            </a:r>
            <a:r>
              <a:rPr lang="en-US" sz="2800" dirty="0" smtClean="0"/>
              <a:t>2001:0db8:85a3:0000:0000:8a2e:0370:7334 (</a:t>
            </a:r>
            <a:r>
              <a:rPr lang="ru-RU" sz="2800" dirty="0" smtClean="0"/>
              <a:t>восемь </a:t>
            </a:r>
            <a:r>
              <a:rPr lang="ru-RU" sz="2800" dirty="0" err="1" smtClean="0"/>
              <a:t>шестнадцатибитных</a:t>
            </a:r>
            <a:r>
              <a:rPr lang="ru-RU" sz="2800" dirty="0" smtClean="0"/>
              <a:t> чисел в </a:t>
            </a:r>
            <a:r>
              <a:rPr lang="ru-RU" sz="2800" dirty="0" err="1" smtClean="0"/>
              <a:t>шестнадцатиричном</a:t>
            </a:r>
            <a:r>
              <a:rPr lang="ru-RU" sz="2800" dirty="0" smtClean="0"/>
              <a:t> виде</a:t>
            </a:r>
            <a:r>
              <a:rPr lang="en-US" sz="2800" dirty="0" smtClean="0"/>
              <a:t>).</a:t>
            </a:r>
            <a:endParaRPr lang="ru-RU" sz="2800" dirty="0" smtClean="0"/>
          </a:p>
          <a:p>
            <a:pPr algn="just"/>
            <a:r>
              <a:rPr lang="ru-RU" sz="2800" dirty="0" smtClean="0"/>
              <a:t>IP-адрес </a:t>
            </a:r>
            <a:r>
              <a:rPr lang="ru-RU" sz="2800" dirty="0"/>
              <a:t>характеризует не отдельный компьютер или маршрутизатор, а одно сетевое соединение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4656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адресов </a:t>
            </a:r>
            <a:r>
              <a:rPr lang="en-US" dirty="0"/>
              <a:t>TCP/IP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Доменные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символьные </a:t>
            </a:r>
            <a:r>
              <a:rPr lang="ru-RU" sz="2800" dirty="0"/>
              <a:t>имена, служат для удобства представления </a:t>
            </a:r>
            <a:r>
              <a:rPr lang="ru-RU" sz="2800" dirty="0" smtClean="0"/>
              <a:t>IP-адресов</a:t>
            </a:r>
          </a:p>
          <a:p>
            <a:pPr algn="just"/>
            <a:r>
              <a:rPr lang="ru-RU" sz="2800" dirty="0" smtClean="0"/>
              <a:t>служба</a:t>
            </a:r>
            <a:r>
              <a:rPr lang="ru-RU" sz="2800" dirty="0"/>
              <a:t>, DNS (</a:t>
            </a:r>
            <a:r>
              <a:rPr lang="ru-RU" sz="2800" dirty="0" err="1"/>
              <a:t>Domain</a:t>
            </a:r>
            <a:r>
              <a:rPr lang="ru-RU" sz="2800" dirty="0"/>
              <a:t> </a:t>
            </a:r>
            <a:r>
              <a:rPr lang="ru-RU" sz="2800" dirty="0" err="1"/>
              <a:t>Name</a:t>
            </a:r>
            <a:r>
              <a:rPr lang="ru-RU" sz="2800" dirty="0"/>
              <a:t> </a:t>
            </a:r>
            <a:r>
              <a:rPr lang="ru-RU" sz="2800" dirty="0" err="1"/>
              <a:t>System</a:t>
            </a:r>
            <a:r>
              <a:rPr lang="ru-RU" sz="2800" dirty="0"/>
              <a:t>), устанавливает соответствие между IP-адресами и символьными доменными именами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834816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IP-</a:t>
            </a:r>
            <a:r>
              <a:rPr lang="ru-RU" dirty="0" smtClean="0"/>
              <a:t>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Существует пять классов IP-адресов: A, B, C, D и E</a:t>
            </a:r>
          </a:p>
          <a:p>
            <a:pPr algn="just"/>
            <a:r>
              <a:rPr lang="ru-RU" sz="2800" dirty="0" smtClean="0"/>
              <a:t>За </a:t>
            </a:r>
            <a:r>
              <a:rPr lang="ru-RU" sz="2800" dirty="0"/>
              <a:t>принадлежность к тому или иному классу отвечают первые биты IP-адреса</a:t>
            </a:r>
          </a:p>
          <a:p>
            <a:pPr algn="just"/>
            <a:r>
              <a:rPr lang="ru-RU" sz="2800" dirty="0" smtClean="0"/>
              <a:t>Деление </a:t>
            </a:r>
            <a:r>
              <a:rPr lang="ru-RU" sz="2800" dirty="0"/>
              <a:t>сетей на классы описано в RFC 791</a:t>
            </a:r>
          </a:p>
          <a:p>
            <a:pPr algn="just"/>
            <a:r>
              <a:rPr lang="ru-RU" sz="2800" dirty="0" smtClean="0"/>
              <a:t>Целью </a:t>
            </a:r>
            <a:r>
              <a:rPr lang="ru-RU" sz="2800" dirty="0"/>
              <a:t>деления являлось создание малого числа больших сетей (класс А), умеренного числа средних сетей (класс В) и большого числа малых сетей (класс С)</a:t>
            </a:r>
          </a:p>
          <a:p>
            <a:pPr algn="just"/>
            <a:r>
              <a:rPr lang="ru-RU" sz="2800" dirty="0" smtClean="0"/>
              <a:t> </a:t>
            </a:r>
            <a:r>
              <a:rPr lang="ru-RU" sz="2800" dirty="0"/>
              <a:t>использовались с 1981 по 1993 годы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04354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4" y="1792936"/>
            <a:ext cx="6657769" cy="51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462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Бурный рост количества хостов заставил пересмотреть адресацию, внедрив алгоритм CIDR (</a:t>
            </a:r>
            <a:r>
              <a:rPr lang="ru-RU" sz="2800" dirty="0" err="1"/>
              <a:t>Classless</a:t>
            </a:r>
            <a:r>
              <a:rPr lang="ru-RU" sz="2800" dirty="0"/>
              <a:t> </a:t>
            </a:r>
            <a:r>
              <a:rPr lang="ru-RU" sz="2800" dirty="0" err="1"/>
              <a:t>InterDomain</a:t>
            </a:r>
            <a:r>
              <a:rPr lang="ru-RU" sz="2800" dirty="0"/>
              <a:t> </a:t>
            </a:r>
            <a:r>
              <a:rPr lang="ru-RU" sz="2800" dirty="0" err="1"/>
              <a:t>Routing</a:t>
            </a:r>
            <a:r>
              <a:rPr lang="ru-RU" sz="2800" dirty="0"/>
              <a:t>) бесклассовая </a:t>
            </a:r>
            <a:r>
              <a:rPr lang="ru-RU" sz="2800" dirty="0" err="1"/>
              <a:t>междоменная</a:t>
            </a:r>
            <a:r>
              <a:rPr lang="ru-RU" sz="2800" dirty="0"/>
              <a:t> маршрутизация.</a:t>
            </a:r>
          </a:p>
          <a:p>
            <a:pPr algn="just"/>
            <a:r>
              <a:rPr lang="ru-RU" sz="2800" dirty="0" smtClean="0"/>
              <a:t>RFC </a:t>
            </a:r>
            <a:r>
              <a:rPr lang="ru-RU" sz="2800" dirty="0"/>
              <a:t>1519 </a:t>
            </a:r>
          </a:p>
          <a:p>
            <a:pPr algn="just"/>
            <a:r>
              <a:rPr lang="ru-RU" sz="2800" dirty="0" smtClean="0"/>
              <a:t>32 </a:t>
            </a:r>
            <a:r>
              <a:rPr lang="ru-RU" sz="2800" dirty="0"/>
              <a:t>битная маска </a:t>
            </a:r>
          </a:p>
          <a:p>
            <a:pPr algn="just"/>
            <a:r>
              <a:rPr lang="ru-RU" sz="2800" dirty="0" smtClean="0"/>
              <a:t>Гибкая </a:t>
            </a:r>
            <a:r>
              <a:rPr lang="ru-RU" sz="2800" dirty="0"/>
              <a:t>настройка</a:t>
            </a:r>
          </a:p>
          <a:p>
            <a:pPr algn="just"/>
            <a:r>
              <a:rPr lang="ru-RU" sz="2800" dirty="0" smtClean="0"/>
              <a:t>Маршрутизация </a:t>
            </a:r>
            <a:r>
              <a:rPr lang="ru-RU" sz="2800" dirty="0"/>
              <a:t>по префиксам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424249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</a:t>
            </a:r>
            <a:r>
              <a:rPr lang="ru-RU" dirty="0" smtClean="0"/>
              <a:t>адреса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255.255.255.255 – широковещательный</a:t>
            </a:r>
          </a:p>
          <a:p>
            <a:endParaRPr lang="ru-RU" sz="2800" dirty="0"/>
          </a:p>
          <a:p>
            <a:r>
              <a:rPr lang="ru-RU" sz="2800" dirty="0"/>
              <a:t>127.0.0.0 / 8 – петля обратной связи</a:t>
            </a:r>
          </a:p>
          <a:p>
            <a:endParaRPr lang="ru-RU" sz="2800" dirty="0"/>
          </a:p>
          <a:p>
            <a:r>
              <a:rPr lang="ru-RU" sz="2800" dirty="0"/>
              <a:t>10.0.0.0 / 8 и 192.168.0.0 / 16 – частные сети, соединенные с Интернетом через NAT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91995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 smtClean="0"/>
              <a:t>NAT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 90-х годах XX в. Скоро может возникнуть проблема дефицита IP-адресов в адресном пространстве глобальной сети </a:t>
            </a:r>
          </a:p>
          <a:p>
            <a:pPr marL="0" indent="0" algn="just">
              <a:buNone/>
            </a:pPr>
            <a:r>
              <a:rPr lang="ru-RU" sz="2400" dirty="0" err="1" smtClean="0"/>
              <a:t>Network</a:t>
            </a:r>
            <a:r>
              <a:rPr lang="ru-RU" sz="2400" dirty="0" smtClean="0"/>
              <a:t> </a:t>
            </a:r>
            <a:r>
              <a:rPr lang="ru-RU" sz="2400" dirty="0" err="1"/>
              <a:t>Address</a:t>
            </a:r>
            <a:r>
              <a:rPr lang="ru-RU" sz="2400" dirty="0"/>
              <a:t> </a:t>
            </a:r>
            <a:r>
              <a:rPr lang="ru-RU" sz="2400" dirty="0" err="1"/>
              <a:t>Translation</a:t>
            </a:r>
            <a:r>
              <a:rPr lang="ru-RU" sz="2400" dirty="0"/>
              <a:t> – преобразование сетевых адресов</a:t>
            </a:r>
          </a:p>
          <a:p>
            <a:pPr marL="0" indent="0" algn="just">
              <a:buNone/>
            </a:pPr>
            <a:r>
              <a:rPr lang="ru-RU" sz="2400" dirty="0" smtClean="0"/>
              <a:t>Выполняет </a:t>
            </a:r>
            <a:r>
              <a:rPr lang="ru-RU" sz="2400" dirty="0"/>
              <a:t>две функции: </a:t>
            </a:r>
          </a:p>
          <a:p>
            <a:pPr algn="just"/>
            <a:r>
              <a:rPr lang="ru-RU" sz="2400" dirty="0" smtClean="0"/>
              <a:t>позволяет </a:t>
            </a:r>
            <a:r>
              <a:rPr lang="ru-RU" sz="2400" dirty="0"/>
              <a:t>экономить IP-адреса, транслируя несколько внутренних IP-адресов в один внешний публичный IP-адрес</a:t>
            </a:r>
          </a:p>
          <a:p>
            <a:pPr algn="just"/>
            <a:r>
              <a:rPr lang="ru-RU" sz="2400" dirty="0" smtClean="0"/>
              <a:t>позволяет </a:t>
            </a:r>
            <a:r>
              <a:rPr lang="ru-RU" sz="2400" dirty="0"/>
              <a:t>предотвратить или ограничить обращение снаружи ко внутренним хостам, оставляя возможность обращения изнутри наружу.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50566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технологии </a:t>
            </a:r>
            <a:r>
              <a:rPr lang="en-US" dirty="0" smtClean="0"/>
              <a:t>NAT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 smtClean="0"/>
              <a:t>не </a:t>
            </a:r>
            <a:r>
              <a:rPr lang="ru-RU" sz="2800" dirty="0"/>
              <a:t>все протоколы могут «преодолеть» </a:t>
            </a:r>
            <a:r>
              <a:rPr lang="ru-RU" sz="2800" dirty="0" smtClean="0"/>
              <a:t>NAT</a:t>
            </a:r>
          </a:p>
          <a:p>
            <a:pPr marL="0" indent="0" algn="just">
              <a:buNone/>
            </a:pPr>
            <a:r>
              <a:rPr lang="ru-RU" sz="2800" dirty="0" smtClean="0"/>
              <a:t>Некоторые </a:t>
            </a:r>
            <a:r>
              <a:rPr lang="ru-RU" sz="2800" dirty="0"/>
              <a:t>межсетевые экраны, осуществляющие трансляцию IP-адресов, могут исправить этот недостаток, соответствующим образом заменяя IP-адреса не только в заголовках IP, но и на более высоких уровнях (например, в командах протокола FTP)</a:t>
            </a:r>
          </a:p>
          <a:p>
            <a:pPr algn="just"/>
            <a:r>
              <a:rPr lang="ru-RU" sz="2800" dirty="0" smtClean="0"/>
              <a:t>появляются </a:t>
            </a:r>
            <a:r>
              <a:rPr lang="ru-RU" sz="2800" dirty="0"/>
              <a:t>дополнительные сложности с идентификацией пользователей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262457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технологии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иллюзия </a:t>
            </a:r>
            <a:r>
              <a:rPr lang="ru-RU" sz="2800" dirty="0" err="1"/>
              <a:t>DoS</a:t>
            </a:r>
            <a:r>
              <a:rPr lang="ru-RU" sz="2800" dirty="0"/>
              <a:t> атаки на сервис </a:t>
            </a:r>
          </a:p>
          <a:p>
            <a:pPr marL="0" indent="0" algn="just">
              <a:buNone/>
            </a:pPr>
            <a:r>
              <a:rPr lang="ru-RU" sz="2800" dirty="0"/>
              <a:t>Частичным решением проблемы является использование пула адресов (группы адресов), для которых осуществляется трансляция</a:t>
            </a:r>
          </a:p>
          <a:p>
            <a:pPr algn="just"/>
            <a:r>
              <a:rPr lang="ru-RU" sz="2800" dirty="0"/>
              <a:t>сложности в работе с </a:t>
            </a:r>
            <a:r>
              <a:rPr lang="ru-RU" sz="2800" dirty="0" err="1"/>
              <a:t>одноранговыми</a:t>
            </a:r>
            <a:r>
              <a:rPr lang="ru-RU" sz="2800" dirty="0"/>
              <a:t> сетями, в которых необходимо не только инициировать исходящие соединения, но также принимать входящие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611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компьютерных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 по территориальной распространенности</a:t>
            </a:r>
          </a:p>
          <a:p>
            <a:r>
              <a:rPr lang="ru-RU" sz="3600" dirty="0"/>
              <a:t> по скорости передачи данных</a:t>
            </a:r>
          </a:p>
          <a:p>
            <a:r>
              <a:rPr lang="ru-RU" sz="3600" dirty="0"/>
              <a:t> по типу функционального взаимодействия</a:t>
            </a:r>
          </a:p>
          <a:p>
            <a:r>
              <a:rPr lang="ru-RU" sz="3600" dirty="0"/>
              <a:t> по типу сетевой топологии</a:t>
            </a:r>
          </a:p>
          <a:p>
            <a:r>
              <a:rPr lang="ru-RU" sz="3600" dirty="0"/>
              <a:t> по типу передачи данных</a:t>
            </a:r>
          </a:p>
          <a:p>
            <a:r>
              <a:rPr lang="ru-RU" sz="3600" dirty="0"/>
              <a:t> и другие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9659206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 </a:t>
            </a:r>
            <a:r>
              <a:rPr lang="en-US" b="1" dirty="0"/>
              <a:t>ICMP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ICMP (Internet Control Message Protocol — </a:t>
            </a:r>
            <a:r>
              <a:rPr lang="ru-RU" b="1" dirty="0"/>
              <a:t>протокол межсетевых управляющих сообщений) — сетевой протокол, входящий в стек протоколов TCP/IP. </a:t>
            </a:r>
          </a:p>
          <a:p>
            <a:pPr algn="just"/>
            <a:r>
              <a:rPr lang="ru-RU" dirty="0"/>
              <a:t>В основном ICMP используется для передачи сообщений об ошибках и других исключительных ситуациях возникших при передаче данных, например, запрашиваемая услуга недоступна, или хост, или </a:t>
            </a:r>
            <a:r>
              <a:rPr lang="ru-RU" dirty="0" err="1"/>
              <a:t>маршрутизатор</a:t>
            </a:r>
            <a:r>
              <a:rPr lang="ru-RU" dirty="0"/>
              <a:t> не отвечают. Также на ICMP возлагаются некоторые сервисные функции.</a:t>
            </a:r>
          </a:p>
          <a:p>
            <a:pPr algn="just"/>
            <a:r>
              <a:rPr lang="ru-RU" dirty="0"/>
              <a:t>Протокол ICMP описан в RFC 792 (с дополнениями в RFC 950) и является стандартом Интернета (входит в стандарт STD 5 вместе с IP). Хотя формально ICMP использует IP (ICMP-пакеты инкапсулируются в IP пакеты), он является неотъемлемой частью IP и обязателен при реализации стека TCP/IP. Текущая версия ICMP для IPv4 называется ICMPv4. В IPv6 существует аналогичный протокол ICMPv6.</a:t>
            </a:r>
          </a:p>
        </p:txBody>
      </p:sp>
    </p:spTree>
    <p:extLst>
      <p:ext uri="{BB962C8B-B14F-4D97-AF65-F5344CB8AC3E}">
        <p14:creationId xmlns:p14="http://schemas.microsoft.com/office/powerpoint/2010/main" val="340686081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ICMP </a:t>
            </a:r>
            <a:r>
              <a:rPr lang="ru-RU" dirty="0"/>
              <a:t>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/>
              <a:t>Flow</a:t>
            </a:r>
            <a:r>
              <a:rPr lang="ru-RU" b="1" dirty="0"/>
              <a:t> </a:t>
            </a:r>
            <a:r>
              <a:rPr lang="ru-RU" b="1" dirty="0" err="1"/>
              <a:t>control</a:t>
            </a:r>
            <a:r>
              <a:rPr lang="ru-RU" b="1" dirty="0"/>
              <a:t> </a:t>
            </a:r>
            <a:r>
              <a:rPr lang="ru-RU" dirty="0"/>
              <a:t>- если принимающий хост (шлюз или реальный получатель информации) не успевает перерабатывать информацию, то данное сообщение приостанавливает отправку пакетов по сети. </a:t>
            </a:r>
          </a:p>
          <a:p>
            <a:pPr algn="just"/>
            <a:r>
              <a:rPr lang="ru-RU" b="1" dirty="0" err="1"/>
              <a:t>Detecting</a:t>
            </a:r>
            <a:r>
              <a:rPr lang="ru-RU" b="1" dirty="0"/>
              <a:t> </a:t>
            </a:r>
            <a:r>
              <a:rPr lang="ru-RU" b="1" dirty="0" err="1"/>
              <a:t>unreachаble</a:t>
            </a:r>
            <a:r>
              <a:rPr lang="ru-RU" b="1" dirty="0"/>
              <a:t> </a:t>
            </a:r>
            <a:r>
              <a:rPr lang="ru-RU" b="1" dirty="0" err="1"/>
              <a:t>destination</a:t>
            </a:r>
            <a:r>
              <a:rPr lang="ru-RU" b="1" dirty="0"/>
              <a:t> </a:t>
            </a:r>
            <a:r>
              <a:rPr lang="ru-RU" dirty="0"/>
              <a:t>- если пакет не может достичь места назначения, то шлюз, который не может доставить пакет, сообщает об этом отправителю пакета. Информировать о невозможности доставки сообщения может и машина, чей IP-адрес указан в пакете. </a:t>
            </a:r>
          </a:p>
          <a:p>
            <a:pPr algn="just"/>
            <a:r>
              <a:rPr lang="ru-RU" b="1" dirty="0" err="1"/>
              <a:t>Redirect</a:t>
            </a:r>
            <a:r>
              <a:rPr lang="ru-RU" b="1" dirty="0"/>
              <a:t> </a:t>
            </a:r>
            <a:r>
              <a:rPr lang="ru-RU" b="1" dirty="0" err="1"/>
              <a:t>routing</a:t>
            </a:r>
            <a:r>
              <a:rPr lang="ru-RU" b="1" dirty="0"/>
              <a:t> </a:t>
            </a:r>
            <a:r>
              <a:rPr lang="ru-RU" dirty="0"/>
              <a:t>- это сообщение посылается в том случае, если шлюз не может доставить пакет, но у него есть на этот счет некоторые соображения, а именно адрес другого шлюза. </a:t>
            </a:r>
          </a:p>
          <a:p>
            <a:pPr algn="just"/>
            <a:r>
              <a:rPr lang="ru-RU" b="1" dirty="0" err="1"/>
              <a:t>Checking</a:t>
            </a:r>
            <a:r>
              <a:rPr lang="ru-RU" b="1" dirty="0"/>
              <a:t> </a:t>
            </a:r>
            <a:r>
              <a:rPr lang="ru-RU" b="1" dirty="0" err="1"/>
              <a:t>remote</a:t>
            </a:r>
            <a:r>
              <a:rPr lang="ru-RU" b="1" dirty="0"/>
              <a:t> </a:t>
            </a:r>
            <a:r>
              <a:rPr lang="ru-RU" b="1" dirty="0" err="1"/>
              <a:t>host</a:t>
            </a:r>
            <a:r>
              <a:rPr lang="ru-RU" b="1" dirty="0"/>
              <a:t> </a:t>
            </a:r>
            <a:r>
              <a:rPr lang="ru-RU" dirty="0"/>
              <a:t>- в этом случае используется так называемое ICMP 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. Если необходимо проверить наличие стека TCP/IP на удаленной машине, то на нее посылается сообщение этого типа. Как только система получит это сообщение, она немедленно подтвердит его получение.</a:t>
            </a:r>
          </a:p>
        </p:txBody>
      </p:sp>
    </p:spTree>
    <p:extLst>
      <p:ext uri="{BB962C8B-B14F-4D97-AF65-F5344CB8AC3E}">
        <p14:creationId xmlns:p14="http://schemas.microsoft.com/office/powerpoint/2010/main" val="346087703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Правила генерации </a:t>
            </a:r>
            <a:r>
              <a:rPr lang="en-US" b="1" dirty="0"/>
              <a:t>ICMP-</a:t>
            </a:r>
            <a:r>
              <a:rPr lang="ru-RU" b="1" dirty="0"/>
              <a:t>пакетов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 потере ICMP-пакета никогда не генерируется новый.</a:t>
            </a:r>
          </a:p>
          <a:p>
            <a:pPr algn="just"/>
            <a:r>
              <a:rPr lang="ru-RU" dirty="0"/>
              <a:t>ICMP-пакеты никогда не генерируются в ответ на IP-пакеты с широковещательным или групповым адресом, чтобы не вызывать перегрузку в сети (так называемый «широковещательный шторм»).</a:t>
            </a:r>
          </a:p>
          <a:p>
            <a:pPr algn="just"/>
            <a:r>
              <a:rPr lang="ru-RU" dirty="0"/>
              <a:t>При повреждении фрагментированного IP-пакета ICMP-сообщение отправляется только после получения первого повреждённого фрагмента, поскольку отправитель всё равно повторит передачу всего IP-пакета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311577277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ICMP </a:t>
            </a:r>
            <a:r>
              <a:rPr lang="ru-RU" b="1" dirty="0"/>
              <a:t>туннель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Скрытый канал для передачи данных, организованный между двумя узлами, использующий </a:t>
            </a:r>
            <a:r>
              <a:rPr lang="en-US" dirty="0"/>
              <a:t>IP-</a:t>
            </a:r>
            <a:r>
              <a:rPr lang="ru-RU" dirty="0"/>
              <a:t>пакеты с типом протокола </a:t>
            </a:r>
            <a:r>
              <a:rPr lang="en-US" dirty="0"/>
              <a:t>ICMP (</a:t>
            </a:r>
            <a:r>
              <a:rPr lang="ru-RU" dirty="0"/>
              <a:t>обычно </a:t>
            </a:r>
            <a:r>
              <a:rPr lang="en-US" dirty="0"/>
              <a:t>echo request, echo reply).</a:t>
            </a:r>
          </a:p>
          <a:p>
            <a:pPr algn="just"/>
            <a:r>
              <a:rPr lang="ru-RU" dirty="0"/>
              <a:t>Узлы обмениваются сообщениями 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/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reply</a:t>
            </a:r>
            <a:r>
              <a:rPr lang="ru-RU" dirty="0"/>
              <a:t>, напоминающими работу утилиты </a:t>
            </a:r>
            <a:r>
              <a:rPr lang="ru-RU" dirty="0" err="1"/>
              <a:t>ping</a:t>
            </a:r>
            <a:r>
              <a:rPr lang="ru-RU" dirty="0"/>
              <a:t>, однако содержимое сообщений является информацией, передаваемой внутри канала. В случае, если оба узла имеют возможность принимать/отправлять запросы, передача может осуществляться любым узлом, в случае, если один из узлов находится за </a:t>
            </a:r>
            <a:r>
              <a:rPr lang="ru-RU" dirty="0" err="1"/>
              <a:t>NAT'ом</a:t>
            </a:r>
            <a:r>
              <a:rPr lang="ru-RU" dirty="0"/>
              <a:t>, он может только отправлять запросы (и получать ответы).</a:t>
            </a:r>
          </a:p>
        </p:txBody>
      </p:sp>
    </p:spTree>
    <p:extLst>
      <p:ext uri="{BB962C8B-B14F-4D97-AF65-F5344CB8AC3E}">
        <p14:creationId xmlns:p14="http://schemas.microsoft.com/office/powerpoint/2010/main" val="24183838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ping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 помощью отправки сообщений с </a:t>
            </a:r>
            <a:r>
              <a:rPr lang="ru-RU" sz="2400" dirty="0" err="1"/>
              <a:t>echo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по протоколу ICMP проверяет соединение на уровне протокола IP с другим компьютером, поддерживающим TCP/IP. После каждой передачи выводится соответствующее сообщение с </a:t>
            </a:r>
            <a:r>
              <a:rPr lang="en-US" sz="2400" dirty="0"/>
              <a:t>echo reply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 err="1"/>
              <a:t>Ping</a:t>
            </a:r>
            <a:r>
              <a:rPr lang="ru-RU" sz="2400" dirty="0"/>
              <a:t> - это основная TCP/IP-команда, используемая для устранения неполадки в соединении, проверки возможности доступа и разрешения имен. Команда </a:t>
            </a:r>
            <a:r>
              <a:rPr lang="ru-RU" sz="2400" dirty="0" err="1"/>
              <a:t>ping</a:t>
            </a:r>
            <a:r>
              <a:rPr lang="ru-RU" sz="2400" dirty="0"/>
              <a:t>, запущенная без параметров, выводит справку. </a:t>
            </a:r>
          </a:p>
        </p:txBody>
      </p:sp>
    </p:spTree>
    <p:extLst>
      <p:ext uri="{BB962C8B-B14F-4D97-AF65-F5344CB8AC3E}">
        <p14:creationId xmlns:p14="http://schemas.microsoft.com/office/powerpoint/2010/main" val="177560793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ping</a:t>
            </a:r>
            <a:r>
              <a:rPr lang="ru-RU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8233" y="2146210"/>
            <a:ext cx="9327139" cy="471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525894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пакетов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Другое использование ICMP - это получение сообщения о "кончине" пакета на шлюзе. При этом используется время жизни пакета, которое определяет число шлюзов, через которые пакет может пройти. Программа, которая использует этот прием, называется </a:t>
            </a:r>
            <a:r>
              <a:rPr lang="ru-RU" dirty="0" err="1"/>
              <a:t>traceroute</a:t>
            </a:r>
            <a:r>
              <a:rPr lang="ru-RU" dirty="0"/>
              <a:t> (</a:t>
            </a:r>
            <a:r>
              <a:rPr lang="ru-RU" dirty="0" err="1"/>
              <a:t>tracert</a:t>
            </a:r>
            <a:r>
              <a:rPr lang="ru-RU" dirty="0"/>
              <a:t> в </a:t>
            </a:r>
            <a:r>
              <a:rPr lang="ru-RU" dirty="0" err="1"/>
              <a:t>Windows</a:t>
            </a:r>
            <a:r>
              <a:rPr lang="ru-RU" dirty="0"/>
              <a:t>). </a:t>
            </a:r>
          </a:p>
          <a:p>
            <a:pPr algn="just"/>
            <a:r>
              <a:rPr lang="ru-RU" dirty="0"/>
              <a:t>Она использует сообщение TIME EXECEED протокола ICMP. При посылке пакета через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traceroute</a:t>
            </a:r>
            <a:r>
              <a:rPr lang="ru-RU" dirty="0"/>
              <a:t> устанавливает значение TTL 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Live</a:t>
            </a:r>
            <a:r>
              <a:rPr lang="ru-RU" dirty="0"/>
              <a:t>) последовательно от 1 до 30 (значение по умолчанию). TTL определяет число шлюзов, через которые может пройти IP-пакет. Если это число превышено, то шлюз, на котором происходит обнуление TTL, высылает ICMP-пакет. </a:t>
            </a:r>
            <a:r>
              <a:rPr lang="ru-RU" dirty="0" err="1"/>
              <a:t>Traceroute</a:t>
            </a:r>
            <a:r>
              <a:rPr lang="ru-RU" dirty="0"/>
              <a:t> сначала устанавливает значение TTL равное единице - отвечает ближайший шлюз, затем значение TTL равно 2 - отвечает следующий шлюз и т. д. Если пакет достиг получателя, то в этом случае возвращается сообщение другого типа - </a:t>
            </a:r>
            <a:r>
              <a:rPr lang="ru-RU" dirty="0" err="1"/>
              <a:t>Detecting</a:t>
            </a:r>
            <a:r>
              <a:rPr lang="ru-RU" dirty="0"/>
              <a:t> </a:t>
            </a:r>
            <a:r>
              <a:rPr lang="ru-RU" dirty="0" err="1"/>
              <a:t>unreachаble</a:t>
            </a:r>
            <a:r>
              <a:rPr lang="ru-RU" dirty="0"/>
              <a:t> </a:t>
            </a:r>
            <a:r>
              <a:rPr lang="ru-RU" dirty="0" err="1"/>
              <a:t>destination</a:t>
            </a:r>
            <a:r>
              <a:rPr lang="ru-RU" dirty="0"/>
              <a:t>, т.к. IP-пакет передается на транспортный уровень, а на нем нет обслуживания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405144214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tracert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Диагностическое средство, предназначенное для определения маршрута до точки назначения с помощью посылки в точку назначения </a:t>
            </a:r>
            <a:r>
              <a:rPr lang="ru-RU" dirty="0" err="1"/>
              <a:t>эхо-запросов</a:t>
            </a:r>
            <a:r>
              <a:rPr lang="ru-RU" dirty="0"/>
              <a:t> протокола ICMP с различными значениями срока жизни (TTL). </a:t>
            </a:r>
          </a:p>
          <a:p>
            <a:pPr algn="just"/>
            <a:r>
              <a:rPr lang="ru-RU" dirty="0"/>
              <a:t>Определяет путь до точки назначения с помощью посылки в точку назначения </a:t>
            </a:r>
            <a:r>
              <a:rPr lang="ru-RU" dirty="0" err="1"/>
              <a:t>эхо-сообщений</a:t>
            </a:r>
            <a:r>
              <a:rPr lang="ru-RU" dirty="0"/>
              <a:t> протокола ICMP с постоянным увеличением значений срока жизни (TTL). </a:t>
            </a:r>
          </a:p>
          <a:p>
            <a:pPr algn="just"/>
            <a:r>
              <a:rPr lang="ru-RU" dirty="0"/>
              <a:t>Выведенный путь — это список ближайших интерфейсов </a:t>
            </a:r>
            <a:r>
              <a:rPr lang="ru-RU" dirty="0" err="1"/>
              <a:t>маршрутизаторов</a:t>
            </a:r>
            <a:r>
              <a:rPr lang="ru-RU" dirty="0"/>
              <a:t>, находящихся на пути между узлом источника и точкой назначения. Ближний интерфейс представляют собой интерфейс </a:t>
            </a:r>
            <a:r>
              <a:rPr lang="ru-RU" dirty="0" err="1"/>
              <a:t>маршрутизатора</a:t>
            </a:r>
            <a:r>
              <a:rPr lang="ru-RU" dirty="0"/>
              <a:t>, который является ближайшим к узлу отправителя на пути. Запущенная без параметров, команда </a:t>
            </a:r>
            <a:r>
              <a:rPr lang="ru-RU" dirty="0" err="1"/>
              <a:t>tracert</a:t>
            </a:r>
            <a:r>
              <a:rPr lang="ru-RU" dirty="0"/>
              <a:t> выводит справку.</a:t>
            </a:r>
          </a:p>
        </p:txBody>
      </p:sp>
    </p:spTree>
    <p:extLst>
      <p:ext uri="{BB962C8B-B14F-4D97-AF65-F5344CB8AC3E}">
        <p14:creationId xmlns:p14="http://schemas.microsoft.com/office/powerpoint/2010/main" val="240088829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tracert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7944" y="2127536"/>
            <a:ext cx="7746487" cy="432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843803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 </a:t>
            </a:r>
            <a:r>
              <a:rPr lang="en-US" b="1" dirty="0"/>
              <a:t>IGMP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IGMP (Internet Group Management Protocol — </a:t>
            </a:r>
            <a:r>
              <a:rPr lang="ru-RU" dirty="0"/>
              <a:t>протокол управления группами Интернета) — протокол управления групповой (</a:t>
            </a:r>
            <a:r>
              <a:rPr lang="ru-RU" dirty="0" err="1"/>
              <a:t>multicast</a:t>
            </a:r>
            <a:r>
              <a:rPr lang="ru-RU" dirty="0"/>
              <a:t>) передачей данных в сетях, основанных на протоколе IP. IGMP используется </a:t>
            </a:r>
            <a:r>
              <a:rPr lang="ru-RU" dirty="0" err="1"/>
              <a:t>маршрутизаторами</a:t>
            </a:r>
            <a:r>
              <a:rPr lang="ru-RU" dirty="0"/>
              <a:t> и IP-узлами для организации сетевых устройств в группы.</a:t>
            </a:r>
          </a:p>
          <a:p>
            <a:pPr algn="just"/>
            <a:r>
              <a:rPr lang="ru-RU" dirty="0"/>
              <a:t>IGMP используется только в сетях IPv4, так как в IPv6 групповая передача пакетов реализована через протокол </a:t>
            </a:r>
            <a:r>
              <a:rPr lang="ru-RU" dirty="0" err="1"/>
              <a:t>Multicast</a:t>
            </a:r>
            <a:r>
              <a:rPr lang="ru-RU" dirty="0"/>
              <a:t> </a:t>
            </a:r>
            <a:r>
              <a:rPr lang="ru-RU" dirty="0" err="1"/>
              <a:t>Listener</a:t>
            </a:r>
            <a:r>
              <a:rPr lang="ru-RU" dirty="0"/>
              <a:t> </a:t>
            </a:r>
            <a:r>
              <a:rPr lang="ru-RU" dirty="0" err="1"/>
              <a:t>Discovery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IGMP используется клиентским компьютером и соседними коммутаторами для соединения клиента и локального </a:t>
            </a:r>
            <a:r>
              <a:rPr lang="ru-RU" dirty="0" err="1"/>
              <a:t>маршрутизатора</a:t>
            </a:r>
            <a:r>
              <a:rPr lang="ru-RU" dirty="0"/>
              <a:t>, осуществляющего групповую передачу. Далее между локальным и удаленным </a:t>
            </a:r>
            <a:r>
              <a:rPr lang="ru-RU" dirty="0" err="1"/>
              <a:t>маршрутизаторами</a:t>
            </a:r>
            <a:r>
              <a:rPr lang="ru-RU" dirty="0"/>
              <a:t> используется протокол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Independent</a:t>
            </a:r>
            <a:r>
              <a:rPr lang="ru-RU" dirty="0"/>
              <a:t>  </a:t>
            </a:r>
            <a:r>
              <a:rPr lang="ru-RU" dirty="0" err="1"/>
              <a:t>Multicast</a:t>
            </a:r>
            <a:r>
              <a:rPr lang="ru-RU" dirty="0"/>
              <a:t> (PIM), с его помощью групповой трафик направляется от сервера к многочисленным клиентам групповой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4626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6" y="2049369"/>
            <a:ext cx="4653626" cy="45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Территориальная распространенность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Персональная или домашняя сеть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en-US" sz="2800" dirty="0"/>
              <a:t>Personal Area Network, Home Area Network)</a:t>
            </a:r>
          </a:p>
          <a:p>
            <a:r>
              <a:rPr lang="en-US" sz="2800" dirty="0"/>
              <a:t> </a:t>
            </a:r>
            <a:r>
              <a:rPr lang="ru-RU" sz="2800" dirty="0"/>
              <a:t>Локальная сеть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en-US" sz="2800" dirty="0"/>
              <a:t>Local Area Network)</a:t>
            </a:r>
          </a:p>
          <a:p>
            <a:r>
              <a:rPr lang="en-US" sz="2800" dirty="0"/>
              <a:t> </a:t>
            </a:r>
            <a:r>
              <a:rPr lang="ru-RU" sz="2800" dirty="0"/>
              <a:t>Городская сеть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en-US" sz="2800" dirty="0"/>
              <a:t>Metropolitan Area Network)</a:t>
            </a:r>
          </a:p>
          <a:p>
            <a:r>
              <a:rPr lang="en-US" sz="2800" dirty="0"/>
              <a:t> </a:t>
            </a:r>
            <a:r>
              <a:rPr lang="ru-RU" sz="2800" dirty="0"/>
              <a:t>Глобальная сеть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en-US" sz="2800" dirty="0"/>
              <a:t>Wide Area Network)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225467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en-US" dirty="0"/>
              <a:t>IGMP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RFC существует три версии IGMP.</a:t>
            </a:r>
          </a:p>
          <a:p>
            <a:r>
              <a:rPr lang="ru-RU" dirty="0"/>
              <a:t>• IGMPv1 определен в RFC 1112,</a:t>
            </a:r>
          </a:p>
          <a:p>
            <a:r>
              <a:rPr lang="en-US" dirty="0"/>
              <a:t>• IGMPv2 — </a:t>
            </a:r>
            <a:r>
              <a:rPr lang="ru-RU" dirty="0"/>
              <a:t>в </a:t>
            </a:r>
            <a:r>
              <a:rPr lang="en-US" dirty="0"/>
              <a:t>RFC 2236</a:t>
            </a:r>
          </a:p>
          <a:p>
            <a:r>
              <a:rPr lang="en-US" dirty="0"/>
              <a:t>• IGMPv3 — </a:t>
            </a:r>
            <a:r>
              <a:rPr lang="ru-RU" dirty="0"/>
              <a:t>в </a:t>
            </a:r>
            <a:r>
              <a:rPr lang="en-US" dirty="0"/>
              <a:t>RFC 3376.</a:t>
            </a:r>
          </a:p>
          <a:p>
            <a:r>
              <a:rPr lang="ru-RU" dirty="0"/>
              <a:t>Основным улучшением в IGMPv3 относительно IGMPv2 является поддержка фильтрации IP-адресов. С помощью этого механизма узел может сообщить, с каких адресов он хочет</a:t>
            </a:r>
            <a:r>
              <a:rPr lang="en-US" dirty="0"/>
              <a:t> </a:t>
            </a:r>
            <a:r>
              <a:rPr lang="ru-RU" dirty="0"/>
              <a:t>получать пакеты, а с каких нет.</a:t>
            </a:r>
          </a:p>
        </p:txBody>
      </p:sp>
    </p:spTree>
    <p:extLst>
      <p:ext uri="{BB962C8B-B14F-4D97-AF65-F5344CB8AC3E}">
        <p14:creationId xmlns:p14="http://schemas.microsoft.com/office/powerpoint/2010/main" val="80160946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IGMP snooping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Процесс отслеживания сетевого трафика IGMP, который позволяет сетевым устройствам канального уровня (свитчам) отслеживать IGMP-обмен между потребителями и поставщиками (</a:t>
            </a:r>
            <a:r>
              <a:rPr lang="ru-RU" sz="2400" dirty="0" err="1"/>
              <a:t>маршрутизаторами</a:t>
            </a:r>
            <a:r>
              <a:rPr lang="ru-RU" sz="2400" dirty="0"/>
              <a:t>) многоадресного (</a:t>
            </a:r>
            <a:r>
              <a:rPr lang="ru-RU" sz="2400" dirty="0" err="1"/>
              <a:t>multicast</a:t>
            </a:r>
            <a:r>
              <a:rPr lang="ru-RU" sz="2400" dirty="0"/>
              <a:t>) IP-трафика, формально происходящий на более высоком (сетевом) уровне. Эта функциональность доступна во многих управляемых коммутаторах для сети </a:t>
            </a:r>
            <a:r>
              <a:rPr lang="ru-RU" sz="2400" dirty="0" err="1"/>
              <a:t>Ethernet</a:t>
            </a:r>
            <a:r>
              <a:rPr lang="ru-RU" sz="2400" dirty="0"/>
              <a:t> (по крайней мере среднего и верхнего ценовых уровней), но всегда требует отдельного включения и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302083531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IGMP snooping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После включения IGMP </a:t>
            </a:r>
            <a:r>
              <a:rPr lang="ru-RU" sz="2400" dirty="0" err="1"/>
              <a:t>snooping</a:t>
            </a:r>
            <a:r>
              <a:rPr lang="ru-RU" sz="2400" dirty="0"/>
              <a:t> коммутатор начинает анализировать все IGMP-пакеты между подключенными к нему компьютерами-потребителями и </a:t>
            </a:r>
            <a:r>
              <a:rPr lang="ru-RU" sz="2400" dirty="0" err="1"/>
              <a:t>маршрутизаторами-поставщиками</a:t>
            </a:r>
            <a:r>
              <a:rPr lang="ru-RU" sz="2400" dirty="0"/>
              <a:t> </a:t>
            </a:r>
            <a:r>
              <a:rPr lang="ru-RU" sz="2400" dirty="0" err="1"/>
              <a:t>multicast</a:t>
            </a:r>
            <a:r>
              <a:rPr lang="ru-RU" sz="2400" dirty="0"/>
              <a:t> трафика. Обнаружив IGMP-запрос потребителя на подключение к </a:t>
            </a:r>
            <a:r>
              <a:rPr lang="ru-RU" sz="2400" dirty="0" err="1"/>
              <a:t>multicast</a:t>
            </a:r>
            <a:r>
              <a:rPr lang="ru-RU" sz="2400" dirty="0"/>
              <a:t> группе, коммутатор включает порт, к которому тот подключён, в список её членов (для ретрансляции группового трафика). И наоборот: услышав запрос 'IGMP </a:t>
            </a:r>
            <a:r>
              <a:rPr lang="ru-RU" sz="2400" dirty="0" err="1"/>
              <a:t>Leave</a:t>
            </a:r>
            <a:r>
              <a:rPr lang="ru-RU" sz="2400" dirty="0"/>
              <a:t>’(покинуть), удаляет соответствующий порт из списка группы.</a:t>
            </a:r>
          </a:p>
        </p:txBody>
      </p:sp>
    </p:spTree>
    <p:extLst>
      <p:ext uri="{BB962C8B-B14F-4D97-AF65-F5344CB8AC3E}">
        <p14:creationId xmlns:p14="http://schemas.microsoft.com/office/powerpoint/2010/main" val="212910265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 </a:t>
            </a:r>
            <a:r>
              <a:rPr lang="en-US" b="1" dirty="0"/>
              <a:t>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ARP (</a:t>
            </a:r>
            <a:r>
              <a:rPr lang="ru-RU" sz="2400" dirty="0" err="1"/>
              <a:t>Address</a:t>
            </a:r>
            <a:r>
              <a:rPr lang="ru-RU" sz="2400" dirty="0"/>
              <a:t> </a:t>
            </a:r>
            <a:r>
              <a:rPr lang="ru-RU" sz="2400" dirty="0" err="1"/>
              <a:t>Resolution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 — протокол определения адреса) — протокол в компьютерных сетях, предназначенный для определения MAC адреса по известному IP адресу.</a:t>
            </a:r>
          </a:p>
          <a:p>
            <a:pPr algn="just"/>
            <a:r>
              <a:rPr lang="ru-RU" sz="2400" dirty="0"/>
              <a:t>Наибольшее распространение ARP получил благодаря повсеместности сетей IP, построенных поверх </a:t>
            </a:r>
            <a:r>
              <a:rPr lang="ru-RU" sz="2400" dirty="0" err="1"/>
              <a:t>Ethernet</a:t>
            </a:r>
            <a:r>
              <a:rPr lang="ru-RU" sz="2400" dirty="0"/>
              <a:t>, поскольку практически в 100 % случаев при таком сочетании используется ARP. В семействе протоколов IPv6 ARP не существует, его функции возложены на ICMPv6.</a:t>
            </a:r>
          </a:p>
          <a:p>
            <a:pPr algn="just"/>
            <a:r>
              <a:rPr lang="ru-RU" sz="2400" dirty="0"/>
              <a:t>Описание протокола было опубликовано в ноябре 1982 года в RFC 826. ARP был спроектирован для случая передачи IP-пакетов через сегмент </a:t>
            </a:r>
            <a:r>
              <a:rPr lang="ru-RU" sz="2400" dirty="0" err="1"/>
              <a:t>Ethernet</a:t>
            </a:r>
            <a:r>
              <a:rPr lang="ru-RU" sz="2400" dirty="0"/>
              <a:t>. При этом общий принцип, предложенный для ARP, может, и был использован и для сетей других типов.</a:t>
            </a:r>
          </a:p>
        </p:txBody>
      </p:sp>
    </p:spTree>
    <p:extLst>
      <p:ext uri="{BB962C8B-B14F-4D97-AF65-F5344CB8AC3E}">
        <p14:creationId xmlns:p14="http://schemas.microsoft.com/office/powerpoint/2010/main" val="103619971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сообщений </a:t>
            </a:r>
            <a:r>
              <a:rPr lang="en-US" dirty="0"/>
              <a:t>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запрос </a:t>
            </a:r>
            <a:r>
              <a:rPr lang="en-US" dirty="0"/>
              <a:t>ARP (ARP request)</a:t>
            </a:r>
            <a:endParaRPr lang="ru-RU" dirty="0"/>
          </a:p>
          <a:p>
            <a:pPr algn="just"/>
            <a:r>
              <a:rPr lang="ru-RU" dirty="0"/>
              <a:t>ответ </a:t>
            </a:r>
            <a:r>
              <a:rPr lang="en-US" dirty="0"/>
              <a:t>ARP (ARP</a:t>
            </a:r>
            <a:r>
              <a:rPr lang="ru-RU" dirty="0"/>
              <a:t> </a:t>
            </a:r>
            <a:r>
              <a:rPr lang="ru-RU" dirty="0" err="1"/>
              <a:t>reply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 Система-отправитель при помощи запроса ARP запрашивает физический адрес системы-получателя. Ответ (физический адрес узла-получателя) приходит в виде ответа ARP. MAC-адрес широковещания имеет вид FF-FF-FF-FF-FF-FF.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66" y="4237326"/>
            <a:ext cx="35909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5540" y="4239490"/>
            <a:ext cx="3547272" cy="245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66443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работы </a:t>
            </a:r>
            <a:r>
              <a:rPr lang="en-US" b="1" dirty="0"/>
              <a:t>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Узел, которому нужно выполнить отображение IP-адреса на локальный адрес,</a:t>
            </a:r>
            <a:r>
              <a:rPr lang="en-US" dirty="0"/>
              <a:t> </a:t>
            </a:r>
            <a:r>
              <a:rPr lang="ru-RU" dirty="0"/>
              <a:t>формирует ARP запрос, вкладывает его в кадр протокола канального уровня, указывая</a:t>
            </a:r>
            <a:r>
              <a:rPr lang="en-US" dirty="0"/>
              <a:t> </a:t>
            </a:r>
            <a:r>
              <a:rPr lang="ru-RU" dirty="0"/>
              <a:t>в нем известный IP-адрес, и рассылает запрос широковещательно.</a:t>
            </a:r>
          </a:p>
          <a:p>
            <a:pPr algn="just"/>
            <a:r>
              <a:rPr lang="ru-RU" dirty="0"/>
              <a:t>Все узлы локальной сети получают ARP запрос и сравнивают указанный там IP-адрес</a:t>
            </a:r>
            <a:r>
              <a:rPr lang="en-US" dirty="0"/>
              <a:t> </a:t>
            </a:r>
            <a:r>
              <a:rPr lang="ru-RU" dirty="0"/>
              <a:t>с собственным.</a:t>
            </a:r>
          </a:p>
          <a:p>
            <a:pPr algn="just"/>
            <a:r>
              <a:rPr lang="ru-RU" dirty="0"/>
              <a:t> В случае их совпадения узел формирует ARP-ответ, в котором указывает свой IP-адрес</a:t>
            </a:r>
            <a:r>
              <a:rPr lang="en-US" dirty="0"/>
              <a:t> </a:t>
            </a:r>
            <a:r>
              <a:rPr lang="ru-RU" dirty="0"/>
              <a:t>и свой локальный адрес и отправляет его уже направленно, так как в ARP запросе</a:t>
            </a:r>
            <a:r>
              <a:rPr lang="en-US" dirty="0"/>
              <a:t> </a:t>
            </a:r>
            <a:r>
              <a:rPr lang="ru-RU" dirty="0"/>
              <a:t>отправитель указывает свой локальный адрес.</a:t>
            </a:r>
          </a:p>
        </p:txBody>
      </p:sp>
    </p:spTree>
    <p:extLst>
      <p:ext uri="{BB962C8B-B14F-4D97-AF65-F5344CB8AC3E}">
        <p14:creationId xmlns:p14="http://schemas.microsoft.com/office/powerpoint/2010/main" val="325846239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Самопроизвольный </a:t>
            </a:r>
            <a:r>
              <a:rPr lang="en-US" b="1" dirty="0"/>
              <a:t>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Поведение ARP, когда ARP-ответ присылается, когда в этом (с точки зрения получателя) нет особой необходимости. Самопроизвольный ARP-ответ это пакет-ответ ARP, присланный без запроса. Он применяется для определения конфликтов IP-адресов в сети: как только станция получает адрес по DHCP или адрес присваивается вручную, рассылается </a:t>
            </a:r>
            <a:r>
              <a:rPr lang="en-US" sz="2400" dirty="0"/>
              <a:t>ARP-</a:t>
            </a:r>
            <a:r>
              <a:rPr lang="ru-RU" sz="2400" dirty="0"/>
              <a:t>ответ </a:t>
            </a:r>
            <a:r>
              <a:rPr lang="en-US" sz="2400" dirty="0"/>
              <a:t>gratuitous ARP.</a:t>
            </a:r>
            <a:endParaRPr lang="ru-RU" sz="2400" dirty="0"/>
          </a:p>
          <a:p>
            <a:r>
              <a:rPr lang="ru-RU" sz="2400" dirty="0"/>
              <a:t>Самопроизвольный ARP может быть полезен в следующих случаях:</a:t>
            </a:r>
          </a:p>
          <a:p>
            <a:r>
              <a:rPr lang="ru-RU" sz="2400" dirty="0"/>
              <a:t>Обновление ARP-таблиц, в частности, в кластерных системах;</a:t>
            </a:r>
          </a:p>
          <a:p>
            <a:r>
              <a:rPr lang="ru-RU" sz="2400" dirty="0"/>
              <a:t>Информирование коммутаторов;</a:t>
            </a:r>
          </a:p>
          <a:p>
            <a:r>
              <a:rPr lang="ru-RU" sz="2400" dirty="0"/>
              <a:t>Извещение о включении сетевого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0131793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Inverse Address Resolution Protocol, Inverse ARP </a:t>
            </a:r>
            <a:r>
              <a:rPr lang="ru-RU" sz="2400" dirty="0"/>
              <a:t>или </a:t>
            </a:r>
            <a:r>
              <a:rPr lang="en-US" sz="2400" dirty="0" err="1"/>
              <a:t>InARP</a:t>
            </a:r>
            <a:r>
              <a:rPr lang="en-US" sz="2400" dirty="0"/>
              <a:t> — </a:t>
            </a:r>
            <a:r>
              <a:rPr lang="ru-RU" sz="2400" dirty="0"/>
              <a:t>протокол для получения адресов сетевого уровня (например IP адресов) других рабочих станций по их адресам канального уровня (например, DLCI в </a:t>
            </a:r>
            <a:r>
              <a:rPr lang="ru-RU" sz="2400" dirty="0" err="1"/>
              <a:t>Frame</a:t>
            </a:r>
            <a:r>
              <a:rPr lang="ru-RU" sz="2400" dirty="0"/>
              <a:t> </a:t>
            </a:r>
            <a:r>
              <a:rPr lang="ru-RU" sz="2400" dirty="0" err="1"/>
              <a:t>Relay</a:t>
            </a:r>
            <a:r>
              <a:rPr lang="ru-RU" sz="2400" dirty="0"/>
              <a:t> сетях). В основном используется во </a:t>
            </a:r>
            <a:r>
              <a:rPr lang="ru-RU" sz="2400" dirty="0" err="1"/>
              <a:t>Frame</a:t>
            </a:r>
            <a:r>
              <a:rPr lang="ru-RU" sz="2400" dirty="0"/>
              <a:t> </a:t>
            </a:r>
            <a:r>
              <a:rPr lang="en-US" sz="2400" dirty="0"/>
              <a:t>Relay </a:t>
            </a:r>
            <a:r>
              <a:rPr lang="ru-RU" sz="2400" dirty="0"/>
              <a:t>и </a:t>
            </a:r>
            <a:r>
              <a:rPr lang="en-US" sz="2400" dirty="0"/>
              <a:t>ATM </a:t>
            </a:r>
            <a:r>
              <a:rPr lang="ru-RU" sz="2400" dirty="0"/>
              <a:t>сетях.</a:t>
            </a:r>
          </a:p>
          <a:p>
            <a:pPr algn="just"/>
            <a:r>
              <a:rPr lang="ru-RU" sz="2400" dirty="0"/>
              <a:t>ARP переводит адреса сетевого уровня в адреса канального уровня, в то же время </a:t>
            </a:r>
            <a:r>
              <a:rPr lang="ru-RU" sz="2400" dirty="0" err="1"/>
              <a:t>InARP</a:t>
            </a:r>
            <a:r>
              <a:rPr lang="ru-RU" sz="2400" dirty="0"/>
              <a:t> можно рассматривать как его инверсию. </a:t>
            </a:r>
            <a:r>
              <a:rPr lang="ru-RU" sz="2400" dirty="0" err="1"/>
              <a:t>InARP</a:t>
            </a:r>
            <a:r>
              <a:rPr lang="ru-RU" sz="2400" dirty="0"/>
              <a:t> реализовано как расширение ARP. Форматы пакетов этих протоколов одни и те же, различаются лишь коды операций и заполняемые поля.</a:t>
            </a:r>
          </a:p>
        </p:txBody>
      </p:sp>
    </p:spTree>
    <p:extLst>
      <p:ext uri="{BB962C8B-B14F-4D97-AF65-F5344CB8AC3E}">
        <p14:creationId xmlns:p14="http://schemas.microsoft.com/office/powerpoint/2010/main" val="302334060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ARP-spoofing (ARP-poisoning)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Техника сетевой атаки, применяемая преимущественно в </a:t>
            </a:r>
            <a:r>
              <a:rPr lang="ru-RU" sz="2400" dirty="0" err="1"/>
              <a:t>Ethernet</a:t>
            </a:r>
            <a:r>
              <a:rPr lang="ru-RU" sz="2400" dirty="0"/>
              <a:t>, но возможная и в других, использующих протокол ARP сетях, основанная на использовании недостатков протокола ARP и позволяющая перехватывать трафик между узлами, которые расположены в пределах одного широковещательного домена. Относится к числу </a:t>
            </a:r>
            <a:r>
              <a:rPr lang="en-US" sz="2400" dirty="0"/>
              <a:t>spoofing-</a:t>
            </a:r>
            <a:r>
              <a:rPr lang="ru-RU" sz="2400" dirty="0"/>
              <a:t>атак.</a:t>
            </a:r>
          </a:p>
        </p:txBody>
      </p:sp>
    </p:spTree>
    <p:extLst>
      <p:ext uri="{BB962C8B-B14F-4D97-AF65-F5344CB8AC3E}">
        <p14:creationId xmlns:p14="http://schemas.microsoft.com/office/powerpoint/2010/main" val="208350770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Proxy 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Техника использования ARP-протокола, позволяющая объединить две не связанные на канальном уровне сети в одну. Хосты, находящиеся в этих сетях, могут использовать адреса из одной IP-подсети и обмениваться трафиком между собой без использования </a:t>
            </a:r>
            <a:r>
              <a:rPr lang="ru-RU" sz="2400" dirty="0" err="1"/>
              <a:t>маршрутизатора</a:t>
            </a:r>
            <a:r>
              <a:rPr lang="ru-RU" sz="2400" dirty="0"/>
              <a:t> (как им кажется).</a:t>
            </a:r>
          </a:p>
        </p:txBody>
      </p:sp>
    </p:spTree>
    <p:extLst>
      <p:ext uri="{BB962C8B-B14F-4D97-AF65-F5344CB8AC3E}">
        <p14:creationId xmlns:p14="http://schemas.microsoft.com/office/powerpoint/2010/main" val="360837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передачи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 Низкоскоростные </a:t>
            </a:r>
            <a:br>
              <a:rPr lang="ru-RU" sz="2800" dirty="0"/>
            </a:br>
            <a:r>
              <a:rPr lang="ru-RU" sz="2800" dirty="0"/>
              <a:t>	(до 10 Мбит/c).</a:t>
            </a:r>
          </a:p>
          <a:p>
            <a:r>
              <a:rPr lang="ru-RU" sz="2800" dirty="0"/>
              <a:t> Среднескоростные </a:t>
            </a:r>
            <a:br>
              <a:rPr lang="ru-RU" sz="2800" dirty="0"/>
            </a:br>
            <a:r>
              <a:rPr lang="ru-RU" sz="2800" dirty="0"/>
              <a:t>	(до 100 Мбит/c). </a:t>
            </a:r>
          </a:p>
          <a:p>
            <a:r>
              <a:rPr lang="ru-RU" sz="2800" dirty="0"/>
              <a:t> Высокоскоростные </a:t>
            </a:r>
            <a:br>
              <a:rPr lang="ru-RU" sz="2800" dirty="0"/>
            </a:br>
            <a:r>
              <a:rPr lang="ru-RU" sz="2800" dirty="0"/>
              <a:t>	(более 100 Мбит/c).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4184637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ARP-таблицы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ARP используется для определения соответствия IP-адреса адресу </a:t>
            </a:r>
            <a:r>
              <a:rPr lang="ru-RU" dirty="0" err="1"/>
              <a:t>Ethernet</a:t>
            </a:r>
            <a:r>
              <a:rPr lang="ru-RU" dirty="0"/>
              <a:t>. Протокол используется в локальных сетях. Соответствие определяется только в момент отправления IP-пакетов. Отображение адресов осуществляется путем поиска в ARP-таблице. Таблица соответствия необходима, так как физические и сетевые адреса выбираются независимо и нет какого-либо алгоритма для их вычисления. Если машина перемещается в другой сегмент сети, то ее ARP-таблица должна быть изменена.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8427" y="4544291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50197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ARP-таблицы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5168" y="2545773"/>
            <a:ext cx="6866328" cy="331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243617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 </a:t>
            </a:r>
            <a:r>
              <a:rPr lang="en-US" b="1" dirty="0"/>
              <a:t>RARP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RARP (Reverse Address Resolution Protocol — </a:t>
            </a:r>
            <a:r>
              <a:rPr lang="ru-RU" dirty="0"/>
              <a:t>Обратный протокол преобразования адресов) — протокол сетевого уровня модели OSI, выполняет обратное отображение адресов, то есть преобразует физический адрес в IP-адрес. Используется для систем, не имеющих диска, таких как X терминалы или бездисковые рабочие станции для определения собственного </a:t>
            </a:r>
            <a:r>
              <a:rPr lang="en-US" dirty="0"/>
              <a:t>IP </a:t>
            </a:r>
            <a:r>
              <a:rPr lang="ru-RU" dirty="0"/>
              <a:t>адреса.</a:t>
            </a:r>
          </a:p>
          <a:p>
            <a:pPr algn="just"/>
            <a:r>
              <a:rPr lang="ru-RU" dirty="0"/>
              <a:t>Протокол применяется во время загрузки узла (например компьютера), когда он посылает групповое сообщение-запрос со своим физическим адресом. Сервер принимает это сообщение и просматривает свои таблицы (либо </a:t>
            </a:r>
            <a:r>
              <a:rPr lang="ru-RU" dirty="0" err="1"/>
              <a:t>перенаправляет</a:t>
            </a:r>
            <a:r>
              <a:rPr lang="ru-RU" dirty="0"/>
              <a:t> запрос куда-либо ещё) в поисках IP-адреса, соответствующего физическому. После обнаружения найденный адрес отсылается обратно на запросивший его узел. Другие станции также могут «слышать» этот диалог и локально сохранить эту информацию в своих ARP-таблицах.</a:t>
            </a:r>
          </a:p>
        </p:txBody>
      </p:sp>
    </p:spTree>
    <p:extLst>
      <p:ext uri="{BB962C8B-B14F-4D97-AF65-F5344CB8AC3E}">
        <p14:creationId xmlns:p14="http://schemas.microsoft.com/office/powerpoint/2010/main" val="230916496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 </a:t>
            </a:r>
            <a:r>
              <a:rPr lang="en-US" b="1" dirty="0"/>
              <a:t>RARP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RARP позволяет разделять IP-адреса между не часто используемыми </a:t>
            </a:r>
            <a:r>
              <a:rPr lang="ru-RU" dirty="0" err="1"/>
              <a:t>хост-узлами</a:t>
            </a:r>
            <a:r>
              <a:rPr lang="ru-RU" dirty="0"/>
              <a:t>. После использования каким-либо узлом IP-адреса он может быть освобождён и выдан другому узлу.</a:t>
            </a:r>
          </a:p>
          <a:p>
            <a:pPr algn="just"/>
            <a:r>
              <a:rPr lang="ru-RU" dirty="0"/>
              <a:t>RARP является дополнением к ARP, и описан в RFC 903.</a:t>
            </a:r>
          </a:p>
          <a:p>
            <a:pPr algn="just"/>
            <a:r>
              <a:rPr lang="en-US" dirty="0"/>
              <a:t>RARP </a:t>
            </a:r>
            <a:r>
              <a:rPr lang="ru-RU" dirty="0"/>
              <a:t>отличается от «обратного» </a:t>
            </a:r>
            <a:r>
              <a:rPr lang="en-US" dirty="0"/>
              <a:t>ARP (Inverse Address Resolution Protocol, </a:t>
            </a:r>
            <a:r>
              <a:rPr lang="ru-RU" dirty="0"/>
              <a:t>или </a:t>
            </a:r>
            <a:r>
              <a:rPr lang="en-US" dirty="0" err="1"/>
              <a:t>InARP</a:t>
            </a:r>
            <a:r>
              <a:rPr lang="en-US" dirty="0"/>
              <a:t>),</a:t>
            </a:r>
            <a:r>
              <a:rPr lang="ru-RU" dirty="0"/>
              <a:t> описанного в RFC 2390, который предназначен для получения IP-адреса, соответствующего MAC-адресу другого узла. </a:t>
            </a:r>
            <a:r>
              <a:rPr lang="ru-RU" dirty="0" err="1"/>
              <a:t>InARP</a:t>
            </a:r>
            <a:r>
              <a:rPr lang="ru-RU" dirty="0"/>
              <a:t> является дополнением к протоколу разрешения адресов и используется для обратного поиска. RARP является скорее аналогом DHCP/BOOTP.</a:t>
            </a:r>
          </a:p>
          <a:p>
            <a:pPr algn="just"/>
            <a:r>
              <a:rPr lang="ru-RU" dirty="0"/>
              <a:t>При работе с бездисковыми РС RARP служит также для передачи ссылки на образ системы в сети.</a:t>
            </a:r>
          </a:p>
        </p:txBody>
      </p:sp>
    </p:spTree>
    <p:extLst>
      <p:ext uri="{BB962C8B-B14F-4D97-AF65-F5344CB8AC3E}">
        <p14:creationId xmlns:p14="http://schemas.microsoft.com/office/powerpoint/2010/main" val="259070631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 smtClean="0"/>
              <a:t>DHCP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err="1"/>
              <a:t>Dynamic</a:t>
            </a:r>
            <a:r>
              <a:rPr lang="ru-RU" sz="2400" dirty="0"/>
              <a:t> </a:t>
            </a:r>
            <a:r>
              <a:rPr lang="ru-RU" sz="2400" dirty="0" err="1"/>
              <a:t>Host</a:t>
            </a:r>
            <a:r>
              <a:rPr lang="ru-RU" sz="2400" dirty="0"/>
              <a:t> </a:t>
            </a:r>
            <a:r>
              <a:rPr lang="ru-RU" sz="2400" dirty="0" err="1"/>
              <a:t>Configuration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 – протокол динамического конфигурирования узлов</a:t>
            </a:r>
          </a:p>
          <a:p>
            <a:pPr algn="just"/>
            <a:r>
              <a:rPr lang="ru-RU" sz="2400" dirty="0" smtClean="0"/>
              <a:t>сетевой </a:t>
            </a:r>
            <a:r>
              <a:rPr lang="ru-RU" sz="2400" dirty="0"/>
              <a:t>протокол, который позволяет компьютерам автоматически получать IP-адрес и другие параметры, необходимые для работы в сети TCP/IP</a:t>
            </a:r>
          </a:p>
          <a:p>
            <a:pPr algn="just"/>
            <a:r>
              <a:rPr lang="ru-RU" sz="2400" dirty="0" smtClean="0"/>
              <a:t>компьютер </a:t>
            </a:r>
            <a:r>
              <a:rPr lang="ru-RU" sz="2400" dirty="0"/>
              <a:t>обращается к специальному серверу, называемому сервером DHCP (сетевой администратор может задать диапазон адресов, распределяемых среди компьютеров)</a:t>
            </a:r>
          </a:p>
          <a:p>
            <a:pPr algn="just"/>
            <a:r>
              <a:rPr lang="ru-RU" sz="2400" dirty="0" smtClean="0"/>
              <a:t>позволяет </a:t>
            </a:r>
            <a:r>
              <a:rPr lang="ru-RU" sz="2400" dirty="0"/>
              <a:t>избежать ручной настройки компьютеров сети и уменьшает количество ошибок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39458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 smtClean="0"/>
              <a:t>DHCP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Предоставляет три способа распределения IP-адресов:</a:t>
            </a:r>
          </a:p>
          <a:p>
            <a:pPr algn="just"/>
            <a:r>
              <a:rPr lang="ru-RU" sz="2400" dirty="0" smtClean="0"/>
              <a:t>Ручное распределение</a:t>
            </a:r>
          </a:p>
          <a:p>
            <a:pPr marL="0" indent="0" algn="just">
              <a:buNone/>
            </a:pPr>
            <a:r>
              <a:rPr lang="ru-RU" sz="2400" dirty="0" smtClean="0"/>
              <a:t>сетевой </a:t>
            </a:r>
            <a:r>
              <a:rPr lang="ru-RU" sz="2400" dirty="0"/>
              <a:t>администратор сопоставляет аппаратному адресу каждого клиентского компьютера определённый IP-адрес</a:t>
            </a:r>
          </a:p>
          <a:p>
            <a:pPr algn="just"/>
            <a:r>
              <a:rPr lang="ru-RU" sz="2400" dirty="0" smtClean="0"/>
              <a:t>Автоматическое распределение</a:t>
            </a:r>
          </a:p>
          <a:p>
            <a:pPr marL="0" indent="0" algn="just">
              <a:buNone/>
            </a:pPr>
            <a:r>
              <a:rPr lang="ru-RU" sz="2400" dirty="0" smtClean="0"/>
              <a:t>каждому </a:t>
            </a:r>
            <a:r>
              <a:rPr lang="ru-RU" sz="2400" dirty="0"/>
              <a:t>компьютеру на постоянное использование выделяется произвольный свободный IP-адрес из определённого администратором диапазона</a:t>
            </a:r>
          </a:p>
          <a:p>
            <a:pPr algn="just"/>
            <a:r>
              <a:rPr lang="ru-RU" sz="2400" dirty="0" smtClean="0"/>
              <a:t>Динамическое распределение</a:t>
            </a:r>
          </a:p>
          <a:p>
            <a:pPr marL="0" indent="0" algn="just">
              <a:buNone/>
            </a:pPr>
            <a:r>
              <a:rPr lang="ru-RU" sz="2400" dirty="0" smtClean="0"/>
              <a:t>аналогичен </a:t>
            </a:r>
            <a:r>
              <a:rPr lang="ru-RU" sz="2400" dirty="0"/>
              <a:t>автоматическому распределению, за исключением того, что адрес выдаётся компьютеру не на постоянное пользование, а на определённый срок (аренда адреса)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217425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 smtClean="0"/>
              <a:t>DHCP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Принцип работы получения адреса клиентского компьютера в сети с DHCP-серверами:</a:t>
            </a:r>
          </a:p>
          <a:p>
            <a:pPr algn="just"/>
            <a:r>
              <a:rPr lang="ru-RU" sz="2800" dirty="0" smtClean="0"/>
              <a:t>клиент </a:t>
            </a:r>
            <a:r>
              <a:rPr lang="ru-RU" sz="2800" dirty="0"/>
              <a:t>отправляет широковещательный запрос</a:t>
            </a:r>
          </a:p>
          <a:p>
            <a:pPr algn="just"/>
            <a:r>
              <a:rPr lang="ru-RU" sz="2800" dirty="0" smtClean="0"/>
              <a:t>DHCP-серверы </a:t>
            </a:r>
            <a:r>
              <a:rPr lang="ru-RU" sz="2800" dirty="0"/>
              <a:t>сети отправляют ответ DHCP-предложение</a:t>
            </a:r>
          </a:p>
          <a:p>
            <a:pPr algn="just"/>
            <a:r>
              <a:rPr lang="ru-RU" sz="2800" dirty="0" smtClean="0"/>
              <a:t>клиент </a:t>
            </a:r>
            <a:r>
              <a:rPr lang="ru-RU" sz="2800" dirty="0"/>
              <a:t>выбирает нужное из списка предложений и отправляет запрос на конкретный </a:t>
            </a:r>
            <a:r>
              <a:rPr lang="ru-RU" sz="2800" dirty="0" smtClean="0"/>
              <a:t>DHCP-сервер </a:t>
            </a:r>
            <a:r>
              <a:rPr lang="ru-RU" sz="2800" dirty="0"/>
              <a:t>от DHCP-сервера приходит подтверждение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1540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Функциональное взаимодействие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910080"/>
            <a:ext cx="9784080" cy="4206240"/>
          </a:xfrm>
        </p:spPr>
        <p:txBody>
          <a:bodyPr>
            <a:normAutofit/>
          </a:bodyPr>
          <a:lstStyle/>
          <a:p>
            <a:r>
              <a:rPr lang="ru-RU" sz="2800" dirty="0" err="1"/>
              <a:t>одноранговые</a:t>
            </a:r>
            <a:r>
              <a:rPr lang="ru-RU" sz="2800" dirty="0"/>
              <a:t> сети (</a:t>
            </a:r>
            <a:r>
              <a:rPr lang="ru-RU" sz="2800" dirty="0" err="1"/>
              <a:t>peer-to-peer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- компьютеры могут быть и клиентами и серверами одновременно</a:t>
            </a:r>
            <a:br>
              <a:rPr lang="ru-RU" sz="2800" dirty="0"/>
            </a:br>
            <a:r>
              <a:rPr lang="ru-RU" sz="2800" dirty="0"/>
              <a:t>- управление доступом к ресурсам компьютера происходит непосредственно на данном компьютере</a:t>
            </a:r>
            <a:br>
              <a:rPr lang="ru-RU" sz="2800" dirty="0"/>
            </a:br>
            <a:r>
              <a:rPr lang="ru-RU" sz="2800" dirty="0"/>
              <a:t>- безопасность на уровне ресурсов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ru-RU" sz="2800" dirty="0" err="1"/>
              <a:t>share-level</a:t>
            </a:r>
            <a:r>
              <a:rPr lang="ru-RU" sz="2800" dirty="0"/>
              <a:t> </a:t>
            </a:r>
            <a:r>
              <a:rPr lang="ru-RU" sz="2800" dirty="0" err="1"/>
              <a:t>security</a:t>
            </a:r>
            <a:r>
              <a:rPr lang="ru-RU" sz="2800" dirty="0"/>
              <a:t>)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1" y="4471962"/>
            <a:ext cx="6750050" cy="21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66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Share-LEVEL SECURITY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latin typeface="Times New Roman" panose="02020603050405020304" pitchFamily="18" charset="0"/>
              </a:rPr>
              <a:t>Преимущества</a:t>
            </a:r>
            <a:r>
              <a:rPr lang="en-US" sz="2800" dirty="0">
                <a:latin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</a:rPr>
              <a:t>низкая стоимость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простота в установке и настройке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пользователи сами контролируют свои ресурсы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компьютеры не зависят от выделенного сервера</a:t>
            </a:r>
          </a:p>
          <a:p>
            <a:pPr>
              <a:spcBef>
                <a:spcPct val="50000"/>
              </a:spcBef>
            </a:pPr>
            <a:r>
              <a:rPr lang="ru-RU" sz="2800" b="1" dirty="0">
                <a:latin typeface="Times New Roman" panose="02020603050405020304" pitchFamily="18" charset="0"/>
              </a:rPr>
              <a:t>Недостатки</a:t>
            </a:r>
            <a:r>
              <a:rPr lang="en-US" sz="2800" dirty="0">
                <a:latin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</a:rPr>
              <a:t>безопасность настраивается к каждому ресурсу отдельно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сколько ресурсов, столько паролей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резервное копирование производится на каждом компьютере отдельно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нет централизованной БД для поиска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681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взаимодействие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19" y="2179638"/>
            <a:ext cx="5248681" cy="420624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</a:rPr>
              <a:t>сети на основе сервера или клиент-серверные сети</a:t>
            </a:r>
            <a:r>
              <a:rPr lang="en-US" sz="2800" b="1" dirty="0">
                <a:latin typeface="Times New Roman" panose="02020603050405020304" pitchFamily="18" charset="0"/>
              </a:rPr>
              <a:t> (server based, client-server</a:t>
            </a:r>
            <a:r>
              <a:rPr lang="ru-RU" sz="2800" b="1" dirty="0">
                <a:latin typeface="Times New Roman" panose="02020603050405020304" pitchFamily="18" charset="0"/>
              </a:rPr>
              <a:t>)</a:t>
            </a:r>
            <a:br>
              <a:rPr lang="ru-RU" sz="2800" b="1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имеется выделенный/</a:t>
            </a:r>
            <a:r>
              <a:rPr lang="ru-RU" sz="2800" dirty="0" err="1">
                <a:latin typeface="Times New Roman" panose="02020603050405020304" pitchFamily="18" charset="0"/>
              </a:rPr>
              <a:t>ые</a:t>
            </a:r>
            <a:r>
              <a:rPr lang="ru-RU" sz="2800" dirty="0">
                <a:latin typeface="Times New Roman" panose="02020603050405020304" pitchFamily="18" charset="0"/>
              </a:rPr>
              <a:t> сервер/ы для предоставления ресурсов и управляющих сетью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централизованная проверка учётных записей пользователей и их прав</a:t>
            </a:r>
            <a:br>
              <a:rPr lang="ru-RU" sz="2800" dirty="0">
                <a:latin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- </a:t>
            </a:r>
            <a:r>
              <a:rPr lang="ru-RU" sz="2800" b="1" dirty="0">
                <a:latin typeface="Times New Roman" panose="02020603050405020304" pitchFamily="18" charset="0"/>
              </a:rPr>
              <a:t>безопасность на уровне пользователей</a:t>
            </a:r>
            <a:r>
              <a:rPr lang="en-US" sz="2800" b="1" dirty="0">
                <a:latin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</a:rPr>
              <a:t>user-level security</a:t>
            </a:r>
            <a:r>
              <a:rPr lang="ru-RU" sz="2800" dirty="0">
                <a:latin typeface="Times New Roman" panose="02020603050405020304" pitchFamily="18" charset="0"/>
              </a:rPr>
              <a:t>)</a:t>
            </a:r>
          </a:p>
          <a:p>
            <a:pPr algn="just"/>
            <a:endParaRPr lang="ru-RU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179638"/>
            <a:ext cx="63373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219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security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Преимущества:</a:t>
            </a:r>
            <a:br>
              <a:rPr lang="ru-RU" sz="2800" dirty="0"/>
            </a:br>
            <a:r>
              <a:rPr lang="ru-RU" sz="2800" dirty="0"/>
              <a:t>- централизованное управление учётными записями пользователей, безопасностью и доступом</a:t>
            </a:r>
            <a:br>
              <a:rPr lang="ru-RU" sz="2800" dirty="0"/>
            </a:br>
            <a:r>
              <a:rPr lang="ru-RU" sz="2800" dirty="0"/>
              <a:t>- один пароль для доступа к ресурсам</a:t>
            </a:r>
            <a:br>
              <a:rPr lang="ru-RU" sz="2800" dirty="0"/>
            </a:br>
            <a:r>
              <a:rPr lang="ru-RU" sz="2800" dirty="0"/>
              <a:t>- централизованное резервирования данных </a:t>
            </a:r>
          </a:p>
          <a:p>
            <a:r>
              <a:rPr lang="ru-RU" sz="2800" dirty="0"/>
              <a:t>Недостатки:</a:t>
            </a:r>
            <a:br>
              <a:rPr lang="ru-RU" sz="2800" dirty="0"/>
            </a:br>
            <a:r>
              <a:rPr lang="ru-RU" sz="2800" dirty="0"/>
              <a:t>- работоспособность зависит от исправности сервера</a:t>
            </a:r>
            <a:br>
              <a:rPr lang="ru-RU" sz="2800" dirty="0"/>
            </a:br>
            <a:r>
              <a:rPr lang="ru-RU" sz="2800" dirty="0"/>
              <a:t>- квалифицированный персонал для обслуживания сети</a:t>
            </a:r>
            <a:br>
              <a:rPr lang="ru-RU" sz="2800" dirty="0"/>
            </a:br>
            <a:r>
              <a:rPr lang="ru-RU" sz="2800" dirty="0"/>
              <a:t>- специальное оборудование, что повышает стоимость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3867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передачи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Проводные</a:t>
            </a:r>
            <a:br>
              <a:rPr lang="ru-RU" sz="2800" dirty="0"/>
            </a:br>
            <a:r>
              <a:rPr lang="ru-RU" sz="2800" dirty="0"/>
              <a:t>(телефонный кабель, коаксиальный кабель, витая пара, волоконно-оптический кабель)</a:t>
            </a:r>
          </a:p>
          <a:p>
            <a:r>
              <a:rPr lang="ru-RU" sz="2800" dirty="0"/>
              <a:t> Беспроводные</a:t>
            </a:r>
            <a:br>
              <a:rPr lang="ru-RU" sz="2800" dirty="0"/>
            </a:br>
            <a:r>
              <a:rPr lang="ru-RU" sz="2800" dirty="0"/>
              <a:t>(передачей информации по радиоволнам в определенном частотном диапазоне 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717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</a:rPr>
              <a:t>Другие ….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По правовой принадлежности</a:t>
            </a:r>
          </a:p>
          <a:p>
            <a:pPr lvl="1"/>
            <a:r>
              <a:rPr lang="ru-RU" sz="2400" dirty="0"/>
              <a:t> Частные.</a:t>
            </a:r>
          </a:p>
          <a:p>
            <a:pPr lvl="1"/>
            <a:r>
              <a:rPr lang="ru-RU" sz="2400" dirty="0"/>
              <a:t> Государственные.</a:t>
            </a:r>
          </a:p>
          <a:p>
            <a:pPr lvl="1"/>
            <a:r>
              <a:rPr lang="ru-RU" sz="2400" dirty="0"/>
              <a:t> Общественные.</a:t>
            </a:r>
          </a:p>
          <a:p>
            <a:r>
              <a:rPr lang="ru-RU" sz="2400" b="1" dirty="0"/>
              <a:t>По типу взаимодействия компьютеров</a:t>
            </a:r>
          </a:p>
          <a:p>
            <a:pPr lvl="1"/>
            <a:r>
              <a:rPr lang="ru-RU" sz="2400" dirty="0" err="1"/>
              <a:t>Одноранговые</a:t>
            </a:r>
            <a:r>
              <a:rPr lang="ru-RU" sz="2400" dirty="0"/>
              <a:t>. </a:t>
            </a:r>
          </a:p>
          <a:p>
            <a:pPr lvl="1"/>
            <a:r>
              <a:rPr lang="ru-RU" sz="2400" dirty="0"/>
              <a:t>Иерархические. </a:t>
            </a:r>
          </a:p>
          <a:p>
            <a:r>
              <a:rPr lang="ru-RU" sz="2400" b="1" dirty="0"/>
              <a:t>По типу предоставляемых сервисов</a:t>
            </a:r>
          </a:p>
          <a:p>
            <a:pPr lvl="1"/>
            <a:r>
              <a:rPr lang="ru-RU" sz="2400" dirty="0" err="1"/>
              <a:t>Односервисные</a:t>
            </a:r>
            <a:r>
              <a:rPr lang="ru-RU" sz="2400" dirty="0"/>
              <a:t>.</a:t>
            </a:r>
          </a:p>
          <a:p>
            <a:pPr lvl="1"/>
            <a:r>
              <a:rPr lang="ru-RU" sz="2400" dirty="0" err="1"/>
              <a:t>Мультисервисные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350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CDC32DA6-ADC4-4E1C-91A1-26EBCC1632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Топологии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E6E897DB-ACF2-412E-8E9D-975CEE40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Введение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A4D39A68-52B2-4EAC-BC26-5A79B4F2D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ru-RU" altLang="ru-RU" sz="2800" dirty="0"/>
              <a:t>В основе архитектуры любой многопроцессорной вычислительной системы лежит способность к обмену данными между компонентами этой ВС. Коммуникацион­ная система ВС представляет собой сеть, </a:t>
            </a:r>
            <a:r>
              <a:rPr lang="ru-RU" altLang="ru-RU" sz="2800" i="1" dirty="0"/>
              <a:t>узлы </a:t>
            </a:r>
            <a:r>
              <a:rPr lang="ru-RU" altLang="ru-RU" sz="2800" dirty="0"/>
              <a:t>которой связаны трактами передачи данных — </a:t>
            </a:r>
            <a:r>
              <a:rPr lang="ru-RU" altLang="ru-RU" sz="2800" i="1" dirty="0"/>
              <a:t>каналами. В </a:t>
            </a:r>
            <a:r>
              <a:rPr lang="ru-RU" altLang="ru-RU" sz="2800" dirty="0"/>
              <a:t>роли узлов могут выступать процессоры, модули памяти, устройства ввода/вывода, коммутаторы либо несколько перечисленных элемен­тов, объединенных в группу. Организация внутренних коммуникаций вычисли­тельной системы называется </a:t>
            </a:r>
            <a:r>
              <a:rPr lang="ru-RU" altLang="ru-RU" sz="2800" i="1" dirty="0"/>
              <a:t>топологией.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ru-RU" sz="3200" b="1" dirty="0">
                <a:latin typeface="Times New Roman" panose="02020603050405020304" pitchFamily="18" charset="0"/>
              </a:rPr>
              <a:t>Компьютерная сеть (</a:t>
            </a:r>
            <a:r>
              <a:rPr lang="en-US" sz="3200" b="1" dirty="0">
                <a:latin typeface="Times New Roman" panose="02020603050405020304" pitchFamily="18" charset="0"/>
              </a:rPr>
              <a:t>Computer network</a:t>
            </a:r>
            <a:r>
              <a:rPr lang="ru-RU" sz="3200" b="1" dirty="0">
                <a:latin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</a:rPr>
              <a:t>- </a:t>
            </a:r>
            <a:r>
              <a:rPr lang="ru-RU" sz="3200" dirty="0">
                <a:latin typeface="Times New Roman" panose="02020603050405020304" pitchFamily="18" charset="0"/>
              </a:rPr>
              <a:t>объединение связанных между собой компьютеров</a:t>
            </a:r>
            <a:r>
              <a:rPr lang="en-GB" sz="3200" dirty="0">
                <a:latin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</a:rPr>
              <a:t>которые могут</a:t>
            </a:r>
            <a:r>
              <a:rPr lang="en-GB" sz="3200" dirty="0">
                <a:latin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</a:rPr>
              <a:t>обмениваться информацией</a:t>
            </a:r>
            <a:endParaRPr lang="en-US" sz="3200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 New Roman" panose="02020603050405020304" pitchFamily="18" charset="0"/>
              </a:rPr>
              <a:t>- </a:t>
            </a:r>
            <a:r>
              <a:rPr lang="ru-RU" sz="3200" dirty="0">
                <a:latin typeface="Times New Roman" panose="02020603050405020304" pitchFamily="18" charset="0"/>
              </a:rPr>
              <a:t>совокупность из нескольких компьютеров (вычислителей), объединённых посредством телекоммуникаций для обеспечения совместного использования данных и</a:t>
            </a:r>
            <a:r>
              <a:rPr lang="en-US" sz="3200" dirty="0">
                <a:latin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</a:rPr>
              <a:t>или ресурсов</a:t>
            </a: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8341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710AFDF0-6D35-49C6-834C-DC33223B8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Размера сети </a:t>
            </a:r>
            <a:r>
              <a:rPr lang="ru-RU" altLang="ru-RU" i="1"/>
              <a:t>(</a:t>
            </a:r>
            <a:r>
              <a:rPr lang="en-US" altLang="ru-RU" i="1"/>
              <a:t>N</a:t>
            </a:r>
            <a:r>
              <a:rPr lang="ru-RU" altLang="ru-RU" i="1"/>
              <a:t>)</a:t>
            </a:r>
            <a:r>
              <a:rPr lang="ru-RU" altLang="ru-RU"/>
              <a:t> 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4E33B5C6-C592-4205-A3B1-D8473E89A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3200" b="1" dirty="0"/>
              <a:t>Размер сети </a:t>
            </a:r>
            <a:r>
              <a:rPr lang="ru-RU" altLang="ru-RU" sz="3200" dirty="0"/>
              <a:t>(</a:t>
            </a:r>
            <a:r>
              <a:rPr lang="en-US" altLang="ru-RU" sz="3200" dirty="0"/>
              <a:t>network size</a:t>
            </a:r>
            <a:r>
              <a:rPr lang="ru-RU" altLang="ru-RU" sz="3200" dirty="0"/>
              <a:t>) численно равен количеству узлов, объединяемых сетью.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="" xmlns:a16="http://schemas.microsoft.com/office/drawing/2014/main" id="{25A37F29-F33B-4B05-B648-45E189156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Число связей(</a:t>
            </a:r>
            <a:r>
              <a:rPr lang="en-US" altLang="ru-RU" i="1"/>
              <a:t>I</a:t>
            </a:r>
            <a:r>
              <a:rPr lang="ru-RU" altLang="ru-RU"/>
              <a:t>)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="" xmlns:a16="http://schemas.microsoft.com/office/drawing/2014/main" id="{C98122C1-4CDD-4DE0-B38C-F1AC2145A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/>
              <a:t>Число связей </a:t>
            </a:r>
            <a:r>
              <a:rPr lang="ru-RU" altLang="ru-RU" sz="2800" dirty="0"/>
              <a:t>(</a:t>
            </a:r>
            <a:r>
              <a:rPr lang="en-US" altLang="ru-RU" sz="2800" dirty="0"/>
              <a:t>number of links</a:t>
            </a:r>
            <a:r>
              <a:rPr lang="ru-RU" altLang="ru-RU" sz="2800" dirty="0"/>
              <a:t>) — это суммарное количество каналов между всеми узлами сети. В плане стоимости лучшей следует признать ту сеть, которая требует меньшего числа связей.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="" xmlns:a16="http://schemas.microsoft.com/office/drawing/2014/main" id="{018454BE-668A-4E3E-A69B-6D7C46FAA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Диаметр </a:t>
            </a:r>
            <a:r>
              <a:rPr lang="ru-RU" altLang="ru-RU" i="1"/>
              <a:t>(</a:t>
            </a:r>
            <a:r>
              <a:rPr lang="en-US" altLang="ru-RU" i="1"/>
              <a:t>D</a:t>
            </a:r>
            <a:r>
              <a:rPr lang="ru-RU" altLang="ru-RU" i="1"/>
              <a:t>)</a:t>
            </a:r>
            <a:r>
              <a:rPr lang="ru-RU" altLang="ru-RU"/>
              <a:t> 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="" xmlns:a16="http://schemas.microsoft.com/office/drawing/2014/main" id="{5CACD876-3E9C-46AB-9045-6A9B3CB59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/>
              <a:t>Диаметр сети </a:t>
            </a:r>
            <a:r>
              <a:rPr lang="ru-RU" altLang="ru-RU" sz="2800" dirty="0"/>
              <a:t>(</a:t>
            </a:r>
            <a:r>
              <a:rPr lang="en-US" altLang="ru-RU" sz="2800" dirty="0"/>
              <a:t>network diameter</a:t>
            </a:r>
            <a:r>
              <a:rPr lang="ru-RU" altLang="ru-RU" sz="2800" dirty="0"/>
              <a:t>), называемый также </a:t>
            </a:r>
            <a:r>
              <a:rPr lang="ru-RU" altLang="ru-RU" sz="2800" i="1" dirty="0"/>
              <a:t>коммуникационным рас­стоянием, </a:t>
            </a:r>
            <a:r>
              <a:rPr lang="ru-RU" altLang="ru-RU" sz="2800" dirty="0"/>
              <a:t>определяет минимальный путь, по которому проходит сообщение меж­ду двумя наиболее удаленными друг от друга узлами сети.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="" xmlns:a16="http://schemas.microsoft.com/office/drawing/2014/main" id="{AB4FB598-6521-4CD3-B377-7E41D9AA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Порядок узла (</a:t>
            </a:r>
            <a:r>
              <a:rPr lang="en-US" altLang="ru-RU"/>
              <a:t>d</a:t>
            </a:r>
            <a:r>
              <a:rPr lang="ru-RU" altLang="ru-RU"/>
              <a:t>)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="" xmlns:a16="http://schemas.microsoft.com/office/drawing/2014/main" id="{A94CC7F0-C97B-4A53-9C02-F6A4A6487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dirty="0"/>
              <a:t>Узел сети связан с прочими узлами множеством каналов. Порядок узла равен числу узлов сети, с кото­рыми данный узел связан напрямую.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="" xmlns:a16="http://schemas.microsoft.com/office/drawing/2014/main" id="{51494700-CB30-44FB-A11C-A1033392E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Пропускная способность сети (</a:t>
            </a:r>
            <a:r>
              <a:rPr lang="en-US" altLang="ru-RU"/>
              <a:t>W</a:t>
            </a:r>
            <a:r>
              <a:rPr lang="ru-RU" altLang="ru-RU"/>
              <a:t>)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="" xmlns:a16="http://schemas.microsoft.com/office/drawing/2014/main" id="{84D62752-35AB-4C5E-861A-1C173132D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/>
              <a:t>Пропускная способность сети </a:t>
            </a:r>
            <a:r>
              <a:rPr lang="ru-RU" altLang="ru-RU" sz="2800" dirty="0"/>
              <a:t>(</a:t>
            </a:r>
            <a:r>
              <a:rPr lang="en-US" altLang="ru-RU" sz="2800" dirty="0"/>
              <a:t>network bandwidth</a:t>
            </a:r>
            <a:r>
              <a:rPr lang="ru-RU" altLang="ru-RU" sz="2800" dirty="0"/>
              <a:t>) характеризуется количеством информации, которое может быть передано по сети в единицу времени. Обычно измеряется в мегабайтах в секунду или гигабайтах в секунду без учета издержек на передачу избыточной информации, например битов паритета.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="" xmlns:a16="http://schemas.microsoft.com/office/drawing/2014/main" id="{8B8C544D-097F-441B-A0CC-B67F5E909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Задержка сети (</a:t>
            </a:r>
            <a:r>
              <a:rPr lang="en-US" altLang="ru-RU"/>
              <a:t>T</a:t>
            </a:r>
            <a:r>
              <a:rPr lang="ru-RU" altLang="ru-RU"/>
              <a:t>)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="" xmlns:a16="http://schemas.microsoft.com/office/drawing/2014/main" id="{8EBE95B2-42D4-4A8E-A873-42234FDC2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/>
              <a:t>Задержка сети </a:t>
            </a:r>
            <a:r>
              <a:rPr lang="ru-RU" altLang="ru-RU" sz="2800" dirty="0"/>
              <a:t>(</a:t>
            </a:r>
            <a:r>
              <a:rPr lang="en-US" altLang="ru-RU" sz="2800" dirty="0"/>
              <a:t>network latency</a:t>
            </a:r>
            <a:r>
              <a:rPr lang="ru-RU" altLang="ru-RU" sz="2800" dirty="0"/>
              <a:t>) — это время, требуемое на прохождение сообщения через сеть. В сетях, где время передачи сообщений зависит от маршрута, говорят о средней, минимальной и максимальной задержках сети.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="" xmlns:a16="http://schemas.microsoft.com/office/drawing/2014/main" id="{C438FA54-7997-4AEC-885A-60A793EEE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Связность сети</a:t>
            </a:r>
            <a:r>
              <a:rPr lang="en-US" altLang="ru-RU"/>
              <a:t> (Q)</a:t>
            </a:r>
            <a:endParaRPr lang="ru-RU" altLang="ru-RU"/>
          </a:p>
        </p:txBody>
      </p:sp>
      <p:sp>
        <p:nvSpPr>
          <p:cNvPr id="246787" name="Rectangle 3">
            <a:extLst>
              <a:ext uri="{FF2B5EF4-FFF2-40B4-BE49-F238E27FC236}">
                <a16:creationId xmlns="" xmlns:a16="http://schemas.microsoft.com/office/drawing/2014/main" id="{E0192488-193F-4782-B050-BEA89390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/>
              <a:t>Связность сети </a:t>
            </a:r>
            <a:r>
              <a:rPr lang="ru-RU" altLang="ru-RU" sz="2800" dirty="0"/>
              <a:t>(</a:t>
            </a:r>
            <a:r>
              <a:rPr lang="en-US" altLang="ru-RU" sz="2800" dirty="0"/>
              <a:t>network connectivity</a:t>
            </a:r>
            <a:r>
              <a:rPr lang="ru-RU" altLang="ru-RU" sz="2800" dirty="0"/>
              <a:t>) можно определить как минимальное число узлов пли линий связи, которые должны выйти из строя, чтобы сеть распа­лась на две непересекающихся сети. Следовательно, связность сети характеризует устойчивость сети к повреждениям, то есть ее способность обеспечивать функционирование ВС при отказе компонентов сети.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="" xmlns:a16="http://schemas.microsoft.com/office/drawing/2014/main" id="{2BCFCF05-5AC0-4E4F-86BC-E4E60F547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Ширина бисекции</a:t>
            </a:r>
            <a:r>
              <a:rPr lang="en-US" altLang="ru-RU"/>
              <a:t> (</a:t>
            </a:r>
            <a:r>
              <a:rPr lang="en-US" altLang="ru-RU" i="1"/>
              <a:t>B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247811" name="Rectangle 3">
            <a:extLst>
              <a:ext uri="{FF2B5EF4-FFF2-40B4-BE49-F238E27FC236}">
                <a16:creationId xmlns="" xmlns:a16="http://schemas.microsoft.com/office/drawing/2014/main" id="{F752F12D-1A56-461A-804B-4685A2C09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r>
              <a:rPr lang="ru-RU" altLang="ru-RU" b="1"/>
              <a:t>Ширина бисекции </a:t>
            </a:r>
            <a:r>
              <a:rPr lang="ru-RU" altLang="ru-RU"/>
              <a:t>(</a:t>
            </a:r>
            <a:r>
              <a:rPr lang="en-US" altLang="ru-RU"/>
              <a:t>bisection width</a:t>
            </a:r>
            <a:r>
              <a:rPr lang="ru-RU" altLang="ru-RU"/>
              <a:t>). Ширина бисекции позволяет оценить число сообщений, которые могут быть переданы по сети одновременно, при условии что это не вызовет конфликтов из-за попытки использования одних и тех же узлов или линий связи.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="" xmlns:a16="http://schemas.microsoft.com/office/drawing/2014/main" id="{E4AB7770-F57D-4A99-9DB5-B00553974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Полоса бисекции</a:t>
            </a:r>
            <a:r>
              <a:rPr lang="en-US" altLang="ru-RU"/>
              <a:t> (</a:t>
            </a:r>
            <a:r>
              <a:rPr lang="en-US" altLang="ru-RU" i="1"/>
              <a:t>b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248835" name="Rectangle 3">
            <a:extLst>
              <a:ext uri="{FF2B5EF4-FFF2-40B4-BE49-F238E27FC236}">
                <a16:creationId xmlns="" xmlns:a16="http://schemas.microsoft.com/office/drawing/2014/main" id="{BDC4242F-E34B-4BB0-9256-82846035D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r>
              <a:rPr lang="ru-RU" altLang="ru-RU" sz="2800" b="1"/>
              <a:t>Полоса бисекции </a:t>
            </a:r>
            <a:r>
              <a:rPr lang="ru-RU" altLang="ru-RU" sz="2800"/>
              <a:t>(</a:t>
            </a:r>
            <a:r>
              <a:rPr lang="en-US" altLang="ru-RU" sz="2800"/>
              <a:t>bisection bandwidth</a:t>
            </a:r>
            <a:r>
              <a:rPr lang="ru-RU" altLang="ru-RU" sz="2800"/>
              <a:t>) — это наименьшая полоса пропуска­ния по всем возможным бисекциям сети. Она характеризует пропускную способ­ность тех линий связи, которые разрываются при бисекции сети, и позволяет оценить наихудшую пропускную способность сети при попытке одномоментной передачи нескольких сообщений, если эти сообщения должны проходить из одной полови и ы сети в другую.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="" xmlns:a16="http://schemas.microsoft.com/office/drawing/2014/main" id="{9BD2F087-EB35-46EB-84F3-F90BAEDF6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статических топологий.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="" xmlns:a16="http://schemas.microsoft.com/office/drawing/2014/main" id="{02FF1E7C-F0AD-4D6D-8CFD-0C8029DB2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00" dirty="0"/>
              <a:t>одномерные топологии (линейный массив);</a:t>
            </a:r>
            <a:endParaRPr lang="ru-RU" altLang="ru-RU" sz="2800" i="1" dirty="0"/>
          </a:p>
          <a:p>
            <a:pPr algn="just"/>
            <a:r>
              <a:rPr lang="ru-RU" altLang="ru-RU" sz="2800" dirty="0"/>
              <a:t>двумерные топологии (кольцо, звезда, дерево, решетка, систолический массив);</a:t>
            </a:r>
            <a:endParaRPr lang="ru-RU" altLang="ru-RU" sz="2800" i="1" dirty="0"/>
          </a:p>
          <a:p>
            <a:pPr algn="just"/>
            <a:r>
              <a:rPr lang="ru-RU" altLang="ru-RU" sz="2800" dirty="0"/>
              <a:t>трехмерные топологии (</a:t>
            </a:r>
            <a:r>
              <a:rPr lang="ru-RU" altLang="ru-RU" sz="2800" dirty="0" err="1"/>
              <a:t>полносвязная</a:t>
            </a:r>
            <a:r>
              <a:rPr lang="ru-RU" altLang="ru-RU" sz="2800" dirty="0"/>
              <a:t> топология, </a:t>
            </a:r>
            <a:r>
              <a:rPr lang="ru-RU" altLang="ru-RU" sz="2800" dirty="0" err="1"/>
              <a:t>хордальное</a:t>
            </a:r>
            <a:r>
              <a:rPr lang="ru-RU" altLang="ru-RU" sz="2800" dirty="0"/>
              <a:t> кольцо);</a:t>
            </a:r>
            <a:endParaRPr lang="ru-RU" altLang="ru-RU" sz="2800" i="1" dirty="0"/>
          </a:p>
          <a:p>
            <a:pPr algn="just"/>
            <a:r>
              <a:rPr lang="ru-RU" altLang="ru-RU" sz="2800" dirty="0" err="1"/>
              <a:t>гиперкубическую</a:t>
            </a:r>
            <a:r>
              <a:rPr lang="ru-RU" altLang="ru-RU" sz="2800" dirty="0"/>
              <a:t> топологию.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ru-RU" sz="3600" dirty="0">
                <a:latin typeface="Times New Roman" panose="02020603050405020304" pitchFamily="18" charset="0"/>
              </a:rPr>
              <a:t>Цели объединения компьютеров в сеть: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sz="3600" dirty="0">
                <a:latin typeface="Times New Roman" panose="02020603050405020304" pitchFamily="18" charset="0"/>
              </a:rPr>
              <a:t> совместное использование ресурсов сети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sz="3600" dirty="0">
                <a:latin typeface="Times New Roman" panose="02020603050405020304" pitchFamily="18" charset="0"/>
              </a:rPr>
              <a:t> взаимодействие между пользователями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31083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="" xmlns:a16="http://schemas.microsoft.com/office/drawing/2014/main" id="{E48BF453-CA12-4CC9-B607-AF7DCAA2C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Линейная топология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="" xmlns:a16="http://schemas.microsoft.com/office/drawing/2014/main" id="{46BE14B7-AFB3-4021-9C43-8B1893BC1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endParaRPr lang="ru-RU" altLang="ru-RU"/>
          </a:p>
        </p:txBody>
      </p:sp>
      <p:pic>
        <p:nvPicPr>
          <p:cNvPr id="261124" name="Picture 4">
            <a:extLst>
              <a:ext uri="{FF2B5EF4-FFF2-40B4-BE49-F238E27FC236}">
                <a16:creationId xmlns="" xmlns:a16="http://schemas.microsoft.com/office/drawing/2014/main" id="{242CF35B-3660-4102-91A3-39180A20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3357563"/>
            <a:ext cx="4608513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="" xmlns:a16="http://schemas.microsoft.com/office/drawing/2014/main" id="{BE54880D-E93C-4C66-B852-4C3A565D2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Кольцо</a:t>
            </a:r>
          </a:p>
        </p:txBody>
      </p:sp>
      <p:pic>
        <p:nvPicPr>
          <p:cNvPr id="262148" name="Picture 4">
            <a:extLst>
              <a:ext uri="{FF2B5EF4-FFF2-40B4-BE49-F238E27FC236}">
                <a16:creationId xmlns="" xmlns:a16="http://schemas.microsoft.com/office/drawing/2014/main" id="{8BA53D30-96C6-48FC-9B72-E19652BD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205039"/>
            <a:ext cx="338455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="" xmlns:a16="http://schemas.microsoft.com/office/drawing/2014/main" id="{31279FB1-19B4-4E48-9D4D-869557A09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Хордальное кольцо</a:t>
            </a:r>
          </a:p>
        </p:txBody>
      </p:sp>
      <p:pic>
        <p:nvPicPr>
          <p:cNvPr id="263172" name="Picture 4">
            <a:extLst>
              <a:ext uri="{FF2B5EF4-FFF2-40B4-BE49-F238E27FC236}">
                <a16:creationId xmlns="" xmlns:a16="http://schemas.microsoft.com/office/drawing/2014/main" id="{5818CC58-0334-4C3E-9805-A0A44EE4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2060576"/>
            <a:ext cx="38893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="" xmlns:a16="http://schemas.microsoft.com/office/drawing/2014/main" id="{031216A7-0AEC-4F00-A123-1E8D816B2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Кольцо с циклическим сдвигом связей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="" xmlns:a16="http://schemas.microsoft.com/office/drawing/2014/main" id="{49F69237-3F56-4303-B3CC-4E0C10083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endParaRPr lang="ru-RU" altLang="ru-RU"/>
          </a:p>
        </p:txBody>
      </p:sp>
      <p:pic>
        <p:nvPicPr>
          <p:cNvPr id="264196" name="Picture 4">
            <a:extLst>
              <a:ext uri="{FF2B5EF4-FFF2-40B4-BE49-F238E27FC236}">
                <a16:creationId xmlns="" xmlns:a16="http://schemas.microsoft.com/office/drawing/2014/main" id="{E6DDB9D7-324E-4716-A73F-57C7C792D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1916113"/>
            <a:ext cx="3929062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="" xmlns:a16="http://schemas.microsoft.com/office/drawing/2014/main" id="{FB56BDB5-D29D-4D12-BD05-231FECAD1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Звездообразная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="" xmlns:a16="http://schemas.microsoft.com/office/drawing/2014/main" id="{AC1DD5CB-9B7E-4D1D-AC13-E1DD7C353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endParaRPr lang="ru-RU" altLang="ru-RU"/>
          </a:p>
        </p:txBody>
      </p:sp>
      <p:pic>
        <p:nvPicPr>
          <p:cNvPr id="265220" name="Picture 4">
            <a:extLst>
              <a:ext uri="{FF2B5EF4-FFF2-40B4-BE49-F238E27FC236}">
                <a16:creationId xmlns="" xmlns:a16="http://schemas.microsoft.com/office/drawing/2014/main" id="{8A071F5F-1223-45EF-A83A-86A49756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2349500"/>
            <a:ext cx="3960813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="" xmlns:a16="http://schemas.microsoft.com/office/drawing/2014/main" id="{A6BA996D-03C0-4D57-A830-EA9FBACFF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Дерево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="" xmlns:a16="http://schemas.microsoft.com/office/drawing/2014/main" id="{779228D1-4B9B-4D73-AFFF-E1B78688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endParaRPr lang="ru-RU" altLang="ru-RU"/>
          </a:p>
        </p:txBody>
      </p:sp>
      <p:pic>
        <p:nvPicPr>
          <p:cNvPr id="266244" name="Picture 4">
            <a:extLst>
              <a:ext uri="{FF2B5EF4-FFF2-40B4-BE49-F238E27FC236}">
                <a16:creationId xmlns="" xmlns:a16="http://schemas.microsoft.com/office/drawing/2014/main" id="{ED9CDC27-7711-4120-AA3F-08C9A6E9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2636839"/>
            <a:ext cx="4676775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D303CD69-4F23-40B4-AB0F-028F1015E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Толстое дерево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7329640D-1BE7-4DF3-BDC6-FF6136BCB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 algn="just">
              <a:buNone/>
            </a:pPr>
            <a:endParaRPr lang="ru-RU" altLang="ru-RU"/>
          </a:p>
        </p:txBody>
      </p:sp>
      <p:pic>
        <p:nvPicPr>
          <p:cNvPr id="267268" name="Picture 4">
            <a:extLst>
              <a:ext uri="{FF2B5EF4-FFF2-40B4-BE49-F238E27FC236}">
                <a16:creationId xmlns="" xmlns:a16="http://schemas.microsoft.com/office/drawing/2014/main" id="{A1104C17-9033-4F42-8B99-1EFB0FCC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2276476"/>
            <a:ext cx="525621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="" xmlns:a16="http://schemas.microsoft.com/office/drawing/2014/main" id="{B2032359-FDA8-47A6-8703-63DD80588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Решетка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="" xmlns:a16="http://schemas.microsoft.com/office/drawing/2014/main" id="{48D6EC7E-1BDE-4CC7-ABAD-A97DEBB8A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269316" name="Picture 4">
            <a:extLst>
              <a:ext uri="{FF2B5EF4-FFF2-40B4-BE49-F238E27FC236}">
                <a16:creationId xmlns="" xmlns:a16="http://schemas.microsoft.com/office/drawing/2014/main" id="{7C246D24-2A66-4A03-89F5-EF1D476C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989139"/>
            <a:ext cx="6840538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="" xmlns:a16="http://schemas.microsoft.com/office/drawing/2014/main" id="{2349E541-C613-4330-B06A-D8817CF0E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Полносвязная топология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="" xmlns:a16="http://schemas.microsoft.com/office/drawing/2014/main" id="{9FCC65E1-2197-4545-9206-6C79AFE03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>
              <a:buNone/>
            </a:pPr>
            <a:endParaRPr lang="ru-RU" altLang="ru-RU"/>
          </a:p>
        </p:txBody>
      </p:sp>
      <p:pic>
        <p:nvPicPr>
          <p:cNvPr id="271364" name="Picture 4">
            <a:extLst>
              <a:ext uri="{FF2B5EF4-FFF2-40B4-BE49-F238E27FC236}">
                <a16:creationId xmlns="" xmlns:a16="http://schemas.microsoft.com/office/drawing/2014/main" id="{FC776EAE-8B03-4780-9C03-BA52C99E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2133600"/>
            <a:ext cx="3887787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3B96B1AB-C5CB-4ACF-B916-0721E088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Гиперкуб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="" xmlns:a16="http://schemas.microsoft.com/office/drawing/2014/main" id="{31431F12-67D8-4681-B949-DD9E35A2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>
              <a:buNone/>
            </a:pPr>
            <a:endParaRPr lang="ru-RU" altLang="ru-RU"/>
          </a:p>
        </p:txBody>
      </p:sp>
      <p:pic>
        <p:nvPicPr>
          <p:cNvPr id="272388" name="Picture 4">
            <a:extLst>
              <a:ext uri="{FF2B5EF4-FFF2-40B4-BE49-F238E27FC236}">
                <a16:creationId xmlns="" xmlns:a16="http://schemas.microsoft.com/office/drawing/2014/main" id="{932DF15A-6396-4DC8-97DB-FA9FA181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420939"/>
            <a:ext cx="7416800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Факторы эволюции КС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919" y="2011680"/>
            <a:ext cx="6074181" cy="420624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</a:rPr>
              <a:t>средство передачи данных на большие расстояния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</a:rPr>
              <a:t>похожие методы кодирования и мультиплексирования</a:t>
            </a:r>
          </a:p>
          <a:p>
            <a:pPr algn="just">
              <a:spcBef>
                <a:spcPct val="50000"/>
              </a:spcBef>
            </a:pPr>
            <a:endParaRPr lang="ru-RU" sz="2400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</a:rPr>
              <a:t>распределённые вычислительные системы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</a:rPr>
              <a:t>группа компьютеров решает взаимосвязанные задачи, обмениваясь данными в автоматическом режиме</a:t>
            </a:r>
          </a:p>
          <a:p>
            <a:pPr algn="just">
              <a:spcBef>
                <a:spcPct val="50000"/>
              </a:spcBef>
            </a:pPr>
            <a:endParaRPr lang="ru-RU" sz="2000" dirty="0">
              <a:latin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2512219"/>
            <a:ext cx="5329237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264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="" xmlns:a16="http://schemas.microsoft.com/office/drawing/2014/main" id="{1A61B6FC-B1EB-4F20-B0CA-ED375753D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k – </a:t>
            </a:r>
            <a:r>
              <a:rPr lang="ru-RU" altLang="ru-RU"/>
              <a:t>ичный </a:t>
            </a:r>
            <a:r>
              <a:rPr lang="en-US" altLang="ru-RU"/>
              <a:t>n – </a:t>
            </a:r>
            <a:r>
              <a:rPr lang="ru-RU" altLang="ru-RU"/>
              <a:t>куб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="" xmlns:a16="http://schemas.microsoft.com/office/drawing/2014/main" id="{E2AB76ED-DA9F-4448-BA20-B3365193A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ru-RU" altLang="ru-RU" sz="2800" dirty="0"/>
              <a:t>Название топологии означает, что в ней реализуется куб, имеющий </a:t>
            </a:r>
            <a:r>
              <a:rPr lang="ru-RU" altLang="ru-RU" sz="2800" i="1" dirty="0"/>
              <a:t>п </a:t>
            </a:r>
            <a:r>
              <a:rPr lang="ru-RU" altLang="ru-RU" sz="2800" dirty="0"/>
              <a:t>измерений, причем каждое измерение содержит </a:t>
            </a:r>
            <a:r>
              <a:rPr lang="en-US" altLang="ru-RU" sz="2800" i="1" dirty="0"/>
              <a:t>k </a:t>
            </a:r>
            <a:r>
              <a:rPr lang="ru-RU" altLang="ru-RU" sz="2800" dirty="0"/>
              <a:t>узлов </a:t>
            </a:r>
            <a:r>
              <a:rPr lang="ru-RU" altLang="ru-RU" sz="2800" i="1" dirty="0"/>
              <a:t>(</a:t>
            </a:r>
            <a:r>
              <a:rPr lang="en-US" altLang="ru-RU" sz="2800" i="1" dirty="0"/>
              <a:t>N </a:t>
            </a:r>
            <a:r>
              <a:rPr lang="ru-RU" altLang="ru-RU" sz="2800" i="1" dirty="0"/>
              <a:t>= </a:t>
            </a:r>
            <a:r>
              <a:rPr lang="en-US" altLang="ru-RU" sz="2800" i="1" dirty="0"/>
              <a:t>k</a:t>
            </a:r>
            <a:r>
              <a:rPr lang="ru-RU" altLang="ru-RU" sz="2800" i="1" baseline="30000" dirty="0"/>
              <a:t>т</a:t>
            </a:r>
            <a:r>
              <a:rPr lang="ru-RU" altLang="ru-RU" sz="2800" i="1" dirty="0"/>
              <a:t>). </a:t>
            </a:r>
            <a:r>
              <a:rPr lang="ru-RU" altLang="ru-RU" sz="2800" dirty="0"/>
              <a:t>Каждому узлу назначен </a:t>
            </a:r>
            <a:r>
              <a:rPr lang="en-US" altLang="ru-RU" sz="2800" dirty="0"/>
              <a:t>n</a:t>
            </a:r>
            <a:r>
              <a:rPr lang="ru-RU" altLang="ru-RU" sz="2800" dirty="0"/>
              <a:t>-разрядный номер в системе счисления с основанием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, </a:t>
            </a:r>
            <a:r>
              <a:rPr lang="ru-RU" altLang="ru-RU" sz="2800" dirty="0"/>
              <a:t>и он связан с узлом, номер которого отличается только в одной цифре и только на единицу. </a:t>
            </a:r>
            <a:r>
              <a:rPr lang="en-US" altLang="ru-RU" sz="2800" dirty="0"/>
              <a:t>k</a:t>
            </a:r>
            <a:r>
              <a:rPr lang="ru-RU" altLang="ru-RU" sz="2800" dirty="0"/>
              <a:t>-</a:t>
            </a:r>
            <a:r>
              <a:rPr lang="ru-RU" altLang="ru-RU" sz="2800" dirty="0" err="1"/>
              <a:t>ичный</a:t>
            </a:r>
            <a:r>
              <a:rPr lang="ru-RU" altLang="ru-RU" sz="2800" dirty="0"/>
              <a:t> </a:t>
            </a:r>
            <a:r>
              <a:rPr lang="en-US" altLang="ru-RU" sz="2800" dirty="0"/>
              <a:t>n</a:t>
            </a:r>
            <a:r>
              <a:rPr lang="ru-RU" altLang="ru-RU" sz="2800" i="1" dirty="0"/>
              <a:t>-куб </a:t>
            </a:r>
            <a:r>
              <a:rPr lang="ru-RU" altLang="ru-RU" sz="2800" dirty="0"/>
              <a:t>может быть построен путем объединения </a:t>
            </a:r>
            <a:r>
              <a:rPr lang="en-US" altLang="ru-RU" sz="2800" i="1" dirty="0"/>
              <a:t>k </a:t>
            </a:r>
            <a:r>
              <a:rPr lang="ru-RU" altLang="ru-RU" sz="2800" dirty="0"/>
              <a:t>экземпляров </a:t>
            </a:r>
            <a:r>
              <a:rPr lang="en-US" altLang="ru-RU" sz="2800" dirty="0"/>
              <a:t>k</a:t>
            </a:r>
            <a:r>
              <a:rPr lang="ru-RU" altLang="ru-RU" sz="2800" dirty="0"/>
              <a:t>-</a:t>
            </a:r>
            <a:r>
              <a:rPr lang="ru-RU" altLang="ru-RU" sz="2800" dirty="0" err="1"/>
              <a:t>ичных</a:t>
            </a:r>
            <a:r>
              <a:rPr lang="ru-RU" altLang="ru-RU" sz="2800" dirty="0"/>
              <a:t> </a:t>
            </a:r>
            <a:r>
              <a:rPr lang="ru-RU" altLang="ru-RU" sz="2800" i="1" dirty="0"/>
              <a:t>(</a:t>
            </a:r>
            <a:r>
              <a:rPr lang="en-US" altLang="ru-RU" sz="2800" i="1" dirty="0"/>
              <a:t>n</a:t>
            </a:r>
            <a:r>
              <a:rPr lang="ru-RU" altLang="ru-RU" sz="2800" i="1" dirty="0"/>
              <a:t> </a:t>
            </a:r>
            <a:r>
              <a:rPr lang="ru-RU" altLang="ru-RU" sz="2800" dirty="0"/>
              <a:t>- 1)-кубов в кольцо.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ru-RU" altLang="ru-RU" sz="2800" dirty="0"/>
              <a:t>Доказано, что эффективность топологии, а также ее масштабируемость улуч­шаются с ростом значения </a:t>
            </a:r>
            <a:r>
              <a:rPr lang="en-US" altLang="ru-RU" sz="2800" i="1" dirty="0"/>
              <a:t>k </a:t>
            </a:r>
            <a:r>
              <a:rPr lang="ru-RU" altLang="ru-RU" sz="2800" dirty="0"/>
              <a:t>и уменьшением количества измерений </a:t>
            </a:r>
            <a:r>
              <a:rPr lang="ru-RU" altLang="ru-RU" sz="2800" i="1" dirty="0"/>
              <a:t>п.</a:t>
            </a:r>
          </a:p>
        </p:txBody>
      </p:sp>
    </p:spTree>
    <p:extLst>
      <p:ext uri="{BB962C8B-B14F-4D97-AF65-F5344CB8AC3E}">
        <p14:creationId xmlns:p14="http://schemas.microsoft.com/office/powerpoint/2010/main" val="989236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="" xmlns:a16="http://schemas.microsoft.com/office/drawing/2014/main" id="{1A61B6FC-B1EB-4F20-B0CA-ED375753D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k – </a:t>
            </a:r>
            <a:r>
              <a:rPr lang="ru-RU" altLang="ru-RU"/>
              <a:t>ичный </a:t>
            </a:r>
            <a:r>
              <a:rPr lang="en-US" altLang="ru-RU"/>
              <a:t>n – </a:t>
            </a:r>
            <a:r>
              <a:rPr lang="ru-RU" altLang="ru-RU"/>
              <a:t>куб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="" xmlns:a16="http://schemas.microsoft.com/office/drawing/2014/main" id="{E2AB76ED-DA9F-4448-BA20-B3365193A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ru-RU" altLang="ru-RU" sz="2800" dirty="0"/>
              <a:t>Многие ранее рассмотренные топологии представляют собой варианты топо­логии </a:t>
            </a:r>
            <a:r>
              <a:rPr lang="en-US" altLang="ru-RU" sz="2800" dirty="0"/>
              <a:t>k</a:t>
            </a:r>
            <a:r>
              <a:rPr lang="ru-RU" altLang="ru-RU" sz="2800" dirty="0"/>
              <a:t>-</a:t>
            </a:r>
            <a:r>
              <a:rPr lang="ru-RU" altLang="ru-RU" sz="2800" dirty="0" err="1"/>
              <a:t>ичного</a:t>
            </a:r>
            <a:r>
              <a:rPr lang="ru-RU" altLang="ru-RU" sz="2800" dirty="0"/>
              <a:t> </a:t>
            </a:r>
            <a:r>
              <a:rPr lang="en-US" altLang="ru-RU" sz="2800" dirty="0"/>
              <a:t>n</a:t>
            </a:r>
            <a:r>
              <a:rPr lang="ru-RU" altLang="ru-RU" sz="2800" dirty="0"/>
              <a:t>-куба:</a:t>
            </a:r>
          </a:p>
          <a:p>
            <a:pPr marL="0" indent="0" algn="just">
              <a:lnSpc>
                <a:spcPct val="80000"/>
              </a:lnSpc>
            </a:pPr>
            <a:r>
              <a:rPr lang="en-US" altLang="ru-RU" sz="2800" dirty="0"/>
              <a:t>k</a:t>
            </a:r>
            <a:r>
              <a:rPr lang="ru-RU" altLang="ru-RU" sz="2800" dirty="0"/>
              <a:t>-</a:t>
            </a:r>
            <a:r>
              <a:rPr lang="ru-RU" altLang="ru-RU" sz="2800" dirty="0" err="1"/>
              <a:t>ичный</a:t>
            </a:r>
            <a:r>
              <a:rPr lang="ru-RU" altLang="ru-RU" sz="2800" dirty="0"/>
              <a:t> 1-куб — кольцо;</a:t>
            </a:r>
          </a:p>
          <a:p>
            <a:pPr marL="0" indent="0" algn="just">
              <a:lnSpc>
                <a:spcPct val="80000"/>
              </a:lnSpc>
            </a:pPr>
            <a:r>
              <a:rPr lang="en-US" altLang="ru-RU" sz="2800" dirty="0"/>
              <a:t>k</a:t>
            </a:r>
            <a:r>
              <a:rPr lang="ru-RU" altLang="ru-RU" sz="2800" dirty="0"/>
              <a:t>-</a:t>
            </a:r>
            <a:r>
              <a:rPr lang="ru-RU" altLang="ru-RU" sz="2800" dirty="0" err="1"/>
              <a:t>ичный</a:t>
            </a:r>
            <a:r>
              <a:rPr lang="ru-RU" altLang="ru-RU" sz="2800" dirty="0"/>
              <a:t> 2-куб — двумерный тор;</a:t>
            </a:r>
          </a:p>
          <a:p>
            <a:pPr marL="0" indent="0" algn="just">
              <a:lnSpc>
                <a:spcPct val="80000"/>
              </a:lnSpc>
            </a:pPr>
            <a:r>
              <a:rPr lang="en-US" altLang="ru-RU" sz="2800" dirty="0"/>
              <a:t>k</a:t>
            </a:r>
            <a:r>
              <a:rPr lang="ru-RU" altLang="ru-RU" sz="2800" dirty="0"/>
              <a:t>-</a:t>
            </a:r>
            <a:r>
              <a:rPr lang="ru-RU" altLang="ru-RU" sz="2800" dirty="0" err="1"/>
              <a:t>ичный</a:t>
            </a:r>
            <a:r>
              <a:rPr lang="ru-RU" altLang="ru-RU" sz="2800" dirty="0"/>
              <a:t> 3-куб — трехмерный тор;</a:t>
            </a:r>
          </a:p>
          <a:p>
            <a:pPr marL="0" indent="0" algn="just">
              <a:lnSpc>
                <a:spcPct val="80000"/>
              </a:lnSpc>
            </a:pPr>
            <a:r>
              <a:rPr lang="ru-RU" altLang="ru-RU" sz="2800" dirty="0"/>
              <a:t>4-ичный 2-куб — плоская решетка 4x4;</a:t>
            </a:r>
          </a:p>
          <a:p>
            <a:pPr marL="0" indent="0" algn="just">
              <a:lnSpc>
                <a:spcPct val="80000"/>
              </a:lnSpc>
            </a:pPr>
            <a:r>
              <a:rPr lang="ru-RU" altLang="ru-RU" sz="2800" dirty="0"/>
              <a:t>2-ичный </a:t>
            </a:r>
            <a:r>
              <a:rPr lang="en-US" altLang="ru-RU" sz="2800" dirty="0"/>
              <a:t>n</a:t>
            </a:r>
            <a:r>
              <a:rPr lang="ru-RU" altLang="ru-RU" sz="2800" dirty="0"/>
              <a:t>-куб — гиперкуб.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="" xmlns:a16="http://schemas.microsoft.com/office/drawing/2014/main" id="{3B9BA95C-04AC-4624-A563-B4E05BE1A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Характеристики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="" xmlns:a16="http://schemas.microsoft.com/office/drawing/2014/main" id="{1697C5FE-B82B-489F-8956-384331693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274436" name="Picture 4">
            <a:extLst>
              <a:ext uri="{FF2B5EF4-FFF2-40B4-BE49-F238E27FC236}">
                <a16:creationId xmlns="" xmlns:a16="http://schemas.microsoft.com/office/drawing/2014/main" id="{DBA02988-614D-481C-9E4F-C44D0D42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32" y="2197052"/>
            <a:ext cx="9105011" cy="272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="" xmlns:a16="http://schemas.microsoft.com/office/drawing/2014/main" id="{3B9BA95C-04AC-4624-A563-B4E05BE1A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Характеристики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="" xmlns:a16="http://schemas.microsoft.com/office/drawing/2014/main" id="{1697C5FE-B82B-489F-8956-384331693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5"/>
            <a:ext cx="8775700" cy="4546600"/>
          </a:xfrm>
        </p:spPr>
        <p:txBody>
          <a:bodyPr/>
          <a:lstStyle/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274437" name="Picture 5">
            <a:extLst>
              <a:ext uri="{FF2B5EF4-FFF2-40B4-BE49-F238E27FC236}">
                <a16:creationId xmlns="" xmlns:a16="http://schemas.microsoft.com/office/drawing/2014/main" id="{187A867E-E72B-401D-9EF3-3071B3CF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23" y="2027224"/>
            <a:ext cx="811363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743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Интерфейс компьютер-компьютер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Позволяет двум компьютерам обмениваться информацией. </a:t>
            </a:r>
          </a:p>
          <a:p>
            <a:r>
              <a:rPr lang="ru-RU" sz="2800" dirty="0"/>
              <a:t>Аппаратный модуль (сетевой адаптер, сетевая интерфейсная карта (NIC))</a:t>
            </a:r>
          </a:p>
          <a:p>
            <a:r>
              <a:rPr lang="ru-RU" sz="2800" dirty="0"/>
              <a:t>Драйвер сетевой карты (специальная программа, управляющая работой NIC)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2303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компьютер-</a:t>
            </a:r>
            <a:r>
              <a:rPr lang="ru-RU" dirty="0" err="1"/>
              <a:t>переферийное</a:t>
            </a:r>
            <a:r>
              <a:rPr lang="ru-RU" dirty="0"/>
              <a:t>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Аппаратный модуль со стороны компьютера (интерфейсная карта) + драйвер.</a:t>
            </a:r>
          </a:p>
          <a:p>
            <a:pPr marL="0" indent="0">
              <a:buNone/>
            </a:pPr>
            <a:r>
              <a:rPr lang="ru-RU" sz="2800" dirty="0"/>
              <a:t>Со стороны ПУ – контроллер ПУ.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3877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Сообщений. Было.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65" y="2011680"/>
            <a:ext cx="7596187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451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Сообщений. СТАЛО.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37" y="1971546"/>
            <a:ext cx="6707243" cy="463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1924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16D98D-FFFB-415C-B072-E6D424B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Коммутация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B739F5-2EB0-4B7C-8709-BCCCB761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Пусть компьютеры физически связаны в соответствии с некоторой топологией и выбрана система адресации</a:t>
            </a:r>
          </a:p>
          <a:p>
            <a:pPr algn="just"/>
            <a:r>
              <a:rPr lang="ru-RU" sz="2400" dirty="0"/>
              <a:t>Каким способом передавать данные между конечными узлами?</a:t>
            </a:r>
          </a:p>
          <a:p>
            <a:pPr algn="just"/>
            <a:r>
              <a:rPr lang="ru-RU" sz="2400" b="1" dirty="0"/>
              <a:t>Коммутация </a:t>
            </a:r>
            <a:r>
              <a:rPr lang="ru-RU" sz="2400" dirty="0"/>
              <a:t>– соединение конечных узлов через сеть транзитных узлов</a:t>
            </a:r>
          </a:p>
          <a:p>
            <a:pPr algn="just"/>
            <a:r>
              <a:rPr lang="ru-RU" sz="2400" dirty="0"/>
              <a:t>Последовательность узлов, лежащих на пути от отправителя к получателю образует </a:t>
            </a:r>
            <a:r>
              <a:rPr lang="ru-RU" sz="2400" b="1" dirty="0"/>
              <a:t>маршрут</a:t>
            </a:r>
            <a:endParaRPr lang="ru-RU" sz="2400" dirty="0"/>
          </a:p>
          <a:p>
            <a:pPr algn="just"/>
            <a:r>
              <a:rPr lang="ru-RU" sz="2400" b="1" dirty="0"/>
              <a:t>Информационный поток  (поток данных) </a:t>
            </a:r>
            <a:r>
              <a:rPr lang="ru-RU" sz="2400" dirty="0"/>
              <a:t>–последовательность данных , объединённых набором общих признаков, выделяющие эти данные из общего сетевого потока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5193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F4495B-18D7-4082-9CAF-250F9261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Коммутация</a:t>
            </a:r>
            <a:endParaRPr lang="ru-RU" dirty="0"/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9F40A353-1B08-4D22-9104-464150F01E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90" y="2042536"/>
            <a:ext cx="594493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6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Сети в организациях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совместное использование ресурсов (предоставление доступа к программам, оборудованию и данным)</a:t>
            </a:r>
          </a:p>
          <a:p>
            <a:pPr algn="just"/>
            <a:r>
              <a:rPr lang="ru-RU" sz="3200" dirty="0"/>
              <a:t>электронное деловое общение (корпоративные сайты, </a:t>
            </a:r>
            <a:r>
              <a:rPr lang="ru-RU" sz="3200" dirty="0" err="1"/>
              <a:t>wiki</a:t>
            </a:r>
            <a:r>
              <a:rPr lang="ru-RU" sz="3200" dirty="0"/>
              <a:t>, форумы, чаты, видео-конференции, звонки и почта</a:t>
            </a:r>
          </a:p>
          <a:p>
            <a:pPr algn="just"/>
            <a:r>
              <a:rPr lang="ru-RU" sz="3200" dirty="0"/>
              <a:t>интернет-коммерция (закупка через интернет-магазины, покупка электронных билетов и прочее)</a:t>
            </a:r>
          </a:p>
        </p:txBody>
      </p:sp>
    </p:spTree>
    <p:extLst>
      <p:ext uri="{BB962C8B-B14F-4D97-AF65-F5344CB8AC3E}">
        <p14:creationId xmlns:p14="http://schemas.microsoft.com/office/powerpoint/2010/main" val="1599214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F85EAC2-41FF-42FD-94B8-8B44A4BA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Общие задачи коммутации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AB8F1B0-DBEB-4223-8F67-02CF16C2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dirty="0"/>
              <a:t>1. Определение информационных потоков, для которых требуется прокладывать маршруты</a:t>
            </a:r>
          </a:p>
          <a:p>
            <a:pPr marL="0" indent="0" algn="just">
              <a:buNone/>
            </a:pPr>
            <a:r>
              <a:rPr lang="ru-RU" altLang="ru-RU" sz="2800" dirty="0"/>
              <a:t>2. Маршрутизация потоков</a:t>
            </a:r>
          </a:p>
          <a:p>
            <a:pPr marL="0" indent="0" algn="just">
              <a:buNone/>
            </a:pPr>
            <a:r>
              <a:rPr lang="ru-RU" altLang="ru-RU" sz="2800" dirty="0"/>
              <a:t>3. Продвижение потоков (распознавание потоков на каждом транзитном узле)</a:t>
            </a:r>
          </a:p>
          <a:p>
            <a:pPr marL="0" indent="0" algn="just">
              <a:buNone/>
            </a:pPr>
            <a:r>
              <a:rPr lang="ru-RU" altLang="ru-RU" sz="2800" dirty="0"/>
              <a:t>4. Мультиплексирование и демультиплексирование потоков</a:t>
            </a:r>
            <a:endParaRPr lang="ru-RU" altLang="ru-RU" sz="24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5897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9CD65C-1CD6-4BF4-A7B2-7BD5A8D8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Коммутация каналов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EBADB2E-F726-4ACB-ABBE-42DC67C5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Применение:</a:t>
            </a:r>
            <a:br>
              <a:rPr lang="ru-RU" dirty="0"/>
            </a:br>
            <a:r>
              <a:rPr lang="ru-RU" dirty="0"/>
              <a:t>	- телефонные сети</a:t>
            </a:r>
            <a:br>
              <a:rPr lang="ru-RU" dirty="0"/>
            </a:br>
            <a:r>
              <a:rPr lang="ru-RU" dirty="0"/>
              <a:t>	- высокоскоростные магистральные каналы связи</a:t>
            </a:r>
          </a:p>
          <a:p>
            <a:r>
              <a:rPr lang="ru-RU" b="1" dirty="0"/>
              <a:t>Пропускная способность </a:t>
            </a:r>
            <a:r>
              <a:rPr lang="ru-RU" dirty="0"/>
              <a:t>– максимальная скорость передачи данных</a:t>
            </a:r>
          </a:p>
          <a:p>
            <a:pPr algn="just"/>
            <a:r>
              <a:rPr lang="ru-RU" dirty="0"/>
              <a:t>Любая линия связи в сети с канальной коммутацией имеет пропускную способность, кратную элементарному каналу принятому для данного типа сети.</a:t>
            </a:r>
          </a:p>
          <a:p>
            <a:pPr algn="just"/>
            <a:r>
              <a:rPr lang="ru-RU" b="1" dirty="0"/>
              <a:t>Элементарный канал </a:t>
            </a:r>
            <a:r>
              <a:rPr lang="ru-RU" dirty="0"/>
              <a:t>– базовая характеристика сети с коммутацией каналов, представляющая некоторое фиксированное в пределах конкретного типа сетей значения пропускной способности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4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4A5944-0B64-41FC-8EE6-8FDBEE8F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Пример элементарного канала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7437940-4307-4545-AF9F-7A638D50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22071"/>
            <a:ext cx="9784080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Оцифровывание голоса:</a:t>
            </a:r>
          </a:p>
          <a:p>
            <a:pPr algn="just">
              <a:buFontTx/>
              <a:buChar char="-"/>
            </a:pPr>
            <a:r>
              <a:rPr lang="ru-RU" sz="2400" dirty="0"/>
              <a:t>задача передачи аналоговой информации в цифровой форме, была решена в 60-е гг.</a:t>
            </a:r>
          </a:p>
          <a:p>
            <a:pPr algn="just">
              <a:buFontTx/>
              <a:buChar char="-"/>
            </a:pPr>
            <a:r>
              <a:rPr lang="ru-RU" sz="2400" dirty="0"/>
              <a:t> дискретизация непрерывных процессов как по амплитуде, так и по времени</a:t>
            </a:r>
          </a:p>
          <a:p>
            <a:pPr algn="just">
              <a:buFontTx/>
              <a:buChar char="-"/>
            </a:pPr>
            <a:r>
              <a:rPr lang="ru-RU" sz="2400" dirty="0"/>
              <a:t>амплитуда исходной непрерывной функции измеряется с заданным периодом (дискретизация по времени)</a:t>
            </a:r>
          </a:p>
          <a:p>
            <a:pPr algn="just">
              <a:buFontTx/>
              <a:buChar char="-"/>
            </a:pPr>
            <a:r>
              <a:rPr lang="ru-RU" sz="2400" dirty="0"/>
              <a:t>затем каждый замер представляется в виде двоичного числа определенной разрядности (дискретизация по значениям)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0876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6B3C01-5C41-4ABB-9CD6-0851AC2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Пример элементарного канала</a:t>
            </a:r>
            <a:endParaRPr lang="ru-RU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B286B368-12B6-4829-8BFD-42777683E0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51" y="2011363"/>
            <a:ext cx="545211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801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29B5C2-5B7B-43AF-B1D6-7B453E4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элементарного канала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E08BFB-474A-4067-9B02-86242C87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altLang="ru-RU" sz="2400" i="1" dirty="0"/>
              <a:t>Оцифровывание голоса</a:t>
            </a:r>
            <a:r>
              <a:rPr lang="ru-RU" altLang="ru-RU" sz="2400" dirty="0"/>
              <a:t>:</a:t>
            </a:r>
          </a:p>
          <a:p>
            <a:pPr marL="0" indent="0" algn="just">
              <a:buNone/>
            </a:pPr>
            <a:r>
              <a:rPr lang="ru-RU" altLang="ru-RU" sz="2400" dirty="0"/>
              <a:t>частота квантования амплитуды звуковых колебаний 8000 Гц</a:t>
            </a:r>
            <a:br>
              <a:rPr lang="ru-RU" altLang="ru-RU" sz="2400" dirty="0"/>
            </a:br>
            <a:r>
              <a:rPr lang="ru-RU" altLang="ru-RU" sz="2400" dirty="0"/>
              <a:t>(дискретизация по времени с интервалов в 125</a:t>
            </a:r>
            <a:r>
              <a:rPr lang="en-US" altLang="ru-RU" sz="2400" dirty="0"/>
              <a:t> </a:t>
            </a:r>
            <a:r>
              <a:rPr lang="ru-RU" altLang="ru-RU" sz="2400" dirty="0" err="1"/>
              <a:t>мк</a:t>
            </a:r>
            <a:r>
              <a:rPr lang="en-US" altLang="ru-RU" sz="2400" dirty="0"/>
              <a:t>c</a:t>
            </a:r>
            <a:r>
              <a:rPr lang="ru-RU" altLang="ru-RU" sz="2400" dirty="0"/>
              <a:t>)</a:t>
            </a:r>
          </a:p>
          <a:p>
            <a:pPr marL="0" indent="0" algn="just">
              <a:buNone/>
            </a:pPr>
            <a:r>
              <a:rPr lang="ru-RU" altLang="ru-RU" sz="2400" dirty="0"/>
              <a:t>представление одного замера амплитуды представляется 8 битами (256 возможных значений)</a:t>
            </a:r>
          </a:p>
          <a:p>
            <a:pPr marL="0" indent="0" algn="just">
              <a:buNone/>
            </a:pPr>
            <a:r>
              <a:rPr lang="ru-RU" altLang="ru-RU" sz="2400" dirty="0"/>
              <a:t>тогда для передачи одного голосового канала необходим канал с пропускной способностью 64 Кбит/с</a:t>
            </a:r>
          </a:p>
          <a:p>
            <a:pPr marL="0" indent="0" algn="just">
              <a:buNone/>
            </a:pPr>
            <a:r>
              <a:rPr lang="ru-RU" altLang="ru-RU" sz="2400" dirty="0"/>
              <a:t>	8000 * 8 = 64 000 бит/с = 64 Кбит/с</a:t>
            </a:r>
          </a:p>
          <a:p>
            <a:pPr marL="0" indent="0" algn="just">
              <a:buNone/>
            </a:pPr>
            <a:r>
              <a:rPr lang="ru-RU" altLang="ru-RU" sz="2400" dirty="0"/>
              <a:t>=</a:t>
            </a:r>
            <a:r>
              <a:rPr lang="en-US" altLang="ru-RU" sz="2400" dirty="0"/>
              <a:t>&gt;</a:t>
            </a:r>
            <a:r>
              <a:rPr lang="ru-RU" altLang="ru-RU" sz="2400" dirty="0"/>
              <a:t> Такой голосовой канал называют </a:t>
            </a:r>
            <a:r>
              <a:rPr lang="ru-RU" altLang="ru-RU" sz="2400" b="1" dirty="0"/>
              <a:t>элементарным каналом цифровых телефонных сетей</a:t>
            </a:r>
            <a:endParaRPr lang="ru-RU" altLang="ru-RU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02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90A4587-922F-4762-8DF7-05E16507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Коммутация каналов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03F2DC0-5BEC-45E7-AFFE-0CF6F332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Составной канал – связь, построенная путем коммутации (соединения) элементарных каналов</a:t>
            </a:r>
          </a:p>
          <a:p>
            <a:pPr algn="just"/>
            <a:endParaRPr lang="ru-RU" sz="2400" dirty="0"/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3B5E7988-B593-4815-81CB-906801AB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61" y="2789756"/>
            <a:ext cx="5020396" cy="395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330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21A824E-BD74-408B-984A-7E32CDEF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составного канала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6008720-5D7F-4FB5-BE27-E23F6766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на всем своем протяжении состоит из одинакового количества элементарных каналов</a:t>
            </a:r>
          </a:p>
          <a:p>
            <a:pPr algn="just"/>
            <a:r>
              <a:rPr lang="ru-RU" sz="2400" dirty="0"/>
              <a:t>на всем своем протяжении имеет одинаковую и фиксированную пропускную способность</a:t>
            </a:r>
          </a:p>
          <a:p>
            <a:pPr algn="just"/>
            <a:r>
              <a:rPr lang="ru-RU" sz="2400" dirty="0"/>
              <a:t>создается временно на период сеанса связи двух абонентов</a:t>
            </a:r>
          </a:p>
          <a:p>
            <a:pPr algn="just"/>
            <a:r>
              <a:rPr lang="ru-RU" sz="2400" dirty="0"/>
              <a:t>входящие элементарные каналы поступают в исключительное пользование абонентов, для которых был создан составной канал</a:t>
            </a:r>
          </a:p>
          <a:p>
            <a:pPr algn="just"/>
            <a:r>
              <a:rPr lang="ru-RU" sz="2400" dirty="0"/>
              <a:t>после окончания сеанса, входящие элементарные каналы становятся свободными </a:t>
            </a:r>
          </a:p>
        </p:txBody>
      </p:sp>
    </p:spTree>
    <p:extLst>
      <p:ext uri="{BB962C8B-B14F-4D97-AF65-F5344CB8AC3E}">
        <p14:creationId xmlns:p14="http://schemas.microsoft.com/office/powerpoint/2010/main" val="50275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137D3F-786C-4E53-A3DD-B4ACA27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Коммутация каналов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2D146F-1470-499E-A0AC-7F3688A5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Абоненты вынуждены конкурировать за элементарные каналы =&gt;</a:t>
            </a:r>
          </a:p>
          <a:p>
            <a:pPr algn="just"/>
            <a:r>
              <a:rPr lang="ru-RU" sz="2400" dirty="0"/>
              <a:t> Вводится процедура установки соединения:</a:t>
            </a:r>
            <a:br>
              <a:rPr lang="ru-RU" sz="2400" dirty="0"/>
            </a:br>
            <a:r>
              <a:rPr lang="ru-RU" sz="2400" dirty="0"/>
              <a:t>  * запрос, который содержит адрес вызываемого абонента и организует создание составного канала (проверка возможности создания соединения)</a:t>
            </a:r>
            <a:br>
              <a:rPr lang="ru-RU" sz="2400" dirty="0"/>
            </a:br>
            <a:r>
              <a:rPr lang="ru-RU" sz="2400" dirty="0"/>
              <a:t>  * по подготовленному составному каналу передается основной поток данных (используются таблицы коммутации, ставящие в соответствие адресу вызываемого абонента идентификатор выходного интерфейса коммутатора)</a:t>
            </a:r>
          </a:p>
          <a:p>
            <a:pPr algn="just"/>
            <a:r>
              <a:rPr lang="ru-RU" sz="2400" dirty="0"/>
              <a:t>Если на пути между абонентами отсутствуют свободные элементарные каналы или вызываемый узел занят, то происходит отказ в установлении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4031118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59E369-C536-4CE9-876B-4729E257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069165-7094-42E8-A4FF-4CC42649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При передаче пульсирующего трафика происходит неэффективное использование пропускной способности сети</a:t>
            </a:r>
          </a:p>
        </p:txBody>
      </p:sp>
    </p:spTree>
    <p:extLst>
      <p:ext uri="{BB962C8B-B14F-4D97-AF65-F5344CB8AC3E}">
        <p14:creationId xmlns:p14="http://schemas.microsoft.com/office/powerpoint/2010/main" val="28413010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43A293-AEF9-478B-9452-92862617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Коммутация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FD584B7-C8E2-4E69-B548-9E2444A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Представление информации, передаваемой по сети, в виде структурно отдельных друг от друга порций данных, которые называются пакетами.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Пакет состоит:</a:t>
            </a:r>
          </a:p>
          <a:p>
            <a:pPr marL="0" indent="0" algn="just">
              <a:buNone/>
            </a:pPr>
            <a:r>
              <a:rPr lang="ru-RU" sz="2400" dirty="0"/>
              <a:t>	- заголовок (служебная информация)</a:t>
            </a:r>
          </a:p>
          <a:p>
            <a:pPr marL="0" indent="0" algn="just">
              <a:buNone/>
            </a:pPr>
            <a:r>
              <a:rPr lang="ru-RU" sz="2400" dirty="0"/>
              <a:t>	- поле данных</a:t>
            </a:r>
          </a:p>
          <a:p>
            <a:pPr marL="0" indent="0" algn="just">
              <a:buNone/>
            </a:pPr>
            <a:r>
              <a:rPr lang="ru-RU" sz="2400" dirty="0"/>
              <a:t>	- конечное поле (часто контрольная сумма)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067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Сети для частных 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доступ к удалённой информации</a:t>
            </a:r>
          </a:p>
          <a:p>
            <a:r>
              <a:rPr lang="ru-RU" sz="4000" dirty="0"/>
              <a:t> общение</a:t>
            </a:r>
          </a:p>
          <a:p>
            <a:r>
              <a:rPr lang="ru-RU" sz="4000" dirty="0"/>
              <a:t> интерактивные развлечения</a:t>
            </a:r>
          </a:p>
          <a:p>
            <a:r>
              <a:rPr lang="ru-RU" sz="4000" dirty="0"/>
              <a:t> обучение (например, иностранного языка)</a:t>
            </a:r>
          </a:p>
          <a:p>
            <a:r>
              <a:rPr lang="ru-RU" sz="4000" dirty="0"/>
              <a:t> электронные покупки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84530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2F9D4B-709B-4E73-BFD7-C1E0A4BE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Коммутация пакетов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6B7CF67F-18DE-4AEF-AC44-2A1035A495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24" y="2115272"/>
            <a:ext cx="493947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68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0C157A-ADA6-44D2-97F8-1BB62DA9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Коммутация пакетов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2C56B44F-9992-4A71-B5A6-855A4FFD31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14" y="2011363"/>
            <a:ext cx="7511784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239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5D4736-C2C3-4C7E-9A16-073B26BE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Коммутация пакетов</a:t>
            </a:r>
            <a:endParaRPr lang="ru-RU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2525A4F3-4DB7-4239-86E0-64CB94F07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10" y="2011363"/>
            <a:ext cx="5853760" cy="452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526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4CEC7D-8100-4CAF-9C81-2E1916E1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Коммутация пакетов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0C0DD70-071F-475A-B526-F7FE673A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Основное отличие от канальной коммутации состоит в том, что сети с пакетной коммутацией имеют внутреннюю буферную память для временного хранения пакетов</a:t>
            </a:r>
          </a:p>
          <a:p>
            <a:pPr algn="just"/>
            <a:r>
              <a:rPr lang="ru-RU" sz="2400" dirty="0"/>
              <a:t>Техника сохранение с продвижением (</a:t>
            </a:r>
            <a:r>
              <a:rPr lang="ru-RU" sz="2400" dirty="0" err="1"/>
              <a:t>store-and-forward</a:t>
            </a:r>
            <a:r>
              <a:rPr lang="ru-RU" sz="2400" dirty="0"/>
              <a:t>)</a:t>
            </a:r>
          </a:p>
          <a:p>
            <a:pPr algn="just"/>
            <a:r>
              <a:rPr lang="ru-RU" sz="2400" dirty="0"/>
              <a:t>Пакетный коммутатор может работать на основании одного из трех методов продвижения пакетов:</a:t>
            </a:r>
          </a:p>
          <a:p>
            <a:pPr marL="0" indent="0" algn="just">
              <a:buNone/>
            </a:pPr>
            <a:r>
              <a:rPr lang="ru-RU" sz="2400" dirty="0"/>
              <a:t>	* </a:t>
            </a:r>
            <a:r>
              <a:rPr lang="ru-RU" sz="2400" dirty="0" err="1"/>
              <a:t>дейтаграммный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	* с установлением логического соединения</a:t>
            </a:r>
          </a:p>
          <a:p>
            <a:pPr marL="0" indent="0" algn="just">
              <a:buNone/>
            </a:pPr>
            <a:r>
              <a:rPr lang="ru-RU" sz="2400" dirty="0"/>
              <a:t>	* с установлением виртуального канала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7791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59A469-6A95-487B-86B7-9D2CAAF3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Многоуровневый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2D94305-86EB-4878-B566-A90FA214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Большое количество различных технологий для построения сетей =&gt; сети сильно различаются</a:t>
            </a:r>
          </a:p>
          <a:p>
            <a:pPr algn="just"/>
            <a:r>
              <a:rPr lang="ru-RU" dirty="0"/>
              <a:t>Требуется абстрагироваться =&gt; сетевое взаимодействие разбивать на несколько уровней, каждый из которых занимается своей детализацией</a:t>
            </a:r>
          </a:p>
          <a:p>
            <a:pPr algn="just"/>
            <a:r>
              <a:rPr lang="ru-RU" dirty="0"/>
              <a:t>Многоуровневый подход с созданием иерархии и разбиением на уровни</a:t>
            </a:r>
          </a:p>
          <a:p>
            <a:pPr algn="just"/>
            <a:endParaRPr lang="ru-RU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8FEEFAAD-D4B4-42CC-AD13-34BDC23E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25" y="4042605"/>
            <a:ext cx="6266150" cy="26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626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C9989D-6E88-4208-A39D-9CEE42EB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Многоуровневый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3C4FC47-1594-4126-95D1-974CE9E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dirty="0"/>
              <a:t>Интерфейс</a:t>
            </a:r>
            <a:r>
              <a:rPr lang="ru-RU" sz="2400" dirty="0"/>
              <a:t> (общее определение) – формальное описание процедуры взаимодействия двух объектов.</a:t>
            </a:r>
          </a:p>
          <a:p>
            <a:pPr algn="just"/>
            <a:r>
              <a:rPr lang="ru-RU" sz="2400" b="1" dirty="0"/>
              <a:t>Интерфейс</a:t>
            </a:r>
            <a:r>
              <a:rPr lang="ru-RU" sz="2400" dirty="0"/>
              <a:t> (</a:t>
            </a:r>
            <a:r>
              <a:rPr lang="ru-RU" sz="2400" dirty="0" err="1"/>
              <a:t>interface</a:t>
            </a:r>
            <a:r>
              <a:rPr lang="ru-RU" sz="2400" dirty="0"/>
              <a:t>) – это правила, определяющие формат сообщений, которыми обмениваются сетевые компоненты, находящиеся на соседних уровнях в одном узле.</a:t>
            </a:r>
          </a:p>
          <a:p>
            <a:pPr algn="just"/>
            <a:r>
              <a:rPr lang="ru-RU" sz="2400" b="1" dirty="0"/>
              <a:t>Протокол</a:t>
            </a:r>
            <a:r>
              <a:rPr lang="ru-RU" sz="2400" dirty="0"/>
              <a:t> (</a:t>
            </a:r>
            <a:r>
              <a:rPr lang="ru-RU" sz="2400" dirty="0" err="1"/>
              <a:t>protocol</a:t>
            </a:r>
            <a:r>
              <a:rPr lang="ru-RU" sz="2400" dirty="0"/>
              <a:t>) – это правила, определяющие формат сообщений, которыми обмениваются сетевые компоненты, лежащие на одном уровне, но в разных узлах.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21367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AE813E-FB3C-43A8-B0A5-712165C2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Эталонная модель </a:t>
            </a:r>
            <a:r>
              <a:rPr lang="en-US" dirty="0"/>
              <a:t>OSI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834758E-15FF-4A07-B59C-885E79F6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96" y="2155730"/>
            <a:ext cx="5924820" cy="41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7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A9D02C-E97C-407C-B7CF-FFAD6F2F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Физический уровень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physical layer)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6B57AFF-DEB4-4BDD-AA34-B43F1DBD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функции: </a:t>
            </a:r>
          </a:p>
          <a:p>
            <a:pPr algn="just"/>
            <a:r>
              <a:rPr lang="ru-RU" dirty="0"/>
              <a:t>Обеспечивающий физическое кодирование бит кадра в электрические (оптические) сигналы и передачу их по линиям связи. Определяет тип кабелей и разъемов, назначение контактов и формат физических сигналов.</a:t>
            </a:r>
          </a:p>
          <a:p>
            <a:pPr marL="0" indent="0" algn="just">
              <a:buNone/>
            </a:pPr>
            <a:r>
              <a:rPr lang="ru-RU" dirty="0"/>
              <a:t> Примеры протоколов: </a:t>
            </a:r>
          </a:p>
          <a:p>
            <a:pPr marL="0" indent="0" algn="just">
              <a:buNone/>
            </a:pPr>
            <a:r>
              <a:rPr lang="en-US" dirty="0"/>
              <a:t>EEE 802.15 (Bluetooth), RS-232, Ethernet, DSL, ISDN, IEEE 802.11.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583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AF31491-DAC8-40D4-A00A-2A7A50CE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Канальный уровень 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840B852-8E6A-41E3-B614-DF79B552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функции: </a:t>
            </a:r>
          </a:p>
          <a:p>
            <a:r>
              <a:rPr lang="ru-RU" dirty="0"/>
              <a:t>Обеспечивает формирование фреймов (</a:t>
            </a:r>
            <a:r>
              <a:rPr lang="ru-RU" dirty="0" err="1"/>
              <a:t>frames</a:t>
            </a:r>
            <a:r>
              <a:rPr lang="ru-RU" dirty="0"/>
              <a:t>) — кадров, передаваемых через физический уровень, контроль ошибок и управление потоком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). Логическое кодирование данных. </a:t>
            </a:r>
          </a:p>
          <a:p>
            <a:pPr marL="0" indent="0">
              <a:buNone/>
            </a:pPr>
            <a:r>
              <a:rPr lang="ru-RU" dirty="0"/>
              <a:t>Примеры протоколов:  </a:t>
            </a:r>
          </a:p>
          <a:p>
            <a:pPr marL="0" indent="0">
              <a:buNone/>
            </a:pPr>
            <a:r>
              <a:rPr lang="en-US" dirty="0"/>
              <a:t>ATM, Ethernet, EAPS (Ethernet Automatic Protection Switching), FDDI (Fiber Distributed Data Interface), MPLS (Multiprotocol Label Switching), PPP (Point-to-Point Protocol), SLIP (Serial Line Internet Protocol)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9318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A4BB83-73F9-4187-BD8C-714B984A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Сетевой уровень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network layer)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D965061-059C-4267-9531-91F373C8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функции: </a:t>
            </a:r>
          </a:p>
          <a:p>
            <a:r>
              <a:rPr lang="ru-RU" dirty="0"/>
              <a:t>Решает задачу доставки данных по составной сети, межсетевую адресацию, трансляцию физических адресов в сетевые. </a:t>
            </a:r>
          </a:p>
          <a:p>
            <a:pPr marL="0" indent="0">
              <a:buNone/>
            </a:pPr>
            <a:r>
              <a:rPr lang="ru-RU" dirty="0"/>
              <a:t>Примеры протоколов:  </a:t>
            </a:r>
          </a:p>
          <a:p>
            <a:pPr marL="0" indent="0">
              <a:buNone/>
            </a:pPr>
            <a:r>
              <a:rPr lang="en-US" dirty="0"/>
              <a:t>IP/IPv4/IPv6 (Internet Protocol), IPX (Internetwork Packet Exchange), IPsec (Internet Protocol Security), ICMP (Internet Control Message Protocol), RIP (Routing Information Protocol), OSPF (Open Shortest Path First), ARP (Address Resolution Protocol).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3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50-е гг. Эпоха </a:t>
            </a:r>
            <a:r>
              <a:rPr lang="ru-RU" sz="3600" dirty="0" err="1"/>
              <a:t>мэйнфреймов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СИСТЕМЫ ПАКЕТНОЙ ОБРАБОТКИ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92" y="1999545"/>
            <a:ext cx="5665733" cy="438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1112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F40E99-DC7E-417B-ABAB-86BD38D6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Транспортный уровень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transport layer)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464FAD2-8B29-401E-A36B-C5F3541E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функции: </a:t>
            </a:r>
          </a:p>
          <a:p>
            <a:r>
              <a:rPr lang="ru-RU" dirty="0"/>
              <a:t>Обеспечивает надежную доставку данных, подтверждение приема и сегментацию потока, получаемого от сеансового уровня. </a:t>
            </a:r>
          </a:p>
          <a:p>
            <a:pPr marL="0" indent="0">
              <a:buNone/>
            </a:pPr>
            <a:r>
              <a:rPr lang="ru-RU" dirty="0"/>
              <a:t>Примеры протоколов:  </a:t>
            </a:r>
          </a:p>
          <a:p>
            <a:pPr marL="0" indent="0">
              <a:buNone/>
            </a:pPr>
            <a:r>
              <a:rPr lang="en-US" dirty="0"/>
              <a:t>TCP (Transmission Control Protocol), UDP (User </a:t>
            </a:r>
            <a:r>
              <a:rPr lang="en-US" dirty="0" err="1"/>
              <a:t>Datagramm</a:t>
            </a:r>
            <a:r>
              <a:rPr lang="en-US" dirty="0"/>
              <a:t> Protocol)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738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5AFCA0-A4D3-473E-811C-EC2D8D30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Сеансовый уровень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session layer)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7768AD7-5974-4682-B833-6E051456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функции: </a:t>
            </a:r>
          </a:p>
          <a:p>
            <a:r>
              <a:rPr lang="ru-RU" dirty="0"/>
              <a:t>Обеспечивает установление, поддержание и завершение сеанса связи, позволяя приложениям взаимодействовать между собой длительное время.</a:t>
            </a:r>
          </a:p>
          <a:p>
            <a:pPr marL="0" indent="0">
              <a:buNone/>
            </a:pPr>
            <a:r>
              <a:rPr lang="ru-RU" dirty="0"/>
              <a:t>Примеры протоколов:  </a:t>
            </a:r>
          </a:p>
          <a:p>
            <a:pPr marL="0" indent="0">
              <a:buNone/>
            </a:pPr>
            <a:r>
              <a:rPr lang="en-US" dirty="0"/>
              <a:t>L2TP (Layer 2 Tunneling Protocol), NetBIOS (Network Basic Input Output System), PAP (Password Authentication Protocol), PPTP (Point-to-Point Tunneling Protocol), RPC (Remote Procedure Call Protocol)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7235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034357B-1F6A-4675-ABBE-008755F1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представления данных (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26FADE4-3D22-4BA1-B174-B1D908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функции: </a:t>
            </a:r>
          </a:p>
          <a:p>
            <a:r>
              <a:rPr lang="ru-RU" dirty="0"/>
              <a:t>Сжатие данных, шифрование данных, перекодировка данных </a:t>
            </a:r>
          </a:p>
          <a:p>
            <a:pPr marL="0" indent="0">
              <a:buNone/>
            </a:pPr>
            <a:r>
              <a:rPr lang="ru-RU" dirty="0"/>
              <a:t>Примеры протоколов:  </a:t>
            </a:r>
          </a:p>
          <a:p>
            <a:pPr marL="0" indent="0">
              <a:buNone/>
            </a:pPr>
            <a:r>
              <a:rPr lang="en-US" dirty="0"/>
              <a:t>SSL (Secure Socket Layer), RDP — Remote Desktop Protocol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8705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048A3-42F1-42B0-9458-84A707B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Прикладной уровень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application layer)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F3A3FC6-5FE4-4338-ADC5-D94F362B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функции: </a:t>
            </a:r>
          </a:p>
          <a:p>
            <a:r>
              <a:rPr lang="ru-RU" dirty="0"/>
              <a:t>Передача служебной информации приложений, предоставляет приложениям информацию об ошибках.</a:t>
            </a:r>
          </a:p>
          <a:p>
            <a:pPr marL="0" indent="0">
              <a:buNone/>
            </a:pPr>
            <a:r>
              <a:rPr lang="ru-RU" dirty="0"/>
              <a:t>Примеры протоколов:  </a:t>
            </a:r>
          </a:p>
          <a:p>
            <a:pPr marL="0" indent="0">
              <a:buNone/>
            </a:pPr>
            <a:r>
              <a:rPr lang="en-US" dirty="0"/>
              <a:t>FTP (File Transfer Protocol), Telnet (</a:t>
            </a:r>
            <a:r>
              <a:rPr lang="en-US" dirty="0" err="1"/>
              <a:t>TErminaL</a:t>
            </a:r>
            <a:r>
              <a:rPr lang="en-US" dirty="0"/>
              <a:t> </a:t>
            </a:r>
            <a:r>
              <a:rPr lang="en-US" dirty="0" err="1"/>
              <a:t>NETwork</a:t>
            </a:r>
            <a:r>
              <a:rPr lang="en-US" dirty="0"/>
              <a:t>), HTTP (</a:t>
            </a:r>
            <a:r>
              <a:rPr lang="en-US" dirty="0" err="1"/>
              <a:t>HyperText</a:t>
            </a:r>
            <a:r>
              <a:rPr lang="en-US" dirty="0"/>
              <a:t> Transfer Protocol), POP3 (Post Office Protocol Version 3), SMTP (Simple Mail Transfer Protocol).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659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97F2AF-2897-41B9-B3AC-A7EF47BD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сетевых уровней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141BB7F8-A310-469B-AF12-0F86C60C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95" y="1951265"/>
            <a:ext cx="4517927" cy="47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47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CD8574-2E8C-4720-8EE4-579DC692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Сетевые устройства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9B3E77F9-5D2E-45C6-8926-124FAE0A7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0112" y="1980190"/>
            <a:ext cx="6311775" cy="47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63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D55D1D-C03B-45DF-B0C7-9715114E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  <a:cs typeface="Arial" panose="020B0604020202020204" pitchFamily="34" charset="0"/>
              </a:rPr>
              <a:t>Стек протоколов </a:t>
            </a:r>
            <a:r>
              <a:rPr lang="en-US" altLang="ru-RU" dirty="0">
                <a:solidFill>
                  <a:schemeClr val="bg1"/>
                </a:solidFill>
                <a:cs typeface="Arial" panose="020B0604020202020204" pitchFamily="34" charset="0"/>
              </a:rPr>
              <a:t>TCP/IP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BF9E9A7-1FEE-4512-A79B-2854DAD1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Первое описание в книге </a:t>
            </a:r>
            <a:r>
              <a:rPr lang="ru-RU" dirty="0" err="1"/>
              <a:t>Cerf</a:t>
            </a:r>
            <a:r>
              <a:rPr lang="ru-RU" dirty="0"/>
              <a:t> и </a:t>
            </a:r>
            <a:r>
              <a:rPr lang="ru-RU" dirty="0" err="1"/>
              <a:t>Kahn</a:t>
            </a:r>
            <a:r>
              <a:rPr lang="ru-RU" dirty="0"/>
              <a:t> (1974), книга </a:t>
            </a:r>
            <a:r>
              <a:rPr lang="ru-RU" dirty="0" err="1"/>
              <a:t>Leiner</a:t>
            </a:r>
            <a:r>
              <a:rPr lang="ru-RU" dirty="0"/>
              <a:t> (1985), конструктивные особенности обсуждаются в издании </a:t>
            </a:r>
            <a:r>
              <a:rPr lang="ru-RU" dirty="0" err="1"/>
              <a:t>Clark</a:t>
            </a:r>
            <a:r>
              <a:rPr lang="ru-RU" dirty="0"/>
              <a:t> (1988)</a:t>
            </a:r>
          </a:p>
          <a:p>
            <a:pPr algn="just"/>
            <a:r>
              <a:rPr lang="ru-RU" dirty="0"/>
              <a:t>Включает четыре уровня:</a:t>
            </a:r>
          </a:p>
          <a:p>
            <a:pPr algn="just"/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EAC78588-9BE1-473F-B526-D6493825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24" y="3241962"/>
            <a:ext cx="2794351" cy="35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17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3D0536-AD7E-4DE1-8B21-E7D045E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Протоколы стека </a:t>
            </a:r>
            <a:r>
              <a:rPr lang="en-US" dirty="0"/>
              <a:t>TCP\IP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41431577-7F78-48BE-BD93-ED2E797A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5" y="2413808"/>
            <a:ext cx="7856249" cy="3397827"/>
          </a:xfrm>
        </p:spPr>
      </p:pic>
    </p:spTree>
    <p:extLst>
      <p:ext uri="{BB962C8B-B14F-4D97-AF65-F5344CB8AC3E}">
        <p14:creationId xmlns:p14="http://schemas.microsoft.com/office/powerpoint/2010/main" val="34753509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03D5D4-D600-4D49-981B-ED4FB5BB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Соответствие уровней </a:t>
            </a:r>
            <a:br>
              <a:rPr lang="ru-RU" dirty="0"/>
            </a:br>
            <a:r>
              <a:rPr lang="ru-RU" dirty="0"/>
              <a:t>моделей OSI и TCP/IP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CC05CAF4-D6EA-4D79-8468-31E7A9302D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18" y="2011363"/>
            <a:ext cx="5938364" cy="469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79D18E-81AB-4CAF-9B4F-6B7615F0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моделей OSI и TCP/IP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C3C3D55-C50C-421E-BC37-745B2F1F1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1" y="2828973"/>
            <a:ext cx="8283598" cy="223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50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60-е гг. Многотерминальные системы</a:t>
            </a:r>
            <a:br>
              <a:rPr lang="ru-RU" dirty="0"/>
            </a:br>
            <a:endParaRPr lang="ru-RU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10" y="1985963"/>
            <a:ext cx="5354097" cy="446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77419" y="2011680"/>
            <a:ext cx="5947181" cy="444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/>
              <a:t>Многотерминальные системы работают в режиме разделения времени (многозадачность)</a:t>
            </a:r>
          </a:p>
          <a:p>
            <a:pPr algn="just"/>
            <a:r>
              <a:rPr lang="ru-RU" sz="2800" dirty="0"/>
              <a:t> Удалённая связь (вычислительная мощность централизована, функции ввода и вывода распределены)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79830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0B3B57-7057-44A2-9FD1-C581E4C2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ru-RU" dirty="0"/>
              <a:t>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322FBEB-5773-4F5B-BE26-82F81C4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Все пространство IP адресов делится на логические группы – IP-сети. Они нужны для организации иерархической адресации в составной IP-сети, например Интернете. Каждой локальной сети присваивается своя IP-сеть, маршрут до IP-узлов, находящихся в этой локальной сети строится на маршрутизаторах как маршрут до их IP-сети. И только после того, как пакет попал в конкретную IP-сеть, решается задача его доставки на отдельный узел.</a:t>
            </a:r>
          </a:p>
        </p:txBody>
      </p:sp>
    </p:spTree>
    <p:extLst>
      <p:ext uri="{BB962C8B-B14F-4D97-AF65-F5344CB8AC3E}">
        <p14:creationId xmlns:p14="http://schemas.microsoft.com/office/powerpoint/2010/main" val="15927279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D52DE5-6178-4879-9A7E-838F637F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ru-RU" dirty="0"/>
              <a:t>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22A2D4D-FAE8-4080-9549-B1C27789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IP-адресе выделяются две части – адрес сети и адрес узла. Деление происходит с помощью маски – 4-x байтного числа, которое поставлено в соответствие IP-адресу. Макса содержит двоичные 1 в тех разрядах IP- адреса, которые определяют адрес сети и двоичные 0 в тех разрядах IP адреса, которые определяют адрес узла. </a:t>
            </a:r>
          </a:p>
          <a:p>
            <a:pPr marL="0" indent="0" algn="just">
              <a:buNone/>
            </a:pPr>
            <a:r>
              <a:rPr lang="ru-RU" sz="2400" dirty="0"/>
              <a:t>Адресом IP-сети считается IP-адрес из этой сети, в котором в поле адреса узла содержатся двоичные 0. Этот адрес обозначает сеть целиком в таблицах маршрутизации. Есть еще служебный IP-адрес – адрес ограниченного широковещания – в поле адреса узла он содержит двоичные 1. Оба эти адреса не используются для адресации реальных узлов сети, однако входят в диапазон адресов IP-сети.</a:t>
            </a:r>
          </a:p>
        </p:txBody>
      </p:sp>
    </p:spTree>
    <p:extLst>
      <p:ext uri="{BB962C8B-B14F-4D97-AF65-F5344CB8AC3E}">
        <p14:creationId xmlns:p14="http://schemas.microsoft.com/office/powerpoint/2010/main" val="19966505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BF68E28-3CB3-4C9E-B07C-0AF79EF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IP </a:t>
            </a:r>
            <a:r>
              <a:rPr lang="ru-RU" dirty="0"/>
              <a:t>Адресации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F4B2A48-604E-49F5-B689-8BCE69B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IP </a:t>
            </a:r>
            <a:r>
              <a:rPr lang="ru-RU" dirty="0"/>
              <a:t>	</a:t>
            </a:r>
            <a:r>
              <a:rPr lang="en-US" dirty="0"/>
              <a:t>	</a:t>
            </a:r>
            <a:r>
              <a:rPr lang="pl-PL" dirty="0"/>
              <a:t>192</a:t>
            </a:r>
            <a:r>
              <a:rPr lang="ru-RU" dirty="0"/>
              <a:t>.</a:t>
            </a:r>
            <a:r>
              <a:rPr lang="pl-PL" dirty="0"/>
              <a:t>168</a:t>
            </a:r>
            <a:r>
              <a:rPr lang="ru-RU" dirty="0"/>
              <a:t>.</a:t>
            </a:r>
            <a:r>
              <a:rPr lang="pl-PL" dirty="0"/>
              <a:t>170</a:t>
            </a:r>
            <a:r>
              <a:rPr lang="ru-RU" dirty="0"/>
              <a:t>.</a:t>
            </a:r>
            <a:r>
              <a:rPr lang="pl-PL" dirty="0"/>
              <a:t>15</a:t>
            </a:r>
          </a:p>
          <a:p>
            <a:r>
              <a:rPr lang="pl-PL" dirty="0"/>
              <a:t>MASK </a:t>
            </a:r>
            <a:r>
              <a:rPr lang="ru-RU" dirty="0"/>
              <a:t>	</a:t>
            </a:r>
            <a:r>
              <a:rPr lang="pl-PL" dirty="0"/>
              <a:t>255</a:t>
            </a:r>
            <a:r>
              <a:rPr lang="ru-RU" dirty="0"/>
              <a:t>.</a:t>
            </a:r>
            <a:r>
              <a:rPr lang="pl-PL" dirty="0"/>
              <a:t>255</a:t>
            </a:r>
            <a:r>
              <a:rPr lang="ru-RU" dirty="0"/>
              <a:t>.</a:t>
            </a:r>
            <a:r>
              <a:rPr lang="pl-PL" dirty="0"/>
              <a:t>252</a:t>
            </a:r>
            <a:r>
              <a:rPr lang="ru-RU" dirty="0"/>
              <a:t>.</a:t>
            </a:r>
            <a:r>
              <a:rPr lang="pl-PL" dirty="0"/>
              <a:t>0</a:t>
            </a:r>
          </a:p>
          <a:p>
            <a:r>
              <a:rPr lang="de-DE" dirty="0"/>
              <a:t>BIN IP </a:t>
            </a:r>
            <a:r>
              <a:rPr lang="ru-RU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11000000 10101000 10101010 00001111</a:t>
            </a:r>
          </a:p>
          <a:p>
            <a:r>
              <a:rPr lang="de-DE" dirty="0"/>
              <a:t>BIN MASK </a:t>
            </a:r>
            <a:r>
              <a:rPr lang="ru-RU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11111111 11111111 11111100 00000000</a:t>
            </a:r>
          </a:p>
          <a:p>
            <a:r>
              <a:rPr lang="en-US" dirty="0"/>
              <a:t>BIN IP </a:t>
            </a:r>
            <a:r>
              <a:rPr lang="ru-RU" dirty="0"/>
              <a:t>сети</a:t>
            </a:r>
            <a:r>
              <a:rPr lang="en-US" dirty="0"/>
              <a:t> 	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11000000 10101000 10101000 00000000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IP </a:t>
            </a:r>
            <a:r>
              <a:rPr lang="ru-RU" dirty="0"/>
              <a:t>сети</a:t>
            </a:r>
            <a:r>
              <a:rPr lang="en-US" dirty="0"/>
              <a:t> 	</a:t>
            </a:r>
            <a:r>
              <a:rPr lang="ru-RU" dirty="0"/>
              <a:t>192</a:t>
            </a:r>
            <a:r>
              <a:rPr lang="en-US" dirty="0"/>
              <a:t>.</a:t>
            </a:r>
            <a:r>
              <a:rPr lang="ru-RU" dirty="0"/>
              <a:t>168</a:t>
            </a:r>
            <a:r>
              <a:rPr lang="en-US" dirty="0"/>
              <a:t>.</a:t>
            </a:r>
            <a:r>
              <a:rPr lang="ru-RU" dirty="0"/>
              <a:t>168</a:t>
            </a:r>
            <a:r>
              <a:rPr lang="en-US" dirty="0"/>
              <a:t>.</a:t>
            </a:r>
            <a:r>
              <a:rPr lang="ru-RU" dirty="0"/>
              <a:t>0</a:t>
            </a:r>
            <a:endParaRPr lang="en-US" dirty="0"/>
          </a:p>
          <a:p>
            <a:r>
              <a:rPr lang="en-US" dirty="0"/>
              <a:t>BIN IP BCAST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11000000 10101000 10101011 11111111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IP BCAST 	192.168.168.255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7813294D-E130-4D94-8DF2-1B98A2B11938}"/>
              </a:ext>
            </a:extLst>
          </p:cNvPr>
          <p:cNvCxnSpPr/>
          <p:nvPr/>
        </p:nvCxnSpPr>
        <p:spPr>
          <a:xfrm>
            <a:off x="7159336" y="2878282"/>
            <a:ext cx="0" cy="2410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835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292A79-0384-4F7A-BB1B-8153316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A67DF1C-FA58-4114-8417-B132B2CA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В вычислительной технике для передачи данных используется двоичный код 0 и 1 данных - дискретные электрические сигналы</a:t>
            </a:r>
          </a:p>
          <a:p>
            <a:pPr algn="just"/>
            <a:r>
              <a:rPr lang="ru-RU" sz="2800" dirty="0"/>
              <a:t>Представление данных в виде электрических или оптических сигналов называется кодированием.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18702356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3947C6-8670-4221-8DE5-EBB49F5A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C945E280-28E8-4627-B98D-A7FD74BB0B1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203325" y="2011363"/>
            <a:ext cx="9783763" cy="382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dirty="0">
                <a:latin typeface="+mj-lt"/>
              </a:rPr>
              <a:t>На передачу данных по внешним линиям связи в отличие от внутренних компьютера влияет:</a:t>
            </a:r>
            <a:br>
              <a:rPr lang="ru-RU" altLang="ru-RU" sz="2800" dirty="0">
                <a:latin typeface="+mj-lt"/>
              </a:rPr>
            </a:br>
            <a:r>
              <a:rPr lang="ru-RU" altLang="ru-RU" sz="2800" dirty="0">
                <a:latin typeface="+mj-lt"/>
              </a:rPr>
              <a:t>		- протяженность</a:t>
            </a:r>
            <a:br>
              <a:rPr lang="ru-RU" altLang="ru-RU" sz="2800" dirty="0">
                <a:latin typeface="+mj-lt"/>
              </a:rPr>
            </a:br>
            <a:r>
              <a:rPr lang="ru-RU" altLang="ru-RU" sz="2800" dirty="0">
                <a:latin typeface="+mj-lt"/>
              </a:rPr>
              <a:t>		- помехи</a:t>
            </a:r>
            <a:br>
              <a:rPr lang="ru-RU" altLang="ru-RU" sz="2800" dirty="0">
                <a:latin typeface="+mj-lt"/>
              </a:rPr>
            </a:br>
            <a:r>
              <a:rPr lang="en-US" altLang="ru-RU" sz="2800" dirty="0">
                <a:latin typeface="+mj-lt"/>
              </a:rPr>
              <a:t>|</a:t>
            </a:r>
            <a:r>
              <a:rPr lang="ru-RU" altLang="ru-RU" sz="2800" dirty="0">
                <a:latin typeface="+mj-lt"/>
              </a:rPr>
              <a:t>=</a:t>
            </a:r>
            <a:r>
              <a:rPr lang="en-US" altLang="ru-RU" sz="2800" dirty="0">
                <a:latin typeface="+mj-lt"/>
              </a:rPr>
              <a:t>&gt; </a:t>
            </a:r>
            <a:r>
              <a:rPr lang="ru-RU" altLang="ru-RU" sz="2800" dirty="0">
                <a:latin typeface="+mj-lt"/>
              </a:rPr>
              <a:t>большее искажение сигнала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800" dirty="0">
                <a:latin typeface="+mj-lt"/>
              </a:rPr>
              <a:t>В сетях применяют </a:t>
            </a:r>
            <a:br>
              <a:rPr lang="ru-RU" altLang="ru-RU" sz="2800" dirty="0">
                <a:latin typeface="+mj-lt"/>
              </a:rPr>
            </a:br>
            <a:r>
              <a:rPr lang="ru-RU" altLang="ru-RU" sz="2800" dirty="0">
                <a:latin typeface="+mj-lt"/>
              </a:rPr>
              <a:t>	* потенциальное кодирование</a:t>
            </a:r>
            <a:br>
              <a:rPr lang="ru-RU" altLang="ru-RU" sz="2800" dirty="0">
                <a:latin typeface="+mj-lt"/>
              </a:rPr>
            </a:br>
            <a:r>
              <a:rPr lang="ru-RU" altLang="ru-RU" sz="2800" dirty="0">
                <a:latin typeface="+mj-lt"/>
              </a:rPr>
              <a:t>	* импульсное кодирование</a:t>
            </a:r>
            <a:br>
              <a:rPr lang="ru-RU" altLang="ru-RU" sz="2800" dirty="0">
                <a:latin typeface="+mj-lt"/>
              </a:rPr>
            </a:br>
            <a:r>
              <a:rPr lang="ru-RU" altLang="ru-RU" sz="2800" dirty="0">
                <a:latin typeface="+mj-lt"/>
              </a:rPr>
              <a:t>	* модуляцию</a:t>
            </a:r>
            <a:endParaRPr lang="ru-RU" altLang="ru-RU" sz="2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1EB5B413-6437-4E2D-B718-B9D07E5C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09" y="4213225"/>
            <a:ext cx="3743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198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0EB8D8-3B56-4611-8654-A165620E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  <a:cs typeface="Arial" panose="020B0604020202020204" pitchFamily="34" charset="0"/>
              </a:rPr>
              <a:t>Типы передаваемых сигналов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438B8D5-663D-488D-B746-D2362062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46" y="2121044"/>
            <a:ext cx="774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88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1A64A6-A9DC-4074-8C2B-F142199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Аналоговая передача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883CB4E-FB87-49D2-97B3-5400ECF5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Аналоговая передача основана на использовании постоянно изменяющихся волн для переноса информации по каналу связи</a:t>
            </a:r>
          </a:p>
          <a:p>
            <a:r>
              <a:rPr lang="ru-RU" sz="2400" dirty="0"/>
              <a:t>Параметры синусоидальной волны:</a:t>
            </a:r>
          </a:p>
          <a:p>
            <a:pPr marL="0" indent="0">
              <a:buNone/>
            </a:pPr>
            <a:r>
              <a:rPr lang="ru-RU" sz="2400" dirty="0"/>
              <a:t>	- частота</a:t>
            </a:r>
            <a:br>
              <a:rPr lang="ru-RU" sz="2400" dirty="0"/>
            </a:br>
            <a:r>
              <a:rPr lang="ru-RU" sz="2400" dirty="0"/>
              <a:t>	- амплитуда</a:t>
            </a:r>
            <a:br>
              <a:rPr lang="ru-RU" sz="2400" dirty="0"/>
            </a:br>
            <a:r>
              <a:rPr lang="ru-RU" sz="2400" dirty="0"/>
              <a:t>	- фаза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F0A347B8-69B2-41B9-9A4E-00058BBD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70" y="3912539"/>
            <a:ext cx="4552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48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994C54-D4E9-4D64-9E30-EB64889E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35B394A-EEC2-4FAF-86C8-929A68EC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передаче цифровых данных по аналоговой линии необходим механизм представления цифровых данных в форме синусоидальной волны, чтобы показать присутствие единиц и нулей </a:t>
            </a:r>
          </a:p>
          <a:p>
            <a:pPr algn="just"/>
            <a:endParaRPr lang="ru-RU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7B825090-3A0A-4ABC-856C-2C24A955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59" y="3303270"/>
            <a:ext cx="662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421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8B98F5-4CD3-4A3A-A5DB-3BED7948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модуляции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7093474-A8C8-4943-B432-6C182ED918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57" y="2011363"/>
            <a:ext cx="7722098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5311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9F16A-4A0D-4384-BD27-494D1CF6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передача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9DC00E1-6155-471E-BFDC-AE6728A9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дискретных состояний канала связи для передачи по нему информации</a:t>
            </a:r>
            <a:br>
              <a:rPr lang="ru-RU" dirty="0"/>
            </a:br>
            <a:r>
              <a:rPr lang="ru-RU" dirty="0"/>
              <a:t>Данные дискретные состояния обычно представлены как импульсы (как правило, напряжения) и носят название прямоугольной волны </a:t>
            </a:r>
          </a:p>
          <a:p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/>
              <a:t>- Полярное кодирование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A0FF073-10D8-4D7B-AAE3-180F8F4E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3" y="4384311"/>
            <a:ext cx="6714434" cy="22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10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Окаймление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849</TotalTime>
  <Words>7850</Words>
  <Application>Microsoft Office PowerPoint</Application>
  <PresentationFormat>Широкоэкранный</PresentationFormat>
  <Paragraphs>941</Paragraphs>
  <Slides>216</Slides>
  <Notes>39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216</vt:i4>
      </vt:variant>
    </vt:vector>
  </HeadingPairs>
  <TitlesOfParts>
    <vt:vector size="226" baseType="lpstr">
      <vt:lpstr>Arial</vt:lpstr>
      <vt:lpstr>Calibri</vt:lpstr>
      <vt:lpstr>Corbel</vt:lpstr>
      <vt:lpstr>Courier New</vt:lpstr>
      <vt:lpstr>Times New Roman</vt:lpstr>
      <vt:lpstr>Verdana</vt:lpstr>
      <vt:lpstr>Wingdings</vt:lpstr>
      <vt:lpstr>Окаймление</vt:lpstr>
      <vt:lpstr>Уравнение</vt:lpstr>
      <vt:lpstr>Формула</vt:lpstr>
      <vt:lpstr>Компьютерные сети</vt:lpstr>
      <vt:lpstr>Ссылка</vt:lpstr>
      <vt:lpstr>Определение</vt:lpstr>
      <vt:lpstr>Цели </vt:lpstr>
      <vt:lpstr>Факторы эволюции КС</vt:lpstr>
      <vt:lpstr>Сети в организациях</vt:lpstr>
      <vt:lpstr>Сети для частных лиц</vt:lpstr>
      <vt:lpstr>50-е гг. Эпоха мэйнфреймов СИСТЕМЫ ПАКЕТНОЙ ОБРАБОТКИ</vt:lpstr>
      <vt:lpstr>60-е гг. Многотерминальные системы </vt:lpstr>
      <vt:lpstr>Конец 60-х гг. Зарождение первых глобальных сетей</vt:lpstr>
      <vt:lpstr>ARPANET</vt:lpstr>
      <vt:lpstr>Начало 70-х гг. Появление БИС,  первые ЛВС</vt:lpstr>
      <vt:lpstr>80-е гг. Стандартизация сетевых технологий</vt:lpstr>
      <vt:lpstr>90-е гг. Бум Ethernet.  Появление WWW</vt:lpstr>
      <vt:lpstr>Начало XXI в. Конвергенция сетей</vt:lpstr>
      <vt:lpstr>Общие Определения</vt:lpstr>
      <vt:lpstr>Общие Определения</vt:lpstr>
      <vt:lpstr>Виды передачи</vt:lpstr>
      <vt:lpstr>Классификация компьютерных сетей</vt:lpstr>
      <vt:lpstr>Территориальная распространенность</vt:lpstr>
      <vt:lpstr>скорость передачи данных</vt:lpstr>
      <vt:lpstr>Функциональное взаимодействие</vt:lpstr>
      <vt:lpstr>Share-LEVEL SECURITY</vt:lpstr>
      <vt:lpstr>Функциональное взаимодействие</vt:lpstr>
      <vt:lpstr>user-level security</vt:lpstr>
      <vt:lpstr>среда передачи данных</vt:lpstr>
      <vt:lpstr>Другие ….</vt:lpstr>
      <vt:lpstr>Топологии</vt:lpstr>
      <vt:lpstr>Введение</vt:lpstr>
      <vt:lpstr>Размера сети (N) </vt:lpstr>
      <vt:lpstr>Число связей(I)</vt:lpstr>
      <vt:lpstr>Диаметр (D) </vt:lpstr>
      <vt:lpstr>Порядок узла (d)</vt:lpstr>
      <vt:lpstr>Пропускная способность сети (W)</vt:lpstr>
      <vt:lpstr>Задержка сети (T)</vt:lpstr>
      <vt:lpstr>Связность сети (Q)</vt:lpstr>
      <vt:lpstr>Ширина бисекции (B)</vt:lpstr>
      <vt:lpstr>Полоса бисекции (b)</vt:lpstr>
      <vt:lpstr>Классификация статических топологий.</vt:lpstr>
      <vt:lpstr>Линейная топология</vt:lpstr>
      <vt:lpstr>Кольцо</vt:lpstr>
      <vt:lpstr>Хордальное кольцо</vt:lpstr>
      <vt:lpstr>Кольцо с циклическим сдвигом связей</vt:lpstr>
      <vt:lpstr>Звездообразная</vt:lpstr>
      <vt:lpstr>Дерево</vt:lpstr>
      <vt:lpstr>Толстое дерево</vt:lpstr>
      <vt:lpstr>Решетка</vt:lpstr>
      <vt:lpstr>Полносвязная топология</vt:lpstr>
      <vt:lpstr>Гиперкуб</vt:lpstr>
      <vt:lpstr>k – ичный n – куб</vt:lpstr>
      <vt:lpstr>k – ичный n – куб</vt:lpstr>
      <vt:lpstr>Характеристики</vt:lpstr>
      <vt:lpstr>Характеристики</vt:lpstr>
      <vt:lpstr> Интерфейс компьютер-компьютер </vt:lpstr>
      <vt:lpstr>Интерфейс компьютер-переферийное устройство</vt:lpstr>
      <vt:lpstr>Передача Сообщений. Было.</vt:lpstr>
      <vt:lpstr>Передача Сообщений. СТАЛО.</vt:lpstr>
      <vt:lpstr>Коммутация</vt:lpstr>
      <vt:lpstr>Коммутация</vt:lpstr>
      <vt:lpstr>Общие задачи коммутации</vt:lpstr>
      <vt:lpstr>Коммутация каналов</vt:lpstr>
      <vt:lpstr>Пример элементарного канала</vt:lpstr>
      <vt:lpstr>Пример элементарного канала</vt:lpstr>
      <vt:lpstr>Пример элементарного канала</vt:lpstr>
      <vt:lpstr>Коммутация каналов</vt:lpstr>
      <vt:lpstr>Свойства составного канала</vt:lpstr>
      <vt:lpstr>Коммутация каналов</vt:lpstr>
      <vt:lpstr>Недостатки</vt:lpstr>
      <vt:lpstr>Коммутация пакетов</vt:lpstr>
      <vt:lpstr>Коммутация пакетов</vt:lpstr>
      <vt:lpstr>Коммутация пакетов</vt:lpstr>
      <vt:lpstr>Коммутация пакетов</vt:lpstr>
      <vt:lpstr>Коммутация пакетов</vt:lpstr>
      <vt:lpstr>Многоуровневый подход</vt:lpstr>
      <vt:lpstr>Многоуровневый подход</vt:lpstr>
      <vt:lpstr>Эталонная модель OSI</vt:lpstr>
      <vt:lpstr>Физический уровень  (physical layer) </vt:lpstr>
      <vt:lpstr>Канальный уровень  (data link layer) </vt:lpstr>
      <vt:lpstr>Сетевой уровень (network layer) </vt:lpstr>
      <vt:lpstr>Транспортный уровень (transport layer) </vt:lpstr>
      <vt:lpstr>Сеансовый уровень  (session layer) </vt:lpstr>
      <vt:lpstr>Уровень представления данных (presentation layer)</vt:lpstr>
      <vt:lpstr>Прикладной уровень  (application layer)</vt:lpstr>
      <vt:lpstr>Единицы сетевых уровней</vt:lpstr>
      <vt:lpstr>Сетевые устройства</vt:lpstr>
      <vt:lpstr>Стек протоколов TCP/IP</vt:lpstr>
      <vt:lpstr>Протоколы стека TCP\IP</vt:lpstr>
      <vt:lpstr>Соответствие уровней  моделей OSI и TCP/IP</vt:lpstr>
      <vt:lpstr>Сравнение моделей OSI и TCP/IP</vt:lpstr>
      <vt:lpstr>IP Адресация</vt:lpstr>
      <vt:lpstr>IP Адресация</vt:lpstr>
      <vt:lpstr>Пример IP Адресации</vt:lpstr>
      <vt:lpstr>Кодирование</vt:lpstr>
      <vt:lpstr>Кодирование</vt:lpstr>
      <vt:lpstr>Типы передаваемых сигналов</vt:lpstr>
      <vt:lpstr>Аналоговая передача</vt:lpstr>
      <vt:lpstr>Передача данных</vt:lpstr>
      <vt:lpstr>Виды модуляции</vt:lpstr>
      <vt:lpstr>Цифровая передача</vt:lpstr>
      <vt:lpstr>Цифровая передача</vt:lpstr>
      <vt:lpstr>Передача данных</vt:lpstr>
      <vt:lpstr>Синхронизация</vt:lpstr>
      <vt:lpstr>Характеристики линий связи</vt:lpstr>
      <vt:lpstr>Основные характеристики сети</vt:lpstr>
      <vt:lpstr>Типы сред передачи данных</vt:lpstr>
      <vt:lpstr>Коаксиальный кабель</vt:lpstr>
      <vt:lpstr>Коаксиальный кабель</vt:lpstr>
      <vt:lpstr>Коаксиальный кабель</vt:lpstr>
      <vt:lpstr>Витая пара</vt:lpstr>
      <vt:lpstr>Витая пара</vt:lpstr>
      <vt:lpstr>Неэкранированная витая пара (UTP)</vt:lpstr>
      <vt:lpstr>Неэкранированная витая пара (UTP)</vt:lpstr>
      <vt:lpstr>Экранированная витая пара (STP)</vt:lpstr>
      <vt:lpstr>Витая пара</vt:lpstr>
      <vt:lpstr>Витая пара</vt:lpstr>
      <vt:lpstr>Витая пара</vt:lpstr>
      <vt:lpstr>Прямой кабель (straight through cable)</vt:lpstr>
      <vt:lpstr>Вариант для скорости 100 мбит/с</vt:lpstr>
      <vt:lpstr>Волоконно-оптический кабель</vt:lpstr>
      <vt:lpstr>Волоконно-оптический кабель</vt:lpstr>
      <vt:lpstr>Одномодовый кабель</vt:lpstr>
      <vt:lpstr>Многомодовый кабель</vt:lpstr>
      <vt:lpstr>Закон отражения волн</vt:lpstr>
      <vt:lpstr>Закон отражения волн</vt:lpstr>
      <vt:lpstr>Источники света</vt:lpstr>
      <vt:lpstr>Сравнительная характеристика источников света</vt:lpstr>
      <vt:lpstr>Объединение отрезков оптоволокна</vt:lpstr>
      <vt:lpstr>Сравнение разных типов кабелей</vt:lpstr>
      <vt:lpstr>Кодирование</vt:lpstr>
      <vt:lpstr>Код NRZ</vt:lpstr>
      <vt:lpstr>Код AMI</vt:lpstr>
      <vt:lpstr>Биполярный импульсный код</vt:lpstr>
      <vt:lpstr>Манчестерский код</vt:lpstr>
      <vt:lpstr>Манчестерский код</vt:lpstr>
      <vt:lpstr>Потенциальный код 2B1Q</vt:lpstr>
      <vt:lpstr>Избыточный код 4B/5B</vt:lpstr>
      <vt:lpstr>Избыточный код 4B/5B</vt:lpstr>
      <vt:lpstr>Основные функции</vt:lpstr>
      <vt:lpstr>Кадр</vt:lpstr>
      <vt:lpstr>Формирование кадра</vt:lpstr>
      <vt:lpstr>Разбиение на кадры</vt:lpstr>
      <vt:lpstr>Подсчет количества символов</vt:lpstr>
      <vt:lpstr>Сигнальные байты с символьным заполнением</vt:lpstr>
      <vt:lpstr>Сигнальные байты с символьным заполнением</vt:lpstr>
      <vt:lpstr>Сигнальные байты с битовым заполнением</vt:lpstr>
      <vt:lpstr>Запрещенные сигналы физического уровня</vt:lpstr>
      <vt:lpstr>Обработка ошибок</vt:lpstr>
      <vt:lpstr>Управление потоком</vt:lpstr>
      <vt:lpstr>Обнаружение и исправление ошибок</vt:lpstr>
      <vt:lpstr>Ошибка</vt:lpstr>
      <vt:lpstr>Ошибка</vt:lpstr>
      <vt:lpstr>Пример простейшего кода с исправлением ошибок</vt:lpstr>
      <vt:lpstr>Пример простейшего кода с исправлением ошибок</vt:lpstr>
      <vt:lpstr>Корректирующий метод Хэмминга</vt:lpstr>
      <vt:lpstr>Корректирующий метод Хэмминга</vt:lpstr>
      <vt:lpstr>Код с обнаружением ошибок</vt:lpstr>
      <vt:lpstr>CRC</vt:lpstr>
      <vt:lpstr>Подуровни канального уровня</vt:lpstr>
      <vt:lpstr>История Ethernet</vt:lpstr>
      <vt:lpstr>Стандарты Ethernet</vt:lpstr>
      <vt:lpstr>Уровни Ethernet</vt:lpstr>
      <vt:lpstr>MAC адрес</vt:lpstr>
      <vt:lpstr>Типы MAC адресов</vt:lpstr>
      <vt:lpstr>Назначение MAC адреса</vt:lpstr>
      <vt:lpstr>Централизованное назначение</vt:lpstr>
      <vt:lpstr>Формат кадра Ethernet</vt:lpstr>
      <vt:lpstr>Доступ к среде</vt:lpstr>
      <vt:lpstr>Прослушивание несущей</vt:lpstr>
      <vt:lpstr>Обнаружение коллизий</vt:lpstr>
      <vt:lpstr>Модель CSMA/CD</vt:lpstr>
      <vt:lpstr>Период передачи</vt:lpstr>
      <vt:lpstr>Передача кадра</vt:lpstr>
      <vt:lpstr>Межкадровый интервал</vt:lpstr>
      <vt:lpstr>Период конкуренции</vt:lpstr>
      <vt:lpstr>Отсрочка</vt:lpstr>
      <vt:lpstr>Время оборота</vt:lpstr>
      <vt:lpstr>Недостатки классического Ethernet</vt:lpstr>
      <vt:lpstr>Сетевой уровень: функции</vt:lpstr>
      <vt:lpstr>Сетевой уровень: задачи</vt:lpstr>
      <vt:lpstr>Типы адресов TCP/IP Аппаратные</vt:lpstr>
      <vt:lpstr>Типы адресов TCP/IP Сетевые</vt:lpstr>
      <vt:lpstr>Типы адресов TCP/IP Доменные</vt:lpstr>
      <vt:lpstr>Классы IP-адресов</vt:lpstr>
      <vt:lpstr>Классы IP-адресов</vt:lpstr>
      <vt:lpstr>CIDR</vt:lpstr>
      <vt:lpstr>Зарезервированные адреса</vt:lpstr>
      <vt:lpstr>Технология NAT</vt:lpstr>
      <vt:lpstr>Недостатки технологии NAT</vt:lpstr>
      <vt:lpstr>Недостатки технологии NAT</vt:lpstr>
      <vt:lpstr>Протокол ICMP</vt:lpstr>
      <vt:lpstr>Виды ICMP Сообщений</vt:lpstr>
      <vt:lpstr>Правила генерации ICMP-пакетов</vt:lpstr>
      <vt:lpstr>ICMP туннель</vt:lpstr>
      <vt:lpstr>Команда ping </vt:lpstr>
      <vt:lpstr>Команда ping </vt:lpstr>
      <vt:lpstr>Время жизни пакетов</vt:lpstr>
      <vt:lpstr>Команда tracert</vt:lpstr>
      <vt:lpstr>Команда tracert</vt:lpstr>
      <vt:lpstr>Протокол IGMP</vt:lpstr>
      <vt:lpstr>Версии IGMP</vt:lpstr>
      <vt:lpstr>IGMP snooping</vt:lpstr>
      <vt:lpstr>IGMP snooping</vt:lpstr>
      <vt:lpstr>Протокол ARP</vt:lpstr>
      <vt:lpstr>типы сообщений ARP</vt:lpstr>
      <vt:lpstr>Принцип работы ARP</vt:lpstr>
      <vt:lpstr>Самопроизвольный ARP</vt:lpstr>
      <vt:lpstr>Inverse ARP</vt:lpstr>
      <vt:lpstr>ARP-spoofing (ARP-poisoning)</vt:lpstr>
      <vt:lpstr>Proxy ARP</vt:lpstr>
      <vt:lpstr>ARP-таблицы </vt:lpstr>
      <vt:lpstr>ARP-таблицы </vt:lpstr>
      <vt:lpstr>Протокол RARP</vt:lpstr>
      <vt:lpstr>Протокол RARP</vt:lpstr>
      <vt:lpstr>Протокол DHCP</vt:lpstr>
      <vt:lpstr>Протокол DHCP</vt:lpstr>
      <vt:lpstr>Протокол DHCP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передачи данных</dc:title>
  <dc:creator>Alexandr</dc:creator>
  <cp:lastModifiedBy>Александр Белиц</cp:lastModifiedBy>
  <cp:revision>243</cp:revision>
  <dcterms:created xsi:type="dcterms:W3CDTF">2020-10-02T19:00:56Z</dcterms:created>
  <dcterms:modified xsi:type="dcterms:W3CDTF">2022-04-26T08:09:24Z</dcterms:modified>
</cp:coreProperties>
</file>