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2" r:id="rId4"/>
    <p:sldId id="291" r:id="rId5"/>
    <p:sldId id="292" r:id="rId6"/>
    <p:sldId id="293" r:id="rId7"/>
    <p:sldId id="296" r:id="rId8"/>
    <p:sldId id="297" r:id="rId9"/>
    <p:sldId id="294" r:id="rId10"/>
    <p:sldId id="295" r:id="rId11"/>
    <p:sldId id="290" r:id="rId12"/>
    <p:sldId id="258" r:id="rId13"/>
    <p:sldId id="259" r:id="rId14"/>
    <p:sldId id="260" r:id="rId15"/>
    <p:sldId id="261" r:id="rId16"/>
    <p:sldId id="263" r:id="rId17"/>
    <p:sldId id="265" r:id="rId18"/>
    <p:sldId id="266" r:id="rId19"/>
    <p:sldId id="267" r:id="rId20"/>
    <p:sldId id="272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74" r:id="rId33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731C9-D1BA-4E76-9C6D-BE2075D9867C}">
  <a:tblStyle styleId="{E3D731C9-D1BA-4E76-9C6D-BE2075D986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82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36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8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04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2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1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8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79892" y="38647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Banking Database</a:t>
            </a:r>
            <a:br>
              <a:rPr lang="en-US" dirty="0"/>
            </a:br>
            <a:r>
              <a:rPr lang="en-US" dirty="0"/>
              <a:t>Management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07388" y="2717445"/>
            <a:ext cx="5654362" cy="2092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Course: Database Management 1</a:t>
            </a:r>
          </a:p>
          <a:p>
            <a:pPr marL="0" indent="0"/>
            <a:r>
              <a:rPr lang="en-US" dirty="0" smtClean="0"/>
              <a:t>Instructor: Prof. Dr. Melike </a:t>
            </a:r>
            <a:r>
              <a:rPr lang="tr-TR" dirty="0" smtClean="0"/>
              <a:t>ŞahDirekoğlu</a:t>
            </a:r>
            <a:endParaRPr lang="en-US" dirty="0" smtClean="0"/>
          </a:p>
          <a:p>
            <a:pPr marL="0" indent="0"/>
            <a:endParaRPr lang="en-US" cap="al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smtClean="0"/>
              <a:t>Group Members</a:t>
            </a:r>
            <a:r>
              <a:rPr lang="en-US" sz="1400" dirty="0" smtClean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Farhaneh Aryanejad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Amanuel Galema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Nathan Ngoyi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Joshua Omotosho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Queries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6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057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Introduction</a:t>
            </a:r>
            <a:endParaRPr dirty="0"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14800" y="718302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0242" y="984531"/>
            <a:ext cx="6400800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Banking database management is essential for efficient handling of customer and transaction data in the system.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have designed </a:t>
            </a:r>
            <a:r>
              <a:rPr lang="en-US" dirty="0"/>
              <a:t>the database to efficiently manage essential operations and ensure data integrity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connects core entities such as accounts, customers, employees, branches, loans, and transactions.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schema supports critical functionalities like account management, loan processing, transaction tracking, and card </a:t>
            </a:r>
            <a:r>
              <a:rPr lang="en-US" dirty="0" smtClean="0"/>
              <a:t>services.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We have organized </a:t>
            </a:r>
            <a:r>
              <a:rPr lang="en-US" dirty="0"/>
              <a:t>the structure </a:t>
            </a:r>
            <a:r>
              <a:rPr lang="en-US" dirty="0" smtClean="0"/>
              <a:t>to ensure </a:t>
            </a:r>
            <a:r>
              <a:rPr lang="en-US" dirty="0"/>
              <a:t>seamless collaboration between various banking </a:t>
            </a:r>
            <a:r>
              <a:rPr lang="en-US" dirty="0" smtClean="0"/>
              <a:t>operations, </a:t>
            </a:r>
            <a:r>
              <a:rPr lang="en-US" dirty="0"/>
              <a:t>enhancing overall efficiency and customer satisfaction</a:t>
            </a:r>
            <a:r>
              <a:rPr lang="en-US" dirty="0" smtClean="0"/>
              <a:t>.</a:t>
            </a:r>
          </a:p>
        </p:txBody>
      </p:sp>
      <p:pic>
        <p:nvPicPr>
          <p:cNvPr id="82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0" name="Google Shape;3260;p3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avLst/>
              <a:gdLst/>
              <a:ahLst/>
              <a:cxnLst/>
              <a:rect l="l" t="t" r="r" b="b"/>
              <a:pathLst>
                <a:path w="31470" h="90525" extrusionOk="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avLst/>
              <a:gdLst/>
              <a:ahLst/>
              <a:cxnLst/>
              <a:rect l="l" t="t" r="r" b="b"/>
              <a:pathLst>
                <a:path w="28040" h="85618" extrusionOk="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avLst/>
              <a:gdLst/>
              <a:ahLst/>
              <a:cxnLst/>
              <a:rect l="l" t="t" r="r" b="b"/>
              <a:pathLst>
                <a:path w="32779" h="92226" extrusionOk="0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avLst/>
              <a:gdLst/>
              <a:ahLst/>
              <a:cxnLst/>
              <a:rect l="l" t="t" r="r" b="b"/>
              <a:pathLst>
                <a:path w="799" h="7287" extrusionOk="0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avLst/>
              <a:gdLst/>
              <a:ahLst/>
              <a:cxnLst/>
              <a:rect l="l" t="t" r="r" b="b"/>
              <a:pathLst>
                <a:path w="799" h="3870" extrusionOk="0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avLst/>
              <a:gdLst/>
              <a:ahLst/>
              <a:cxnLst/>
              <a:rect l="l" t="t" r="r" b="b"/>
              <a:pathLst>
                <a:path w="3930" h="2751" extrusionOk="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avLst/>
              <a:gdLst/>
              <a:ahLst/>
              <a:cxnLst/>
              <a:rect l="l" t="t" r="r" b="b"/>
              <a:pathLst>
                <a:path w="548" h="822" extrusionOk="0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name="adj1" fmla="val 16200000"/>
              <a:gd name="adj2" fmla="val 976895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name="adj1" fmla="val 16200000"/>
              <a:gd name="adj2" fmla="val 1314225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name="adj1" fmla="val 16200000"/>
              <a:gd name="adj2" fmla="val 6514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name="adj1" fmla="val 16200000"/>
              <a:gd name="adj2" fmla="val 325558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name="adj1" fmla="val 14514560"/>
              <a:gd name="adj2" fmla="val 8030579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name="adj1" fmla="val 14746947"/>
              <a:gd name="adj2" fmla="val 803057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name="adj1" fmla="val 14910123"/>
              <a:gd name="adj2" fmla="val 40282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name="adj1" fmla="val 15134994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{E3D731C9-D1BA-4E76-9C6D-BE2075D9867C}</a:tableStyleId>
              </a:tblPr>
              <a:tblGrid>
                <a:gridCol w="1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{E3D731C9-D1BA-4E76-9C6D-BE2075D9867C}</a:tableStyleId>
              </a:tblPr>
              <a:tblGrid>
                <a:gridCol w="22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Two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Drawing The ERD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One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Database Schema Design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Three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latin typeface="Roboto" panose="020B0604020202020204" charset="0"/>
                  <a:ea typeface="Roboto" panose="020B0604020202020204" charset="0"/>
                </a:rPr>
                <a:t>Data Definition Language</a:t>
              </a:r>
              <a:endParaRPr sz="11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Four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latin typeface="Roboto" panose="020B0604020202020204" charset="0"/>
                  <a:ea typeface="Roboto" panose="020B0604020202020204" charset="0"/>
                </a:rPr>
                <a:t>Data </a:t>
              </a:r>
              <a:r>
                <a:rPr lang="en-US" sz="1200" dirty="0" smtClean="0">
                  <a:latin typeface="Roboto" panose="020B0604020202020204" charset="0"/>
                  <a:ea typeface="Roboto" panose="020B0604020202020204" charset="0"/>
                </a:rPr>
                <a:t>Manipulation </a:t>
              </a:r>
              <a:r>
                <a:rPr lang="en-US" sz="1200" dirty="0">
                  <a:latin typeface="Roboto" panose="020B0604020202020204" charset="0"/>
                  <a:ea typeface="Roboto" panose="020B0604020202020204" charset="0"/>
                </a:rPr>
                <a:t>L</a:t>
              </a:r>
              <a:r>
                <a:rPr lang="en-US" sz="1200" dirty="0" smtClean="0">
                  <a:latin typeface="Roboto" panose="020B0604020202020204" charset="0"/>
                  <a:ea typeface="Roboto" panose="020B0604020202020204" charset="0"/>
                </a:rPr>
                <a:t>anguage</a:t>
              </a:r>
              <a:endParaRPr sz="11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Five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Related Queries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Banking Management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Design and Implementation Steps</a:t>
            </a:r>
            <a:endParaRPr lang="en-US" dirty="0"/>
          </a:p>
        </p:txBody>
      </p:sp>
      <p:pic>
        <p:nvPicPr>
          <p:cNvPr id="49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rot="10800000" flipH="1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8565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25143" y="1183759"/>
            <a:ext cx="666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Thank You For Your Attention.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454827" y="420378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One : 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Database Schema Design</a:t>
            </a:r>
            <a:b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>
            <a:stCxn id="190" idx="1"/>
          </p:cNvCxnSpPr>
          <p:nvPr/>
        </p:nvCxnSpPr>
        <p:spPr>
          <a:xfrm>
            <a:off x="454827" y="676878"/>
            <a:ext cx="4280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8" y="850218"/>
            <a:ext cx="8091553" cy="4164696"/>
          </a:xfrm>
          <a:prstGeom prst="rect">
            <a:avLst/>
          </a:prstGeom>
        </p:spPr>
      </p:pic>
      <p:grpSp>
        <p:nvGrpSpPr>
          <p:cNvPr id="66" name="Google Shape;1252;p22"/>
          <p:cNvGrpSpPr/>
          <p:nvPr/>
        </p:nvGrpSpPr>
        <p:grpSpPr>
          <a:xfrm>
            <a:off x="7710550" y="3563364"/>
            <a:ext cx="1301609" cy="1350901"/>
            <a:chOff x="3669150" y="1828675"/>
            <a:chExt cx="1805712" cy="2084909"/>
          </a:xfrm>
        </p:grpSpPr>
        <p:sp>
          <p:nvSpPr>
            <p:cNvPr id="67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1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4" y="731009"/>
            <a:ext cx="7959594" cy="4305293"/>
          </a:xfrm>
          <a:prstGeom prst="rect">
            <a:avLst/>
          </a:prstGeom>
        </p:spPr>
      </p:pic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454827" y="420378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Two :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ERD (</a:t>
            </a:r>
            <a:r>
              <a:rPr lang="en-US" sz="2400" dirty="0">
                <a:latin typeface="Fira Sans Extra Condensed Medium" panose="020B0604020202020204" charset="0"/>
              </a:rPr>
              <a:t>Entity Relationship Diagram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)</a:t>
            </a:r>
            <a: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/>
            </a:r>
            <a:br>
              <a:rPr lang="en-US" sz="2400" dirty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>
            <a:stCxn id="190" idx="1"/>
          </p:cNvCxnSpPr>
          <p:nvPr/>
        </p:nvCxnSpPr>
        <p:spPr>
          <a:xfrm flipV="1">
            <a:off x="454827" y="673395"/>
            <a:ext cx="5286754" cy="34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9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Three :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Definition Language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4570829" cy="1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3" y="997397"/>
            <a:ext cx="3187674" cy="1516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023" y="1172219"/>
            <a:ext cx="2955284" cy="2113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92" y="2977242"/>
            <a:ext cx="3264665" cy="1919968"/>
          </a:xfrm>
          <a:prstGeom prst="rect">
            <a:avLst/>
          </a:prstGeom>
        </p:spPr>
      </p:pic>
      <p:grpSp>
        <p:nvGrpSpPr>
          <p:cNvPr id="68" name="Google Shape;1252;p22"/>
          <p:cNvGrpSpPr/>
          <p:nvPr/>
        </p:nvGrpSpPr>
        <p:grpSpPr>
          <a:xfrm>
            <a:off x="7472782" y="3450488"/>
            <a:ext cx="1301609" cy="1350901"/>
            <a:chOff x="3669150" y="1828675"/>
            <a:chExt cx="1805712" cy="2084909"/>
          </a:xfrm>
        </p:grpSpPr>
        <p:sp>
          <p:nvSpPr>
            <p:cNvPr id="69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974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Three :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Definition Language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4570829" cy="1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oogle Shape;1252;p22"/>
          <p:cNvGrpSpPr/>
          <p:nvPr/>
        </p:nvGrpSpPr>
        <p:grpSpPr>
          <a:xfrm>
            <a:off x="7472782" y="3450488"/>
            <a:ext cx="1301609" cy="1350901"/>
            <a:chOff x="3669150" y="1828675"/>
            <a:chExt cx="1805712" cy="2084909"/>
          </a:xfrm>
        </p:grpSpPr>
        <p:sp>
          <p:nvSpPr>
            <p:cNvPr id="68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7" y="934846"/>
            <a:ext cx="2787487" cy="2104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47" y="3385691"/>
            <a:ext cx="2718796" cy="1550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053" y="1755844"/>
            <a:ext cx="3826245" cy="18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Three :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Definition Language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4570829" cy="17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oogle Shape;1252;p22"/>
          <p:cNvGrpSpPr/>
          <p:nvPr/>
        </p:nvGrpSpPr>
        <p:grpSpPr>
          <a:xfrm>
            <a:off x="7472782" y="3450488"/>
            <a:ext cx="1301609" cy="1350901"/>
            <a:chOff x="3669150" y="1828675"/>
            <a:chExt cx="1805712" cy="2084909"/>
          </a:xfrm>
        </p:grpSpPr>
        <p:sp>
          <p:nvSpPr>
            <p:cNvPr id="68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64" y="1101692"/>
            <a:ext cx="3501308" cy="2088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553" y="3443710"/>
            <a:ext cx="3746874" cy="14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Four :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  <a:cs typeface="Roboto"/>
                <a:sym typeface="Roboto"/>
              </a:rPr>
              <a:t>Data Manipulation Language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 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45042"/>
            <a:ext cx="4868541" cy="318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502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1477</Words>
  <Application>Microsoft Office PowerPoint</Application>
  <PresentationFormat>On-screen Show (16:9)</PresentationFormat>
  <Paragraphs>307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Fira Sans Extra Condensed SemiBold</vt:lpstr>
      <vt:lpstr>Arial</vt:lpstr>
      <vt:lpstr>Roboto</vt:lpstr>
      <vt:lpstr>Fira Sans Extra Condensed Medium</vt:lpstr>
      <vt:lpstr>Data Migration Process Infographics by Slidesgo</vt:lpstr>
      <vt:lpstr>Banking Database Management</vt:lpstr>
      <vt:lpstr>Introduction</vt:lpstr>
      <vt:lpstr>The Database Design and Implementation Steps</vt:lpstr>
      <vt:lpstr>Step One : Database Schema Design  </vt:lpstr>
      <vt:lpstr>Step Two : ERD (Entity Relationship Diagram)  </vt:lpstr>
      <vt:lpstr>Step Three : Data Definition Language </vt:lpstr>
      <vt:lpstr>Step Three : Data Definition Language </vt:lpstr>
      <vt:lpstr>Step Three : Data Definition Language </vt:lpstr>
      <vt:lpstr>Step Four : Data Manipulation Language </vt:lpstr>
      <vt:lpstr>Step Five : Related Queries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Database</dc:title>
  <dc:creator>Farah</dc:creator>
  <cp:lastModifiedBy>Farhane Aryanejad</cp:lastModifiedBy>
  <cp:revision>10</cp:revision>
  <dcterms:modified xsi:type="dcterms:W3CDTF">2024-12-22T20:20:03Z</dcterms:modified>
</cp:coreProperties>
</file>