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91" r:id="rId5"/>
    <p:sldId id="293" r:id="rId6"/>
    <p:sldId id="292" r:id="rId7"/>
    <p:sldId id="274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731C9-D1BA-4E76-9C6D-BE2075D9867C}">
  <a:tblStyle styleId="{E3D731C9-D1BA-4E76-9C6D-BE2075D98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8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79892" y="38647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Banking Database</a:t>
            </a:r>
            <a:br>
              <a:rPr lang="en-US" dirty="0"/>
            </a:br>
            <a:r>
              <a:rPr lang="en-US" dirty="0"/>
              <a:t>Management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07388" y="2717445"/>
            <a:ext cx="5654362" cy="209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Course: Database Management 1</a:t>
            </a:r>
          </a:p>
          <a:p>
            <a:pPr marL="0" indent="0"/>
            <a:r>
              <a:rPr lang="en-US" dirty="0" smtClean="0"/>
              <a:t>Instructor: Prof. Dr. Melike </a:t>
            </a:r>
            <a:r>
              <a:rPr lang="tr-TR" dirty="0" smtClean="0"/>
              <a:t>ŞahDirekoğlu</a:t>
            </a:r>
            <a:endParaRPr lang="en-US" dirty="0" smtClean="0"/>
          </a:p>
          <a:p>
            <a:pPr marL="0" indent="0"/>
            <a:endParaRPr lang="en-US" cap="al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Group Members</a:t>
            </a:r>
            <a:r>
              <a:rPr lang="en-US" sz="1400" dirty="0" smtClean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Farhaneh Aryanejad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Amanuel Galema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Nathan Ngoyi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Joshua Omotosho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Introduction</a:t>
            </a:r>
            <a:endParaRPr dirty="0"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14800" y="718302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242" y="984531"/>
            <a:ext cx="6400800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Banking database management is essential for efficient handling of customer and transaction data in the system.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have designed </a:t>
            </a:r>
            <a:r>
              <a:rPr lang="en-US" dirty="0"/>
              <a:t>the database to efficiently manage essential operations and ensure data integrity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connects core entities such as accounts, customers, employees, branches, loans, and transactions.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schema supports critical functionalities like account management, loan processing, transaction tracking, and card </a:t>
            </a:r>
            <a:r>
              <a:rPr lang="en-US" dirty="0" smtClean="0"/>
              <a:t>services.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have organized </a:t>
            </a:r>
            <a:r>
              <a:rPr lang="en-US" dirty="0"/>
              <a:t>the structure </a:t>
            </a:r>
            <a:r>
              <a:rPr lang="en-US" dirty="0" smtClean="0"/>
              <a:t>to ensure </a:t>
            </a:r>
            <a:r>
              <a:rPr lang="en-US" dirty="0"/>
              <a:t>seamless collaboration between various banking </a:t>
            </a:r>
            <a:r>
              <a:rPr lang="en-US" dirty="0" smtClean="0"/>
              <a:t>operations, </a:t>
            </a:r>
            <a:r>
              <a:rPr lang="en-US" dirty="0"/>
              <a:t>enhancing overall efficiency and customer satisfaction</a:t>
            </a:r>
            <a:r>
              <a:rPr lang="en-US" dirty="0" smtClean="0"/>
              <a:t>.</a:t>
            </a:r>
          </a:p>
        </p:txBody>
      </p:sp>
      <p:pic>
        <p:nvPicPr>
          <p:cNvPr id="82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Two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Drawing The ERD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One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Schema Design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Three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Definition Language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Four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</a:t>
              </a:r>
              <a:r>
                <a:rPr lang="en-US" sz="1200" dirty="0" smtClean="0">
                  <a:latin typeface="Roboto" panose="020B0604020202020204" charset="0"/>
                  <a:ea typeface="Roboto" panose="020B0604020202020204" charset="0"/>
                </a:rPr>
                <a:t>Manipulation </a:t>
              </a:r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L</a:t>
              </a:r>
              <a:r>
                <a:rPr lang="en-US" sz="1200" dirty="0" smtClean="0">
                  <a:latin typeface="Roboto" panose="020B0604020202020204" charset="0"/>
                  <a:ea typeface="Roboto" panose="020B0604020202020204" charset="0"/>
                </a:rPr>
                <a:t>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Five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Related Queries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Banking Management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Design and Implementation Steps</a:t>
            </a:r>
            <a:endParaRPr lang="en-US" dirty="0"/>
          </a:p>
        </p:txBody>
      </p:sp>
      <p:pic>
        <p:nvPicPr>
          <p:cNvPr id="49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4827" y="42037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One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Database Schema Design</a:t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190" idx="1"/>
          </p:cNvCxnSpPr>
          <p:nvPr/>
        </p:nvCxnSpPr>
        <p:spPr>
          <a:xfrm>
            <a:off x="454827" y="676878"/>
            <a:ext cx="4280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" y="850218"/>
            <a:ext cx="8091553" cy="4164696"/>
          </a:xfrm>
          <a:prstGeom prst="rect">
            <a:avLst/>
          </a:prstGeom>
        </p:spPr>
      </p:pic>
      <p:grpSp>
        <p:nvGrpSpPr>
          <p:cNvPr id="66" name="Google Shape;1252;p22"/>
          <p:cNvGrpSpPr/>
          <p:nvPr/>
        </p:nvGrpSpPr>
        <p:grpSpPr>
          <a:xfrm>
            <a:off x="7710550" y="3563364"/>
            <a:ext cx="1301609" cy="1350901"/>
            <a:chOff x="3669150" y="1828675"/>
            <a:chExt cx="1805712" cy="2084909"/>
          </a:xfrm>
        </p:grpSpPr>
        <p:sp>
          <p:nvSpPr>
            <p:cNvPr id="67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8503" y="827255"/>
            <a:ext cx="8041240" cy="3374875"/>
          </a:xfrm>
        </p:spPr>
        <p:txBody>
          <a:bodyPr/>
          <a:lstStyle/>
          <a:p>
            <a:r>
              <a:rPr lang="en-US" sz="1400" b="1" u="sng" dirty="0" smtClean="0">
                <a:latin typeface="+mj-lt"/>
              </a:rPr>
              <a:t>ENTITIES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: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/>
            </a:r>
            <a:br>
              <a:rPr lang="en-US" sz="1400" dirty="0">
                <a:latin typeface="+mj-lt"/>
              </a:rPr>
            </a:br>
            <a:r>
              <a:rPr lang="en-US" sz="1400" dirty="0" smtClean="0">
                <a:latin typeface="+mj-lt"/>
              </a:rPr>
              <a:t> -  PERSON, CUSTOMERS , ACCOUNTS, TRANSACTIONS, LOANS, LOANS PAYMENT , BRANCHES, EMPLOYEES, CARD .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/>
            </a:r>
            <a:br>
              <a:rPr lang="en-US" sz="1400" dirty="0">
                <a:latin typeface="+mj-lt"/>
              </a:rPr>
            </a:br>
            <a:r>
              <a:rPr lang="en-US" sz="1400" b="1" u="sng" dirty="0" smtClean="0">
                <a:latin typeface="+mj-lt"/>
              </a:rPr>
              <a:t>RELATIONSHIPS</a:t>
            </a:r>
            <a:r>
              <a:rPr lang="en-US" sz="1400" dirty="0" smtClean="0">
                <a:latin typeface="+mj-lt"/>
              </a:rPr>
              <a:t> :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	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-  PERSON (PARENT) ARE LINKED TO CUSTOMER AND EMPLEYEE 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-  CUSTOMERS CAN HAVE MULTIPLE ACCOUNTS IN DIFFERENT BRANCHES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	-  AN  ACCOUNT HAS A CARDS 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-  EACH ACCOUNT CAN HAVE MULTIPLE TRANSACTIONS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	-  LOANS ARE LINKED TO ACCOUNT AND BRANCHES 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-  LOAN PAYMENT HAS LINKED TO LOANS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	-  EMPLOYEES BELONG TO BRANCHES </a:t>
            </a:r>
            <a:endParaRPr lang="fr-FR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4413" y="565646"/>
            <a:ext cx="5702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Two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ERD (</a:t>
            </a:r>
            <a:r>
              <a:rPr lang="en-US" sz="2400" dirty="0">
                <a:latin typeface="Fira Sans Extra Condensed Medium" panose="020B0604020202020204" charset="0"/>
              </a:rPr>
              <a:t>Entity Relationship Diagram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fr-FR" sz="2400" dirty="0"/>
          </a:p>
        </p:txBody>
      </p:sp>
      <p:grpSp>
        <p:nvGrpSpPr>
          <p:cNvPr id="7" name="Google Shape;1252;p22"/>
          <p:cNvGrpSpPr/>
          <p:nvPr/>
        </p:nvGrpSpPr>
        <p:grpSpPr>
          <a:xfrm>
            <a:off x="7207117" y="3214042"/>
            <a:ext cx="1301609" cy="1350901"/>
            <a:chOff x="3669150" y="1828675"/>
            <a:chExt cx="1805712" cy="2084909"/>
          </a:xfrm>
        </p:grpSpPr>
        <p:sp>
          <p:nvSpPr>
            <p:cNvPr id="8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10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1" y="274224"/>
            <a:ext cx="8057677" cy="4634103"/>
          </a:xfrm>
          <a:prstGeom prst="rect">
            <a:avLst/>
          </a:prstGeom>
        </p:spPr>
      </p:pic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9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5143" y="1183759"/>
            <a:ext cx="666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Thank You For Your Attention.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275</Words>
  <Application>Microsoft Office PowerPoint</Application>
  <PresentationFormat>Affichage à l'écran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Roboto</vt:lpstr>
      <vt:lpstr>Arial</vt:lpstr>
      <vt:lpstr>Fira Sans Extra Condensed Medium</vt:lpstr>
      <vt:lpstr>Fira Sans Extra Condensed SemiBold</vt:lpstr>
      <vt:lpstr>Data Migration Process Infographics by Slidesgo</vt:lpstr>
      <vt:lpstr>Banking Database Management</vt:lpstr>
      <vt:lpstr>Introduction</vt:lpstr>
      <vt:lpstr>The Database Design and Implementation Steps</vt:lpstr>
      <vt:lpstr>Step One : Database Schema Design  </vt:lpstr>
      <vt:lpstr>ENTITIES :   -  PERSON, CUSTOMERS , ACCOUNTS, TRANSACTIONS, LOANS, LOANS PAYMENT , BRANCHES, EMPLOYEES, CARD .  RELATIONSHIPS :     -  PERSON (PARENT) ARE LINKED TO CUSTOMER AND EMPLEYEE   -  CUSTOMERS CAN HAVE MULTIPLE ACCOUNTS IN DIFFERENT BRANCHES   -  AN  ACCOUNT HAS A CARDS   -  EACH ACCOUNT CAN HAVE MULTIPLE TRANSACTIONS   -  LOANS ARE LINKED TO ACCOUNT AND BRANCHES   -  LOAN PAYMENT HAS LINKED TO LOANS   -  EMPLOYEES BELONG TO BRANCHES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Database</dc:title>
  <dc:creator>Farah</dc:creator>
  <cp:lastModifiedBy>l</cp:lastModifiedBy>
  <cp:revision>15</cp:revision>
  <dcterms:modified xsi:type="dcterms:W3CDTF">2024-12-22T21:11:37Z</dcterms:modified>
</cp:coreProperties>
</file>