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295" r:id="rId2"/>
    <p:sldId id="298" r:id="rId3"/>
    <p:sldId id="299" r:id="rId4"/>
    <p:sldId id="300" r:id="rId5"/>
    <p:sldId id="301" r:id="rId6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8"/>
      <p:bold r:id="rId9"/>
      <p:italic r:id="rId10"/>
      <p:boldItalic r:id="rId11"/>
    </p:embeddedFont>
    <p:embeddedFont>
      <p:font typeface="Roboto" panose="020B0604020202020204" charset="0"/>
      <p:regular r:id="rId12"/>
      <p:bold r:id="rId13"/>
      <p:italic r:id="rId14"/>
      <p:boldItalic r:id="rId15"/>
    </p:embeddedFont>
    <p:embeddedFont>
      <p:font typeface="Fira Sans Extra Condensed SemiBold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3D731C9-D1BA-4E76-9C6D-BE2075D9867C}">
  <a:tblStyle styleId="{E3D731C9-D1BA-4E76-9C6D-BE2075D986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e5eb34d0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e5eb34d0c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8829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e5eb34d0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e5eb34d0c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9994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e5eb34d0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e5eb34d0c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8185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e5eb34d0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e5eb34d0c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8669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e5eb34d0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e5eb34d0c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9259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14775" y="1152475"/>
            <a:ext cx="8114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4775" y="1152475"/>
            <a:ext cx="8114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>
            <a:spLocks noGrp="1"/>
          </p:cNvSpPr>
          <p:nvPr>
            <p:ph type="title"/>
          </p:nvPr>
        </p:nvSpPr>
        <p:spPr>
          <a:xfrm>
            <a:off x="554064" y="234406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2400" dirty="0" smtClean="0">
                <a:latin typeface="Fira Sans Extra Condensed Medium" panose="020B0604020202020204" charset="0"/>
                <a:ea typeface="Roboto" panose="020B0604020202020204" charset="0"/>
              </a:rPr>
              <a:t>Step Five : Related </a:t>
            </a:r>
            <a:r>
              <a:rPr lang="en-US" sz="2400" dirty="0" smtClean="0">
                <a:latin typeface="Fira Sans Extra Condensed Medium" panose="020B0604020202020204" charset="0"/>
                <a:ea typeface="Roboto" panose="020B0604020202020204" charset="0"/>
              </a:rPr>
              <a:t>Queries</a:t>
            </a:r>
            <a:endParaRPr sz="2400" dirty="0">
              <a:latin typeface="Fira Sans Extra Condensed Medium" panose="020B0604020202020204" charset="0"/>
              <a:ea typeface="Roboto" panose="020B0604020202020204" charset="0"/>
            </a:endParaRPr>
          </a:p>
        </p:txBody>
      </p:sp>
      <p:grpSp>
        <p:nvGrpSpPr>
          <p:cNvPr id="205" name="Google Shape;205;p16"/>
          <p:cNvGrpSpPr/>
          <p:nvPr/>
        </p:nvGrpSpPr>
        <p:grpSpPr>
          <a:xfrm>
            <a:off x="7171905" y="2883656"/>
            <a:ext cx="1638934" cy="1837183"/>
            <a:chOff x="3478424" y="1308364"/>
            <a:chExt cx="2187185" cy="2942536"/>
          </a:xfrm>
        </p:grpSpPr>
        <p:sp>
          <p:nvSpPr>
            <p:cNvPr id="206" name="Google Shape;206;p16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9" name="Google Shape;249;p16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250" name="Google Shape;250;p16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6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4" name="Google Shape;254;p16"/>
          <p:cNvGrpSpPr/>
          <p:nvPr/>
        </p:nvGrpSpPr>
        <p:grpSpPr>
          <a:xfrm>
            <a:off x="1748842" y="1632797"/>
            <a:ext cx="359972" cy="365467"/>
            <a:chOff x="-59400775" y="4084200"/>
            <a:chExt cx="311125" cy="315875"/>
          </a:xfrm>
        </p:grpSpPr>
        <p:sp>
          <p:nvSpPr>
            <p:cNvPr id="255" name="Google Shape;255;p16"/>
            <p:cNvSpPr/>
            <p:nvPr/>
          </p:nvSpPr>
          <p:spPr>
            <a:xfrm>
              <a:off x="-5940077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37" y="1071"/>
                    <a:pt x="2237" y="1260"/>
                  </a:cubicBezTo>
                  <a:cubicBezTo>
                    <a:pt x="2237" y="1449"/>
                    <a:pt x="2048" y="1701"/>
                    <a:pt x="1796" y="1701"/>
                  </a:cubicBezTo>
                  <a:cubicBezTo>
                    <a:pt x="1576" y="1701"/>
                    <a:pt x="1418" y="1481"/>
                    <a:pt x="1418" y="1260"/>
                  </a:cubicBezTo>
                  <a:cubicBezTo>
                    <a:pt x="1418" y="1008"/>
                    <a:pt x="1576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29" y="3308"/>
                  </a:cubicBezTo>
                  <a:lnTo>
                    <a:pt x="2332" y="3308"/>
                  </a:lnTo>
                  <a:cubicBezTo>
                    <a:pt x="2993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-59400000" y="4084200"/>
              <a:ext cx="89825" cy="212700"/>
            </a:xfrm>
            <a:custGeom>
              <a:avLst/>
              <a:gdLst/>
              <a:ahLst/>
              <a:cxnLst/>
              <a:rect l="l" t="t" r="r" b="b"/>
              <a:pathLst>
                <a:path w="3593" h="8508" extrusionOk="0">
                  <a:moveTo>
                    <a:pt x="1734" y="1607"/>
                  </a:moveTo>
                  <a:cubicBezTo>
                    <a:pt x="1923" y="1607"/>
                    <a:pt x="2175" y="1797"/>
                    <a:pt x="2175" y="2049"/>
                  </a:cubicBezTo>
                  <a:lnTo>
                    <a:pt x="2175" y="7278"/>
                  </a:lnTo>
                  <a:cubicBezTo>
                    <a:pt x="2175" y="7499"/>
                    <a:pt x="1986" y="7656"/>
                    <a:pt x="1734" y="7656"/>
                  </a:cubicBezTo>
                  <a:cubicBezTo>
                    <a:pt x="1513" y="7656"/>
                    <a:pt x="1356" y="7467"/>
                    <a:pt x="1356" y="7278"/>
                  </a:cubicBezTo>
                  <a:lnTo>
                    <a:pt x="1356" y="2049"/>
                  </a:lnTo>
                  <a:cubicBezTo>
                    <a:pt x="1356" y="1797"/>
                    <a:pt x="1545" y="1607"/>
                    <a:pt x="1734" y="1607"/>
                  </a:cubicBezTo>
                  <a:close/>
                  <a:moveTo>
                    <a:pt x="1230" y="1"/>
                  </a:moveTo>
                  <a:cubicBezTo>
                    <a:pt x="568" y="1"/>
                    <a:pt x="1" y="536"/>
                    <a:pt x="1" y="1198"/>
                  </a:cubicBezTo>
                  <a:lnTo>
                    <a:pt x="1" y="8507"/>
                  </a:lnTo>
                  <a:lnTo>
                    <a:pt x="3593" y="8507"/>
                  </a:lnTo>
                  <a:lnTo>
                    <a:pt x="3593" y="1198"/>
                  </a:lnTo>
                  <a:cubicBezTo>
                    <a:pt x="3561" y="536"/>
                    <a:pt x="2994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-59290500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05" y="1071"/>
                    <a:pt x="2205" y="1260"/>
                  </a:cubicBezTo>
                  <a:cubicBezTo>
                    <a:pt x="2205" y="1449"/>
                    <a:pt x="2016" y="1701"/>
                    <a:pt x="1796" y="1701"/>
                  </a:cubicBezTo>
                  <a:cubicBezTo>
                    <a:pt x="1575" y="1701"/>
                    <a:pt x="1386" y="1481"/>
                    <a:pt x="1386" y="1260"/>
                  </a:cubicBezTo>
                  <a:cubicBezTo>
                    <a:pt x="1386" y="1008"/>
                    <a:pt x="1575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60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-5929050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96" y="1607"/>
                  </a:moveTo>
                  <a:cubicBezTo>
                    <a:pt x="2048" y="1607"/>
                    <a:pt x="2205" y="1797"/>
                    <a:pt x="2205" y="2049"/>
                  </a:cubicBezTo>
                  <a:lnTo>
                    <a:pt x="2205" y="7278"/>
                  </a:lnTo>
                  <a:cubicBezTo>
                    <a:pt x="2205" y="7499"/>
                    <a:pt x="2016" y="7656"/>
                    <a:pt x="1796" y="7656"/>
                  </a:cubicBezTo>
                  <a:cubicBezTo>
                    <a:pt x="1607" y="7656"/>
                    <a:pt x="1386" y="7467"/>
                    <a:pt x="1386" y="7278"/>
                  </a:cubicBezTo>
                  <a:lnTo>
                    <a:pt x="1386" y="2049"/>
                  </a:lnTo>
                  <a:cubicBezTo>
                    <a:pt x="1386" y="1797"/>
                    <a:pt x="1575" y="1607"/>
                    <a:pt x="1796" y="1607"/>
                  </a:cubicBezTo>
                  <a:close/>
                  <a:moveTo>
                    <a:pt x="1260" y="1"/>
                  </a:moveTo>
                  <a:cubicBezTo>
                    <a:pt x="599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92" y="536"/>
                    <a:pt x="3025" y="1"/>
                    <a:pt x="2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-5918102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828" y="851"/>
                  </a:moveTo>
                  <a:cubicBezTo>
                    <a:pt x="2080" y="851"/>
                    <a:pt x="2269" y="1071"/>
                    <a:pt x="2269" y="1260"/>
                  </a:cubicBezTo>
                  <a:cubicBezTo>
                    <a:pt x="2269" y="1449"/>
                    <a:pt x="2080" y="1701"/>
                    <a:pt x="1828" y="1701"/>
                  </a:cubicBezTo>
                  <a:cubicBezTo>
                    <a:pt x="1607" y="1701"/>
                    <a:pt x="1450" y="1481"/>
                    <a:pt x="1450" y="1260"/>
                  </a:cubicBezTo>
                  <a:cubicBezTo>
                    <a:pt x="1450" y="1008"/>
                    <a:pt x="1607" y="851"/>
                    <a:pt x="1828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lnTo>
                    <a:pt x="32" y="2079"/>
                  </a:lnTo>
                  <a:cubicBezTo>
                    <a:pt x="32" y="2741"/>
                    <a:pt x="567" y="3308"/>
                    <a:pt x="1261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-5917945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33" y="1607"/>
                  </a:moveTo>
                  <a:cubicBezTo>
                    <a:pt x="1922" y="1607"/>
                    <a:pt x="2174" y="1797"/>
                    <a:pt x="2174" y="2049"/>
                  </a:cubicBezTo>
                  <a:lnTo>
                    <a:pt x="2174" y="7278"/>
                  </a:lnTo>
                  <a:cubicBezTo>
                    <a:pt x="2174" y="7499"/>
                    <a:pt x="1985" y="7656"/>
                    <a:pt x="1733" y="7656"/>
                  </a:cubicBezTo>
                  <a:cubicBezTo>
                    <a:pt x="1513" y="7656"/>
                    <a:pt x="1355" y="7467"/>
                    <a:pt x="1355" y="7278"/>
                  </a:cubicBezTo>
                  <a:lnTo>
                    <a:pt x="1355" y="2049"/>
                  </a:lnTo>
                  <a:cubicBezTo>
                    <a:pt x="1355" y="1797"/>
                    <a:pt x="1544" y="1607"/>
                    <a:pt x="1733" y="1607"/>
                  </a:cubicBezTo>
                  <a:close/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60" y="536"/>
                    <a:pt x="2993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" name="Google Shape;261;p16"/>
          <p:cNvGrpSpPr/>
          <p:nvPr/>
        </p:nvGrpSpPr>
        <p:grpSpPr>
          <a:xfrm>
            <a:off x="7035206" y="1632349"/>
            <a:ext cx="368186" cy="366364"/>
            <a:chOff x="-62151950" y="4111775"/>
            <a:chExt cx="318225" cy="316650"/>
          </a:xfrm>
        </p:grpSpPr>
        <p:sp>
          <p:nvSpPr>
            <p:cNvPr id="262" name="Google Shape;262;p16"/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" name="Straight Connector 2"/>
          <p:cNvCxnSpPr/>
          <p:nvPr/>
        </p:nvCxnSpPr>
        <p:spPr>
          <a:xfrm flipV="1">
            <a:off x="554064" y="659219"/>
            <a:ext cx="3266569" cy="176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4" name="Picture 2" descr="Cyprus International University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513" y="106326"/>
            <a:ext cx="448614" cy="44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049" y="1843328"/>
            <a:ext cx="6953250" cy="2943225"/>
          </a:xfrm>
          <a:prstGeom prst="rect">
            <a:avLst/>
          </a:prstGeom>
        </p:spPr>
      </p:pic>
      <p:sp>
        <p:nvSpPr>
          <p:cNvPr id="66" name="Google Shape;190;p16"/>
          <p:cNvSpPr txBox="1">
            <a:spLocks/>
          </p:cNvSpPr>
          <p:nvPr/>
        </p:nvSpPr>
        <p:spPr>
          <a:xfrm>
            <a:off x="435701" y="1029461"/>
            <a:ext cx="81144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pPr algn="l"/>
            <a:r>
              <a:rPr lang="en-US" sz="1800" dirty="0"/>
              <a:t>Account number of </a:t>
            </a:r>
            <a:r>
              <a:rPr lang="en-US" sz="1800" dirty="0" smtClean="0"/>
              <a:t>all accounts </a:t>
            </a:r>
            <a:r>
              <a:rPr lang="en-US" sz="1800" dirty="0"/>
              <a:t>opened by Laura </a:t>
            </a:r>
            <a:r>
              <a:rPr lang="en-US" sz="1800" dirty="0" smtClean="0"/>
              <a:t>Lee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1166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>
            <a:spLocks noGrp="1"/>
          </p:cNvSpPr>
          <p:nvPr>
            <p:ph type="title"/>
          </p:nvPr>
        </p:nvSpPr>
        <p:spPr>
          <a:xfrm>
            <a:off x="554064" y="234406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2400" dirty="0" smtClean="0">
                <a:latin typeface="Fira Sans Extra Condensed Medium" panose="020B0604020202020204" charset="0"/>
                <a:ea typeface="Roboto" panose="020B0604020202020204" charset="0"/>
              </a:rPr>
              <a:t>Step Five : Related </a:t>
            </a:r>
            <a:r>
              <a:rPr lang="en-US" sz="2400" dirty="0" smtClean="0">
                <a:latin typeface="Fira Sans Extra Condensed Medium" panose="020B0604020202020204" charset="0"/>
                <a:ea typeface="Roboto" panose="020B0604020202020204" charset="0"/>
              </a:rPr>
              <a:t>Queries cont.</a:t>
            </a:r>
            <a:endParaRPr sz="2400" dirty="0">
              <a:latin typeface="Fira Sans Extra Condensed Medium" panose="020B0604020202020204" charset="0"/>
              <a:ea typeface="Roboto" panose="020B0604020202020204" charset="0"/>
            </a:endParaRPr>
          </a:p>
        </p:txBody>
      </p:sp>
      <p:grpSp>
        <p:nvGrpSpPr>
          <p:cNvPr id="205" name="Google Shape;205;p16"/>
          <p:cNvGrpSpPr/>
          <p:nvPr/>
        </p:nvGrpSpPr>
        <p:grpSpPr>
          <a:xfrm>
            <a:off x="7171905" y="2883656"/>
            <a:ext cx="1638934" cy="1837183"/>
            <a:chOff x="3478424" y="1308364"/>
            <a:chExt cx="2187185" cy="2942536"/>
          </a:xfrm>
        </p:grpSpPr>
        <p:sp>
          <p:nvSpPr>
            <p:cNvPr id="206" name="Google Shape;206;p16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9" name="Google Shape;249;p16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250" name="Google Shape;250;p16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6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4" name="Google Shape;254;p16"/>
          <p:cNvGrpSpPr/>
          <p:nvPr/>
        </p:nvGrpSpPr>
        <p:grpSpPr>
          <a:xfrm>
            <a:off x="1748842" y="1632797"/>
            <a:ext cx="359972" cy="365467"/>
            <a:chOff x="-59400775" y="4084200"/>
            <a:chExt cx="311125" cy="315875"/>
          </a:xfrm>
        </p:grpSpPr>
        <p:sp>
          <p:nvSpPr>
            <p:cNvPr id="255" name="Google Shape;255;p16"/>
            <p:cNvSpPr/>
            <p:nvPr/>
          </p:nvSpPr>
          <p:spPr>
            <a:xfrm>
              <a:off x="-5940077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37" y="1071"/>
                    <a:pt x="2237" y="1260"/>
                  </a:cubicBezTo>
                  <a:cubicBezTo>
                    <a:pt x="2237" y="1449"/>
                    <a:pt x="2048" y="1701"/>
                    <a:pt x="1796" y="1701"/>
                  </a:cubicBezTo>
                  <a:cubicBezTo>
                    <a:pt x="1576" y="1701"/>
                    <a:pt x="1418" y="1481"/>
                    <a:pt x="1418" y="1260"/>
                  </a:cubicBezTo>
                  <a:cubicBezTo>
                    <a:pt x="1418" y="1008"/>
                    <a:pt x="1576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29" y="3308"/>
                  </a:cubicBezTo>
                  <a:lnTo>
                    <a:pt x="2332" y="3308"/>
                  </a:lnTo>
                  <a:cubicBezTo>
                    <a:pt x="2993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-59400000" y="4084200"/>
              <a:ext cx="89825" cy="212700"/>
            </a:xfrm>
            <a:custGeom>
              <a:avLst/>
              <a:gdLst/>
              <a:ahLst/>
              <a:cxnLst/>
              <a:rect l="l" t="t" r="r" b="b"/>
              <a:pathLst>
                <a:path w="3593" h="8508" extrusionOk="0">
                  <a:moveTo>
                    <a:pt x="1734" y="1607"/>
                  </a:moveTo>
                  <a:cubicBezTo>
                    <a:pt x="1923" y="1607"/>
                    <a:pt x="2175" y="1797"/>
                    <a:pt x="2175" y="2049"/>
                  </a:cubicBezTo>
                  <a:lnTo>
                    <a:pt x="2175" y="7278"/>
                  </a:lnTo>
                  <a:cubicBezTo>
                    <a:pt x="2175" y="7499"/>
                    <a:pt x="1986" y="7656"/>
                    <a:pt x="1734" y="7656"/>
                  </a:cubicBezTo>
                  <a:cubicBezTo>
                    <a:pt x="1513" y="7656"/>
                    <a:pt x="1356" y="7467"/>
                    <a:pt x="1356" y="7278"/>
                  </a:cubicBezTo>
                  <a:lnTo>
                    <a:pt x="1356" y="2049"/>
                  </a:lnTo>
                  <a:cubicBezTo>
                    <a:pt x="1356" y="1797"/>
                    <a:pt x="1545" y="1607"/>
                    <a:pt x="1734" y="1607"/>
                  </a:cubicBezTo>
                  <a:close/>
                  <a:moveTo>
                    <a:pt x="1230" y="1"/>
                  </a:moveTo>
                  <a:cubicBezTo>
                    <a:pt x="568" y="1"/>
                    <a:pt x="1" y="536"/>
                    <a:pt x="1" y="1198"/>
                  </a:cubicBezTo>
                  <a:lnTo>
                    <a:pt x="1" y="8507"/>
                  </a:lnTo>
                  <a:lnTo>
                    <a:pt x="3593" y="8507"/>
                  </a:lnTo>
                  <a:lnTo>
                    <a:pt x="3593" y="1198"/>
                  </a:lnTo>
                  <a:cubicBezTo>
                    <a:pt x="3561" y="536"/>
                    <a:pt x="2994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-59290500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05" y="1071"/>
                    <a:pt x="2205" y="1260"/>
                  </a:cubicBezTo>
                  <a:cubicBezTo>
                    <a:pt x="2205" y="1449"/>
                    <a:pt x="2016" y="1701"/>
                    <a:pt x="1796" y="1701"/>
                  </a:cubicBezTo>
                  <a:cubicBezTo>
                    <a:pt x="1575" y="1701"/>
                    <a:pt x="1386" y="1481"/>
                    <a:pt x="1386" y="1260"/>
                  </a:cubicBezTo>
                  <a:cubicBezTo>
                    <a:pt x="1386" y="1008"/>
                    <a:pt x="1575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60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-5929050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96" y="1607"/>
                  </a:moveTo>
                  <a:cubicBezTo>
                    <a:pt x="2048" y="1607"/>
                    <a:pt x="2205" y="1797"/>
                    <a:pt x="2205" y="2049"/>
                  </a:cubicBezTo>
                  <a:lnTo>
                    <a:pt x="2205" y="7278"/>
                  </a:lnTo>
                  <a:cubicBezTo>
                    <a:pt x="2205" y="7499"/>
                    <a:pt x="2016" y="7656"/>
                    <a:pt x="1796" y="7656"/>
                  </a:cubicBezTo>
                  <a:cubicBezTo>
                    <a:pt x="1607" y="7656"/>
                    <a:pt x="1386" y="7467"/>
                    <a:pt x="1386" y="7278"/>
                  </a:cubicBezTo>
                  <a:lnTo>
                    <a:pt x="1386" y="2049"/>
                  </a:lnTo>
                  <a:cubicBezTo>
                    <a:pt x="1386" y="1797"/>
                    <a:pt x="1575" y="1607"/>
                    <a:pt x="1796" y="1607"/>
                  </a:cubicBezTo>
                  <a:close/>
                  <a:moveTo>
                    <a:pt x="1260" y="1"/>
                  </a:moveTo>
                  <a:cubicBezTo>
                    <a:pt x="599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92" y="536"/>
                    <a:pt x="3025" y="1"/>
                    <a:pt x="2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-5918102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828" y="851"/>
                  </a:moveTo>
                  <a:cubicBezTo>
                    <a:pt x="2080" y="851"/>
                    <a:pt x="2269" y="1071"/>
                    <a:pt x="2269" y="1260"/>
                  </a:cubicBezTo>
                  <a:cubicBezTo>
                    <a:pt x="2269" y="1449"/>
                    <a:pt x="2080" y="1701"/>
                    <a:pt x="1828" y="1701"/>
                  </a:cubicBezTo>
                  <a:cubicBezTo>
                    <a:pt x="1607" y="1701"/>
                    <a:pt x="1450" y="1481"/>
                    <a:pt x="1450" y="1260"/>
                  </a:cubicBezTo>
                  <a:cubicBezTo>
                    <a:pt x="1450" y="1008"/>
                    <a:pt x="1607" y="851"/>
                    <a:pt x="1828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lnTo>
                    <a:pt x="32" y="2079"/>
                  </a:lnTo>
                  <a:cubicBezTo>
                    <a:pt x="32" y="2741"/>
                    <a:pt x="567" y="3308"/>
                    <a:pt x="1261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-5917945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33" y="1607"/>
                  </a:moveTo>
                  <a:cubicBezTo>
                    <a:pt x="1922" y="1607"/>
                    <a:pt x="2174" y="1797"/>
                    <a:pt x="2174" y="2049"/>
                  </a:cubicBezTo>
                  <a:lnTo>
                    <a:pt x="2174" y="7278"/>
                  </a:lnTo>
                  <a:cubicBezTo>
                    <a:pt x="2174" y="7499"/>
                    <a:pt x="1985" y="7656"/>
                    <a:pt x="1733" y="7656"/>
                  </a:cubicBezTo>
                  <a:cubicBezTo>
                    <a:pt x="1513" y="7656"/>
                    <a:pt x="1355" y="7467"/>
                    <a:pt x="1355" y="7278"/>
                  </a:cubicBezTo>
                  <a:lnTo>
                    <a:pt x="1355" y="2049"/>
                  </a:lnTo>
                  <a:cubicBezTo>
                    <a:pt x="1355" y="1797"/>
                    <a:pt x="1544" y="1607"/>
                    <a:pt x="1733" y="1607"/>
                  </a:cubicBezTo>
                  <a:close/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60" y="536"/>
                    <a:pt x="2993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" name="Google Shape;261;p16"/>
          <p:cNvGrpSpPr/>
          <p:nvPr/>
        </p:nvGrpSpPr>
        <p:grpSpPr>
          <a:xfrm>
            <a:off x="7035206" y="1632349"/>
            <a:ext cx="368186" cy="366364"/>
            <a:chOff x="-62151950" y="4111775"/>
            <a:chExt cx="318225" cy="316650"/>
          </a:xfrm>
        </p:grpSpPr>
        <p:sp>
          <p:nvSpPr>
            <p:cNvPr id="262" name="Google Shape;262;p16"/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" name="Straight Connector 2"/>
          <p:cNvCxnSpPr/>
          <p:nvPr/>
        </p:nvCxnSpPr>
        <p:spPr>
          <a:xfrm flipV="1">
            <a:off x="554064" y="659219"/>
            <a:ext cx="3266569" cy="176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4" name="Picture 2" descr="Cyprus International University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513" y="106326"/>
            <a:ext cx="448614" cy="44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Google Shape;190;p16"/>
          <p:cNvSpPr txBox="1">
            <a:spLocks/>
          </p:cNvSpPr>
          <p:nvPr/>
        </p:nvSpPr>
        <p:spPr>
          <a:xfrm>
            <a:off x="435701" y="1029461"/>
            <a:ext cx="81144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r>
              <a:rPr lang="en-US" sz="1800" dirty="0"/>
              <a:t>Find a person who created an account very close to or on the same day as their birthday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09599"/>
            <a:ext cx="9066186" cy="374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904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>
            <a:spLocks noGrp="1"/>
          </p:cNvSpPr>
          <p:nvPr>
            <p:ph type="title"/>
          </p:nvPr>
        </p:nvSpPr>
        <p:spPr>
          <a:xfrm>
            <a:off x="554064" y="234406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2400" dirty="0" smtClean="0">
                <a:latin typeface="Fira Sans Extra Condensed Medium" panose="020B0604020202020204" charset="0"/>
                <a:ea typeface="Roboto" panose="020B0604020202020204" charset="0"/>
              </a:rPr>
              <a:t>Step Five : Related </a:t>
            </a:r>
            <a:r>
              <a:rPr lang="en-US" sz="2400" dirty="0" smtClean="0">
                <a:latin typeface="Fira Sans Extra Condensed Medium" panose="020B0604020202020204" charset="0"/>
                <a:ea typeface="Roboto" panose="020B0604020202020204" charset="0"/>
              </a:rPr>
              <a:t>Queries cont.</a:t>
            </a:r>
            <a:endParaRPr sz="2400" dirty="0">
              <a:latin typeface="Fira Sans Extra Condensed Medium" panose="020B0604020202020204" charset="0"/>
              <a:ea typeface="Roboto" panose="020B0604020202020204" charset="0"/>
            </a:endParaRPr>
          </a:p>
        </p:txBody>
      </p:sp>
      <p:grpSp>
        <p:nvGrpSpPr>
          <p:cNvPr id="205" name="Google Shape;205;p16"/>
          <p:cNvGrpSpPr/>
          <p:nvPr/>
        </p:nvGrpSpPr>
        <p:grpSpPr>
          <a:xfrm>
            <a:off x="7638833" y="2766924"/>
            <a:ext cx="1638934" cy="1837183"/>
            <a:chOff x="3478424" y="1308364"/>
            <a:chExt cx="2187185" cy="2942536"/>
          </a:xfrm>
        </p:grpSpPr>
        <p:sp>
          <p:nvSpPr>
            <p:cNvPr id="206" name="Google Shape;206;p16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9" name="Google Shape;249;p16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250" name="Google Shape;250;p16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6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4" name="Google Shape;254;p16"/>
          <p:cNvGrpSpPr/>
          <p:nvPr/>
        </p:nvGrpSpPr>
        <p:grpSpPr>
          <a:xfrm>
            <a:off x="1748842" y="1632797"/>
            <a:ext cx="359972" cy="365467"/>
            <a:chOff x="-59400775" y="4084200"/>
            <a:chExt cx="311125" cy="315875"/>
          </a:xfrm>
        </p:grpSpPr>
        <p:sp>
          <p:nvSpPr>
            <p:cNvPr id="255" name="Google Shape;255;p16"/>
            <p:cNvSpPr/>
            <p:nvPr/>
          </p:nvSpPr>
          <p:spPr>
            <a:xfrm>
              <a:off x="-5940077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37" y="1071"/>
                    <a:pt x="2237" y="1260"/>
                  </a:cubicBezTo>
                  <a:cubicBezTo>
                    <a:pt x="2237" y="1449"/>
                    <a:pt x="2048" y="1701"/>
                    <a:pt x="1796" y="1701"/>
                  </a:cubicBezTo>
                  <a:cubicBezTo>
                    <a:pt x="1576" y="1701"/>
                    <a:pt x="1418" y="1481"/>
                    <a:pt x="1418" y="1260"/>
                  </a:cubicBezTo>
                  <a:cubicBezTo>
                    <a:pt x="1418" y="1008"/>
                    <a:pt x="1576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29" y="3308"/>
                  </a:cubicBezTo>
                  <a:lnTo>
                    <a:pt x="2332" y="3308"/>
                  </a:lnTo>
                  <a:cubicBezTo>
                    <a:pt x="2993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-59400000" y="4084200"/>
              <a:ext cx="89825" cy="212700"/>
            </a:xfrm>
            <a:custGeom>
              <a:avLst/>
              <a:gdLst/>
              <a:ahLst/>
              <a:cxnLst/>
              <a:rect l="l" t="t" r="r" b="b"/>
              <a:pathLst>
                <a:path w="3593" h="8508" extrusionOk="0">
                  <a:moveTo>
                    <a:pt x="1734" y="1607"/>
                  </a:moveTo>
                  <a:cubicBezTo>
                    <a:pt x="1923" y="1607"/>
                    <a:pt x="2175" y="1797"/>
                    <a:pt x="2175" y="2049"/>
                  </a:cubicBezTo>
                  <a:lnTo>
                    <a:pt x="2175" y="7278"/>
                  </a:lnTo>
                  <a:cubicBezTo>
                    <a:pt x="2175" y="7499"/>
                    <a:pt x="1986" y="7656"/>
                    <a:pt x="1734" y="7656"/>
                  </a:cubicBezTo>
                  <a:cubicBezTo>
                    <a:pt x="1513" y="7656"/>
                    <a:pt x="1356" y="7467"/>
                    <a:pt x="1356" y="7278"/>
                  </a:cubicBezTo>
                  <a:lnTo>
                    <a:pt x="1356" y="2049"/>
                  </a:lnTo>
                  <a:cubicBezTo>
                    <a:pt x="1356" y="1797"/>
                    <a:pt x="1545" y="1607"/>
                    <a:pt x="1734" y="1607"/>
                  </a:cubicBezTo>
                  <a:close/>
                  <a:moveTo>
                    <a:pt x="1230" y="1"/>
                  </a:moveTo>
                  <a:cubicBezTo>
                    <a:pt x="568" y="1"/>
                    <a:pt x="1" y="536"/>
                    <a:pt x="1" y="1198"/>
                  </a:cubicBezTo>
                  <a:lnTo>
                    <a:pt x="1" y="8507"/>
                  </a:lnTo>
                  <a:lnTo>
                    <a:pt x="3593" y="8507"/>
                  </a:lnTo>
                  <a:lnTo>
                    <a:pt x="3593" y="1198"/>
                  </a:lnTo>
                  <a:cubicBezTo>
                    <a:pt x="3561" y="536"/>
                    <a:pt x="2994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-59290500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05" y="1071"/>
                    <a:pt x="2205" y="1260"/>
                  </a:cubicBezTo>
                  <a:cubicBezTo>
                    <a:pt x="2205" y="1449"/>
                    <a:pt x="2016" y="1701"/>
                    <a:pt x="1796" y="1701"/>
                  </a:cubicBezTo>
                  <a:cubicBezTo>
                    <a:pt x="1575" y="1701"/>
                    <a:pt x="1386" y="1481"/>
                    <a:pt x="1386" y="1260"/>
                  </a:cubicBezTo>
                  <a:cubicBezTo>
                    <a:pt x="1386" y="1008"/>
                    <a:pt x="1575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60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-5929050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96" y="1607"/>
                  </a:moveTo>
                  <a:cubicBezTo>
                    <a:pt x="2048" y="1607"/>
                    <a:pt x="2205" y="1797"/>
                    <a:pt x="2205" y="2049"/>
                  </a:cubicBezTo>
                  <a:lnTo>
                    <a:pt x="2205" y="7278"/>
                  </a:lnTo>
                  <a:cubicBezTo>
                    <a:pt x="2205" y="7499"/>
                    <a:pt x="2016" y="7656"/>
                    <a:pt x="1796" y="7656"/>
                  </a:cubicBezTo>
                  <a:cubicBezTo>
                    <a:pt x="1607" y="7656"/>
                    <a:pt x="1386" y="7467"/>
                    <a:pt x="1386" y="7278"/>
                  </a:cubicBezTo>
                  <a:lnTo>
                    <a:pt x="1386" y="2049"/>
                  </a:lnTo>
                  <a:cubicBezTo>
                    <a:pt x="1386" y="1797"/>
                    <a:pt x="1575" y="1607"/>
                    <a:pt x="1796" y="1607"/>
                  </a:cubicBezTo>
                  <a:close/>
                  <a:moveTo>
                    <a:pt x="1260" y="1"/>
                  </a:moveTo>
                  <a:cubicBezTo>
                    <a:pt x="599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92" y="536"/>
                    <a:pt x="3025" y="1"/>
                    <a:pt x="2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-5918102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828" y="851"/>
                  </a:moveTo>
                  <a:cubicBezTo>
                    <a:pt x="2080" y="851"/>
                    <a:pt x="2269" y="1071"/>
                    <a:pt x="2269" y="1260"/>
                  </a:cubicBezTo>
                  <a:cubicBezTo>
                    <a:pt x="2269" y="1449"/>
                    <a:pt x="2080" y="1701"/>
                    <a:pt x="1828" y="1701"/>
                  </a:cubicBezTo>
                  <a:cubicBezTo>
                    <a:pt x="1607" y="1701"/>
                    <a:pt x="1450" y="1481"/>
                    <a:pt x="1450" y="1260"/>
                  </a:cubicBezTo>
                  <a:cubicBezTo>
                    <a:pt x="1450" y="1008"/>
                    <a:pt x="1607" y="851"/>
                    <a:pt x="1828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lnTo>
                    <a:pt x="32" y="2079"/>
                  </a:lnTo>
                  <a:cubicBezTo>
                    <a:pt x="32" y="2741"/>
                    <a:pt x="567" y="3308"/>
                    <a:pt x="1261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-5917945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33" y="1607"/>
                  </a:moveTo>
                  <a:cubicBezTo>
                    <a:pt x="1922" y="1607"/>
                    <a:pt x="2174" y="1797"/>
                    <a:pt x="2174" y="2049"/>
                  </a:cubicBezTo>
                  <a:lnTo>
                    <a:pt x="2174" y="7278"/>
                  </a:lnTo>
                  <a:cubicBezTo>
                    <a:pt x="2174" y="7499"/>
                    <a:pt x="1985" y="7656"/>
                    <a:pt x="1733" y="7656"/>
                  </a:cubicBezTo>
                  <a:cubicBezTo>
                    <a:pt x="1513" y="7656"/>
                    <a:pt x="1355" y="7467"/>
                    <a:pt x="1355" y="7278"/>
                  </a:cubicBezTo>
                  <a:lnTo>
                    <a:pt x="1355" y="2049"/>
                  </a:lnTo>
                  <a:cubicBezTo>
                    <a:pt x="1355" y="1797"/>
                    <a:pt x="1544" y="1607"/>
                    <a:pt x="1733" y="1607"/>
                  </a:cubicBezTo>
                  <a:close/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60" y="536"/>
                    <a:pt x="2993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" name="Google Shape;261;p16"/>
          <p:cNvGrpSpPr/>
          <p:nvPr/>
        </p:nvGrpSpPr>
        <p:grpSpPr>
          <a:xfrm>
            <a:off x="7035206" y="1632349"/>
            <a:ext cx="368186" cy="366364"/>
            <a:chOff x="-62151950" y="4111775"/>
            <a:chExt cx="318225" cy="316650"/>
          </a:xfrm>
        </p:grpSpPr>
        <p:sp>
          <p:nvSpPr>
            <p:cNvPr id="262" name="Google Shape;262;p16"/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" name="Straight Connector 2"/>
          <p:cNvCxnSpPr/>
          <p:nvPr/>
        </p:nvCxnSpPr>
        <p:spPr>
          <a:xfrm flipV="1">
            <a:off x="554064" y="659219"/>
            <a:ext cx="3266569" cy="176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4" name="Picture 2" descr="Cyprus International University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513" y="106326"/>
            <a:ext cx="448614" cy="44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Google Shape;190;p16"/>
          <p:cNvSpPr txBox="1">
            <a:spLocks/>
          </p:cNvSpPr>
          <p:nvPr/>
        </p:nvSpPr>
        <p:spPr>
          <a:xfrm>
            <a:off x="435701" y="1029461"/>
            <a:ext cx="81144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pPr algn="l"/>
            <a:r>
              <a:rPr lang="en-US" sz="1800" dirty="0"/>
              <a:t>Find out which country has the highest total account balance by grouping accounts by countries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84" y="1735322"/>
            <a:ext cx="7832440" cy="324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415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>
            <a:spLocks noGrp="1"/>
          </p:cNvSpPr>
          <p:nvPr>
            <p:ph type="title"/>
          </p:nvPr>
        </p:nvSpPr>
        <p:spPr>
          <a:xfrm>
            <a:off x="554064" y="234406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2400" dirty="0" smtClean="0">
                <a:latin typeface="Fira Sans Extra Condensed Medium" panose="020B0604020202020204" charset="0"/>
                <a:ea typeface="Roboto" panose="020B0604020202020204" charset="0"/>
              </a:rPr>
              <a:t>Step Five : Related </a:t>
            </a:r>
            <a:r>
              <a:rPr lang="en-US" sz="2400" dirty="0" smtClean="0">
                <a:latin typeface="Fira Sans Extra Condensed Medium" panose="020B0604020202020204" charset="0"/>
                <a:ea typeface="Roboto" panose="020B0604020202020204" charset="0"/>
              </a:rPr>
              <a:t>Queries cont.</a:t>
            </a:r>
            <a:endParaRPr sz="2400" dirty="0">
              <a:latin typeface="Fira Sans Extra Condensed Medium" panose="020B0604020202020204" charset="0"/>
              <a:ea typeface="Roboto" panose="020B0604020202020204" charset="0"/>
            </a:endParaRPr>
          </a:p>
        </p:txBody>
      </p:sp>
      <p:grpSp>
        <p:nvGrpSpPr>
          <p:cNvPr id="205" name="Google Shape;205;p16"/>
          <p:cNvGrpSpPr/>
          <p:nvPr/>
        </p:nvGrpSpPr>
        <p:grpSpPr>
          <a:xfrm>
            <a:off x="7403392" y="3309982"/>
            <a:ext cx="1638934" cy="1837183"/>
            <a:chOff x="3478424" y="1308364"/>
            <a:chExt cx="2187185" cy="2942536"/>
          </a:xfrm>
        </p:grpSpPr>
        <p:sp>
          <p:nvSpPr>
            <p:cNvPr id="206" name="Google Shape;206;p16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9" name="Google Shape;249;p16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250" name="Google Shape;250;p16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6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4" name="Google Shape;254;p16"/>
          <p:cNvGrpSpPr/>
          <p:nvPr/>
        </p:nvGrpSpPr>
        <p:grpSpPr>
          <a:xfrm>
            <a:off x="1748842" y="1632797"/>
            <a:ext cx="359972" cy="365467"/>
            <a:chOff x="-59400775" y="4084200"/>
            <a:chExt cx="311125" cy="315875"/>
          </a:xfrm>
        </p:grpSpPr>
        <p:sp>
          <p:nvSpPr>
            <p:cNvPr id="255" name="Google Shape;255;p16"/>
            <p:cNvSpPr/>
            <p:nvPr/>
          </p:nvSpPr>
          <p:spPr>
            <a:xfrm>
              <a:off x="-5940077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37" y="1071"/>
                    <a:pt x="2237" y="1260"/>
                  </a:cubicBezTo>
                  <a:cubicBezTo>
                    <a:pt x="2237" y="1449"/>
                    <a:pt x="2048" y="1701"/>
                    <a:pt x="1796" y="1701"/>
                  </a:cubicBezTo>
                  <a:cubicBezTo>
                    <a:pt x="1576" y="1701"/>
                    <a:pt x="1418" y="1481"/>
                    <a:pt x="1418" y="1260"/>
                  </a:cubicBezTo>
                  <a:cubicBezTo>
                    <a:pt x="1418" y="1008"/>
                    <a:pt x="1576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29" y="3308"/>
                  </a:cubicBezTo>
                  <a:lnTo>
                    <a:pt x="2332" y="3308"/>
                  </a:lnTo>
                  <a:cubicBezTo>
                    <a:pt x="2993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-59400000" y="4084200"/>
              <a:ext cx="89825" cy="212700"/>
            </a:xfrm>
            <a:custGeom>
              <a:avLst/>
              <a:gdLst/>
              <a:ahLst/>
              <a:cxnLst/>
              <a:rect l="l" t="t" r="r" b="b"/>
              <a:pathLst>
                <a:path w="3593" h="8508" extrusionOk="0">
                  <a:moveTo>
                    <a:pt x="1734" y="1607"/>
                  </a:moveTo>
                  <a:cubicBezTo>
                    <a:pt x="1923" y="1607"/>
                    <a:pt x="2175" y="1797"/>
                    <a:pt x="2175" y="2049"/>
                  </a:cubicBezTo>
                  <a:lnTo>
                    <a:pt x="2175" y="7278"/>
                  </a:lnTo>
                  <a:cubicBezTo>
                    <a:pt x="2175" y="7499"/>
                    <a:pt x="1986" y="7656"/>
                    <a:pt x="1734" y="7656"/>
                  </a:cubicBezTo>
                  <a:cubicBezTo>
                    <a:pt x="1513" y="7656"/>
                    <a:pt x="1356" y="7467"/>
                    <a:pt x="1356" y="7278"/>
                  </a:cubicBezTo>
                  <a:lnTo>
                    <a:pt x="1356" y="2049"/>
                  </a:lnTo>
                  <a:cubicBezTo>
                    <a:pt x="1356" y="1797"/>
                    <a:pt x="1545" y="1607"/>
                    <a:pt x="1734" y="1607"/>
                  </a:cubicBezTo>
                  <a:close/>
                  <a:moveTo>
                    <a:pt x="1230" y="1"/>
                  </a:moveTo>
                  <a:cubicBezTo>
                    <a:pt x="568" y="1"/>
                    <a:pt x="1" y="536"/>
                    <a:pt x="1" y="1198"/>
                  </a:cubicBezTo>
                  <a:lnTo>
                    <a:pt x="1" y="8507"/>
                  </a:lnTo>
                  <a:lnTo>
                    <a:pt x="3593" y="8507"/>
                  </a:lnTo>
                  <a:lnTo>
                    <a:pt x="3593" y="1198"/>
                  </a:lnTo>
                  <a:cubicBezTo>
                    <a:pt x="3561" y="536"/>
                    <a:pt x="2994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-59290500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05" y="1071"/>
                    <a:pt x="2205" y="1260"/>
                  </a:cubicBezTo>
                  <a:cubicBezTo>
                    <a:pt x="2205" y="1449"/>
                    <a:pt x="2016" y="1701"/>
                    <a:pt x="1796" y="1701"/>
                  </a:cubicBezTo>
                  <a:cubicBezTo>
                    <a:pt x="1575" y="1701"/>
                    <a:pt x="1386" y="1481"/>
                    <a:pt x="1386" y="1260"/>
                  </a:cubicBezTo>
                  <a:cubicBezTo>
                    <a:pt x="1386" y="1008"/>
                    <a:pt x="1575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60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-5929050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96" y="1607"/>
                  </a:moveTo>
                  <a:cubicBezTo>
                    <a:pt x="2048" y="1607"/>
                    <a:pt x="2205" y="1797"/>
                    <a:pt x="2205" y="2049"/>
                  </a:cubicBezTo>
                  <a:lnTo>
                    <a:pt x="2205" y="7278"/>
                  </a:lnTo>
                  <a:cubicBezTo>
                    <a:pt x="2205" y="7499"/>
                    <a:pt x="2016" y="7656"/>
                    <a:pt x="1796" y="7656"/>
                  </a:cubicBezTo>
                  <a:cubicBezTo>
                    <a:pt x="1607" y="7656"/>
                    <a:pt x="1386" y="7467"/>
                    <a:pt x="1386" y="7278"/>
                  </a:cubicBezTo>
                  <a:lnTo>
                    <a:pt x="1386" y="2049"/>
                  </a:lnTo>
                  <a:cubicBezTo>
                    <a:pt x="1386" y="1797"/>
                    <a:pt x="1575" y="1607"/>
                    <a:pt x="1796" y="1607"/>
                  </a:cubicBezTo>
                  <a:close/>
                  <a:moveTo>
                    <a:pt x="1260" y="1"/>
                  </a:moveTo>
                  <a:cubicBezTo>
                    <a:pt x="599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92" y="536"/>
                    <a:pt x="3025" y="1"/>
                    <a:pt x="2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-5918102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828" y="851"/>
                  </a:moveTo>
                  <a:cubicBezTo>
                    <a:pt x="2080" y="851"/>
                    <a:pt x="2269" y="1071"/>
                    <a:pt x="2269" y="1260"/>
                  </a:cubicBezTo>
                  <a:cubicBezTo>
                    <a:pt x="2269" y="1449"/>
                    <a:pt x="2080" y="1701"/>
                    <a:pt x="1828" y="1701"/>
                  </a:cubicBezTo>
                  <a:cubicBezTo>
                    <a:pt x="1607" y="1701"/>
                    <a:pt x="1450" y="1481"/>
                    <a:pt x="1450" y="1260"/>
                  </a:cubicBezTo>
                  <a:cubicBezTo>
                    <a:pt x="1450" y="1008"/>
                    <a:pt x="1607" y="851"/>
                    <a:pt x="1828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lnTo>
                    <a:pt x="32" y="2079"/>
                  </a:lnTo>
                  <a:cubicBezTo>
                    <a:pt x="32" y="2741"/>
                    <a:pt x="567" y="3308"/>
                    <a:pt x="1261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-5917945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33" y="1607"/>
                  </a:moveTo>
                  <a:cubicBezTo>
                    <a:pt x="1922" y="1607"/>
                    <a:pt x="2174" y="1797"/>
                    <a:pt x="2174" y="2049"/>
                  </a:cubicBezTo>
                  <a:lnTo>
                    <a:pt x="2174" y="7278"/>
                  </a:lnTo>
                  <a:cubicBezTo>
                    <a:pt x="2174" y="7499"/>
                    <a:pt x="1985" y="7656"/>
                    <a:pt x="1733" y="7656"/>
                  </a:cubicBezTo>
                  <a:cubicBezTo>
                    <a:pt x="1513" y="7656"/>
                    <a:pt x="1355" y="7467"/>
                    <a:pt x="1355" y="7278"/>
                  </a:cubicBezTo>
                  <a:lnTo>
                    <a:pt x="1355" y="2049"/>
                  </a:lnTo>
                  <a:cubicBezTo>
                    <a:pt x="1355" y="1797"/>
                    <a:pt x="1544" y="1607"/>
                    <a:pt x="1733" y="1607"/>
                  </a:cubicBezTo>
                  <a:close/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60" y="536"/>
                    <a:pt x="2993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" name="Google Shape;261;p16"/>
          <p:cNvGrpSpPr/>
          <p:nvPr/>
        </p:nvGrpSpPr>
        <p:grpSpPr>
          <a:xfrm>
            <a:off x="7035206" y="1632349"/>
            <a:ext cx="368186" cy="366364"/>
            <a:chOff x="-62151950" y="4111775"/>
            <a:chExt cx="318225" cy="316650"/>
          </a:xfrm>
        </p:grpSpPr>
        <p:sp>
          <p:nvSpPr>
            <p:cNvPr id="262" name="Google Shape;262;p16"/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" name="Straight Connector 2"/>
          <p:cNvCxnSpPr/>
          <p:nvPr/>
        </p:nvCxnSpPr>
        <p:spPr>
          <a:xfrm flipV="1">
            <a:off x="554064" y="659219"/>
            <a:ext cx="3266569" cy="176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4" name="Picture 2" descr="Cyprus International University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513" y="106326"/>
            <a:ext cx="448614" cy="44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Google Shape;190;p16"/>
          <p:cNvSpPr txBox="1">
            <a:spLocks/>
          </p:cNvSpPr>
          <p:nvPr/>
        </p:nvSpPr>
        <p:spPr>
          <a:xfrm>
            <a:off x="435701" y="1029461"/>
            <a:ext cx="81144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pPr algn="l"/>
            <a:r>
              <a:rPr lang="en-US" sz="1800" dirty="0" smtClean="0"/>
              <a:t>Find </a:t>
            </a:r>
            <a:r>
              <a:rPr lang="en-US" sz="1800" dirty="0"/>
              <a:t>the number of loans taken and the total loan amount by loan type</a:t>
            </a:r>
          </a:p>
          <a:p>
            <a:pPr algn="l"/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760" y="1670474"/>
            <a:ext cx="7561309" cy="198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230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>
            <a:spLocks noGrp="1"/>
          </p:cNvSpPr>
          <p:nvPr>
            <p:ph type="title"/>
          </p:nvPr>
        </p:nvSpPr>
        <p:spPr>
          <a:xfrm>
            <a:off x="554064" y="234406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2400" dirty="0" smtClean="0">
                <a:latin typeface="Fira Sans Extra Condensed Medium" panose="020B0604020202020204" charset="0"/>
                <a:ea typeface="Roboto" panose="020B0604020202020204" charset="0"/>
              </a:rPr>
              <a:t>Step Five : Related </a:t>
            </a:r>
            <a:r>
              <a:rPr lang="en-US" sz="2400" dirty="0" smtClean="0">
                <a:latin typeface="Fira Sans Extra Condensed Medium" panose="020B0604020202020204" charset="0"/>
                <a:ea typeface="Roboto" panose="020B0604020202020204" charset="0"/>
              </a:rPr>
              <a:t>Queries cont.</a:t>
            </a:r>
            <a:endParaRPr sz="2400" dirty="0">
              <a:latin typeface="Fira Sans Extra Condensed Medium" panose="020B0604020202020204" charset="0"/>
              <a:ea typeface="Roboto" panose="020B0604020202020204" charset="0"/>
            </a:endParaRPr>
          </a:p>
        </p:txBody>
      </p:sp>
      <p:grpSp>
        <p:nvGrpSpPr>
          <p:cNvPr id="205" name="Google Shape;205;p16"/>
          <p:cNvGrpSpPr/>
          <p:nvPr/>
        </p:nvGrpSpPr>
        <p:grpSpPr>
          <a:xfrm>
            <a:off x="7599922" y="2669647"/>
            <a:ext cx="1638934" cy="1837183"/>
            <a:chOff x="3478424" y="1308364"/>
            <a:chExt cx="2187185" cy="2942536"/>
          </a:xfrm>
        </p:grpSpPr>
        <p:sp>
          <p:nvSpPr>
            <p:cNvPr id="206" name="Google Shape;206;p16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9" name="Google Shape;249;p16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250" name="Google Shape;250;p16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6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4" name="Google Shape;254;p16"/>
          <p:cNvGrpSpPr/>
          <p:nvPr/>
        </p:nvGrpSpPr>
        <p:grpSpPr>
          <a:xfrm>
            <a:off x="1748842" y="1632797"/>
            <a:ext cx="359972" cy="365467"/>
            <a:chOff x="-59400775" y="4084200"/>
            <a:chExt cx="311125" cy="315875"/>
          </a:xfrm>
        </p:grpSpPr>
        <p:sp>
          <p:nvSpPr>
            <p:cNvPr id="255" name="Google Shape;255;p16"/>
            <p:cNvSpPr/>
            <p:nvPr/>
          </p:nvSpPr>
          <p:spPr>
            <a:xfrm>
              <a:off x="-5940077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37" y="1071"/>
                    <a:pt x="2237" y="1260"/>
                  </a:cubicBezTo>
                  <a:cubicBezTo>
                    <a:pt x="2237" y="1449"/>
                    <a:pt x="2048" y="1701"/>
                    <a:pt x="1796" y="1701"/>
                  </a:cubicBezTo>
                  <a:cubicBezTo>
                    <a:pt x="1576" y="1701"/>
                    <a:pt x="1418" y="1481"/>
                    <a:pt x="1418" y="1260"/>
                  </a:cubicBezTo>
                  <a:cubicBezTo>
                    <a:pt x="1418" y="1008"/>
                    <a:pt x="1576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29" y="3308"/>
                  </a:cubicBezTo>
                  <a:lnTo>
                    <a:pt x="2332" y="3308"/>
                  </a:lnTo>
                  <a:cubicBezTo>
                    <a:pt x="2993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-59400000" y="4084200"/>
              <a:ext cx="89825" cy="212700"/>
            </a:xfrm>
            <a:custGeom>
              <a:avLst/>
              <a:gdLst/>
              <a:ahLst/>
              <a:cxnLst/>
              <a:rect l="l" t="t" r="r" b="b"/>
              <a:pathLst>
                <a:path w="3593" h="8508" extrusionOk="0">
                  <a:moveTo>
                    <a:pt x="1734" y="1607"/>
                  </a:moveTo>
                  <a:cubicBezTo>
                    <a:pt x="1923" y="1607"/>
                    <a:pt x="2175" y="1797"/>
                    <a:pt x="2175" y="2049"/>
                  </a:cubicBezTo>
                  <a:lnTo>
                    <a:pt x="2175" y="7278"/>
                  </a:lnTo>
                  <a:cubicBezTo>
                    <a:pt x="2175" y="7499"/>
                    <a:pt x="1986" y="7656"/>
                    <a:pt x="1734" y="7656"/>
                  </a:cubicBezTo>
                  <a:cubicBezTo>
                    <a:pt x="1513" y="7656"/>
                    <a:pt x="1356" y="7467"/>
                    <a:pt x="1356" y="7278"/>
                  </a:cubicBezTo>
                  <a:lnTo>
                    <a:pt x="1356" y="2049"/>
                  </a:lnTo>
                  <a:cubicBezTo>
                    <a:pt x="1356" y="1797"/>
                    <a:pt x="1545" y="1607"/>
                    <a:pt x="1734" y="1607"/>
                  </a:cubicBezTo>
                  <a:close/>
                  <a:moveTo>
                    <a:pt x="1230" y="1"/>
                  </a:moveTo>
                  <a:cubicBezTo>
                    <a:pt x="568" y="1"/>
                    <a:pt x="1" y="536"/>
                    <a:pt x="1" y="1198"/>
                  </a:cubicBezTo>
                  <a:lnTo>
                    <a:pt x="1" y="8507"/>
                  </a:lnTo>
                  <a:lnTo>
                    <a:pt x="3593" y="8507"/>
                  </a:lnTo>
                  <a:lnTo>
                    <a:pt x="3593" y="1198"/>
                  </a:lnTo>
                  <a:cubicBezTo>
                    <a:pt x="3561" y="536"/>
                    <a:pt x="2994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-59290500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05" y="1071"/>
                    <a:pt x="2205" y="1260"/>
                  </a:cubicBezTo>
                  <a:cubicBezTo>
                    <a:pt x="2205" y="1449"/>
                    <a:pt x="2016" y="1701"/>
                    <a:pt x="1796" y="1701"/>
                  </a:cubicBezTo>
                  <a:cubicBezTo>
                    <a:pt x="1575" y="1701"/>
                    <a:pt x="1386" y="1481"/>
                    <a:pt x="1386" y="1260"/>
                  </a:cubicBezTo>
                  <a:cubicBezTo>
                    <a:pt x="1386" y="1008"/>
                    <a:pt x="1575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60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-5929050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96" y="1607"/>
                  </a:moveTo>
                  <a:cubicBezTo>
                    <a:pt x="2048" y="1607"/>
                    <a:pt x="2205" y="1797"/>
                    <a:pt x="2205" y="2049"/>
                  </a:cubicBezTo>
                  <a:lnTo>
                    <a:pt x="2205" y="7278"/>
                  </a:lnTo>
                  <a:cubicBezTo>
                    <a:pt x="2205" y="7499"/>
                    <a:pt x="2016" y="7656"/>
                    <a:pt x="1796" y="7656"/>
                  </a:cubicBezTo>
                  <a:cubicBezTo>
                    <a:pt x="1607" y="7656"/>
                    <a:pt x="1386" y="7467"/>
                    <a:pt x="1386" y="7278"/>
                  </a:cubicBezTo>
                  <a:lnTo>
                    <a:pt x="1386" y="2049"/>
                  </a:lnTo>
                  <a:cubicBezTo>
                    <a:pt x="1386" y="1797"/>
                    <a:pt x="1575" y="1607"/>
                    <a:pt x="1796" y="1607"/>
                  </a:cubicBezTo>
                  <a:close/>
                  <a:moveTo>
                    <a:pt x="1260" y="1"/>
                  </a:moveTo>
                  <a:cubicBezTo>
                    <a:pt x="599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92" y="536"/>
                    <a:pt x="3025" y="1"/>
                    <a:pt x="2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-5918102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828" y="851"/>
                  </a:moveTo>
                  <a:cubicBezTo>
                    <a:pt x="2080" y="851"/>
                    <a:pt x="2269" y="1071"/>
                    <a:pt x="2269" y="1260"/>
                  </a:cubicBezTo>
                  <a:cubicBezTo>
                    <a:pt x="2269" y="1449"/>
                    <a:pt x="2080" y="1701"/>
                    <a:pt x="1828" y="1701"/>
                  </a:cubicBezTo>
                  <a:cubicBezTo>
                    <a:pt x="1607" y="1701"/>
                    <a:pt x="1450" y="1481"/>
                    <a:pt x="1450" y="1260"/>
                  </a:cubicBezTo>
                  <a:cubicBezTo>
                    <a:pt x="1450" y="1008"/>
                    <a:pt x="1607" y="851"/>
                    <a:pt x="1828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lnTo>
                    <a:pt x="32" y="2079"/>
                  </a:lnTo>
                  <a:cubicBezTo>
                    <a:pt x="32" y="2741"/>
                    <a:pt x="567" y="3308"/>
                    <a:pt x="1261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-5917945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33" y="1607"/>
                  </a:moveTo>
                  <a:cubicBezTo>
                    <a:pt x="1922" y="1607"/>
                    <a:pt x="2174" y="1797"/>
                    <a:pt x="2174" y="2049"/>
                  </a:cubicBezTo>
                  <a:lnTo>
                    <a:pt x="2174" y="7278"/>
                  </a:lnTo>
                  <a:cubicBezTo>
                    <a:pt x="2174" y="7499"/>
                    <a:pt x="1985" y="7656"/>
                    <a:pt x="1733" y="7656"/>
                  </a:cubicBezTo>
                  <a:cubicBezTo>
                    <a:pt x="1513" y="7656"/>
                    <a:pt x="1355" y="7467"/>
                    <a:pt x="1355" y="7278"/>
                  </a:cubicBezTo>
                  <a:lnTo>
                    <a:pt x="1355" y="2049"/>
                  </a:lnTo>
                  <a:cubicBezTo>
                    <a:pt x="1355" y="1797"/>
                    <a:pt x="1544" y="1607"/>
                    <a:pt x="1733" y="1607"/>
                  </a:cubicBezTo>
                  <a:close/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60" y="536"/>
                    <a:pt x="2993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" name="Google Shape;261;p16"/>
          <p:cNvGrpSpPr/>
          <p:nvPr/>
        </p:nvGrpSpPr>
        <p:grpSpPr>
          <a:xfrm>
            <a:off x="7035206" y="1632349"/>
            <a:ext cx="368186" cy="366364"/>
            <a:chOff x="-62151950" y="4111775"/>
            <a:chExt cx="318225" cy="316650"/>
          </a:xfrm>
        </p:grpSpPr>
        <p:sp>
          <p:nvSpPr>
            <p:cNvPr id="262" name="Google Shape;262;p16"/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" name="Straight Connector 2"/>
          <p:cNvCxnSpPr/>
          <p:nvPr/>
        </p:nvCxnSpPr>
        <p:spPr>
          <a:xfrm flipV="1">
            <a:off x="554064" y="659219"/>
            <a:ext cx="3266569" cy="176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4" name="Picture 2" descr="Cyprus International University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513" y="106326"/>
            <a:ext cx="448614" cy="44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Google Shape;190;p16"/>
          <p:cNvSpPr txBox="1">
            <a:spLocks/>
          </p:cNvSpPr>
          <p:nvPr/>
        </p:nvSpPr>
        <p:spPr>
          <a:xfrm>
            <a:off x="435701" y="1029461"/>
            <a:ext cx="81144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pPr algn="l"/>
            <a:r>
              <a:rPr lang="en-US" sz="1800" dirty="0"/>
              <a:t>List the shortened version of the account number (first 5 characters), and the formatted balance of all active accounts.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22" y="1735322"/>
            <a:ext cx="7726843" cy="336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855172"/>
      </p:ext>
    </p:extLst>
  </p:cSld>
  <p:clrMapOvr>
    <a:masterClrMapping/>
  </p:clrMapOvr>
</p:sld>
</file>

<file path=ppt/theme/theme1.xml><?xml version="1.0" encoding="utf-8"?>
<a:theme xmlns:a="http://schemas.openxmlformats.org/drawingml/2006/main" name="Data Migration Process Infographics by Slidesgo">
  <a:themeElements>
    <a:clrScheme name="Simple Light">
      <a:dk1>
        <a:srgbClr val="000000"/>
      </a:dk1>
      <a:lt1>
        <a:srgbClr val="FFFFFF"/>
      </a:lt1>
      <a:dk2>
        <a:srgbClr val="DDDDDD"/>
      </a:dk2>
      <a:lt2>
        <a:srgbClr val="293E8D"/>
      </a:lt2>
      <a:accent1>
        <a:srgbClr val="4335AF"/>
      </a:accent1>
      <a:accent2>
        <a:srgbClr val="9659F4"/>
      </a:accent2>
      <a:accent3>
        <a:srgbClr val="5CCFFB"/>
      </a:accent3>
      <a:accent4>
        <a:srgbClr val="A0FDF1"/>
      </a:accent4>
      <a:accent5>
        <a:srgbClr val="FCCAF5"/>
      </a:accent5>
      <a:accent6>
        <a:srgbClr val="FA72DC"/>
      </a:accent6>
      <a:hlink>
        <a:srgbClr val="21347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111</Words>
  <Application>Microsoft Office PowerPoint</Application>
  <PresentationFormat>On-screen Show (16:9)</PresentationFormat>
  <Paragraphs>10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Fira Sans Extra Condensed Medium</vt:lpstr>
      <vt:lpstr>Roboto</vt:lpstr>
      <vt:lpstr>Arial</vt:lpstr>
      <vt:lpstr>Fira Sans Extra Condensed SemiBold</vt:lpstr>
      <vt:lpstr>Data Migration Process Infographics by Slidesgo</vt:lpstr>
      <vt:lpstr>Step Five : Related Queries</vt:lpstr>
      <vt:lpstr>Step Five : Related Queries cont.</vt:lpstr>
      <vt:lpstr>Step Five : Related Queries cont.</vt:lpstr>
      <vt:lpstr>Step Five : Related Queries cont.</vt:lpstr>
      <vt:lpstr>Step Five : Related Queries cont.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Banking Management Database</dc:title>
  <dc:creator>Farah</dc:creator>
  <cp:lastModifiedBy>Amanuel A. G.</cp:lastModifiedBy>
  <cp:revision>14</cp:revision>
  <dcterms:modified xsi:type="dcterms:W3CDTF">2024-12-22T21:22:11Z</dcterms:modified>
</cp:coreProperties>
</file>