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ora" pitchFamily="2" charset="77"/>
      <p:regular r:id="rId15"/>
      <p:bold r:id="rId16"/>
      <p:italic r:id="rId17"/>
      <p:boldItalic r:id="rId18"/>
    </p:embeddedFont>
    <p:embeddedFont>
      <p:font typeface="Roboto Mono"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BBCE3C-DD08-48A3-9A21-F2DA5DB07C9D}">
  <a:tblStyle styleId="{58BBCE3C-DD08-48A3-9A21-F2DA5DB07C9D}" styleName="Table_0">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8"/>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f12c5014c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f12c5014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13b92aa29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13b92aa29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3b92aa2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13b92aa2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0f12c5014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0f12c501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3b92aa2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3b92aa2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f12c5014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f12c5014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f12c5014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0f12c501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f12c5014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f12c5014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f12c5014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f12c5014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f12c5014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f12c5014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f12c5014c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0f12c5014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p:nvPr/>
        </p:nvSpPr>
        <p:spPr>
          <a:xfrm>
            <a:off x="3854625" y="2109325"/>
            <a:ext cx="3976800" cy="992100"/>
          </a:xfrm>
          <a:prstGeom prst="rect">
            <a:avLst/>
          </a:prstGeom>
          <a:solidFill>
            <a:srgbClr val="A45B38"/>
          </a:solidFill>
          <a:ln w="9525" cap="flat" cmpd="sng">
            <a:solidFill>
              <a:srgbClr val="A45B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txBox="1"/>
          <p:nvPr/>
        </p:nvSpPr>
        <p:spPr>
          <a:xfrm>
            <a:off x="3854625" y="2109325"/>
            <a:ext cx="4856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F8F1EA"/>
                </a:solidFill>
                <a:latin typeface="Lora"/>
                <a:ea typeface="Lora"/>
                <a:cs typeface="Lora"/>
                <a:sym typeface="Lora"/>
              </a:rPr>
              <a:t>Submitted By:</a:t>
            </a:r>
            <a:br>
              <a:rPr lang="en" sz="1600">
                <a:solidFill>
                  <a:srgbClr val="F8F1EA"/>
                </a:solidFill>
                <a:latin typeface="Lora"/>
                <a:ea typeface="Lora"/>
                <a:cs typeface="Lora"/>
                <a:sym typeface="Lora"/>
              </a:rPr>
            </a:br>
            <a:r>
              <a:rPr lang="en" sz="1600">
                <a:solidFill>
                  <a:srgbClr val="F8F1EA"/>
                </a:solidFill>
                <a:latin typeface="Lora"/>
                <a:ea typeface="Lora"/>
                <a:cs typeface="Lora"/>
                <a:sym typeface="Lora"/>
              </a:rPr>
              <a:t>Farah Fatima</a:t>
            </a:r>
            <a:endParaRPr sz="1600">
              <a:solidFill>
                <a:srgbClr val="F8F1EA"/>
              </a:solidFill>
              <a:latin typeface="Lora"/>
              <a:ea typeface="Lora"/>
              <a:cs typeface="Lora"/>
              <a:sym typeface="Lora"/>
            </a:endParaRPr>
          </a:p>
        </p:txBody>
      </p:sp>
      <p:sp>
        <p:nvSpPr>
          <p:cNvPr id="59" name="Google Shape;59;p13"/>
          <p:cNvSpPr txBox="1"/>
          <p:nvPr/>
        </p:nvSpPr>
        <p:spPr>
          <a:xfrm>
            <a:off x="3975900" y="3289750"/>
            <a:ext cx="4856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solidFill>
                <a:srgbClr val="F8F1EA"/>
              </a:solidFill>
              <a:latin typeface="Lora"/>
              <a:ea typeface="Lora"/>
              <a:cs typeface="Lora"/>
              <a:sym typeface="Lora"/>
            </a:endParaRPr>
          </a:p>
          <a:p>
            <a:pPr marL="457200" lvl="0" indent="0" algn="l" rtl="0">
              <a:spcBef>
                <a:spcPts val="0"/>
              </a:spcBef>
              <a:spcAft>
                <a:spcPts val="0"/>
              </a:spcAft>
              <a:buNone/>
            </a:pPr>
            <a:endParaRPr sz="1000" b="1">
              <a:solidFill>
                <a:srgbClr val="F8F1EA"/>
              </a:solidFill>
              <a:latin typeface="Lora"/>
              <a:ea typeface="Lora"/>
              <a:cs typeface="Lora"/>
              <a:sym typeface="Lora"/>
            </a:endParaRPr>
          </a:p>
          <a:p>
            <a:pPr marL="0" lvl="0" indent="0" algn="l" rtl="0">
              <a:spcBef>
                <a:spcPts val="0"/>
              </a:spcBef>
              <a:spcAft>
                <a:spcPts val="0"/>
              </a:spcAft>
              <a:buNone/>
            </a:pPr>
            <a:endParaRPr sz="1600" b="1">
              <a:solidFill>
                <a:srgbClr val="F8F1EA"/>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140" name="Google Shape;140;p22"/>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5. </a:t>
            </a:r>
            <a:r>
              <a:rPr lang="en" sz="1100" b="1">
                <a:solidFill>
                  <a:schemeClr val="dk1"/>
                </a:solidFill>
              </a:rPr>
              <a:t>Recommendations</a:t>
            </a:r>
            <a:endParaRPr sz="1100" b="1">
              <a:solidFill>
                <a:schemeClr val="dk1"/>
              </a:solidFill>
            </a:endParaRPr>
          </a:p>
        </p:txBody>
      </p:sp>
      <p:sp>
        <p:nvSpPr>
          <p:cNvPr id="141" name="Google Shape;141;p22"/>
          <p:cNvSpPr txBox="1"/>
          <p:nvPr/>
        </p:nvSpPr>
        <p:spPr>
          <a:xfrm>
            <a:off x="304800" y="304800"/>
            <a:ext cx="3000000" cy="21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p:txBody>
      </p:sp>
      <p:sp>
        <p:nvSpPr>
          <p:cNvPr id="142" name="Google Shape;142;p22"/>
          <p:cNvSpPr txBox="1"/>
          <p:nvPr/>
        </p:nvSpPr>
        <p:spPr>
          <a:xfrm>
            <a:off x="252300" y="855475"/>
            <a:ext cx="7879800" cy="352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Clr>
                <a:schemeClr val="dk1"/>
              </a:buClr>
              <a:buSzPts val="1100"/>
              <a:buFont typeface="Arial"/>
              <a:buNone/>
            </a:pPr>
            <a:r>
              <a:rPr lang="en" sz="1000" b="1">
                <a:solidFill>
                  <a:schemeClr val="dk1"/>
                </a:solidFill>
              </a:rPr>
              <a:t>Conversion Funnel Optimization Focused on Cross-Channel Insights</a:t>
            </a:r>
            <a:endParaRPr sz="1000" b="1">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a:solidFill>
                  <a:schemeClr val="dk1"/>
                </a:solidFill>
              </a:rPr>
              <a:t>Unified Cart and Checkout Experience</a:t>
            </a:r>
            <a:r>
              <a:rPr lang="en" sz="900">
                <a:solidFill>
                  <a:schemeClr val="dk1"/>
                </a:solidFill>
              </a:rPr>
              <a: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Enable customers to start a cart online and complete the purchase offline, or vice versa. This unification can improve conversion rates by reducing the friction caused by customers switching channels.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Cross-Channel Cart Recovery Campaigns</a:t>
            </a:r>
            <a:r>
              <a:rPr lang="en" sz="900">
                <a:solidFill>
                  <a:schemeClr val="dk1"/>
                </a:solidFill>
              </a:rPr>
              <a: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Develop email and SMS campaigns specifically for users who abandon their carts across different channels. For instance, if someone adds items to their cart online but doesn’t purchase, offer showroom-based assistance or promotions.</a:t>
            </a:r>
            <a:br>
              <a:rPr lang="en" sz="900">
                <a:solidFill>
                  <a:schemeClr val="dk1"/>
                </a:solidFill>
              </a:rPr>
            </a:br>
            <a:endParaRPr sz="900">
              <a:solidFill>
                <a:schemeClr val="dk1"/>
              </a:solidFill>
            </a:endParaRPr>
          </a:p>
          <a:p>
            <a:pPr marL="0" lvl="0" indent="0" algn="l" rtl="0">
              <a:lnSpc>
                <a:spcPct val="115000"/>
              </a:lnSpc>
              <a:spcBef>
                <a:spcPts val="1200"/>
              </a:spcBef>
              <a:spcAft>
                <a:spcPts val="0"/>
              </a:spcAft>
              <a:buNone/>
            </a:pPr>
            <a:r>
              <a:rPr lang="en" sz="1000" b="1">
                <a:solidFill>
                  <a:schemeClr val="dk1"/>
                </a:solidFill>
              </a:rPr>
              <a:t>Enhanced Customer Journey Experience</a:t>
            </a:r>
            <a:endParaRPr sz="1000" b="1">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a:solidFill>
                  <a:schemeClr val="dk1"/>
                </a:solidFill>
              </a:rPr>
              <a:t>Streamlined Checkout</a:t>
            </a:r>
            <a:r>
              <a:rPr lang="en" sz="900">
                <a:solidFill>
                  <a:schemeClr val="dk1"/>
                </a:solidFill>
              </a:rPr>
              <a: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Reduce the number of steps in the online checkout process and optimize in-store checkout flow by training staff to assist customers with digital checkout options.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Offer a guest checkout option, minimize required fields, and integrate multiple payment options to reduce friction. In-store, equip staff with tablets to assist with on-the-spot checkouts for high-traffic periods.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User-Generated Content and Reviews</a:t>
            </a:r>
            <a:r>
              <a:rPr lang="en" sz="900">
                <a:solidFill>
                  <a:schemeClr val="dk1"/>
                </a:solidFill>
              </a:rPr>
              <a: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Improve trust on product pages by featuring customer reviews, user photos, and visual content from social media.</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Encourage customers to submit reviews and photos post-purchase by offering incentives like loyalty points or discounts. Highlight these reviews on relevant product pages, especially for high-consideration items.</a:t>
            </a:r>
            <a:endParaRPr sz="9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ct val="100000"/>
              <a:buFont typeface="Arial"/>
              <a:buNone/>
            </a:pPr>
            <a:r>
              <a:rPr lang="en" sz="1100" b="1">
                <a:solidFill>
                  <a:schemeClr val="dk1"/>
                </a:solidFill>
              </a:rPr>
              <a:t>Project Idea: Intelligent Upsell &amp; Cross-Sell Engine</a:t>
            </a:r>
            <a:endParaRPr sz="1100" b="1">
              <a:solidFill>
                <a:schemeClr val="dk1"/>
              </a:solidFill>
            </a:endParaRPr>
          </a:p>
          <a:p>
            <a:pPr marL="0" lvl="0" indent="0" algn="l" rtl="0">
              <a:spcBef>
                <a:spcPts val="1200"/>
              </a:spcBef>
              <a:spcAft>
                <a:spcPts val="0"/>
              </a:spcAft>
              <a:buClr>
                <a:schemeClr val="dk1"/>
              </a:buClr>
              <a:buSzPct val="100000"/>
              <a:buFont typeface="Arial"/>
              <a:buNone/>
            </a:pPr>
            <a:r>
              <a:rPr lang="en" sz="1100" b="1">
                <a:solidFill>
                  <a:schemeClr val="dk1"/>
                </a:solidFill>
              </a:rPr>
              <a:t>Objective:</a:t>
            </a:r>
            <a:br>
              <a:rPr lang="en" sz="1100" b="1">
                <a:solidFill>
                  <a:schemeClr val="dk1"/>
                </a:solidFill>
              </a:rPr>
            </a:br>
            <a:r>
              <a:rPr lang="en" sz="1100">
                <a:solidFill>
                  <a:schemeClr val="dk1"/>
                </a:solidFill>
              </a:rPr>
              <a:t>Boost revenue by maximizing each customer’s purchase value through tailored product recommendations.</a:t>
            </a:r>
            <a:endParaRPr sz="1100">
              <a:solidFill>
                <a:schemeClr val="dk1"/>
              </a:solidFill>
            </a:endParaRPr>
          </a:p>
          <a:p>
            <a:pPr marL="0" lvl="0" indent="0" algn="l" rtl="0">
              <a:spcBef>
                <a:spcPts val="1200"/>
              </a:spcBef>
              <a:spcAft>
                <a:spcPts val="0"/>
              </a:spcAft>
              <a:buClr>
                <a:schemeClr val="dk1"/>
              </a:buClr>
              <a:buSzPct val="100000"/>
              <a:buFont typeface="Arial"/>
              <a:buNone/>
            </a:pPr>
            <a:r>
              <a:rPr lang="en" sz="1100" b="1">
                <a:solidFill>
                  <a:schemeClr val="dk1"/>
                </a:solidFill>
              </a:rPr>
              <a:t>Key Components:</a:t>
            </a:r>
            <a:endParaRPr sz="1100" b="1">
              <a:solidFill>
                <a:schemeClr val="dk1"/>
              </a:solidFill>
            </a:endParaRPr>
          </a:p>
          <a:p>
            <a:pPr marL="457200" lvl="0" indent="-293211" algn="l" rtl="0">
              <a:spcBef>
                <a:spcPts val="1200"/>
              </a:spcBef>
              <a:spcAft>
                <a:spcPts val="0"/>
              </a:spcAft>
              <a:buClr>
                <a:schemeClr val="dk1"/>
              </a:buClr>
              <a:buSzPct val="100000"/>
              <a:buAutoNum type="arabicPeriod"/>
            </a:pPr>
            <a:r>
              <a:rPr lang="en" sz="1100" b="1">
                <a:solidFill>
                  <a:schemeClr val="dk1"/>
                </a:solidFill>
              </a:rPr>
              <a:t>Curated Bundles</a:t>
            </a:r>
            <a:r>
              <a:rPr lang="en" sz="1100">
                <a:solidFill>
                  <a:schemeClr val="dk1"/>
                </a:solidFill>
              </a:rPr>
              <a:t>: Use purchase data to create product bundles (e.g., sofas with matching coffee tables), increasing average order size.</a:t>
            </a:r>
            <a:endParaRPr sz="1100">
              <a:solidFill>
                <a:schemeClr val="dk1"/>
              </a:solidFill>
            </a:endParaRPr>
          </a:p>
          <a:p>
            <a:pPr marL="457200" lvl="0" indent="-293211" algn="l" rtl="0">
              <a:spcBef>
                <a:spcPts val="0"/>
              </a:spcBef>
              <a:spcAft>
                <a:spcPts val="0"/>
              </a:spcAft>
              <a:buClr>
                <a:schemeClr val="dk1"/>
              </a:buClr>
              <a:buSzPct val="100000"/>
              <a:buAutoNum type="arabicPeriod"/>
            </a:pPr>
            <a:r>
              <a:rPr lang="en" sz="1100" b="1">
                <a:solidFill>
                  <a:schemeClr val="dk1"/>
                </a:solidFill>
              </a:rPr>
              <a:t>In-Cart Upsells</a:t>
            </a:r>
            <a:r>
              <a:rPr lang="en" sz="1100">
                <a:solidFill>
                  <a:schemeClr val="dk1"/>
                </a:solidFill>
              </a:rPr>
              <a:t>: During checkout, suggest premium or complementary items that enhance items already in the cart, encouraging upgrades and add-ons.</a:t>
            </a:r>
            <a:endParaRPr sz="1100">
              <a:solidFill>
                <a:schemeClr val="dk1"/>
              </a:solidFill>
            </a:endParaRPr>
          </a:p>
          <a:p>
            <a:pPr marL="457200" lvl="0" indent="-293211" algn="l" rtl="0">
              <a:spcBef>
                <a:spcPts val="0"/>
              </a:spcBef>
              <a:spcAft>
                <a:spcPts val="0"/>
              </a:spcAft>
              <a:buClr>
                <a:schemeClr val="dk1"/>
              </a:buClr>
              <a:buSzPct val="100000"/>
              <a:buAutoNum type="arabicPeriod"/>
            </a:pPr>
            <a:r>
              <a:rPr lang="en" sz="1100" b="1">
                <a:solidFill>
                  <a:schemeClr val="dk1"/>
                </a:solidFill>
              </a:rPr>
              <a:t>Exclusive Offers for Repeat Customers</a:t>
            </a:r>
            <a:r>
              <a:rPr lang="en" sz="1100">
                <a:solidFill>
                  <a:schemeClr val="dk1"/>
                </a:solidFill>
              </a:rPr>
              <a:t>: Reward high-value customers with early access to collections and tailored discounts on products that match their style.</a:t>
            </a:r>
            <a:endParaRPr sz="1100">
              <a:solidFill>
                <a:schemeClr val="dk1"/>
              </a:solidFill>
            </a:endParaRPr>
          </a:p>
          <a:p>
            <a:pPr marL="457200" lvl="0" indent="-293211" algn="l" rtl="0">
              <a:spcBef>
                <a:spcPts val="0"/>
              </a:spcBef>
              <a:spcAft>
                <a:spcPts val="0"/>
              </a:spcAft>
              <a:buClr>
                <a:schemeClr val="dk1"/>
              </a:buClr>
              <a:buSzPct val="100000"/>
              <a:buAutoNum type="arabicPeriod"/>
            </a:pPr>
            <a:r>
              <a:rPr lang="en" sz="1100" b="1">
                <a:solidFill>
                  <a:schemeClr val="dk1"/>
                </a:solidFill>
              </a:rPr>
              <a:t>Seasonal Recommendations</a:t>
            </a:r>
            <a:r>
              <a:rPr lang="en" sz="1100">
                <a:solidFill>
                  <a:schemeClr val="dk1"/>
                </a:solidFill>
              </a:rPr>
              <a:t>: Offer timely suggestions based on seasonal needs (e.g., outdoor furniture for summer), driving timely, relevant purchases.</a:t>
            </a:r>
            <a:endParaRPr sz="1100">
              <a:solidFill>
                <a:schemeClr val="dk1"/>
              </a:solidFill>
            </a:endParaRPr>
          </a:p>
          <a:p>
            <a:pPr marL="0" lvl="0" indent="0" algn="l" rtl="0">
              <a:spcBef>
                <a:spcPts val="1200"/>
              </a:spcBef>
              <a:spcAft>
                <a:spcPts val="0"/>
              </a:spcAft>
              <a:buClr>
                <a:schemeClr val="dk1"/>
              </a:buClr>
              <a:buSzPct val="100000"/>
              <a:buFont typeface="Arial"/>
              <a:buNone/>
            </a:pPr>
            <a:r>
              <a:rPr lang="en" sz="1100" b="1">
                <a:solidFill>
                  <a:schemeClr val="dk1"/>
                </a:solidFill>
              </a:rPr>
              <a:t>Why It Matters:</a:t>
            </a:r>
            <a:br>
              <a:rPr lang="en" sz="1100" b="1">
                <a:solidFill>
                  <a:schemeClr val="dk1"/>
                </a:solidFill>
              </a:rPr>
            </a:br>
            <a:r>
              <a:rPr lang="en" sz="1100">
                <a:solidFill>
                  <a:schemeClr val="dk1"/>
                </a:solidFill>
              </a:rPr>
              <a:t>This targeted approach drives higher revenue per transaction, turning every purchase into an opportunity for growth. It’s a cost-effective strategy that leverages existing data to enhance customer experience and loyalty, positioning Castlery as the go-to brand for cohesive, stylish home solutions.</a:t>
            </a:r>
            <a:endParaRPr sz="1100">
              <a:solidFill>
                <a:schemeClr val="dk1"/>
              </a:solidFill>
            </a:endParaRPr>
          </a:p>
          <a:p>
            <a:pPr marL="0" lvl="0" indent="0" algn="l" rtl="0">
              <a:spcBef>
                <a:spcPts val="1200"/>
              </a:spcBef>
              <a:spcAft>
                <a:spcPts val="1200"/>
              </a:spcAft>
              <a:buNone/>
            </a:pPr>
            <a:endParaRPr/>
          </a:p>
        </p:txBody>
      </p:sp>
      <p:sp>
        <p:nvSpPr>
          <p:cNvPr id="148" name="Google Shape;148;p23"/>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6. </a:t>
            </a:r>
            <a:r>
              <a:rPr lang="en" sz="1100" b="1">
                <a:solidFill>
                  <a:schemeClr val="dk1"/>
                </a:solidFill>
              </a:rPr>
              <a:t>Additional Analytical Project Idea</a:t>
            </a:r>
            <a:endParaRPr sz="1100"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154" name="Google Shape;154;p24"/>
          <p:cNvSpPr txBox="1"/>
          <p:nvPr/>
        </p:nvSpPr>
        <p:spPr>
          <a:xfrm>
            <a:off x="304800" y="304800"/>
            <a:ext cx="3000000" cy="21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p:txBody>
      </p:sp>
      <p:sp>
        <p:nvSpPr>
          <p:cNvPr id="155" name="Google Shape;155;p24"/>
          <p:cNvSpPr txBox="1"/>
          <p:nvPr/>
        </p:nvSpPr>
        <p:spPr>
          <a:xfrm>
            <a:off x="397000" y="785325"/>
            <a:ext cx="7563900" cy="249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chemeClr val="dk1"/>
                </a:solidFill>
              </a:rPr>
              <a:t>6. Appendix:</a:t>
            </a:r>
            <a:br>
              <a:rPr lang="en" sz="1100">
                <a:solidFill>
                  <a:schemeClr val="dk1"/>
                </a:solidFill>
              </a:rPr>
            </a:b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Process I undertook:</a:t>
            </a:r>
            <a:br>
              <a:rPr lang="en" sz="1100">
                <a:solidFill>
                  <a:schemeClr val="dk1"/>
                </a:solidFill>
              </a:rPr>
            </a:br>
            <a:r>
              <a:rPr lang="en" sz="1100" b="1">
                <a:solidFill>
                  <a:schemeClr val="dk1"/>
                </a:solidFill>
              </a:rPr>
              <a:t>Offline: </a:t>
            </a:r>
            <a:r>
              <a:rPr lang="en" sz="1100">
                <a:solidFill>
                  <a:schemeClr val="dk1"/>
                </a:solidFill>
              </a:rPr>
              <a:t>MarketingAnalyticsAsstManager_Assignment_Data had all offline purchase data that I transformed to see All items, their prices and quantities separately for each user</a:t>
            </a:r>
            <a:endParaRPr sz="1100">
              <a:solidFill>
                <a:schemeClr val="dk1"/>
              </a:solidFill>
            </a:endParaRPr>
          </a:p>
          <a:p>
            <a:pPr marL="0" lvl="0" indent="0" algn="l" rtl="0">
              <a:lnSpc>
                <a:spcPct val="115000"/>
              </a:lnSpc>
              <a:spcBef>
                <a:spcPts val="0"/>
              </a:spcBef>
              <a:spcAft>
                <a:spcPts val="0"/>
              </a:spcAft>
              <a:buNone/>
            </a:pPr>
            <a:br>
              <a:rPr lang="en" sz="1100">
                <a:solidFill>
                  <a:schemeClr val="dk1"/>
                </a:solidFill>
              </a:rPr>
            </a:br>
            <a:r>
              <a:rPr lang="en" sz="1100" b="1">
                <a:solidFill>
                  <a:schemeClr val="dk1"/>
                </a:solidFill>
              </a:rPr>
              <a:t>Online: </a:t>
            </a:r>
            <a:r>
              <a:rPr lang="en" sz="1100">
                <a:solidFill>
                  <a:schemeClr val="dk1"/>
                </a:solidFill>
              </a:rPr>
              <a:t>web_events_item_brand had data for all events, I transformed the data by placing purchase events separately and covering transformations to see All items, their prices and quantities separately for each user </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br>
              <a:rPr lang="en" sz="1100">
                <a:solidFill>
                  <a:schemeClr val="dk1"/>
                </a:solidFill>
              </a:rPr>
            </a:br>
            <a:r>
              <a:rPr lang="en" sz="1100">
                <a:solidFill>
                  <a:schemeClr val="dk1"/>
                </a:solidFill>
              </a:rPr>
              <a:t>All Offline Code: Offline Data Analysis.ipynb</a:t>
            </a:r>
            <a:br>
              <a:rPr lang="en" sz="1100">
                <a:solidFill>
                  <a:schemeClr val="dk1"/>
                </a:solidFill>
              </a:rPr>
            </a:br>
            <a:r>
              <a:rPr lang="en" sz="1100">
                <a:solidFill>
                  <a:schemeClr val="dk1"/>
                </a:solidFill>
              </a:rPr>
              <a:t>All Online Code: Online Data Analysis.ipynb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65" name="Google Shape;65;p14"/>
          <p:cNvSpPr txBox="1"/>
          <p:nvPr/>
        </p:nvSpPr>
        <p:spPr>
          <a:xfrm>
            <a:off x="238875" y="676750"/>
            <a:ext cx="8754000" cy="430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dk1"/>
                </a:solidFill>
              </a:rPr>
              <a:t>Key Problem:</a:t>
            </a:r>
            <a:br>
              <a:rPr lang="en" sz="1100" b="1" dirty="0">
                <a:solidFill>
                  <a:schemeClr val="dk1"/>
                </a:solidFill>
              </a:rPr>
            </a:br>
            <a:r>
              <a:rPr lang="en" sz="900" dirty="0" err="1">
                <a:solidFill>
                  <a:schemeClr val="dk1"/>
                </a:solidFill>
              </a:rPr>
              <a:t>Castlery</a:t>
            </a:r>
            <a:r>
              <a:rPr lang="en" sz="900" dirty="0">
                <a:solidFill>
                  <a:schemeClr val="dk1"/>
                </a:solidFill>
              </a:rPr>
              <a:t> faces alignment challenges between its online and offline experiences, particularly in Singapore, where showroom sales contribute heavily. Significant drop-offs at critical online stages—specifically from "pageviews to 'Add to Cart'" and "checkout to purchase"—suggest potential gaps in the customer journey. Additionally, refining pricing and product positioning across channels is essential to maximize revenue and effectively target high-value items. Resolving these issues is vital to creating a seamless omnichannel strategy that resonates with customers and drives sustained growth.</a:t>
            </a:r>
            <a:endParaRPr sz="800" b="1" dirty="0">
              <a:solidFill>
                <a:schemeClr val="dk1"/>
              </a:solidFill>
            </a:endParaRPr>
          </a:p>
          <a:p>
            <a:pPr marL="0" lvl="0" indent="0" algn="l" rtl="0">
              <a:lnSpc>
                <a:spcPct val="115000"/>
              </a:lnSpc>
              <a:spcBef>
                <a:spcPts val="1200"/>
              </a:spcBef>
              <a:spcAft>
                <a:spcPts val="0"/>
              </a:spcAft>
              <a:buNone/>
            </a:pPr>
            <a:r>
              <a:rPr lang="en" sz="1100" b="1" dirty="0">
                <a:solidFill>
                  <a:schemeClr val="dk1"/>
                </a:solidFill>
              </a:rPr>
              <a:t>Objective:</a:t>
            </a:r>
            <a:br>
              <a:rPr lang="en" sz="1100" b="1" dirty="0">
                <a:solidFill>
                  <a:schemeClr val="dk1"/>
                </a:solidFill>
              </a:rPr>
            </a:br>
            <a:r>
              <a:rPr lang="en" sz="900" dirty="0">
                <a:solidFill>
                  <a:schemeClr val="dk1"/>
                </a:solidFill>
              </a:rPr>
              <a:t>To gain actionable insights that drive customer engagement, boost conversions, and increase revenue across </a:t>
            </a:r>
            <a:r>
              <a:rPr lang="en" sz="900" dirty="0" err="1">
                <a:solidFill>
                  <a:schemeClr val="dk1"/>
                </a:solidFill>
              </a:rPr>
              <a:t>Castlery’s</a:t>
            </a:r>
            <a:r>
              <a:rPr lang="en" sz="900" dirty="0">
                <a:solidFill>
                  <a:schemeClr val="dk1"/>
                </a:solidFill>
              </a:rPr>
              <a:t> online and offline channels. This analysis will focus on:</a:t>
            </a:r>
            <a:endParaRPr sz="900" dirty="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dirty="0">
                <a:solidFill>
                  <a:schemeClr val="dk1"/>
                </a:solidFill>
              </a:rPr>
              <a:t>Optimizing the Customer Journey</a:t>
            </a:r>
            <a:r>
              <a:rPr lang="en" sz="900" dirty="0">
                <a:solidFill>
                  <a:schemeClr val="dk1"/>
                </a:solidFill>
              </a:rPr>
              <a:t>: Identify and resolve friction points across both digital and showroom touchpoints to streamline the shopping experience and improve conversion rates.</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dirty="0">
                <a:solidFill>
                  <a:schemeClr val="dk1"/>
                </a:solidFill>
              </a:rPr>
              <a:t>Channel-Specific Pricing Strategy</a:t>
            </a:r>
            <a:r>
              <a:rPr lang="en" sz="900" dirty="0">
                <a:solidFill>
                  <a:schemeClr val="dk1"/>
                </a:solidFill>
              </a:rPr>
              <a:t>: Assess how pricing affects purchasing decisions in each channel to implement targeted pricing approaches that resonate with specific customer segments.</a:t>
            </a:r>
            <a:endParaRPr sz="900" dirty="0">
              <a:solidFill>
                <a:schemeClr val="dk1"/>
              </a:solidFill>
            </a:endParaRPr>
          </a:p>
          <a:p>
            <a:pPr marL="457200" lvl="0" indent="-292100" algn="l" rtl="0">
              <a:lnSpc>
                <a:spcPct val="115000"/>
              </a:lnSpc>
              <a:spcBef>
                <a:spcPts val="0"/>
              </a:spcBef>
              <a:spcAft>
                <a:spcPts val="0"/>
              </a:spcAft>
              <a:buClr>
                <a:schemeClr val="dk1"/>
              </a:buClr>
              <a:buSzPts val="1000"/>
              <a:buChar char="●"/>
            </a:pPr>
            <a:r>
              <a:rPr lang="en" sz="900" b="1" dirty="0">
                <a:solidFill>
                  <a:schemeClr val="dk1"/>
                </a:solidFill>
              </a:rPr>
              <a:t>Strategic Product and Brand Positioning</a:t>
            </a:r>
            <a:r>
              <a:rPr lang="en" sz="900" dirty="0">
                <a:solidFill>
                  <a:schemeClr val="dk1"/>
                </a:solidFill>
              </a:rPr>
              <a:t>: Evaluate product and brand performance in online vs. offline settings to prioritize high-performing items and tailor marketing strategies to customer preferences.</a:t>
            </a:r>
            <a:endParaRPr sz="1000" dirty="0">
              <a:solidFill>
                <a:schemeClr val="dk1"/>
              </a:solidFill>
            </a:endParaRPr>
          </a:p>
          <a:p>
            <a:pPr marL="0" lvl="0" indent="0" algn="l" rtl="0">
              <a:lnSpc>
                <a:spcPct val="115000"/>
              </a:lnSpc>
              <a:spcBef>
                <a:spcPts val="1200"/>
              </a:spcBef>
              <a:spcAft>
                <a:spcPts val="0"/>
              </a:spcAft>
              <a:buNone/>
            </a:pPr>
            <a:r>
              <a:rPr lang="en" sz="1000" b="1" dirty="0">
                <a:solidFill>
                  <a:schemeClr val="dk1"/>
                </a:solidFill>
              </a:rPr>
              <a:t>Items Covered in this solution:</a:t>
            </a:r>
            <a:endParaRPr sz="1000" b="1" dirty="0">
              <a:solidFill>
                <a:schemeClr val="dk1"/>
              </a:solidFill>
            </a:endParaRPr>
          </a:p>
          <a:p>
            <a:pPr marL="457200" lvl="0" indent="-285750" algn="l" rtl="0">
              <a:spcBef>
                <a:spcPts val="1200"/>
              </a:spcBef>
              <a:spcAft>
                <a:spcPts val="0"/>
              </a:spcAft>
              <a:buClr>
                <a:schemeClr val="dk1"/>
              </a:buClr>
              <a:buSzPts val="900"/>
              <a:buChar char="●"/>
            </a:pPr>
            <a:r>
              <a:rPr lang="en" sz="900" dirty="0">
                <a:solidFill>
                  <a:schemeClr val="dk1"/>
                </a:solidFill>
              </a:rPr>
              <a:t>Channel Performance/Comparison</a:t>
            </a:r>
            <a:endParaRPr sz="900" dirty="0">
              <a:solidFill>
                <a:schemeClr val="dk1"/>
              </a:solidFill>
            </a:endParaRPr>
          </a:p>
          <a:p>
            <a:pPr marL="457200" lvl="0" indent="-285750" algn="l" rtl="0">
              <a:spcBef>
                <a:spcPts val="0"/>
              </a:spcBef>
              <a:spcAft>
                <a:spcPts val="0"/>
              </a:spcAft>
              <a:buClr>
                <a:schemeClr val="dk1"/>
              </a:buClr>
              <a:buSzPts val="900"/>
              <a:buChar char="●"/>
            </a:pPr>
            <a:r>
              <a:rPr lang="en" sz="900" dirty="0">
                <a:solidFill>
                  <a:schemeClr val="dk1"/>
                </a:solidFill>
              </a:rPr>
              <a:t>Price Sensitivity Analysis</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dirty="0">
                <a:solidFill>
                  <a:schemeClr val="dk1"/>
                </a:solidFill>
              </a:rPr>
              <a:t>Brand Performance &amp; Comparison across Channels</a:t>
            </a:r>
            <a:endParaRPr sz="900" dirty="0">
              <a:solidFill>
                <a:schemeClr val="dk1"/>
              </a:solidFill>
            </a:endParaRPr>
          </a:p>
          <a:p>
            <a:pPr marL="457200" lvl="0" indent="-285750" algn="l" rtl="0">
              <a:spcBef>
                <a:spcPts val="0"/>
              </a:spcBef>
              <a:spcAft>
                <a:spcPts val="0"/>
              </a:spcAft>
              <a:buClr>
                <a:schemeClr val="dk1"/>
              </a:buClr>
              <a:buSzPts val="900"/>
              <a:buChar char="●"/>
            </a:pPr>
            <a:r>
              <a:rPr lang="en" sz="900" dirty="0">
                <a:solidFill>
                  <a:schemeClr val="dk1"/>
                </a:solidFill>
              </a:rPr>
              <a:t>Customer Journey/Conversion Funnel</a:t>
            </a:r>
            <a:endParaRPr sz="900" dirty="0">
              <a:solidFill>
                <a:schemeClr val="dk1"/>
              </a:solidFill>
            </a:endParaRPr>
          </a:p>
          <a:p>
            <a:pPr marL="457200" lvl="0" indent="-285750" algn="l" rtl="0">
              <a:spcBef>
                <a:spcPts val="0"/>
              </a:spcBef>
              <a:spcAft>
                <a:spcPts val="0"/>
              </a:spcAft>
              <a:buClr>
                <a:schemeClr val="dk1"/>
              </a:buClr>
              <a:buSzPts val="900"/>
              <a:buChar char="●"/>
            </a:pPr>
            <a:r>
              <a:rPr lang="en" sz="900" dirty="0">
                <a:solidFill>
                  <a:schemeClr val="dk1"/>
                </a:solidFill>
              </a:rPr>
              <a:t>Strategies/Recommendation</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dirty="0">
                <a:solidFill>
                  <a:schemeClr val="dk1"/>
                </a:solidFill>
              </a:rPr>
              <a:t>Additional Analytical Project Idea</a:t>
            </a:r>
            <a:endParaRPr sz="900" dirty="0">
              <a:solidFill>
                <a:schemeClr val="dk1"/>
              </a:solidFill>
            </a:endParaRPr>
          </a:p>
          <a:p>
            <a:pPr marL="457200" lvl="0" indent="-285750" algn="l" rtl="0">
              <a:spcBef>
                <a:spcPts val="0"/>
              </a:spcBef>
              <a:spcAft>
                <a:spcPts val="0"/>
              </a:spcAft>
              <a:buClr>
                <a:schemeClr val="dk1"/>
              </a:buClr>
              <a:buSzPts val="900"/>
              <a:buChar char="●"/>
            </a:pPr>
            <a:r>
              <a:rPr lang="en" sz="900" dirty="0">
                <a:solidFill>
                  <a:schemeClr val="dk1"/>
                </a:solidFill>
              </a:rPr>
              <a:t>Appendix</a:t>
            </a:r>
            <a:endParaRPr sz="9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r="6820" b="88387"/>
          <a:stretch/>
        </p:blipFill>
        <p:spPr>
          <a:xfrm>
            <a:off x="0" y="0"/>
            <a:ext cx="8520600" cy="572700"/>
          </a:xfrm>
          <a:prstGeom prst="rect">
            <a:avLst/>
          </a:prstGeom>
          <a:noFill/>
          <a:ln>
            <a:noFill/>
          </a:ln>
        </p:spPr>
      </p:pic>
      <p:graphicFrame>
        <p:nvGraphicFramePr>
          <p:cNvPr id="71" name="Google Shape;71;p15"/>
          <p:cNvGraphicFramePr/>
          <p:nvPr/>
        </p:nvGraphicFramePr>
        <p:xfrm>
          <a:off x="1595415" y="910300"/>
          <a:ext cx="5887825" cy="1580275"/>
        </p:xfrm>
        <a:graphic>
          <a:graphicData uri="http://schemas.openxmlformats.org/drawingml/2006/table">
            <a:tbl>
              <a:tblPr>
                <a:noFill/>
                <a:tableStyleId>{58BBCE3C-DD08-48A3-9A21-F2DA5DB07C9D}</a:tableStyleId>
              </a:tblPr>
              <a:tblGrid>
                <a:gridCol w="2785225">
                  <a:extLst>
                    <a:ext uri="{9D8B030D-6E8A-4147-A177-3AD203B41FA5}">
                      <a16:colId xmlns:a16="http://schemas.microsoft.com/office/drawing/2014/main" val="20000"/>
                    </a:ext>
                  </a:extLst>
                </a:gridCol>
                <a:gridCol w="1544975">
                  <a:extLst>
                    <a:ext uri="{9D8B030D-6E8A-4147-A177-3AD203B41FA5}">
                      <a16:colId xmlns:a16="http://schemas.microsoft.com/office/drawing/2014/main" val="20001"/>
                    </a:ext>
                  </a:extLst>
                </a:gridCol>
                <a:gridCol w="1557625">
                  <a:extLst>
                    <a:ext uri="{9D8B030D-6E8A-4147-A177-3AD203B41FA5}">
                      <a16:colId xmlns:a16="http://schemas.microsoft.com/office/drawing/2014/main" val="20002"/>
                    </a:ext>
                  </a:extLst>
                </a:gridCol>
              </a:tblGrid>
              <a:tr h="415425">
                <a:tc>
                  <a:txBody>
                    <a:bodyPr/>
                    <a:lstStyle/>
                    <a:p>
                      <a:pPr marL="0" lvl="0" indent="0" algn="ctr" rtl="0">
                        <a:lnSpc>
                          <a:spcPct val="115000"/>
                        </a:lnSpc>
                        <a:spcBef>
                          <a:spcPts val="0"/>
                        </a:spcBef>
                        <a:spcAft>
                          <a:spcPts val="0"/>
                        </a:spcAft>
                        <a:buNone/>
                      </a:pPr>
                      <a:r>
                        <a:rPr lang="en" sz="1000" b="1"/>
                        <a:t>Metric</a:t>
                      </a:r>
                      <a:endParaRPr sz="10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Online Channel</a:t>
                      </a:r>
                      <a:endParaRPr sz="10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Offline Channel</a:t>
                      </a:r>
                      <a:endParaRPr sz="10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55425">
                <a:tc>
                  <a:txBody>
                    <a:bodyPr/>
                    <a:lstStyle/>
                    <a:p>
                      <a:pPr marL="0" lvl="0" indent="0" algn="l" rtl="0">
                        <a:lnSpc>
                          <a:spcPct val="115000"/>
                        </a:lnSpc>
                        <a:spcBef>
                          <a:spcPts val="0"/>
                        </a:spcBef>
                        <a:spcAft>
                          <a:spcPts val="0"/>
                        </a:spcAft>
                        <a:buNone/>
                      </a:pPr>
                      <a:r>
                        <a:rPr lang="en" sz="900"/>
                        <a:t>Average Transaction Value</a:t>
                      </a:r>
                      <a:endParaRPr sz="9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$1,145</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$1,626</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5425">
                <a:tc>
                  <a:txBody>
                    <a:bodyPr/>
                    <a:lstStyle/>
                    <a:p>
                      <a:pPr marL="0" lvl="0" indent="0" algn="l" rtl="0">
                        <a:lnSpc>
                          <a:spcPct val="115000"/>
                        </a:lnSpc>
                        <a:spcBef>
                          <a:spcPts val="0"/>
                        </a:spcBef>
                        <a:spcAft>
                          <a:spcPts val="0"/>
                        </a:spcAft>
                        <a:buNone/>
                      </a:pPr>
                      <a:r>
                        <a:rPr lang="en" sz="900"/>
                        <a:t>Total Sales Value</a:t>
                      </a:r>
                      <a:endParaRPr sz="9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$180,902</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$365,954</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5425">
                <a:tc>
                  <a:txBody>
                    <a:bodyPr/>
                    <a:lstStyle/>
                    <a:p>
                      <a:pPr marL="0" lvl="0" indent="0" algn="l" rtl="0">
                        <a:lnSpc>
                          <a:spcPct val="115000"/>
                        </a:lnSpc>
                        <a:spcBef>
                          <a:spcPts val="0"/>
                        </a:spcBef>
                        <a:spcAft>
                          <a:spcPts val="0"/>
                        </a:spcAft>
                        <a:buNone/>
                      </a:pPr>
                      <a:r>
                        <a:rPr lang="en" sz="900"/>
                        <a:t>Total Items Sold</a:t>
                      </a:r>
                      <a:endParaRPr sz="9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296</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462</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8575">
                <a:tc>
                  <a:txBody>
                    <a:bodyPr/>
                    <a:lstStyle/>
                    <a:p>
                      <a:pPr marL="0" lvl="0" indent="0" algn="l" rtl="0">
                        <a:lnSpc>
                          <a:spcPct val="115000"/>
                        </a:lnSpc>
                        <a:spcBef>
                          <a:spcPts val="0"/>
                        </a:spcBef>
                        <a:spcAft>
                          <a:spcPts val="0"/>
                        </a:spcAft>
                        <a:buNone/>
                      </a:pPr>
                      <a:r>
                        <a:rPr lang="en" sz="900"/>
                        <a:t>Average Items per Purchase</a:t>
                      </a:r>
                      <a:endParaRPr sz="9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1.87</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2.05</a:t>
                      </a:r>
                      <a:endParaRPr sz="800"/>
                    </a:p>
                  </a:txBody>
                  <a:tcPr marL="91425" marR="1828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2" name="Google Shape;72;p15"/>
          <p:cNvSpPr txBox="1"/>
          <p:nvPr/>
        </p:nvSpPr>
        <p:spPr>
          <a:xfrm>
            <a:off x="371725" y="410575"/>
            <a:ext cx="3000000" cy="596100"/>
          </a:xfrm>
          <a:prstGeom prst="rect">
            <a:avLst/>
          </a:prstGeom>
          <a:noFill/>
          <a:ln>
            <a:noFill/>
          </a:ln>
        </p:spPr>
        <p:txBody>
          <a:bodyPr spcFirstLastPara="1" wrap="square" lIns="91425" tIns="91425" rIns="91425" bIns="91425" anchor="ctr" anchorCtr="0">
            <a:noAutofit/>
          </a:bodyPr>
          <a:lstStyle/>
          <a:p>
            <a:pPr marL="0" lvl="0" indent="-69850" algn="l" rtl="0">
              <a:lnSpc>
                <a:spcPct val="115000"/>
              </a:lnSpc>
              <a:spcBef>
                <a:spcPts val="0"/>
              </a:spcBef>
              <a:spcAft>
                <a:spcPts val="0"/>
              </a:spcAft>
              <a:buSzPts val="1100"/>
              <a:buAutoNum type="arabicPeriod"/>
            </a:pPr>
            <a:r>
              <a:rPr lang="en" sz="1100" b="1"/>
              <a:t>Channel Comparison</a:t>
            </a:r>
            <a:r>
              <a:rPr lang="en" sz="1100"/>
              <a:t>: </a:t>
            </a:r>
            <a:endParaRPr sz="1100"/>
          </a:p>
        </p:txBody>
      </p:sp>
      <p:sp>
        <p:nvSpPr>
          <p:cNvPr id="73" name="Google Shape;73;p15"/>
          <p:cNvSpPr txBox="1"/>
          <p:nvPr/>
        </p:nvSpPr>
        <p:spPr>
          <a:xfrm>
            <a:off x="5411900" y="2901925"/>
            <a:ext cx="3481500" cy="100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b="1">
                <a:solidFill>
                  <a:schemeClr val="dk1"/>
                </a:solidFill>
              </a:rPr>
              <a:t>Offline:</a:t>
            </a:r>
            <a:br>
              <a:rPr lang="en" sz="600">
                <a:solidFill>
                  <a:schemeClr val="dk1"/>
                </a:solidFill>
              </a:rPr>
            </a:br>
            <a:r>
              <a:rPr lang="en" sz="700"/>
              <a:t>Highest Daily Quantity Purchased: 127 items on February 27, 2022 (Sunday)</a:t>
            </a:r>
            <a:endParaRPr sz="700"/>
          </a:p>
          <a:p>
            <a:pPr marL="0" lvl="0" indent="0" algn="l" rtl="0">
              <a:spcBef>
                <a:spcPts val="0"/>
              </a:spcBef>
              <a:spcAft>
                <a:spcPts val="0"/>
              </a:spcAft>
              <a:buClr>
                <a:schemeClr val="dk1"/>
              </a:buClr>
              <a:buSzPts val="1100"/>
              <a:buFont typeface="Arial"/>
              <a:buNone/>
            </a:pPr>
            <a:r>
              <a:rPr lang="en" sz="700"/>
              <a:t>Average Weekly Purchases: 218 orders</a:t>
            </a:r>
            <a:endParaRPr sz="700"/>
          </a:p>
          <a:p>
            <a:pPr marL="0" lvl="0" indent="0" algn="l" rtl="0">
              <a:spcBef>
                <a:spcPts val="0"/>
              </a:spcBef>
              <a:spcAft>
                <a:spcPts val="0"/>
              </a:spcAft>
              <a:buClr>
                <a:schemeClr val="dk1"/>
              </a:buClr>
              <a:buSzPts val="1100"/>
              <a:buFont typeface="Arial"/>
              <a:buNone/>
            </a:pPr>
            <a:r>
              <a:rPr lang="en" sz="700"/>
              <a:t>Average Weekly Items Sold: 462 items</a:t>
            </a:r>
            <a:endParaRPr sz="700"/>
          </a:p>
          <a:p>
            <a:pPr marL="0" lvl="0" indent="0" algn="l" rtl="0">
              <a:spcBef>
                <a:spcPts val="0"/>
              </a:spcBef>
              <a:spcAft>
                <a:spcPts val="0"/>
              </a:spcAft>
              <a:buClr>
                <a:schemeClr val="dk1"/>
              </a:buClr>
              <a:buSzPts val="1100"/>
              <a:buFont typeface="Arial"/>
              <a:buNone/>
            </a:pPr>
            <a:r>
              <a:rPr lang="en" sz="700"/>
              <a:t>Highest Daily Revenue: $107,901.20 on February 27, 2022</a:t>
            </a:r>
            <a:endParaRPr sz="700"/>
          </a:p>
          <a:p>
            <a:pPr marL="0" lvl="0" indent="0" algn="l" rtl="0">
              <a:spcBef>
                <a:spcPts val="0"/>
              </a:spcBef>
              <a:spcAft>
                <a:spcPts val="0"/>
              </a:spcAft>
              <a:buClr>
                <a:schemeClr val="dk1"/>
              </a:buClr>
              <a:buSzPts val="1100"/>
              <a:buFont typeface="Arial"/>
              <a:buNone/>
            </a:pPr>
            <a:r>
              <a:rPr lang="en" sz="700"/>
              <a:t>Most Active Date (Foot Traffic): February 20, 2022 (Thursday) with 144 foot traffic</a:t>
            </a:r>
            <a:endParaRPr sz="700"/>
          </a:p>
          <a:p>
            <a:pPr marL="0" lvl="0" indent="0" algn="l" rtl="0">
              <a:spcBef>
                <a:spcPts val="0"/>
              </a:spcBef>
              <a:spcAft>
                <a:spcPts val="0"/>
              </a:spcAft>
              <a:buNone/>
            </a:pPr>
            <a:endParaRPr sz="800"/>
          </a:p>
        </p:txBody>
      </p:sp>
      <p:pic>
        <p:nvPicPr>
          <p:cNvPr id="74" name="Google Shape;74;p15"/>
          <p:cNvPicPr preferRelativeResize="0"/>
          <p:nvPr/>
        </p:nvPicPr>
        <p:blipFill rotWithShape="1">
          <a:blip r:embed="rId4">
            <a:alphaModFix/>
          </a:blip>
          <a:srcRect r="3213" b="5962"/>
          <a:stretch/>
        </p:blipFill>
        <p:spPr>
          <a:xfrm>
            <a:off x="320050" y="3746750"/>
            <a:ext cx="3481451" cy="1404649"/>
          </a:xfrm>
          <a:prstGeom prst="rect">
            <a:avLst/>
          </a:prstGeom>
          <a:noFill/>
          <a:ln>
            <a:noFill/>
          </a:ln>
        </p:spPr>
      </p:pic>
      <p:pic>
        <p:nvPicPr>
          <p:cNvPr id="75" name="Google Shape;75;p15"/>
          <p:cNvPicPr preferRelativeResize="0"/>
          <p:nvPr/>
        </p:nvPicPr>
        <p:blipFill>
          <a:blip r:embed="rId5">
            <a:alphaModFix/>
          </a:blip>
          <a:stretch>
            <a:fillRect/>
          </a:stretch>
        </p:blipFill>
        <p:spPr>
          <a:xfrm>
            <a:off x="5328250" y="3779375"/>
            <a:ext cx="3481449" cy="1287924"/>
          </a:xfrm>
          <a:prstGeom prst="rect">
            <a:avLst/>
          </a:prstGeom>
          <a:noFill/>
          <a:ln>
            <a:noFill/>
          </a:ln>
        </p:spPr>
      </p:pic>
      <p:sp>
        <p:nvSpPr>
          <p:cNvPr id="76" name="Google Shape;76;p15"/>
          <p:cNvSpPr txBox="1"/>
          <p:nvPr/>
        </p:nvSpPr>
        <p:spPr>
          <a:xfrm>
            <a:off x="408175" y="3035425"/>
            <a:ext cx="3575100" cy="88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b="1">
                <a:solidFill>
                  <a:schemeClr val="dk1"/>
                </a:solidFill>
              </a:rPr>
              <a:t>Online</a:t>
            </a:r>
            <a:r>
              <a:rPr lang="en" sz="600" b="1">
                <a:solidFill>
                  <a:schemeClr val="dk1"/>
                </a:solidFill>
              </a:rPr>
              <a:t>:</a:t>
            </a:r>
            <a:br>
              <a:rPr lang="en" sz="600" b="1">
                <a:solidFill>
                  <a:schemeClr val="dk1"/>
                </a:solidFill>
              </a:rPr>
            </a:br>
            <a:r>
              <a:rPr lang="en" sz="700"/>
              <a:t>Highest daily quantity purchased: 58 on 2022-02-27 (Sunday)</a:t>
            </a:r>
            <a:endParaRPr sz="700"/>
          </a:p>
          <a:p>
            <a:pPr marL="0" lvl="0" indent="0" algn="l" rtl="0">
              <a:spcBef>
                <a:spcPts val="0"/>
              </a:spcBef>
              <a:spcAft>
                <a:spcPts val="0"/>
              </a:spcAft>
              <a:buClr>
                <a:schemeClr val="dk1"/>
              </a:buClr>
              <a:buSzPts val="1100"/>
              <a:buFont typeface="Arial"/>
              <a:buNone/>
            </a:pPr>
            <a:r>
              <a:rPr lang="en" sz="700"/>
              <a:t>Average weekly purchases: 158 orders</a:t>
            </a:r>
            <a:endParaRPr sz="700"/>
          </a:p>
          <a:p>
            <a:pPr marL="0" lvl="0" indent="0" algn="l" rtl="0">
              <a:spcBef>
                <a:spcPts val="0"/>
              </a:spcBef>
              <a:spcAft>
                <a:spcPts val="0"/>
              </a:spcAft>
              <a:buClr>
                <a:schemeClr val="dk1"/>
              </a:buClr>
              <a:buSzPts val="1100"/>
              <a:buFont typeface="Arial"/>
              <a:buNone/>
            </a:pPr>
            <a:r>
              <a:rPr lang="en" sz="700"/>
              <a:t>Average weekly items: 296 items</a:t>
            </a:r>
            <a:endParaRPr sz="700"/>
          </a:p>
          <a:p>
            <a:pPr marL="0" lvl="0" indent="0" algn="l" rtl="0">
              <a:spcBef>
                <a:spcPts val="0"/>
              </a:spcBef>
              <a:spcAft>
                <a:spcPts val="0"/>
              </a:spcAft>
              <a:buClr>
                <a:schemeClr val="dk1"/>
              </a:buClr>
              <a:buSzPts val="1100"/>
              <a:buFont typeface="Arial"/>
              <a:buNone/>
            </a:pPr>
            <a:r>
              <a:rPr lang="en" sz="700"/>
              <a:t>Highest daily revenue: $41,536.43 on 2022-02-27</a:t>
            </a:r>
            <a:endParaRPr sz="700"/>
          </a:p>
          <a:p>
            <a:pPr marL="0" lvl="0" indent="0" algn="l" rtl="0">
              <a:spcBef>
                <a:spcPts val="0"/>
              </a:spcBef>
              <a:spcAft>
                <a:spcPts val="0"/>
              </a:spcAft>
              <a:buNone/>
            </a:pPr>
            <a:endParaRPr sz="700"/>
          </a:p>
        </p:txBody>
      </p:sp>
      <p:sp>
        <p:nvSpPr>
          <p:cNvPr id="77" name="Google Shape;77;p15"/>
          <p:cNvSpPr txBox="1"/>
          <p:nvPr/>
        </p:nvSpPr>
        <p:spPr>
          <a:xfrm>
            <a:off x="2760300" y="2586000"/>
            <a:ext cx="3000000" cy="35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100" b="1" u="sng">
                <a:solidFill>
                  <a:schemeClr val="dk1"/>
                </a:solidFill>
              </a:rPr>
              <a:t>Daily Performance: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81"/>
        <p:cNvGrpSpPr/>
        <p:nvPr/>
      </p:nvGrpSpPr>
      <p:grpSpPr>
        <a:xfrm>
          <a:off x="0" y="0"/>
          <a:ext cx="0" cy="0"/>
          <a:chOff x="0" y="0"/>
          <a:chExt cx="0" cy="0"/>
        </a:xfrm>
      </p:grpSpPr>
      <p:pic>
        <p:nvPicPr>
          <p:cNvPr id="82" name="Google Shape;82;p16"/>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83" name="Google Shape;83;p16"/>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2. </a:t>
            </a:r>
            <a:r>
              <a:rPr lang="en" sz="1100" b="1">
                <a:solidFill>
                  <a:schemeClr val="dk1"/>
                </a:solidFill>
              </a:rPr>
              <a:t>Price Sensitivity Analysis</a:t>
            </a:r>
            <a:endParaRPr sz="1100"/>
          </a:p>
        </p:txBody>
      </p:sp>
      <p:sp>
        <p:nvSpPr>
          <p:cNvPr id="84" name="Google Shape;84;p16"/>
          <p:cNvSpPr txBox="1"/>
          <p:nvPr/>
        </p:nvSpPr>
        <p:spPr>
          <a:xfrm>
            <a:off x="304800" y="304800"/>
            <a:ext cx="3000000" cy="21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p:txBody>
      </p:sp>
      <p:sp>
        <p:nvSpPr>
          <p:cNvPr id="85" name="Google Shape;85;p16"/>
          <p:cNvSpPr txBox="1"/>
          <p:nvPr/>
        </p:nvSpPr>
        <p:spPr>
          <a:xfrm>
            <a:off x="4726675" y="2145300"/>
            <a:ext cx="3876000" cy="204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p>
          <a:p>
            <a:pPr marL="0" lvl="0" indent="0" algn="l" rtl="0">
              <a:spcBef>
                <a:spcPts val="0"/>
              </a:spcBef>
              <a:spcAft>
                <a:spcPts val="0"/>
              </a:spcAft>
              <a:buNone/>
            </a:pPr>
            <a:r>
              <a:rPr lang="en" sz="800" b="1">
                <a:solidFill>
                  <a:schemeClr val="dk1"/>
                </a:solidFill>
              </a:rPr>
              <a:t>Revenue Distribution across Price Buckets</a:t>
            </a:r>
            <a:r>
              <a:rPr lang="en" sz="800">
                <a:solidFill>
                  <a:schemeClr val="dk1"/>
                </a:solidFill>
              </a:rPr>
              <a:t>:</a:t>
            </a:r>
            <a:endParaRPr sz="800">
              <a:solidFill>
                <a:schemeClr val="dk1"/>
              </a:solidFill>
            </a:endParaRPr>
          </a:p>
          <a:p>
            <a:pPr marL="457200" lvl="0" indent="-279400" algn="l" rtl="0">
              <a:lnSpc>
                <a:spcPct val="115000"/>
              </a:lnSpc>
              <a:spcBef>
                <a:spcPts val="1200"/>
              </a:spcBef>
              <a:spcAft>
                <a:spcPts val="0"/>
              </a:spcAft>
              <a:buClr>
                <a:schemeClr val="dk1"/>
              </a:buClr>
              <a:buSzPts val="800"/>
              <a:buChar char="●"/>
            </a:pPr>
            <a:r>
              <a:rPr lang="en" sz="800" b="1">
                <a:solidFill>
                  <a:schemeClr val="dk1"/>
                </a:solidFill>
              </a:rPr>
              <a:t>$0 - $500</a:t>
            </a:r>
            <a:r>
              <a:rPr lang="en" sz="800">
                <a:solidFill>
                  <a:schemeClr val="dk1"/>
                </a:solidFill>
              </a:rPr>
              <a:t>: Total revenue of $36,799.09, average price around $241.92.</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$500 - $1000</a:t>
            </a:r>
            <a:r>
              <a:rPr lang="en" sz="800">
                <a:solidFill>
                  <a:schemeClr val="dk1"/>
                </a:solidFill>
              </a:rPr>
              <a:t>: Total revenue of $131,724.25, average price around $784.07.</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$1000 - $1500</a:t>
            </a:r>
            <a:r>
              <a:rPr lang="en" sz="800">
                <a:solidFill>
                  <a:schemeClr val="dk1"/>
                </a:solidFill>
              </a:rPr>
              <a:t>: Total revenue of $111,552.91, average price around $1199.49.</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$1500 - $2000</a:t>
            </a:r>
            <a:r>
              <a:rPr lang="en" sz="800">
                <a:solidFill>
                  <a:schemeClr val="dk1"/>
                </a:solidFill>
              </a:rPr>
              <a:t>: Total revenue of $55,108.93, average price around $1722.15.</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$2000 - $2500</a:t>
            </a:r>
            <a:r>
              <a:rPr lang="en" sz="800">
                <a:solidFill>
                  <a:schemeClr val="dk1"/>
                </a:solidFill>
              </a:rPr>
              <a:t>: Total revenue of $18,384.73, average price around $2298.09.</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endParaRPr sz="600"/>
          </a:p>
        </p:txBody>
      </p:sp>
      <p:sp>
        <p:nvSpPr>
          <p:cNvPr id="86" name="Google Shape;86;p16"/>
          <p:cNvSpPr txBox="1"/>
          <p:nvPr/>
        </p:nvSpPr>
        <p:spPr>
          <a:xfrm>
            <a:off x="585800" y="1848975"/>
            <a:ext cx="36855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 sz="800" b="1">
                <a:solidFill>
                  <a:schemeClr val="dk1"/>
                </a:solidFill>
              </a:rPr>
            </a:br>
            <a:br>
              <a:rPr lang="en" sz="1200" b="1">
                <a:solidFill>
                  <a:schemeClr val="dk1"/>
                </a:solidFill>
              </a:rPr>
            </a:br>
            <a:br>
              <a:rPr lang="en" sz="1200" b="1">
                <a:solidFill>
                  <a:schemeClr val="dk1"/>
                </a:solidFill>
              </a:rPr>
            </a:br>
            <a:r>
              <a:rPr lang="en" sz="800" b="1">
                <a:solidFill>
                  <a:schemeClr val="dk1"/>
                </a:solidFill>
              </a:rPr>
              <a:t>Revenue Distribution across Price Buckets</a:t>
            </a:r>
            <a:r>
              <a:rPr lang="en" sz="800">
                <a:solidFill>
                  <a:schemeClr val="dk1"/>
                </a:solidFill>
              </a:rPr>
              <a:t>:</a:t>
            </a:r>
            <a:br>
              <a:rPr lang="en" sz="800">
                <a:solidFill>
                  <a:schemeClr val="dk1"/>
                </a:solidFill>
              </a:rPr>
            </a:br>
            <a:endParaRPr sz="800">
              <a:solidFill>
                <a:schemeClr val="dk1"/>
              </a:solidFill>
            </a:endParaRPr>
          </a:p>
          <a:p>
            <a:pPr marL="457200" lvl="0" indent="-279400" algn="l" rtl="0">
              <a:spcBef>
                <a:spcPts val="0"/>
              </a:spcBef>
              <a:spcAft>
                <a:spcPts val="0"/>
              </a:spcAft>
              <a:buClr>
                <a:schemeClr val="dk1"/>
              </a:buClr>
              <a:buSzPts val="800"/>
              <a:buChar char="●"/>
            </a:pPr>
            <a:r>
              <a:rPr lang="en" sz="800" b="1">
                <a:solidFill>
                  <a:schemeClr val="dk1"/>
                </a:solidFill>
              </a:rPr>
              <a:t>$1,000 - $1,500</a:t>
            </a:r>
            <a:r>
              <a:rPr lang="en" sz="800">
                <a:solidFill>
                  <a:schemeClr val="dk1"/>
                </a:solidFill>
              </a:rPr>
              <a:t>: Highest revenue at </a:t>
            </a:r>
            <a:r>
              <a:rPr lang="en" sz="800" b="1">
                <a:solidFill>
                  <a:schemeClr val="dk1"/>
                </a:solidFill>
              </a:rPr>
              <a:t>$73,036.43</a:t>
            </a:r>
            <a:r>
              <a:rPr lang="en" sz="800">
                <a:solidFill>
                  <a:schemeClr val="dk1"/>
                </a:solidFill>
              </a:rPr>
              <a:t>, indicating strong demand for premium-priced items.</a:t>
            </a:r>
            <a:endParaRPr sz="800">
              <a:solidFill>
                <a:schemeClr val="dk1"/>
              </a:solidFill>
            </a:endParaRPr>
          </a:p>
          <a:p>
            <a:pPr marL="457200" lvl="0" indent="-279400" algn="l" rtl="0">
              <a:spcBef>
                <a:spcPts val="0"/>
              </a:spcBef>
              <a:spcAft>
                <a:spcPts val="0"/>
              </a:spcAft>
              <a:buClr>
                <a:schemeClr val="dk1"/>
              </a:buClr>
              <a:buSzPts val="800"/>
              <a:buChar char="●"/>
            </a:pPr>
            <a:r>
              <a:rPr lang="en" sz="800" b="1">
                <a:solidFill>
                  <a:schemeClr val="dk1"/>
                </a:solidFill>
              </a:rPr>
              <a:t>$800 - $900</a:t>
            </a:r>
            <a:r>
              <a:rPr lang="en" sz="800">
                <a:solidFill>
                  <a:schemeClr val="dk1"/>
                </a:solidFill>
              </a:rPr>
              <a:t>: Significant revenue of </a:t>
            </a:r>
            <a:r>
              <a:rPr lang="en" sz="800" b="1">
                <a:solidFill>
                  <a:schemeClr val="dk1"/>
                </a:solidFill>
              </a:rPr>
              <a:t>$27,875.79</a:t>
            </a:r>
            <a:r>
              <a:rPr lang="en" sz="800">
                <a:solidFill>
                  <a:schemeClr val="dk1"/>
                </a:solidFill>
              </a:rPr>
              <a:t>, appealing to high-spending customers.</a:t>
            </a:r>
            <a:endParaRPr sz="800">
              <a:solidFill>
                <a:schemeClr val="dk1"/>
              </a:solidFill>
            </a:endParaRPr>
          </a:p>
          <a:p>
            <a:pPr marL="457200" lvl="0" indent="-279400" algn="l" rtl="0">
              <a:spcBef>
                <a:spcPts val="0"/>
              </a:spcBef>
              <a:spcAft>
                <a:spcPts val="0"/>
              </a:spcAft>
              <a:buClr>
                <a:schemeClr val="dk1"/>
              </a:buClr>
              <a:buSzPts val="800"/>
              <a:buChar char="●"/>
            </a:pPr>
            <a:r>
              <a:rPr lang="en" sz="800" b="1">
                <a:solidFill>
                  <a:schemeClr val="dk1"/>
                </a:solidFill>
              </a:rPr>
              <a:t>$400 - $500</a:t>
            </a:r>
            <a:r>
              <a:rPr lang="en" sz="800">
                <a:solidFill>
                  <a:schemeClr val="dk1"/>
                </a:solidFill>
              </a:rPr>
              <a:t>: Moderate pricing sweet spot, generating </a:t>
            </a:r>
            <a:r>
              <a:rPr lang="en" sz="800" b="1">
                <a:solidFill>
                  <a:schemeClr val="dk1"/>
                </a:solidFill>
              </a:rPr>
              <a:t>$16,301.89</a:t>
            </a:r>
            <a:r>
              <a:rPr lang="en" sz="800">
                <a:solidFill>
                  <a:schemeClr val="dk1"/>
                </a:solidFill>
              </a:rPr>
              <a:t>.</a:t>
            </a:r>
            <a:endParaRPr sz="800">
              <a:solidFill>
                <a:schemeClr val="dk1"/>
              </a:solidFill>
            </a:endParaRPr>
          </a:p>
          <a:p>
            <a:pPr marL="457200" lvl="0" indent="-279400" algn="l" rtl="0">
              <a:spcBef>
                <a:spcPts val="0"/>
              </a:spcBef>
              <a:spcAft>
                <a:spcPts val="0"/>
              </a:spcAft>
              <a:buClr>
                <a:schemeClr val="dk1"/>
              </a:buClr>
              <a:buSzPts val="800"/>
              <a:buChar char="●"/>
            </a:pPr>
            <a:r>
              <a:rPr lang="en" sz="800" b="1">
                <a:solidFill>
                  <a:schemeClr val="dk1"/>
                </a:solidFill>
              </a:rPr>
              <a:t>$1,500 - $2,000</a:t>
            </a:r>
            <a:r>
              <a:rPr lang="en" sz="800">
                <a:solidFill>
                  <a:schemeClr val="dk1"/>
                </a:solidFill>
              </a:rPr>
              <a:t>: High-end demand with </a:t>
            </a:r>
            <a:r>
              <a:rPr lang="en" sz="800" b="1">
                <a:solidFill>
                  <a:schemeClr val="dk1"/>
                </a:solidFill>
              </a:rPr>
              <a:t>$13,291.60</a:t>
            </a:r>
            <a:r>
              <a:rPr lang="en" sz="800">
                <a:solidFill>
                  <a:schemeClr val="dk1"/>
                </a:solidFill>
              </a:rPr>
              <a:t> in revenue.</a:t>
            </a:r>
            <a:endParaRPr sz="800">
              <a:solidFill>
                <a:schemeClr val="dk1"/>
              </a:solidFill>
            </a:endParaRPr>
          </a:p>
        </p:txBody>
      </p:sp>
      <p:sp>
        <p:nvSpPr>
          <p:cNvPr id="87" name="Google Shape;87;p16"/>
          <p:cNvSpPr txBox="1"/>
          <p:nvPr/>
        </p:nvSpPr>
        <p:spPr>
          <a:xfrm>
            <a:off x="4511300" y="960000"/>
            <a:ext cx="44022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rPr>
              <a:t>OFFLINE:</a:t>
            </a:r>
            <a:br>
              <a:rPr lang="en" sz="1200" b="1">
                <a:solidFill>
                  <a:schemeClr val="dk1"/>
                </a:solidFill>
              </a:rPr>
            </a:br>
            <a:endParaRPr sz="900" b="1">
              <a:solidFill>
                <a:schemeClr val="dk1"/>
              </a:solidFill>
            </a:endParaRPr>
          </a:p>
          <a:p>
            <a:pPr marL="457200" lvl="0" indent="-279400" algn="l" rtl="0">
              <a:spcBef>
                <a:spcPts val="0"/>
              </a:spcBef>
              <a:spcAft>
                <a:spcPts val="0"/>
              </a:spcAft>
              <a:buClr>
                <a:schemeClr val="dk1"/>
              </a:buClr>
              <a:buSzPts val="800"/>
              <a:buAutoNum type="arabicPeriod"/>
            </a:pPr>
            <a:r>
              <a:rPr lang="en" sz="800">
                <a:solidFill>
                  <a:schemeClr val="dk1"/>
                </a:solidFill>
              </a:rPr>
              <a:t>Average Price: $798.92</a:t>
            </a:r>
            <a:endParaRPr sz="800">
              <a:solidFill>
                <a:schemeClr val="dk1"/>
              </a:solidFill>
            </a:endParaRPr>
          </a:p>
          <a:p>
            <a:pPr marL="457200" lvl="0" indent="-279400" algn="l" rtl="0">
              <a:spcBef>
                <a:spcPts val="0"/>
              </a:spcBef>
              <a:spcAft>
                <a:spcPts val="0"/>
              </a:spcAft>
              <a:buClr>
                <a:schemeClr val="dk1"/>
              </a:buClr>
              <a:buSzPts val="800"/>
              <a:buAutoNum type="arabicPeriod"/>
            </a:pPr>
            <a:r>
              <a:rPr lang="en" sz="800">
                <a:solidFill>
                  <a:schemeClr val="dk1"/>
                </a:solidFill>
              </a:rPr>
              <a:t>Optimal Price Points: Higher revenue observed at price points above $1,250</a:t>
            </a:r>
            <a:endParaRPr sz="800">
              <a:solidFill>
                <a:schemeClr val="dk1"/>
              </a:solidFill>
            </a:endParaRPr>
          </a:p>
          <a:p>
            <a:pPr marL="914400" lvl="1" indent="-273050" algn="l" rtl="0">
              <a:spcBef>
                <a:spcPts val="0"/>
              </a:spcBef>
              <a:spcAft>
                <a:spcPts val="0"/>
              </a:spcAft>
              <a:buClr>
                <a:schemeClr val="dk1"/>
              </a:buClr>
              <a:buSzPts val="700"/>
              <a:buAutoNum type="alphaLcPeriod"/>
            </a:pPr>
            <a:r>
              <a:rPr lang="en" sz="700">
                <a:solidFill>
                  <a:schemeClr val="dk1"/>
                </a:solidFill>
              </a:rPr>
              <a:t>Total Revenue from items priced above $1,250: $121,325.79</a:t>
            </a:r>
            <a:endParaRPr sz="700">
              <a:solidFill>
                <a:schemeClr val="dk1"/>
              </a:solidFill>
            </a:endParaRPr>
          </a:p>
          <a:p>
            <a:pPr marL="914400" lvl="1" indent="-273050" algn="l" rtl="0">
              <a:spcBef>
                <a:spcPts val="0"/>
              </a:spcBef>
              <a:spcAft>
                <a:spcPts val="0"/>
              </a:spcAft>
              <a:buClr>
                <a:schemeClr val="dk1"/>
              </a:buClr>
              <a:buSzPts val="700"/>
              <a:buAutoNum type="alphaLcPeriod"/>
            </a:pPr>
            <a:r>
              <a:rPr lang="en" sz="700">
                <a:solidFill>
                  <a:schemeClr val="dk1"/>
                </a:solidFill>
              </a:rPr>
              <a:t>Number of items sold above this price threshold: 70</a:t>
            </a:r>
            <a:br>
              <a:rPr lang="en" sz="900">
                <a:solidFill>
                  <a:schemeClr val="dk1"/>
                </a:solidFill>
              </a:rPr>
            </a:br>
            <a:endParaRPr/>
          </a:p>
        </p:txBody>
      </p:sp>
      <p:sp>
        <p:nvSpPr>
          <p:cNvPr id="88" name="Google Shape;88;p16"/>
          <p:cNvSpPr txBox="1"/>
          <p:nvPr/>
        </p:nvSpPr>
        <p:spPr>
          <a:xfrm>
            <a:off x="358700" y="979350"/>
            <a:ext cx="3876000" cy="12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rPr>
              <a:t>ONLINE:</a:t>
            </a:r>
            <a:br>
              <a:rPr lang="en" sz="1200" b="1">
                <a:solidFill>
                  <a:schemeClr val="dk1"/>
                </a:solidFill>
              </a:rPr>
            </a:br>
            <a:endParaRPr sz="900" b="1">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en" sz="800">
                <a:solidFill>
                  <a:schemeClr val="dk1"/>
                </a:solidFill>
              </a:rPr>
              <a:t>Average Price: $611.16</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en" sz="800">
                <a:solidFill>
                  <a:schemeClr val="dk1"/>
                </a:solidFill>
              </a:rPr>
              <a:t>Optimal Price Points: </a:t>
            </a:r>
            <a:endParaRPr sz="800">
              <a:solidFill>
                <a:schemeClr val="dk1"/>
              </a:solidFill>
            </a:endParaRPr>
          </a:p>
          <a:p>
            <a:pPr marL="914400" lvl="1" indent="-273050" algn="l" rtl="0">
              <a:lnSpc>
                <a:spcPct val="115000"/>
              </a:lnSpc>
              <a:spcBef>
                <a:spcPts val="0"/>
              </a:spcBef>
              <a:spcAft>
                <a:spcPts val="0"/>
              </a:spcAft>
              <a:buClr>
                <a:schemeClr val="dk1"/>
              </a:buClr>
              <a:buSzPts val="700"/>
              <a:buAutoNum type="alphaLcPeriod"/>
            </a:pPr>
            <a:r>
              <a:rPr lang="en" sz="700" b="1">
                <a:solidFill>
                  <a:schemeClr val="dk1"/>
                </a:solidFill>
              </a:rPr>
              <a:t>$1,000 - $1,500</a:t>
            </a:r>
            <a:r>
              <a:rPr lang="en" sz="700">
                <a:solidFill>
                  <a:schemeClr val="dk1"/>
                </a:solidFill>
              </a:rPr>
              <a:t>: Highest revenue generator with </a:t>
            </a:r>
            <a:r>
              <a:rPr lang="en" sz="700" b="1">
                <a:solidFill>
                  <a:schemeClr val="dk1"/>
                </a:solidFill>
              </a:rPr>
              <a:t>$73,036.43</a:t>
            </a:r>
            <a:r>
              <a:rPr lang="en" sz="700">
                <a:solidFill>
                  <a:schemeClr val="dk1"/>
                </a:solidFill>
              </a:rPr>
              <a:t>; strong demand for premium items, appeals to high-spending customer segment.</a:t>
            </a:r>
            <a:endParaRPr sz="700">
              <a:solidFill>
                <a:schemeClr val="dk1"/>
              </a:solidFill>
            </a:endParaRPr>
          </a:p>
          <a:p>
            <a:pPr marL="914400" lvl="1" indent="-273050" algn="l" rtl="0">
              <a:lnSpc>
                <a:spcPct val="115000"/>
              </a:lnSpc>
              <a:spcBef>
                <a:spcPts val="0"/>
              </a:spcBef>
              <a:spcAft>
                <a:spcPts val="0"/>
              </a:spcAft>
              <a:buClr>
                <a:schemeClr val="dk1"/>
              </a:buClr>
              <a:buSzPts val="700"/>
              <a:buAutoNum type="alphaLcPeriod"/>
            </a:pPr>
            <a:r>
              <a:rPr lang="en" sz="700">
                <a:solidFill>
                  <a:schemeClr val="dk1"/>
                </a:solidFill>
              </a:rPr>
              <a:t>Number of items sold in this price threshold: 61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94" name="Google Shape;94;p17"/>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3. Brand Performance &amp; Comparison across Channels</a:t>
            </a:r>
            <a:r>
              <a:rPr lang="en" sz="1100"/>
              <a:t>: </a:t>
            </a:r>
            <a:endParaRPr sz="1100"/>
          </a:p>
        </p:txBody>
      </p:sp>
      <p:pic>
        <p:nvPicPr>
          <p:cNvPr id="95" name="Google Shape;95;p17"/>
          <p:cNvPicPr preferRelativeResize="0"/>
          <p:nvPr/>
        </p:nvPicPr>
        <p:blipFill>
          <a:blip r:embed="rId4">
            <a:alphaModFix/>
          </a:blip>
          <a:stretch>
            <a:fillRect/>
          </a:stretch>
        </p:blipFill>
        <p:spPr>
          <a:xfrm>
            <a:off x="843700" y="915375"/>
            <a:ext cx="3191549" cy="1477500"/>
          </a:xfrm>
          <a:prstGeom prst="rect">
            <a:avLst/>
          </a:prstGeom>
          <a:noFill/>
          <a:ln>
            <a:noFill/>
          </a:ln>
        </p:spPr>
      </p:pic>
      <p:pic>
        <p:nvPicPr>
          <p:cNvPr id="96" name="Google Shape;96;p17"/>
          <p:cNvPicPr preferRelativeResize="0"/>
          <p:nvPr/>
        </p:nvPicPr>
        <p:blipFill>
          <a:blip r:embed="rId5">
            <a:alphaModFix/>
          </a:blip>
          <a:stretch>
            <a:fillRect/>
          </a:stretch>
        </p:blipFill>
        <p:spPr>
          <a:xfrm>
            <a:off x="4806200" y="875225"/>
            <a:ext cx="3481989" cy="1606800"/>
          </a:xfrm>
          <a:prstGeom prst="rect">
            <a:avLst/>
          </a:prstGeom>
          <a:noFill/>
          <a:ln>
            <a:noFill/>
          </a:ln>
        </p:spPr>
      </p:pic>
      <p:sp>
        <p:nvSpPr>
          <p:cNvPr id="97" name="Google Shape;97;p17"/>
          <p:cNvSpPr txBox="1"/>
          <p:nvPr/>
        </p:nvSpPr>
        <p:spPr>
          <a:xfrm>
            <a:off x="196200" y="3376100"/>
            <a:ext cx="4179000" cy="141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800" b="1">
                <a:solidFill>
                  <a:schemeClr val="dk1"/>
                </a:solidFill>
              </a:rPr>
              <a:t>Top Brands by Market Share - ONLINE</a:t>
            </a:r>
            <a:r>
              <a:rPr lang="en" sz="800">
                <a:solidFill>
                  <a:schemeClr val="dk1"/>
                </a:solidFill>
              </a:rPr>
              <a:t>:</a:t>
            </a:r>
            <a:endParaRPr sz="800">
              <a:solidFill>
                <a:schemeClr val="dk1"/>
              </a:solidFill>
            </a:endParaRPr>
          </a:p>
          <a:p>
            <a:pPr marL="457200" lvl="0" indent="-279400" algn="l" rtl="0">
              <a:lnSpc>
                <a:spcPct val="115000"/>
              </a:lnSpc>
              <a:spcBef>
                <a:spcPts val="1200"/>
              </a:spcBef>
              <a:spcAft>
                <a:spcPts val="0"/>
              </a:spcAft>
              <a:buClr>
                <a:schemeClr val="dk1"/>
              </a:buClr>
              <a:buSzPts val="800"/>
              <a:buChar char="●"/>
            </a:pPr>
            <a:r>
              <a:rPr lang="en" sz="800" b="1">
                <a:solidFill>
                  <a:schemeClr val="dk1"/>
                </a:solidFill>
              </a:rPr>
              <a:t>Brand "Others"</a:t>
            </a:r>
            <a:r>
              <a:rPr lang="en" sz="800">
                <a:solidFill>
                  <a:schemeClr val="dk1"/>
                </a:solidFill>
              </a:rPr>
              <a:t>: $44,499.11 revenue, 95 units sold (Market Share: 24.60%)</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Brand E</a:t>
            </a:r>
            <a:r>
              <a:rPr lang="en" sz="800">
                <a:solidFill>
                  <a:schemeClr val="dk1"/>
                </a:solidFill>
              </a:rPr>
              <a:t>: $20,577.58 revenue, 32 units sold (Market Share: 11.37%)</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Brand P</a:t>
            </a:r>
            <a:r>
              <a:rPr lang="en" sz="800">
                <a:solidFill>
                  <a:schemeClr val="dk1"/>
                </a:solidFill>
              </a:rPr>
              <a:t>: $17,180.38 revenue, 17 units sold (Market Share: 9.50%)</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Brand D</a:t>
            </a:r>
            <a:r>
              <a:rPr lang="en" sz="800">
                <a:solidFill>
                  <a:schemeClr val="dk1"/>
                </a:solidFill>
              </a:rPr>
              <a:t>: $15,977.56 revenue, 14 units sold (Market Share: 8.83%)</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Brand S</a:t>
            </a:r>
            <a:r>
              <a:rPr lang="en" sz="800">
                <a:solidFill>
                  <a:schemeClr val="dk1"/>
                </a:solidFill>
              </a:rPr>
              <a:t>: $12,898.13 revenue, 9 units sold (Market Share: 7.13%)</a:t>
            </a:r>
            <a:endParaRPr sz="800">
              <a:solidFill>
                <a:schemeClr val="dk1"/>
              </a:solidFill>
            </a:endParaRPr>
          </a:p>
          <a:p>
            <a:pPr marL="0" lvl="0" indent="0" algn="l" rtl="0">
              <a:spcBef>
                <a:spcPts val="1200"/>
              </a:spcBef>
              <a:spcAft>
                <a:spcPts val="0"/>
              </a:spcAft>
              <a:buNone/>
            </a:pPr>
            <a:endParaRPr sz="500">
              <a:solidFill>
                <a:schemeClr val="dk1"/>
              </a:solidFill>
            </a:endParaRPr>
          </a:p>
        </p:txBody>
      </p:sp>
      <p:sp>
        <p:nvSpPr>
          <p:cNvPr id="98" name="Google Shape;98;p17"/>
          <p:cNvSpPr txBox="1"/>
          <p:nvPr/>
        </p:nvSpPr>
        <p:spPr>
          <a:xfrm>
            <a:off x="4844975" y="3075375"/>
            <a:ext cx="4066800" cy="160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800">
              <a:solidFill>
                <a:schemeClr val="dk1"/>
              </a:solidFill>
            </a:endParaRPr>
          </a:p>
          <a:p>
            <a:pPr marL="0" lvl="0" indent="0" algn="l" rtl="0">
              <a:lnSpc>
                <a:spcPct val="115000"/>
              </a:lnSpc>
              <a:spcBef>
                <a:spcPts val="1200"/>
              </a:spcBef>
              <a:spcAft>
                <a:spcPts val="0"/>
              </a:spcAft>
              <a:buNone/>
            </a:pPr>
            <a:r>
              <a:rPr lang="en" sz="800" b="1">
                <a:solidFill>
                  <a:schemeClr val="dk1"/>
                </a:solidFill>
              </a:rPr>
              <a:t>Top Brands by Market Share - OFFLINE</a:t>
            </a:r>
            <a:r>
              <a:rPr lang="en" sz="800">
                <a:solidFill>
                  <a:schemeClr val="dk1"/>
                </a:solidFill>
              </a:rPr>
              <a:t>:</a:t>
            </a:r>
            <a:endParaRPr sz="800">
              <a:solidFill>
                <a:schemeClr val="dk1"/>
              </a:solidFill>
            </a:endParaRPr>
          </a:p>
          <a:p>
            <a:pPr marL="457200" lvl="0" indent="-279400" algn="l" rtl="0">
              <a:lnSpc>
                <a:spcPct val="115000"/>
              </a:lnSpc>
              <a:spcBef>
                <a:spcPts val="1200"/>
              </a:spcBef>
              <a:spcAft>
                <a:spcPts val="0"/>
              </a:spcAft>
              <a:buClr>
                <a:schemeClr val="dk1"/>
              </a:buClr>
              <a:buSzPts val="800"/>
              <a:buChar char="●"/>
            </a:pPr>
            <a:r>
              <a:rPr lang="en" sz="800" b="1">
                <a:solidFill>
                  <a:schemeClr val="dk1"/>
                </a:solidFill>
              </a:rPr>
              <a:t>Item 40550097</a:t>
            </a:r>
            <a:r>
              <a:rPr lang="en" sz="800">
                <a:solidFill>
                  <a:schemeClr val="dk1"/>
                </a:solidFill>
              </a:rPr>
              <a:t>: $7,591.74 revenue, 9 units sold (Market Share: 2.08%)</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Item 41360026</a:t>
            </a:r>
            <a:r>
              <a:rPr lang="en" sz="800">
                <a:solidFill>
                  <a:schemeClr val="dk1"/>
                </a:solidFill>
              </a:rPr>
              <a:t>: $7,240.41 revenue, 7 units sold (Market Share: 1.99%)</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Item 52460078</a:t>
            </a:r>
            <a:r>
              <a:rPr lang="en" sz="800">
                <a:solidFill>
                  <a:schemeClr val="dk1"/>
                </a:solidFill>
              </a:rPr>
              <a:t>: $7,209.27 revenue, 6 units sold (Market Share: 1.98%)</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Item 41360025</a:t>
            </a:r>
            <a:r>
              <a:rPr lang="en" sz="800">
                <a:solidFill>
                  <a:schemeClr val="dk1"/>
                </a:solidFill>
              </a:rPr>
              <a:t>: $6,635.61 revenue, 7 units sold (Market Share: 1.81%)</a:t>
            </a:r>
            <a:endParaRPr sz="800">
              <a:solidFill>
                <a:schemeClr val="dk1"/>
              </a:solidFill>
            </a:endParaRPr>
          </a:p>
          <a:p>
            <a:pPr marL="457200" lvl="0" indent="-279400" algn="l" rtl="0">
              <a:lnSpc>
                <a:spcPct val="115000"/>
              </a:lnSpc>
              <a:spcBef>
                <a:spcPts val="0"/>
              </a:spcBef>
              <a:spcAft>
                <a:spcPts val="0"/>
              </a:spcAft>
              <a:buClr>
                <a:schemeClr val="dk1"/>
              </a:buClr>
              <a:buSzPts val="800"/>
              <a:buChar char="●"/>
            </a:pPr>
            <a:r>
              <a:rPr lang="en" sz="800" b="1">
                <a:solidFill>
                  <a:schemeClr val="dk1"/>
                </a:solidFill>
              </a:rPr>
              <a:t>Item 54000027-LE4017</a:t>
            </a:r>
            <a:r>
              <a:rPr lang="en" sz="800">
                <a:solidFill>
                  <a:schemeClr val="dk1"/>
                </a:solidFill>
              </a:rPr>
              <a:t>: $5,679.58 revenue, 2 units sold (Market Share: 1.56%)</a:t>
            </a:r>
            <a:endParaRPr sz="600"/>
          </a:p>
        </p:txBody>
      </p:sp>
      <p:sp>
        <p:nvSpPr>
          <p:cNvPr id="99" name="Google Shape;99;p17"/>
          <p:cNvSpPr txBox="1"/>
          <p:nvPr/>
        </p:nvSpPr>
        <p:spPr>
          <a:xfrm>
            <a:off x="4797200" y="2384700"/>
            <a:ext cx="3909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a:solidFill>
                  <a:schemeClr val="dk1"/>
                </a:solidFill>
              </a:rPr>
              <a:t>Items like </a:t>
            </a:r>
            <a:r>
              <a:rPr lang="en" sz="700">
                <a:solidFill>
                  <a:srgbClr val="188038"/>
                </a:solidFill>
                <a:latin typeface="Roboto Mono"/>
                <a:ea typeface="Roboto Mono"/>
                <a:cs typeface="Roboto Mono"/>
                <a:sym typeface="Roboto Mono"/>
              </a:rPr>
              <a:t>40550097</a:t>
            </a:r>
            <a:r>
              <a:rPr lang="en" sz="700">
                <a:solidFill>
                  <a:schemeClr val="dk1"/>
                </a:solidFill>
              </a:rPr>
              <a:t>, </a:t>
            </a:r>
            <a:r>
              <a:rPr lang="en" sz="700">
                <a:solidFill>
                  <a:srgbClr val="188038"/>
                </a:solidFill>
                <a:latin typeface="Roboto Mono"/>
                <a:ea typeface="Roboto Mono"/>
                <a:cs typeface="Roboto Mono"/>
                <a:sym typeface="Roboto Mono"/>
              </a:rPr>
              <a:t>41360026</a:t>
            </a:r>
            <a:r>
              <a:rPr lang="en" sz="700">
                <a:solidFill>
                  <a:schemeClr val="dk1"/>
                </a:solidFill>
              </a:rPr>
              <a:t>, and </a:t>
            </a:r>
            <a:r>
              <a:rPr lang="en" sz="700">
                <a:solidFill>
                  <a:srgbClr val="188038"/>
                </a:solidFill>
                <a:latin typeface="Roboto Mono"/>
                <a:ea typeface="Roboto Mono"/>
                <a:cs typeface="Roboto Mono"/>
                <a:sym typeface="Roboto Mono"/>
              </a:rPr>
              <a:t>52460078</a:t>
            </a:r>
            <a:r>
              <a:rPr lang="en" sz="700">
                <a:solidFill>
                  <a:schemeClr val="dk1"/>
                </a:solidFill>
              </a:rPr>
              <a:t> are among the highest earners in offline sales, with revenues around 7,000 units each.</a:t>
            </a:r>
            <a:endParaRPr sz="700">
              <a:solidFill>
                <a:schemeClr val="dk1"/>
              </a:solidFill>
            </a:endParaRPr>
          </a:p>
          <a:p>
            <a:pPr marL="0" lvl="0" indent="0" algn="ctr" rtl="0">
              <a:spcBef>
                <a:spcPts val="0"/>
              </a:spcBef>
              <a:spcAft>
                <a:spcPts val="0"/>
              </a:spcAft>
              <a:buNone/>
            </a:pPr>
            <a:r>
              <a:rPr lang="en" sz="700">
                <a:solidFill>
                  <a:schemeClr val="dk1"/>
                </a:solidFill>
              </a:rPr>
              <a:t>The quantities sold per item are relatively low, suggesting high-priced items or products with lower volume sales.</a:t>
            </a:r>
            <a:endParaRPr sz="700">
              <a:solidFill>
                <a:schemeClr val="dk1"/>
              </a:solidFill>
            </a:endParaRPr>
          </a:p>
        </p:txBody>
      </p:sp>
      <p:sp>
        <p:nvSpPr>
          <p:cNvPr id="100" name="Google Shape;100;p17"/>
          <p:cNvSpPr txBox="1"/>
          <p:nvPr/>
        </p:nvSpPr>
        <p:spPr>
          <a:xfrm>
            <a:off x="417600" y="2308500"/>
            <a:ext cx="4020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a:t>The brand "Others" has the highest total sales at approximately 34,966 and the largest number of items sold (95 units), indicating a wide variety of brands or items under this category.</a:t>
            </a:r>
            <a:endParaRPr sz="700"/>
          </a:p>
          <a:p>
            <a:pPr marL="0" lvl="0" indent="0" algn="ctr" rtl="0">
              <a:spcBef>
                <a:spcPts val="0"/>
              </a:spcBef>
              <a:spcAft>
                <a:spcPts val="0"/>
              </a:spcAft>
              <a:buNone/>
            </a:pPr>
            <a:r>
              <a:rPr lang="en" sz="700"/>
              <a:t>Brands E, P, and D also have significant sales, though their quantities sold are lower compared to "Others." This could suggest higher individual item prices or specific consumer demand for these brands online.</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106" name="Google Shape;106;p18"/>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3. Brand Performance &amp; Comparison across Channels</a:t>
            </a:r>
            <a:r>
              <a:rPr lang="en" sz="1100"/>
              <a:t>: </a:t>
            </a:r>
            <a:endParaRPr sz="1100"/>
          </a:p>
        </p:txBody>
      </p:sp>
      <p:sp>
        <p:nvSpPr>
          <p:cNvPr id="107" name="Google Shape;107;p18"/>
          <p:cNvSpPr txBox="1"/>
          <p:nvPr/>
        </p:nvSpPr>
        <p:spPr>
          <a:xfrm>
            <a:off x="414800" y="3128400"/>
            <a:ext cx="8442600" cy="150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a:solidFill>
                  <a:schemeClr val="dk1"/>
                </a:solidFill>
              </a:rPr>
              <a:t>Comparative Insights</a:t>
            </a:r>
            <a:endParaRPr sz="1300" b="1">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a:solidFill>
                  <a:schemeClr val="dk1"/>
                </a:solidFill>
              </a:rPr>
              <a:t>Higher Total Sales in Offline</a:t>
            </a:r>
            <a:r>
              <a:rPr lang="en" sz="900">
                <a:solidFill>
                  <a:schemeClr val="dk1"/>
                </a:solidFill>
              </a:rPr>
              <a:t>: Offline sales revenue is more than double the online sales, showing a stronger offline presence or larger customer base for in-store purchases.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Higher Brand Loyalty Online</a:t>
            </a:r>
            <a:r>
              <a:rPr lang="en" sz="900">
                <a:solidFill>
                  <a:schemeClr val="dk1"/>
                </a:solidFill>
              </a:rPr>
              <a:t>: The average sale per brand online is significantly higher than per item offline, indicating that online customers may be more brand-specific in their purchases.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Quantity Patterns</a:t>
            </a:r>
            <a:r>
              <a:rPr lang="en" sz="900">
                <a:solidFill>
                  <a:schemeClr val="dk1"/>
                </a:solidFill>
              </a:rPr>
              <a:t>: Although offline sales have higher individual purchases, online customers tend to buy more per transaction, possibly due to the convenience or specific promotional incentives offered online.</a:t>
            </a:r>
            <a:endParaRPr sz="900">
              <a:solidFill>
                <a:schemeClr val="dk1"/>
              </a:solidFill>
            </a:endParaRPr>
          </a:p>
        </p:txBody>
      </p:sp>
      <p:sp>
        <p:nvSpPr>
          <p:cNvPr id="108" name="Google Shape;108;p18"/>
          <p:cNvSpPr txBox="1"/>
          <p:nvPr/>
        </p:nvSpPr>
        <p:spPr>
          <a:xfrm>
            <a:off x="489275" y="1070950"/>
            <a:ext cx="8320800" cy="180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chemeClr val="dk1"/>
                </a:solidFill>
              </a:rPr>
              <a:t>Most Purchased Products:</a:t>
            </a:r>
            <a:endParaRPr sz="1100" b="1">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Top performer: Item 52460052 (Others brand) with 7 purchases, avg price $428.97</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Second: Multiple items (53900003, 40370057, 40550097) tied with 5 purchases each</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Price range varies significantly ($36.45 to $1,120.56)</a:t>
            </a:r>
            <a:endParaRPr sz="1000">
              <a:solidFill>
                <a:schemeClr val="dk1"/>
              </a:solidFill>
            </a:endParaRPr>
          </a:p>
          <a:p>
            <a:pPr marL="0" lvl="0" indent="0" algn="l" rtl="0">
              <a:lnSpc>
                <a:spcPct val="115000"/>
              </a:lnSpc>
              <a:spcBef>
                <a:spcPts val="0"/>
              </a:spcBef>
              <a:spcAft>
                <a:spcPts val="0"/>
              </a:spcAft>
              <a:buNone/>
            </a:pPr>
            <a:br>
              <a:rPr lang="en" sz="1100">
                <a:solidFill>
                  <a:schemeClr val="dk1"/>
                </a:solidFill>
              </a:rPr>
            </a:br>
            <a:r>
              <a:rPr lang="en" sz="1100" b="1">
                <a:solidFill>
                  <a:schemeClr val="dk1"/>
                </a:solidFill>
              </a:rPr>
              <a:t>Most abandoned products(Left in Cart):</a:t>
            </a:r>
            <a:endParaRPr sz="1100" b="1">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PB-LR0154 (AM brand): 1,271 abandonments, avg price $1,072.90</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PB-DR0122 (AX brand): 951 abandonments, avg price $1,728.04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PB-LR0060 (F brand): 599 abandonments, avg price $1,017.76</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114" name="Google Shape;114;p19"/>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4. </a:t>
            </a:r>
            <a:r>
              <a:rPr lang="en" sz="1100" b="1">
                <a:solidFill>
                  <a:schemeClr val="dk1"/>
                </a:solidFill>
              </a:rPr>
              <a:t>Online Customer Journey</a:t>
            </a:r>
            <a:r>
              <a:rPr lang="en" sz="1100"/>
              <a:t> </a:t>
            </a:r>
            <a:endParaRPr sz="1100"/>
          </a:p>
        </p:txBody>
      </p:sp>
      <p:graphicFrame>
        <p:nvGraphicFramePr>
          <p:cNvPr id="115" name="Google Shape;115;p19"/>
          <p:cNvGraphicFramePr/>
          <p:nvPr/>
        </p:nvGraphicFramePr>
        <p:xfrm>
          <a:off x="703174" y="845246"/>
          <a:ext cx="6857925" cy="1541097"/>
        </p:xfrm>
        <a:graphic>
          <a:graphicData uri="http://schemas.openxmlformats.org/drawingml/2006/table">
            <a:tbl>
              <a:tblPr>
                <a:noFill/>
                <a:tableStyleId>{58BBCE3C-DD08-48A3-9A21-F2DA5DB07C9D}</a:tableStyleId>
              </a:tblPr>
              <a:tblGrid>
                <a:gridCol w="2201925">
                  <a:extLst>
                    <a:ext uri="{9D8B030D-6E8A-4147-A177-3AD203B41FA5}">
                      <a16:colId xmlns:a16="http://schemas.microsoft.com/office/drawing/2014/main" val="20000"/>
                    </a:ext>
                  </a:extLst>
                </a:gridCol>
                <a:gridCol w="1689400">
                  <a:extLst>
                    <a:ext uri="{9D8B030D-6E8A-4147-A177-3AD203B41FA5}">
                      <a16:colId xmlns:a16="http://schemas.microsoft.com/office/drawing/2014/main" val="20001"/>
                    </a:ext>
                  </a:extLst>
                </a:gridCol>
                <a:gridCol w="2966600">
                  <a:extLst>
                    <a:ext uri="{9D8B030D-6E8A-4147-A177-3AD203B41FA5}">
                      <a16:colId xmlns:a16="http://schemas.microsoft.com/office/drawing/2014/main" val="20002"/>
                    </a:ext>
                  </a:extLst>
                </a:gridCol>
              </a:tblGrid>
              <a:tr h="459975">
                <a:tc>
                  <a:txBody>
                    <a:bodyPr/>
                    <a:lstStyle/>
                    <a:p>
                      <a:pPr marL="0" lvl="0" indent="0" algn="ctr" rtl="0">
                        <a:lnSpc>
                          <a:spcPct val="115000"/>
                        </a:lnSpc>
                        <a:spcBef>
                          <a:spcPts val="0"/>
                        </a:spcBef>
                        <a:spcAft>
                          <a:spcPts val="0"/>
                        </a:spcAft>
                        <a:buNone/>
                      </a:pPr>
                      <a:r>
                        <a:rPr lang="en" sz="900" b="1"/>
                        <a:t>Stage</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t>Absolute Number</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t>Conversion % from Previous Stage</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94775">
                <a:tc>
                  <a:txBody>
                    <a:bodyPr/>
                    <a:lstStyle/>
                    <a:p>
                      <a:pPr marL="0" lvl="0" indent="0" algn="l" rtl="0">
                        <a:lnSpc>
                          <a:spcPct val="115000"/>
                        </a:lnSpc>
                        <a:spcBef>
                          <a:spcPts val="0"/>
                        </a:spcBef>
                        <a:spcAft>
                          <a:spcPts val="0"/>
                        </a:spcAft>
                        <a:buNone/>
                      </a:pPr>
                      <a:r>
                        <a:rPr lang="en" sz="900"/>
                        <a:t>Pageviews</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754,847</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5325">
                <a:tc>
                  <a:txBody>
                    <a:bodyPr/>
                    <a:lstStyle/>
                    <a:p>
                      <a:pPr marL="0" lvl="0" indent="0" algn="l" rtl="0">
                        <a:lnSpc>
                          <a:spcPct val="115000"/>
                        </a:lnSpc>
                        <a:spcBef>
                          <a:spcPts val="0"/>
                        </a:spcBef>
                        <a:spcAft>
                          <a:spcPts val="0"/>
                        </a:spcAft>
                        <a:buNone/>
                      </a:pPr>
                      <a:r>
                        <a:rPr lang="en" sz="900"/>
                        <a:t>Add to Cart</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19,063</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2.52%</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78950">
                <a:tc>
                  <a:txBody>
                    <a:bodyPr/>
                    <a:lstStyle/>
                    <a:p>
                      <a:pPr marL="0" lvl="0" indent="0" algn="l" rtl="0">
                        <a:lnSpc>
                          <a:spcPct val="115000"/>
                        </a:lnSpc>
                        <a:spcBef>
                          <a:spcPts val="0"/>
                        </a:spcBef>
                        <a:spcAft>
                          <a:spcPts val="0"/>
                        </a:spcAft>
                        <a:buNone/>
                      </a:pPr>
                      <a:r>
                        <a:rPr lang="en" sz="900"/>
                        <a:t>Begin Checkout</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800"/>
                        <a:t>1,177</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6.17%</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5325">
                <a:tc>
                  <a:txBody>
                    <a:bodyPr/>
                    <a:lstStyle/>
                    <a:p>
                      <a:pPr marL="0" lvl="0" indent="0" algn="l" rtl="0">
                        <a:lnSpc>
                          <a:spcPct val="115000"/>
                        </a:lnSpc>
                        <a:spcBef>
                          <a:spcPts val="0"/>
                        </a:spcBef>
                        <a:spcAft>
                          <a:spcPts val="0"/>
                        </a:spcAft>
                        <a:buNone/>
                      </a:pPr>
                      <a:r>
                        <a:rPr lang="en" sz="900"/>
                        <a:t>Purchases</a:t>
                      </a:r>
                      <a:endParaRPr sz="9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161</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13.68%</a:t>
                      </a:r>
                      <a:endParaRPr sz="800"/>
                    </a:p>
                  </a:txBody>
                  <a:tcPr marL="91425" marR="91425" marT="91425"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6" name="Google Shape;116;p19"/>
          <p:cNvSpPr txBox="1"/>
          <p:nvPr/>
        </p:nvSpPr>
        <p:spPr>
          <a:xfrm>
            <a:off x="304800" y="304800"/>
            <a:ext cx="3000000" cy="17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p:txBody>
      </p:sp>
      <p:sp>
        <p:nvSpPr>
          <p:cNvPr id="117" name="Google Shape;117;p19"/>
          <p:cNvSpPr txBox="1"/>
          <p:nvPr/>
        </p:nvSpPr>
        <p:spPr>
          <a:xfrm>
            <a:off x="4319100" y="2620025"/>
            <a:ext cx="4358100" cy="207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solidFill>
                  <a:schemeClr val="dk1"/>
                </a:solidFill>
              </a:rPr>
              <a:t>Key Insights</a:t>
            </a:r>
            <a:r>
              <a:rPr lang="en" sz="1100">
                <a:solidFill>
                  <a:schemeClr val="dk1"/>
                </a:solidFill>
              </a:rPr>
              <a:t>:</a:t>
            </a:r>
            <a:endParaRPr sz="1100">
              <a:solidFill>
                <a:schemeClr val="dk1"/>
              </a:solidFill>
            </a:endParaRPr>
          </a:p>
          <a:p>
            <a:pPr marL="457200" lvl="0" indent="-285750" algn="l" rtl="0">
              <a:lnSpc>
                <a:spcPct val="115000"/>
              </a:lnSpc>
              <a:spcBef>
                <a:spcPts val="1200"/>
              </a:spcBef>
              <a:spcAft>
                <a:spcPts val="0"/>
              </a:spcAft>
              <a:buClr>
                <a:schemeClr val="dk1"/>
              </a:buClr>
              <a:buSzPts val="900"/>
              <a:buAutoNum type="arabicPeriod"/>
            </a:pPr>
            <a:r>
              <a:rPr lang="en" sz="900" b="1">
                <a:solidFill>
                  <a:schemeClr val="dk1"/>
                </a:solidFill>
              </a:rPr>
              <a:t>Significant Drop-offs</a:t>
            </a:r>
            <a:r>
              <a:rPr lang="en" sz="900">
                <a:solidFill>
                  <a:schemeClr val="dk1"/>
                </a:solidFill>
              </a:rPr>
              <a:t>: Major drop-off from Pageviews to Add to Cart, and another from Checkout to Purchase, indicating areas for improvement in user experience.</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b="1">
                <a:solidFill>
                  <a:schemeClr val="dk1"/>
                </a:solidFill>
              </a:rPr>
              <a:t>Funnel Visualization</a:t>
            </a:r>
            <a:r>
              <a:rPr lang="en" sz="900">
                <a:solidFill>
                  <a:schemeClr val="dk1"/>
                </a:solidFill>
              </a:rPr>
              <a:t>: Conversion rates from Pageviews to Purchases, highlighting drop-off points at each stage for targeted interventions.</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b="1">
                <a:solidFill>
                  <a:schemeClr val="dk1"/>
                </a:solidFill>
              </a:rPr>
              <a:t>Drop-off Causes</a:t>
            </a:r>
            <a:r>
              <a:rPr lang="en" sz="900">
                <a:solidFill>
                  <a:schemeClr val="dk1"/>
                </a:solidFill>
              </a:rPr>
              <a:t>: Possible reasons may include:</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High Shipping Costs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Price Sensitivity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Limited Payment Options</a:t>
            </a:r>
            <a:endParaRPr sz="900">
              <a:solidFill>
                <a:schemeClr val="dk1"/>
              </a:solidFill>
            </a:endParaRPr>
          </a:p>
          <a:p>
            <a:pPr marL="457200" lvl="0" indent="-273050" algn="l" rtl="0">
              <a:lnSpc>
                <a:spcPct val="115000"/>
              </a:lnSpc>
              <a:spcBef>
                <a:spcPts val="0"/>
              </a:spcBef>
              <a:spcAft>
                <a:spcPts val="0"/>
              </a:spcAft>
              <a:buClr>
                <a:schemeClr val="dk1"/>
              </a:buClr>
              <a:buSzPts val="700"/>
              <a:buAutoNum type="arabicPeriod"/>
            </a:pPr>
            <a:endParaRPr sz="700" b="1">
              <a:solidFill>
                <a:schemeClr val="dk1"/>
              </a:solidFill>
            </a:endParaRPr>
          </a:p>
        </p:txBody>
      </p:sp>
      <p:sp>
        <p:nvSpPr>
          <p:cNvPr id="118" name="Google Shape;118;p19"/>
          <p:cNvSpPr txBox="1"/>
          <p:nvPr/>
        </p:nvSpPr>
        <p:spPr>
          <a:xfrm>
            <a:off x="151425" y="2676550"/>
            <a:ext cx="3000000" cy="146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solidFill>
                  <a:schemeClr val="dk1"/>
                </a:solidFill>
              </a:rPr>
              <a:t>Conversion Funnel Analysis:</a:t>
            </a:r>
            <a:endParaRPr sz="1100" b="1">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a:solidFill>
                  <a:schemeClr val="dk1"/>
                </a:solidFill>
              </a:rPr>
              <a:t>Add to Cart Rate</a:t>
            </a:r>
            <a:r>
              <a:rPr lang="en" sz="900">
                <a:solidFill>
                  <a:schemeClr val="dk1"/>
                </a:solidFill>
              </a:rPr>
              <a:t>: 40.13% of users add items to cart</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Checkout Rate</a:t>
            </a:r>
            <a:r>
              <a:rPr lang="en" sz="900">
                <a:solidFill>
                  <a:schemeClr val="dk1"/>
                </a:solidFill>
              </a:rPr>
              <a:t>: 6.17% of cart additions proceed to checkout</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Purchase Rate</a:t>
            </a:r>
            <a:r>
              <a:rPr lang="en" sz="900">
                <a:solidFill>
                  <a:schemeClr val="dk1"/>
                </a:solidFill>
              </a:rPr>
              <a:t>: 13.68% of checkouts convert to purchase</a:t>
            </a:r>
            <a:endParaRPr sz="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124" name="Google Shape;124;p20"/>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5. </a:t>
            </a:r>
            <a:r>
              <a:rPr lang="en" sz="1100" b="1">
                <a:solidFill>
                  <a:schemeClr val="dk1"/>
                </a:solidFill>
              </a:rPr>
              <a:t>Recommendations</a:t>
            </a:r>
            <a:endParaRPr sz="1100" b="1">
              <a:solidFill>
                <a:schemeClr val="dk1"/>
              </a:solidFill>
            </a:endParaRPr>
          </a:p>
        </p:txBody>
      </p:sp>
      <p:sp>
        <p:nvSpPr>
          <p:cNvPr id="125" name="Google Shape;125;p20"/>
          <p:cNvSpPr txBox="1"/>
          <p:nvPr/>
        </p:nvSpPr>
        <p:spPr>
          <a:xfrm>
            <a:off x="304800" y="304800"/>
            <a:ext cx="3000000" cy="21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p:txBody>
      </p:sp>
      <p:sp>
        <p:nvSpPr>
          <p:cNvPr id="126" name="Google Shape;126;p20"/>
          <p:cNvSpPr txBox="1"/>
          <p:nvPr/>
        </p:nvSpPr>
        <p:spPr>
          <a:xfrm>
            <a:off x="319103" y="720453"/>
            <a:ext cx="8702700" cy="469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r>
              <a:rPr lang="en" sz="1000" b="1" dirty="0">
                <a:solidFill>
                  <a:schemeClr val="dk1"/>
                </a:solidFill>
              </a:rPr>
              <a:t>Marketing Strategy to Bridge Online and Offline Behavior</a:t>
            </a:r>
            <a:endParaRPr sz="1000" b="1" dirty="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dirty="0">
                <a:solidFill>
                  <a:schemeClr val="dk1"/>
                </a:solidFill>
              </a:rPr>
              <a:t>Showrooming Strategy</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Use QR codes on showroom product displays that link to detailed online product pages, where customers can view additional images, specifications, and customer reviews and complete purchase with promotional discounts that are only available online. This will connect offline visits with online conversions.</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Offer showroom-exclusive QR code discounts redeemable online to encourage users to transition their journey from offline to online. For instance, a 15% discount if the item is purchased within 24 hours of showroom interaction.</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dirty="0">
                <a:solidFill>
                  <a:schemeClr val="dk1"/>
                </a:solidFill>
              </a:rPr>
              <a:t>Reverse Showrooming (Webrooming)</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Allow customers to initiate their journey online by browsing products and completing purchases in-store with dedicated sales assistance. Create a seamless “Save and View In-Store” option on online product pages, allowing customers to create a list of items to see in person at the nearest showroom. Send notifications or updates when a customer is near a specific location. Offer price matches or in-store promotions for online items to incentivize showroom purchases.</a:t>
            </a:r>
            <a:endParaRPr sz="900" dirty="0">
              <a:solidFill>
                <a:schemeClr val="dk1"/>
              </a:solidFill>
            </a:endParaRPr>
          </a:p>
          <a:p>
            <a:pPr marL="0" lvl="0" indent="0" algn="l" rtl="0">
              <a:lnSpc>
                <a:spcPct val="115000"/>
              </a:lnSpc>
              <a:spcBef>
                <a:spcPts val="1400"/>
              </a:spcBef>
              <a:spcAft>
                <a:spcPts val="0"/>
              </a:spcAft>
              <a:buNone/>
            </a:pPr>
            <a:r>
              <a:rPr lang="en" sz="1000" b="1" dirty="0">
                <a:solidFill>
                  <a:schemeClr val="dk1"/>
                </a:solidFill>
              </a:rPr>
              <a:t>. Targeted Price Sensitivity Campaigns</a:t>
            </a:r>
            <a:endParaRPr sz="1000" b="1" dirty="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dirty="0">
                <a:solidFill>
                  <a:schemeClr val="dk1"/>
                </a:solidFill>
              </a:rPr>
              <a:t>Dynamic Pricing Tiers</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dirty="0">
                <a:solidFill>
                  <a:schemeClr val="dk1"/>
                </a:solidFill>
              </a:rPr>
              <a:t>Tactic</a:t>
            </a:r>
            <a:r>
              <a:rPr lang="en" sz="900" dirty="0">
                <a:solidFill>
                  <a:schemeClr val="dk1"/>
                </a:solidFill>
              </a:rPr>
              <a:t>: Focus on high-revenue price segments like $1,000–$1,500 for online premium items. Offer options like interest-free installments or bundle discounts (e.g., a coffee table with a matching sofa) to make premium items more accessible.</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dirty="0">
                <a:solidFill>
                  <a:schemeClr val="dk1"/>
                </a:solidFill>
              </a:rPr>
              <a:t>Implementation</a:t>
            </a:r>
            <a:r>
              <a:rPr lang="en" sz="900" dirty="0">
                <a:solidFill>
                  <a:schemeClr val="dk1"/>
                </a:solidFill>
              </a:rPr>
              <a:t>: Use online and in-store banners and email marketing to promote financing options and bundle discounts for high-revenue items in target price ranges.</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dirty="0">
                <a:solidFill>
                  <a:schemeClr val="dk1"/>
                </a:solidFill>
              </a:rPr>
              <a:t>Segment-Specific Promotions</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dirty="0">
                <a:solidFill>
                  <a:schemeClr val="dk1"/>
                </a:solidFill>
              </a:rPr>
              <a:t>Tactic</a:t>
            </a:r>
            <a:r>
              <a:rPr lang="en" sz="900" dirty="0">
                <a:solidFill>
                  <a:schemeClr val="dk1"/>
                </a:solidFill>
              </a:rPr>
              <a:t>: Use customer segmentation based on past purchasing behaviors (e.g., premium spenders vs. budget-conscious buyers) and target them with price-sensitive promotions.</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i="1" dirty="0">
                <a:solidFill>
                  <a:schemeClr val="dk1"/>
                </a:solidFill>
              </a:rPr>
              <a:t>Implementation</a:t>
            </a:r>
            <a:r>
              <a:rPr lang="en" sz="900" dirty="0">
                <a:solidFill>
                  <a:schemeClr val="dk1"/>
                </a:solidFill>
              </a:rPr>
              <a:t>: For high spenders, send personalized messages offering exclusive early access to high-ticket items or flash sales in the $1,000+ range. For budget-conscious buyers, promote discounts on mid-tier items to encourage upselling.</a:t>
            </a:r>
            <a:endParaRPr sz="900" dirty="0">
              <a:solidFill>
                <a:schemeClr val="dk1"/>
              </a:solidFill>
            </a:endParaRPr>
          </a:p>
          <a:p>
            <a:pPr marL="0" lvl="0" indent="0" algn="l" rtl="0">
              <a:lnSpc>
                <a:spcPct val="115000"/>
              </a:lnSpc>
              <a:spcBef>
                <a:spcPts val="1200"/>
              </a:spcBef>
              <a:spcAft>
                <a:spcPts val="1200"/>
              </a:spcAft>
              <a:buNone/>
            </a:pPr>
            <a:endParaRPr sz="11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DF9"/>
        </a:solidFill>
        <a:effectLst/>
      </p:bgPr>
    </p:bg>
    <p:spTree>
      <p:nvGrpSpPr>
        <p:cNvPr id="1" name="Shape 130"/>
        <p:cNvGrpSpPr/>
        <p:nvPr/>
      </p:nvGrpSpPr>
      <p:grpSpPr>
        <a:xfrm>
          <a:off x="0" y="0"/>
          <a:ext cx="0" cy="0"/>
          <a:chOff x="0" y="0"/>
          <a:chExt cx="0" cy="0"/>
        </a:xfrm>
      </p:grpSpPr>
      <p:pic>
        <p:nvPicPr>
          <p:cNvPr id="131" name="Google Shape;131;p21"/>
          <p:cNvPicPr preferRelativeResize="0"/>
          <p:nvPr/>
        </p:nvPicPr>
        <p:blipFill rotWithShape="1">
          <a:blip r:embed="rId3">
            <a:alphaModFix/>
          </a:blip>
          <a:srcRect r="6820" b="88387"/>
          <a:stretch/>
        </p:blipFill>
        <p:spPr>
          <a:xfrm>
            <a:off x="0" y="0"/>
            <a:ext cx="8520600" cy="572700"/>
          </a:xfrm>
          <a:prstGeom prst="rect">
            <a:avLst/>
          </a:prstGeom>
          <a:noFill/>
          <a:ln>
            <a:noFill/>
          </a:ln>
        </p:spPr>
      </p:pic>
      <p:sp>
        <p:nvSpPr>
          <p:cNvPr id="132" name="Google Shape;132;p21"/>
          <p:cNvSpPr txBox="1"/>
          <p:nvPr/>
        </p:nvSpPr>
        <p:spPr>
          <a:xfrm>
            <a:off x="252300" y="402600"/>
            <a:ext cx="4066800" cy="59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t>5. </a:t>
            </a:r>
            <a:r>
              <a:rPr lang="en" sz="1100" b="1">
                <a:solidFill>
                  <a:schemeClr val="dk1"/>
                </a:solidFill>
              </a:rPr>
              <a:t>Recommendations</a:t>
            </a:r>
            <a:endParaRPr sz="1100" b="1">
              <a:solidFill>
                <a:schemeClr val="dk1"/>
              </a:solidFill>
            </a:endParaRPr>
          </a:p>
        </p:txBody>
      </p:sp>
      <p:sp>
        <p:nvSpPr>
          <p:cNvPr id="133" name="Google Shape;133;p21"/>
          <p:cNvSpPr txBox="1"/>
          <p:nvPr/>
        </p:nvSpPr>
        <p:spPr>
          <a:xfrm>
            <a:off x="304800" y="304800"/>
            <a:ext cx="3000000" cy="21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p:txBody>
      </p:sp>
      <p:sp>
        <p:nvSpPr>
          <p:cNvPr id="134" name="Google Shape;134;p21"/>
          <p:cNvSpPr txBox="1"/>
          <p:nvPr/>
        </p:nvSpPr>
        <p:spPr>
          <a:xfrm>
            <a:off x="252300" y="613500"/>
            <a:ext cx="8623800" cy="435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000" b="1" dirty="0">
                <a:solidFill>
                  <a:schemeClr val="dk1"/>
                </a:solidFill>
              </a:rPr>
              <a:t>Personalized Marketing and Retargeting</a:t>
            </a:r>
            <a:endParaRPr sz="1000" b="1" dirty="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dirty="0">
                <a:solidFill>
                  <a:schemeClr val="dk1"/>
                </a:solidFill>
              </a:rPr>
              <a:t>Cross-Channel Cart Recovery</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Create personalized email and SMS retargeting campaigns for users who abandon their cart. Offer showroom consultations or online discount codes to complete the purchase.</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Design retargeting emails with dynamic content reflecting the specific items left in the cart and their availability in-store. Include call-to-action buttons like “Complete Purchase Online” or “See Item In-Store,” depending on the customer’s browsing patterns.</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dirty="0">
                <a:solidFill>
                  <a:schemeClr val="dk1"/>
                </a:solidFill>
              </a:rPr>
              <a:t>Behavior-Driven Campaigns</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Target customers who view high-ticket items (e.g., $1,000+) multiple times without purchasing, sending them personalized retargeting messages encouraging them to complete their purchase or book a showroom appointment.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Use data on time spent and number of visits to high-ticket product pages to identify likely buyers. Trigger customized ads or emails offering online-only perks or appointment booking for showroom viewing.</a:t>
            </a:r>
            <a:endParaRPr sz="900" dirty="0">
              <a:solidFill>
                <a:schemeClr val="dk1"/>
              </a:solidFill>
            </a:endParaRPr>
          </a:p>
          <a:p>
            <a:pPr marL="0" lvl="0" indent="0" algn="l" rtl="0">
              <a:lnSpc>
                <a:spcPct val="115000"/>
              </a:lnSpc>
              <a:spcBef>
                <a:spcPts val="1400"/>
              </a:spcBef>
              <a:spcAft>
                <a:spcPts val="0"/>
              </a:spcAft>
              <a:buNone/>
            </a:pPr>
            <a:r>
              <a:rPr lang="en" sz="1000" b="1" dirty="0">
                <a:solidFill>
                  <a:schemeClr val="dk1"/>
                </a:solidFill>
              </a:rPr>
              <a:t>Unified Omnichannel Experience</a:t>
            </a:r>
            <a:endParaRPr sz="1000" b="1" dirty="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b="1" dirty="0">
                <a:solidFill>
                  <a:schemeClr val="dk1"/>
                </a:solidFill>
              </a:rPr>
              <a:t>Omnichannel Cart Access</a:t>
            </a:r>
            <a:r>
              <a:rPr lang="en" sz="900" dirty="0">
                <a:solidFill>
                  <a:schemeClr val="dk1"/>
                </a:solidFill>
              </a:rPr>
              <a:t>:</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Enable customers to start a shopping cart online and finalize the purchase offline, or vice versa, by implementing a unified cart system.</a:t>
            </a:r>
            <a:endParaRPr sz="900" dirty="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dirty="0">
                <a:solidFill>
                  <a:schemeClr val="dk1"/>
                </a:solidFill>
              </a:rPr>
              <a:t>Integrate </a:t>
            </a:r>
            <a:r>
              <a:rPr lang="en" sz="900" dirty="0" err="1">
                <a:solidFill>
                  <a:schemeClr val="dk1"/>
                </a:solidFill>
              </a:rPr>
              <a:t>Castlery’s</a:t>
            </a:r>
            <a:r>
              <a:rPr lang="en" sz="900" dirty="0">
                <a:solidFill>
                  <a:schemeClr val="dk1"/>
                </a:solidFill>
              </a:rPr>
              <a:t> online platform with in-store POS systems so customers can view and modify their cart across both environments. Include features like digital cart QR codes that customers can scan in-store to continue their online cart in the showroom.</a:t>
            </a:r>
            <a:endParaRPr sz="900" dirty="0">
              <a:solidFill>
                <a:schemeClr val="dk1"/>
              </a:solidFill>
            </a:endParaRPr>
          </a:p>
          <a:p>
            <a:pPr marL="0" lvl="0" indent="0" algn="l" rtl="0">
              <a:lnSpc>
                <a:spcPct val="115000"/>
              </a:lnSpc>
              <a:spcBef>
                <a:spcPts val="1200"/>
              </a:spcBef>
              <a:spcAft>
                <a:spcPts val="0"/>
              </a:spcAft>
              <a:buNone/>
            </a:pPr>
            <a:r>
              <a:rPr lang="en" sz="1000" b="1" dirty="0">
                <a:solidFill>
                  <a:schemeClr val="dk1"/>
                </a:solidFill>
              </a:rPr>
              <a:t>Integrated Loyalty Program</a:t>
            </a:r>
            <a:r>
              <a:rPr lang="en" sz="1000" dirty="0">
                <a:solidFill>
                  <a:schemeClr val="dk1"/>
                </a:solidFill>
              </a:rPr>
              <a:t>:</a:t>
            </a:r>
            <a:endParaRPr sz="1000" dirty="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dirty="0">
                <a:solidFill>
                  <a:schemeClr val="dk1"/>
                </a:solidFill>
              </a:rPr>
              <a:t>Introduce a points-based loyalty program that rewards customers for purchases across online and offline channels. Points can be redeemed for discounts, exclusive products, or VIP access to sales.</a:t>
            </a:r>
            <a:endParaRPr sz="900" dirty="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dirty="0">
                <a:solidFill>
                  <a:schemeClr val="dk1"/>
                </a:solidFill>
              </a:rPr>
              <a:t>Assign points for each purchase made, with multipliers for purchases in high-revenue categories or referrals. Create loyalty tiers with increasing benefits, e.g., Silver (early access), Gold (VIP events), and Platinum (personal shopper).</a:t>
            </a:r>
            <a:endParaRPr sz="110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858181"/>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2408</Words>
  <Application>Microsoft Macintosh PowerPoint</Application>
  <PresentationFormat>On-screen Show (16:9)</PresentationFormat>
  <Paragraphs>178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Mono</vt:lpstr>
      <vt:lpstr>Arial</vt:lpstr>
      <vt:lpstr>Lora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Farah Fatima</cp:lastModifiedBy>
  <cp:revision>2</cp:revision>
  <dcterms:modified xsi:type="dcterms:W3CDTF">2024-11-26T09:09:28Z</dcterms:modified>
</cp:coreProperties>
</file>