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9" r:id="rId4"/>
    <p:sldId id="274" r:id="rId5"/>
    <p:sldId id="257" r:id="rId6"/>
    <p:sldId id="289" r:id="rId7"/>
    <p:sldId id="332" r:id="rId8"/>
    <p:sldId id="319" r:id="rId9"/>
    <p:sldId id="320" r:id="rId10"/>
    <p:sldId id="321" r:id="rId11"/>
    <p:sldId id="322" r:id="rId12"/>
    <p:sldId id="324" r:id="rId13"/>
    <p:sldId id="323" r:id="rId14"/>
    <p:sldId id="283" r:id="rId15"/>
    <p:sldId id="278" r:id="rId16"/>
    <p:sldId id="273" r:id="rId17"/>
    <p:sldId id="331" r:id="rId18"/>
    <p:sldId id="325" r:id="rId19"/>
    <p:sldId id="327" r:id="rId20"/>
    <p:sldId id="328" r:id="rId21"/>
    <p:sldId id="329" r:id="rId22"/>
    <p:sldId id="326" r:id="rId23"/>
    <p:sldId id="286" r:id="rId24"/>
    <p:sldId id="266" r:id="rId25"/>
    <p:sldId id="268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9F2"/>
    <a:srgbClr val="05F29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63258"/>
  </p:normalViewPr>
  <p:slideViewPr>
    <p:cSldViewPr snapToGrid="0">
      <p:cViewPr varScale="1">
        <p:scale>
          <a:sx n="96" d="100"/>
          <a:sy n="96" d="100"/>
        </p:scale>
        <p:origin x="3440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38D0-EA5B-4DAB-B544-B7944376A1C3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8A78-904F-4788-90CA-B86323C49A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71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Bienvenida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Este curso es impartido como parte del programa interno de capacitación de Emerald Digital</a:t>
            </a:r>
          </a:p>
          <a:p>
            <a:pPr marL="0" indent="0">
              <a:buNone/>
            </a:pPr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Emerald Digital es una empresa mexicana de desarrollo de software, ciencia de datos y automatización.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nombre es Juan Manuel Ruiz, soy fullstack developer y administrador de proyectos en Emerald Digital y Antena Labs.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75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74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75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33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56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349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51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77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52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58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[PRESENTACIÓN]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7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761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593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13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50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Conforme crecen el tamaño de nuestras aplicaciones y equipo de trabajo, es probable que la demanda de atención crezca y la necesidad de optimizar y automatizar ciertos flujos comience a hacerse evidente, con el fin de liberar al equipo de tareas repetitivas, mejorar la comunicación y garantizar que la implementación del código nuevo se lleve a cabo con el mínimo esfuerzo con una mínima supervisión.</a:t>
            </a:r>
          </a:p>
          <a:p>
            <a:endParaRPr lang="es-MX" dirty="0"/>
          </a:p>
          <a:p>
            <a:r>
              <a:rPr lang="es-MX" dirty="0"/>
              <a:t>Dos procesos ejecutados continuamente en nuestro flujo de trabajo y que pueden ser automatizados son la </a:t>
            </a:r>
            <a:r>
              <a:rPr lang="es-MX" b="1" dirty="0"/>
              <a:t>integración</a:t>
            </a:r>
            <a:r>
              <a:rPr lang="es-MX" dirty="0"/>
              <a:t> y la </a:t>
            </a:r>
            <a:r>
              <a:rPr lang="es-MX" b="1" dirty="0"/>
              <a:t>implementación</a:t>
            </a:r>
            <a:r>
              <a:rPr lang="es-MX" dirty="0"/>
              <a:t> ó </a:t>
            </a:r>
            <a:r>
              <a:rPr lang="es-MX" b="1" dirty="0"/>
              <a:t>despliegue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62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integración continua ó </a:t>
            </a:r>
            <a:r>
              <a:rPr lang="es-MX" b="1" dirty="0"/>
              <a:t>continuos integration (CI)</a:t>
            </a:r>
            <a:r>
              <a:rPr lang="es-MX" dirty="0"/>
              <a:t>, se refiere al proceso en el que los desarrolladores prueban y combinan los cambios en el código de una aplicación con regularidad en un repositorio compartido.</a:t>
            </a:r>
          </a:p>
          <a:p>
            <a:endParaRPr lang="es-MX" dirty="0"/>
          </a:p>
          <a:p>
            <a:r>
              <a:rPr lang="es-MX" dirty="0"/>
              <a:t>La entrega continua ó </a:t>
            </a:r>
            <a:r>
              <a:rPr lang="es-MX" b="1" dirty="0"/>
              <a:t>continuos delivery</a:t>
            </a:r>
            <a:r>
              <a:rPr lang="es-MX" dirty="0"/>
              <a:t>, es el proceso de distribuir nuestra aplicación en los diversos ambientes o sistemas de publicación, por lo regular se engloba en la fase de implementación.</a:t>
            </a:r>
          </a:p>
          <a:p>
            <a:endParaRPr lang="es-MX" dirty="0"/>
          </a:p>
          <a:p>
            <a:r>
              <a:rPr lang="es-MX" dirty="0"/>
              <a:t>El despliegue ó implementación continua, </a:t>
            </a:r>
            <a:r>
              <a:rPr lang="es-MX" b="1" dirty="0"/>
              <a:t>continuos deployment (CD)</a:t>
            </a:r>
            <a:r>
              <a:rPr lang="es-MX" dirty="0"/>
              <a:t>, se refiere al proceso de llevar nuestro código a producción, ya sea distribuyendo y/o publicando nuestra aplicación.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62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varias opciones, dependiendo de la necesidad y del stack utilizado podemos elegir la que se nos acomode más.</a:t>
            </a:r>
          </a:p>
          <a:p>
            <a:endParaRPr lang="es-MX" dirty="0"/>
          </a:p>
          <a:p>
            <a:r>
              <a:rPr lang="es-MX" dirty="0"/>
              <a:t>Sin embargo una ventaja importante de github actions sobre las otras plataformas es su versatilidad y su integración con nuestros flujos de trabajo si usamos github como repositorio.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53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varias opciones, dependiendo de la necesidad y del stack utilizado podemos elegir la que se nos acomode más.</a:t>
            </a:r>
          </a:p>
          <a:p>
            <a:endParaRPr lang="es-MX" dirty="0"/>
          </a:p>
          <a:p>
            <a:r>
              <a:rPr lang="es-MX" dirty="0"/>
              <a:t>Sin embargo una ventaja importante de github actions sobre las otras plataformas es su versatilidad y su integración con nuestros flujos de trabajo si usamos github como repositorio.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73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Muestra cliente de docker desktop.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54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08A78-904F-4788-90CA-B86323C49A7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4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E8D3A-0119-4F92-99D9-BC928D69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259BA-E334-4B03-A6EC-3ABDBD48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64D5A-C685-4971-8532-08DE8AE8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63341-6BA6-4DF1-814F-E3614DC1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B4F54-9028-4C7F-9E25-CB34F088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1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9D32-C901-4AC3-8A83-FCB69F0C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A0A7A-0943-48EE-A8ED-6F53DE9D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F8339-1AD9-4FD6-A315-9D2EF879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12403-125F-4818-A6F7-EB1B0B4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D176A-DB53-4886-B917-CBEAE8AC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46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FBB8FB-760C-4F22-9392-8C7F390D1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F353E-EFE4-485B-A734-6E649DF6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81323-682B-4FF7-A5E0-A2D505D5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0AD90-308D-4CF1-BA99-AEAB8B9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A4895-1F96-4E27-961A-553B76A4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5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D667-FACE-48E5-BC5D-F0299C4F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80740-E980-4812-9419-64D7BE62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6D116-EF49-4BA3-A7FB-D25CC5FC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50AE6-75F7-4D63-8623-BC673731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058E8-1659-4748-8E3B-8930AFB1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62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9994A-BEC0-470F-9613-BDCD29AC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8B8A8-5FC9-4309-830A-E2DB9126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A65AC-A777-40E7-8F21-5E96A09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F4ED5-3711-40AF-ACAF-E5F966D1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007B5-3ED6-4B06-A2FE-B1F980A4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77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8DD9-A407-4682-9436-B5E995F9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71BC9-F995-4D8C-843F-2EE7411B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4617BE-5971-41EA-894E-1506E6E2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A72C3A-5B0E-408A-AF47-7503BC52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10643-79D9-448A-95E5-B5C8C067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265ED-3A8A-46A8-A8CE-B4C6601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3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C0541-C2EA-4345-9D6E-3A326869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A226A0-EDC0-4BC2-8A9C-0AC57EE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ED000-2731-4110-9C75-64E9C8A7D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FBEC5F-40DE-44F7-B16C-F337EEA05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F74EB4-8D40-4042-BE46-44BE5816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8AE9-CBF8-44C1-B69C-8BEC353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AADCF-C27B-4277-987A-8792C25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90978-EA7F-4130-AA8D-0940C31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7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9C735-2CAD-4E6A-8D5D-AA5D4395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3DA94C-12C5-42B8-81B9-76D25F6F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EA7C8-0A83-4793-AFE0-78C6F71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B246C0-9D58-46A3-AC3C-563FD9FD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88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250501-6BF2-4593-A527-7CDDD0CE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50490-A0ED-4C6A-88B0-E21B0A40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26E39-AA34-423A-A605-09B6D1D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06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BB98-192A-49EE-BA9B-FE5D6757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18E2E-4CBD-4D7E-91A3-93B5540B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ACA3F3-4983-42F2-A7A1-6A1AE1A3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32EDEB-A994-4B7B-97CC-DEC7345A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99C48F-9595-42C2-A090-CCEBB188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2B0F2-2DC2-42D2-88B5-DDD8824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9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18219-A369-40AB-861E-5407F7EE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E5D3B8-7A73-4420-BA80-10E0AE683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836F05-A1D5-4F6F-AC0F-9EDAD761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CEB77F-26FE-4F82-9A54-0579FE0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F76A1-1CCD-4EC6-922D-93ED45AC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8A790-A9E1-420C-BE34-991A93DD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3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E078C-D0FD-4CBE-B6A9-CFBAE8DF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2F66A-536C-4380-B8B8-CB7A627C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59192-2B49-4036-8BD0-EB5B5D6D1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3657-5F9D-4A86-A07F-0FE2D97C33B2}" type="datetimeFigureOut">
              <a:rPr lang="es-MX" smtClean="0"/>
              <a:t>25/08/22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FB34E-BC9F-4DD3-915D-374DF5830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5AFDF-B211-4570-B00A-B625C4B41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E53C-2C6B-48F9-A813-196A827BD1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0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docs.github.com/es/actions/using-containerized-services/about-service-container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ithub.com/es/actions/using-workflows/events-that-trigger-workflow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014518" y="5743108"/>
            <a:ext cx="3747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solidFill>
                  <a:srgbClr val="D0E9F2"/>
                </a:solidFill>
                <a:latin typeface="Metropolis Medium" panose="00000600000000000000" pitchFamily="50" charset="0"/>
              </a:rPr>
              <a:t>Juan Manuel Ruiz Aranda</a:t>
            </a:r>
            <a:endParaRPr lang="es-MX" sz="1600" b="1" dirty="0">
              <a:solidFill>
                <a:srgbClr val="D0E9F2"/>
              </a:solidFill>
              <a:latin typeface="Metropolis Medium" panose="00000600000000000000" pitchFamily="50" charset="0"/>
            </a:endParaRPr>
          </a:p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jmanuel.ruiz@emerald.dev</a:t>
            </a:r>
          </a:p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@</a:t>
            </a:r>
            <a:r>
              <a:rPr lang="es-MX" sz="1600" dirty="0" err="1">
                <a:solidFill>
                  <a:srgbClr val="D0E9F2"/>
                </a:solidFill>
                <a:latin typeface="Metropolis Medium" panose="00000600000000000000" pitchFamily="50" charset="0"/>
              </a:rPr>
              <a:t>jmruizab</a:t>
            </a:r>
            <a:endParaRPr lang="es-MX" sz="1600" dirty="0">
              <a:solidFill>
                <a:srgbClr val="D0E9F2"/>
              </a:solidFill>
              <a:latin typeface="Metropolis Medium" panose="000006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809104" y="2745970"/>
            <a:ext cx="8412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Metropolis Black" panose="00000A00000000000000" pitchFamily="50" charset="0"/>
              </a:rPr>
              <a:t>Taller: Automación de flujo de CI y CD con github actions_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9FE8C5-C881-DFC9-BC68-8E0B17FF0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79" y="2595216"/>
            <a:ext cx="1630017" cy="16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0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FAB071A-E6AA-6639-85DB-EB41AA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29" y="1546102"/>
            <a:ext cx="5854700" cy="4102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Jobs_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06580" y="2335926"/>
            <a:ext cx="4837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Los </a:t>
            </a:r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jobs</a:t>
            </a: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 son conjuntos de tareas agrupadas en pasos (steps).</a:t>
            </a:r>
          </a:p>
          <a:p>
            <a:pPr algn="just"/>
            <a:endParaRPr lang="es-MX" dirty="0">
              <a:solidFill>
                <a:srgbClr val="D0E9F2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Cada </a:t>
            </a:r>
            <a:r>
              <a:rPr lang="es-MX" dirty="0">
                <a:solidFill>
                  <a:srgbClr val="05F29B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step</a:t>
            </a: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 puede ejecutar </a:t>
            </a:r>
            <a:r>
              <a:rPr lang="es-MX" dirty="0">
                <a:solidFill>
                  <a:srgbClr val="05F29B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comandos</a:t>
            </a: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 ó </a:t>
            </a:r>
            <a:r>
              <a:rPr lang="es-MX" dirty="0">
                <a:solidFill>
                  <a:srgbClr val="05F29B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acciones</a:t>
            </a: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 desarrolladas por terceros.</a:t>
            </a:r>
          </a:p>
          <a:p>
            <a:pPr algn="just"/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Cada job se puede ejecutar en distintos </a:t>
            </a:r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runners</a:t>
            </a: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…</a:t>
            </a:r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5056E87-3CB3-FC07-B3C7-FACA51EB3702}"/>
              </a:ext>
            </a:extLst>
          </p:cNvPr>
          <p:cNvCxnSpPr>
            <a:cxnSpLocks/>
          </p:cNvCxnSpPr>
          <p:nvPr/>
        </p:nvCxnSpPr>
        <p:spPr>
          <a:xfrm>
            <a:off x="6522303" y="3163956"/>
            <a:ext cx="8591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FAB071A-E6AA-6639-85DB-EB41AA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29" y="1546102"/>
            <a:ext cx="5854700" cy="4102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Runners_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06580" y="2008696"/>
            <a:ext cx="483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Los </a:t>
            </a:r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runners</a:t>
            </a: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 son contenedores encargados de ejecutar los workflows, podemos utilizar 2 tipos de </a:t>
            </a:r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runners</a:t>
            </a: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…</a:t>
            </a:r>
          </a:p>
          <a:p>
            <a:pPr algn="just"/>
            <a:endParaRPr lang="es-MX" dirty="0">
              <a:solidFill>
                <a:srgbClr val="D0E9F2"/>
              </a:solidFill>
              <a:latin typeface="Archia" panose="02000503000000020004" pitchFamily="50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5056E87-3CB3-FC07-B3C7-FACA51EB3702}"/>
              </a:ext>
            </a:extLst>
          </p:cNvPr>
          <p:cNvCxnSpPr>
            <a:cxnSpLocks/>
          </p:cNvCxnSpPr>
          <p:nvPr/>
        </p:nvCxnSpPr>
        <p:spPr>
          <a:xfrm>
            <a:off x="7821016" y="3574773"/>
            <a:ext cx="12699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unners Runners | Barcel Oficial">
            <a:extLst>
              <a:ext uri="{FF2B5EF4-FFF2-40B4-BE49-F238E27FC236}">
                <a16:creationId xmlns:a16="http://schemas.microsoft.com/office/drawing/2014/main" id="{FC06D849-A0C1-FF2E-3D42-53490616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9" y="3425374"/>
            <a:ext cx="5064024" cy="195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2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Github Actions_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679A3E-9416-1FCE-3E92-3E4AFF27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947"/>
            <a:ext cx="5373755" cy="38064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CD9A1A-9503-42AE-FFCE-124B9C7BF81A}"/>
              </a:ext>
            </a:extLst>
          </p:cNvPr>
          <p:cNvSpPr txBox="1"/>
          <p:nvPr/>
        </p:nvSpPr>
        <p:spPr>
          <a:xfrm>
            <a:off x="706580" y="1920428"/>
            <a:ext cx="4837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5F29B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Github Hosted</a:t>
            </a:r>
          </a:p>
          <a:p>
            <a:pPr algn="just"/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Son administrados por github y existen tres opciones: Windows, MacOS y Ubuntu y su uso se cobra por minutos.</a:t>
            </a:r>
          </a:p>
          <a:p>
            <a:pPr algn="just"/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  <a:p>
            <a:pPr algn="just"/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Self Hosted</a:t>
            </a:r>
          </a:p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Para soluciones más especificas podemos utilizar recursos propios donde nosotros administremos los recursos de la manera que requiramos</a:t>
            </a: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68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FAB071A-E6AA-6639-85DB-EB41AA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754" y="1546102"/>
            <a:ext cx="5854700" cy="4102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Recapitulando_</a:t>
            </a:r>
          </a:p>
        </p:txBody>
      </p:sp>
    </p:spTree>
    <p:extLst>
      <p:ext uri="{BB962C8B-B14F-4D97-AF65-F5344CB8AC3E}">
        <p14:creationId xmlns:p14="http://schemas.microsoft.com/office/powerpoint/2010/main" val="18415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853443" y="6169049"/>
            <a:ext cx="272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299062" y="2850739"/>
            <a:ext cx="46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Demo_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538516" y="457567"/>
            <a:ext cx="6208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2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2" y="5767132"/>
            <a:ext cx="900086" cy="9000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725527-B367-EB4C-9CB2-80919A2F8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19" y="2255050"/>
            <a:ext cx="1676397" cy="16763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AE34244-9653-464D-ADC5-FE070D02FCA4}"/>
              </a:ext>
            </a:extLst>
          </p:cNvPr>
          <p:cNvSpPr txBox="1"/>
          <p:nvPr/>
        </p:nvSpPr>
        <p:spPr>
          <a:xfrm>
            <a:off x="7081263" y="4114044"/>
            <a:ext cx="413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D0E9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emeraldigital/react-template</a:t>
            </a:r>
          </a:p>
        </p:txBody>
      </p:sp>
    </p:spTree>
    <p:extLst>
      <p:ext uri="{BB962C8B-B14F-4D97-AF65-F5344CB8AC3E}">
        <p14:creationId xmlns:p14="http://schemas.microsoft.com/office/powerpoint/2010/main" val="196182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870535" y="6169049"/>
            <a:ext cx="270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Demo_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5C1A25-F11E-850A-AB7C-C6596C29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904" y="1531724"/>
            <a:ext cx="7772400" cy="37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Caracteristicas Avanzadas_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5344687" y="2166363"/>
            <a:ext cx="5948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Artefactos (artifacts)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Secretos (secrets)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Dependencia entre jobs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Matrices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Almacenar dependencias en caché 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Contenedores de servicio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Uso de tags en workflows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Cron Jobs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Reutilizar workflows</a:t>
            </a:r>
          </a:p>
          <a:p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→ Utilizar ambientes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CA273D-1B16-04A3-92CC-D9965147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97" y="2782515"/>
            <a:ext cx="1630017" cy="16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Artefactos_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6333851" y="2997359"/>
            <a:ext cx="524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Los artefactos te permiten hacer datos persistentes después de que se complete un job y comparten estos datos con otro job en el mismo flujo de trabajo.</a:t>
            </a:r>
            <a:endParaRPr lang="es-MX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F589DF-985F-4E0E-8312-C8DF4FA583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"/>
          <a:stretch/>
        </p:blipFill>
        <p:spPr>
          <a:xfrm>
            <a:off x="1590802" y="1442178"/>
            <a:ext cx="4089400" cy="43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Secretos_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6375832" y="2413337"/>
            <a:ext cx="5245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Se debe evitar el uso de información sensible dentro de nuestros workflows, por lo que podemos utilizar valores secretos, almacenandolos directamente en nuestro repositorio.</a:t>
            </a:r>
          </a:p>
          <a:p>
            <a:pPr algn="ctr"/>
            <a:b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</a:br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 </a:t>
            </a:r>
            <a:r>
              <a:rPr lang="es-MX" dirty="0">
                <a:solidFill>
                  <a:srgbClr val="0D0D0D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(Settings/Actions/Repository’s Secret).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86C90A-A330-A0F7-8217-74F9C641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42919"/>
            <a:ext cx="4876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Dependencias_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6096000" y="2304862"/>
            <a:ext cx="5245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Por default los jobs se ejecutarán en paralelo.</a:t>
            </a:r>
          </a:p>
          <a:p>
            <a:pPr algn="just"/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 Sin embargo podemos indicar las dependencias que permitan arrancar un job al termino de la ejecución de otro job.</a:t>
            </a:r>
          </a:p>
          <a:p>
            <a:pPr algn="just"/>
            <a:endParaRPr lang="es-MX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0D0D0D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En caso de que un Job no se complete, no se ejecutarán sus dependencias.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5A2916-74F6-C577-A439-EBF79C95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9" y="1781424"/>
            <a:ext cx="3200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21809" y="6169049"/>
            <a:ext cx="2657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809104" y="2745970"/>
            <a:ext cx="11069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rgbClr val="D0E9F2"/>
                </a:solidFill>
                <a:latin typeface="Metropolis Black" panose="00000A00000000000000" pitchFamily="50" charset="0"/>
              </a:rPr>
              <a:t>Objetivo_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529289" y="2992191"/>
            <a:ext cx="405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Aprender cómo automatizar el flujo de integración y despliegue continuos (CI/CD) de una aplicación utilizando github actions.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Uso de caché_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636912" y="1650997"/>
            <a:ext cx="105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Podemos optimizar nuestros procesos utilizando una caché que estará disponible para todos los flujos de trabajo en el mismo repositorio.</a:t>
            </a:r>
            <a:endParaRPr lang="es-MX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3ABCB7-1529-82B9-7D5B-8470D02CC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38" y="2433846"/>
            <a:ext cx="7789438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Servicios_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6204099" y="2720361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</a:rPr>
              <a:t>Podemos crear contenedores temporales para almacenar servicios.</a:t>
            </a:r>
          </a:p>
          <a:p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  <a:p>
            <a:pPr algn="ctr"/>
            <a:r>
              <a:rPr lang="es-MX" dirty="0">
                <a:solidFill>
                  <a:srgbClr val="0D0D0D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Los contenedores estarán disponibles para todos los pasos de ese job y se eliminara cuando el job termine.</a:t>
            </a:r>
          </a:p>
          <a:p>
            <a:pPr algn="ctr"/>
            <a:endParaRPr lang="es-MX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  <a:p>
            <a:pPr algn="r"/>
            <a:r>
              <a:rPr lang="es-MX" dirty="0">
                <a:solidFill>
                  <a:srgbClr val="0D0D0D"/>
                </a:solidFill>
                <a:latin typeface="Archia" panose="02000503000000020004" pitchFamily="50" charset="0"/>
                <a:hlinkClick r:id="rId4"/>
              </a:rPr>
              <a:t>Servicios (Referencia)</a:t>
            </a:r>
            <a:endParaRPr lang="es-MX" dirty="0">
              <a:solidFill>
                <a:srgbClr val="0D0D0D"/>
              </a:solidFill>
              <a:latin typeface="Archia" panose="02000503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C5E98-FD87-636C-A65C-1BAC1407C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2" y="1492019"/>
            <a:ext cx="3886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8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98722" y="6169049"/>
            <a:ext cx="258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636912" y="548945"/>
            <a:ext cx="94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Metropolis Black" panose="00000A00000000000000" pitchFamily="50" charset="0"/>
              </a:rPr>
              <a:t>Matrices, tags y cronjobs_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219200" y="4458021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0D0D0D"/>
                </a:solidFill>
                <a:latin typeface="Archia" panose="02000503000000020004" pitchFamily="50" charset="0"/>
              </a:rPr>
              <a:t>Las matrices nos permiten crear y ejecutar multiples jobs a partir de las combinaciones deseadas.</a:t>
            </a:r>
            <a:endParaRPr lang="es-MX" sz="1600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1036E6-9532-5B53-1E4A-525A9FEF5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60" y="1839426"/>
            <a:ext cx="4038600" cy="2463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12D0B4-53A3-5470-2F93-66297B4EA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9" y="1683624"/>
            <a:ext cx="3860800" cy="1003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BB1E56-6DCC-2F62-BE7B-6D17F803D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9" y="4025587"/>
            <a:ext cx="3860800" cy="1016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2B599DB-D8FA-7FFF-B011-F017D589645D}"/>
              </a:ext>
            </a:extLst>
          </p:cNvPr>
          <p:cNvSpPr txBox="1"/>
          <p:nvPr/>
        </p:nvSpPr>
        <p:spPr>
          <a:xfrm>
            <a:off x="6830391" y="2896347"/>
            <a:ext cx="473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D0D0D"/>
                </a:solidFill>
                <a:latin typeface="Archia" panose="02000503000000020004" pitchFamily="50" charset="0"/>
              </a:rPr>
              <a:t>Podemos forzar la ejecución de los flujos de trabajo a partir de las etiquetas seleccionadas</a:t>
            </a:r>
            <a:endParaRPr lang="es-MX" sz="1600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AAA2B8-D406-55F5-D466-A587ADBE3029}"/>
              </a:ext>
            </a:extLst>
          </p:cNvPr>
          <p:cNvSpPr txBox="1"/>
          <p:nvPr/>
        </p:nvSpPr>
        <p:spPr>
          <a:xfrm>
            <a:off x="6847315" y="5142753"/>
            <a:ext cx="473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D0D0D"/>
                </a:solidFill>
                <a:latin typeface="Archia" panose="02000503000000020004" pitchFamily="50" charset="0"/>
              </a:rPr>
              <a:t>Podemos ejecutar tareas cada cierto tiempo.</a:t>
            </a:r>
            <a:endParaRPr lang="es-MX" sz="1600" dirty="0">
              <a:solidFill>
                <a:srgbClr val="0D0D0D"/>
              </a:solidFill>
              <a:highlight>
                <a:srgbClr val="008080"/>
              </a:highlight>
              <a:latin typeface="Archia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9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13264" y="6169049"/>
            <a:ext cx="266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Consejos y buenas practicas_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F23D64-81BE-AC49-B3CC-12DE436EBC97}"/>
              </a:ext>
            </a:extLst>
          </p:cNvPr>
          <p:cNvSpPr txBox="1"/>
          <p:nvPr/>
        </p:nvSpPr>
        <p:spPr>
          <a:xfrm>
            <a:off x="5473148" y="2627129"/>
            <a:ext cx="6106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rgbClr val="05F29B"/>
                </a:solidFill>
                <a:latin typeface="Consolas" panose="020B0609020204030204" pitchFamily="49" charset="0"/>
              </a:rPr>
              <a:t>→ Debemos evitar utilizar información sensible en nuestros repositorios.</a:t>
            </a:r>
          </a:p>
          <a:p>
            <a:pPr algn="just"/>
            <a:r>
              <a:rPr lang="es-MX" sz="2000" dirty="0">
                <a:solidFill>
                  <a:srgbClr val="05F29B"/>
                </a:solidFill>
                <a:latin typeface="Consolas" panose="020B0609020204030204" pitchFamily="49" charset="0"/>
              </a:rPr>
              <a:t>→ En lo posible, debemos optimizar el tiempo de ejecución de las acciones.</a:t>
            </a:r>
          </a:p>
          <a:p>
            <a:pPr algn="just"/>
            <a:r>
              <a:rPr lang="es-MX" sz="2000" dirty="0">
                <a:solidFill>
                  <a:srgbClr val="05F29B"/>
                </a:solidFill>
                <a:latin typeface="Consolas" panose="020B0609020204030204" pitchFamily="49" charset="0"/>
              </a:rPr>
              <a:t>→ Procurar especificar las versiones de actions o runners que utilicemos.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FF04EE-50E3-C04E-1742-7B1BE5F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6" y="1724050"/>
            <a:ext cx="4249116" cy="35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3" y="235876"/>
            <a:ext cx="1176812" cy="11768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1199800" y="5491940"/>
            <a:ext cx="841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¿Dudas?_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502" y="562672"/>
            <a:ext cx="507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19265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107679" y="5743108"/>
            <a:ext cx="3602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solidFill>
                  <a:srgbClr val="D0E9F2"/>
                </a:solidFill>
                <a:latin typeface="Metropolis Medium" panose="00000600000000000000" pitchFamily="50" charset="0"/>
              </a:rPr>
              <a:t>CONTACTO</a:t>
            </a:r>
            <a:endParaRPr lang="es-MX" sz="1600" b="1" dirty="0">
              <a:solidFill>
                <a:srgbClr val="D0E9F2"/>
              </a:solidFill>
              <a:latin typeface="Metropolis Medium" panose="00000600000000000000" pitchFamily="50" charset="0"/>
            </a:endParaRPr>
          </a:p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@</a:t>
            </a:r>
            <a:r>
              <a:rPr lang="es-MX" sz="1600" dirty="0" err="1">
                <a:solidFill>
                  <a:srgbClr val="D0E9F2"/>
                </a:solidFill>
                <a:latin typeface="Metropolis Medium" panose="00000600000000000000" pitchFamily="50" charset="0"/>
              </a:rPr>
              <a:t>jmruizab</a:t>
            </a:r>
            <a:endParaRPr lang="es-MX" sz="1600" dirty="0">
              <a:solidFill>
                <a:srgbClr val="D0E9F2"/>
              </a:solidFill>
              <a:latin typeface="Metropolis Medium" panose="00000600000000000000" pitchFamily="50" charset="0"/>
            </a:endParaRPr>
          </a:p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jmanuel.ruiz@emerald.dev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809104" y="2745970"/>
            <a:ext cx="11069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rgbClr val="D0E9F2"/>
                </a:solidFill>
                <a:latin typeface="Metropolis Black" panose="00000A00000000000000" pitchFamily="50" charset="0"/>
              </a:rPr>
              <a:t>Por su atención, Gracias!_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64538" y="6169049"/>
            <a:ext cx="261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538516" y="2484713"/>
            <a:ext cx="4490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Agenda_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538516" y="457567"/>
            <a:ext cx="6208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2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555054" y="2588257"/>
            <a:ext cx="3669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¿Qué es CI/CD?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Github actions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Demo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Consejos y buenas prácticas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2" y="5767132"/>
            <a:ext cx="900086" cy="9000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55DC3E1-A132-AB4C-92F2-B8296FB764AF}"/>
              </a:ext>
            </a:extLst>
          </p:cNvPr>
          <p:cNvSpPr txBox="1"/>
          <p:nvPr/>
        </p:nvSpPr>
        <p:spPr>
          <a:xfrm>
            <a:off x="7910579" y="5505522"/>
            <a:ext cx="377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solidFill>
                  <a:srgbClr val="D0E9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https://github.com/emeraldigital/react-template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37CADA-4079-5D46-A6F9-95E290081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54" y="5505522"/>
            <a:ext cx="261610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¿CI/CD?</a:t>
            </a:r>
          </a:p>
        </p:txBody>
      </p:sp>
      <p:pic>
        <p:nvPicPr>
          <p:cNvPr id="2052" name="Picture 4" descr="Guía rápida: CI/CD con GitHub Actions y Netlify - Adictos al trabajo">
            <a:extLst>
              <a:ext uri="{FF2B5EF4-FFF2-40B4-BE49-F238E27FC236}">
                <a16:creationId xmlns:a16="http://schemas.microsoft.com/office/drawing/2014/main" id="{957AE619-0724-10E5-24A0-0668D06DF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60" y="1383060"/>
            <a:ext cx="4091879" cy="409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38902" y="6169049"/>
            <a:ext cx="264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1" y="548202"/>
            <a:ext cx="941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¿Qué es CI/CD?_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3C2D3B-535C-BC20-C565-27180D45295A}"/>
              </a:ext>
            </a:extLst>
          </p:cNvPr>
          <p:cNvSpPr/>
          <p:nvPr/>
        </p:nvSpPr>
        <p:spPr>
          <a:xfrm>
            <a:off x="2089301" y="2090322"/>
            <a:ext cx="1555047" cy="484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4D79E7-A9C5-2376-23BE-399509C02A3E}"/>
              </a:ext>
            </a:extLst>
          </p:cNvPr>
          <p:cNvSpPr/>
          <p:nvPr/>
        </p:nvSpPr>
        <p:spPr>
          <a:xfrm>
            <a:off x="3644348" y="2090321"/>
            <a:ext cx="1555047" cy="484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BUILD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F21529-A34E-7181-4133-1B1252198344}"/>
              </a:ext>
            </a:extLst>
          </p:cNvPr>
          <p:cNvSpPr/>
          <p:nvPr/>
        </p:nvSpPr>
        <p:spPr>
          <a:xfrm>
            <a:off x="5197977" y="2090321"/>
            <a:ext cx="1555047" cy="48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D0E9F2"/>
                </a:solidFill>
              </a:rPr>
              <a:t>TEST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D9EC91D-3CCE-7B42-3A13-D148C170A288}"/>
              </a:ext>
            </a:extLst>
          </p:cNvPr>
          <p:cNvSpPr/>
          <p:nvPr/>
        </p:nvSpPr>
        <p:spPr>
          <a:xfrm>
            <a:off x="6751606" y="2089001"/>
            <a:ext cx="1555047" cy="4849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D0E9F2"/>
                </a:solidFill>
              </a:rPr>
              <a:t>RELEASE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826ED9-8F50-E74E-E4ED-DDDFCD82CB48}"/>
              </a:ext>
            </a:extLst>
          </p:cNvPr>
          <p:cNvSpPr/>
          <p:nvPr/>
        </p:nvSpPr>
        <p:spPr>
          <a:xfrm>
            <a:off x="8303817" y="2089001"/>
            <a:ext cx="1555047" cy="4849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D0E9F2"/>
                </a:solidFill>
              </a:rPr>
              <a:t>DEPLOY</a:t>
            </a:r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B7A93BEE-7380-AD67-ADCB-4A961BC3C316}"/>
              </a:ext>
            </a:extLst>
          </p:cNvPr>
          <p:cNvSpPr/>
          <p:nvPr/>
        </p:nvSpPr>
        <p:spPr>
          <a:xfrm>
            <a:off x="2089301" y="2760455"/>
            <a:ext cx="4662305" cy="754476"/>
          </a:xfrm>
          <a:prstGeom prst="rightArrow">
            <a:avLst/>
          </a:prstGeom>
          <a:solidFill>
            <a:srgbClr val="05F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INTEGRATION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205BE3E-2E63-0045-5BED-949857F8D243}"/>
              </a:ext>
            </a:extLst>
          </p:cNvPr>
          <p:cNvCxnSpPr>
            <a:cxnSpLocks/>
          </p:cNvCxnSpPr>
          <p:nvPr/>
        </p:nvCxnSpPr>
        <p:spPr>
          <a:xfrm flipH="1">
            <a:off x="8292954" y="2089001"/>
            <a:ext cx="7650" cy="29600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A11CBB-73EF-1022-ED33-5B2748E5C453}"/>
              </a:ext>
            </a:extLst>
          </p:cNvPr>
          <p:cNvCxnSpPr>
            <a:cxnSpLocks/>
          </p:cNvCxnSpPr>
          <p:nvPr/>
        </p:nvCxnSpPr>
        <p:spPr>
          <a:xfrm>
            <a:off x="9858864" y="2089001"/>
            <a:ext cx="0" cy="34999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erecha 25">
            <a:extLst>
              <a:ext uri="{FF2B5EF4-FFF2-40B4-BE49-F238E27FC236}">
                <a16:creationId xmlns:a16="http://schemas.microsoft.com/office/drawing/2014/main" id="{CEA2A4FA-0009-7266-1433-5FED595745C0}"/>
              </a:ext>
            </a:extLst>
          </p:cNvPr>
          <p:cNvSpPr/>
          <p:nvPr/>
        </p:nvSpPr>
        <p:spPr>
          <a:xfrm>
            <a:off x="6748770" y="3797457"/>
            <a:ext cx="1545786" cy="754476"/>
          </a:xfrm>
          <a:prstGeom prst="rightArrow">
            <a:avLst/>
          </a:prstGeom>
          <a:solidFill>
            <a:srgbClr val="05F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id="{4946D852-4025-11FB-E3CB-52E62129C9C1}"/>
              </a:ext>
            </a:extLst>
          </p:cNvPr>
          <p:cNvSpPr/>
          <p:nvPr/>
        </p:nvSpPr>
        <p:spPr>
          <a:xfrm>
            <a:off x="6748770" y="4834459"/>
            <a:ext cx="3110078" cy="754476"/>
          </a:xfrm>
          <a:prstGeom prst="rightArrow">
            <a:avLst/>
          </a:prstGeom>
          <a:solidFill>
            <a:srgbClr val="05F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DEPLOYMENT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D995434-BA22-811C-755E-F05B7386199D}"/>
              </a:ext>
            </a:extLst>
          </p:cNvPr>
          <p:cNvCxnSpPr>
            <a:cxnSpLocks/>
          </p:cNvCxnSpPr>
          <p:nvPr/>
        </p:nvCxnSpPr>
        <p:spPr>
          <a:xfrm>
            <a:off x="6748770" y="2089001"/>
            <a:ext cx="0" cy="34999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1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38902" y="6169049"/>
            <a:ext cx="264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1" y="548202"/>
            <a:ext cx="941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¿Cómo?_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FAA3E2-194D-C914-D37E-DA59767E7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56" y="1828069"/>
            <a:ext cx="5936181" cy="37228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4E4439-DA3D-2004-8A94-9BA96C53E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02" y="1884578"/>
            <a:ext cx="3157646" cy="10156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8B3784-DC62-F04A-712B-F551C0E1E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802" y="3178032"/>
            <a:ext cx="3157646" cy="981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E70410-7A9B-FC55-9A13-585A7025A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802" y="4437654"/>
            <a:ext cx="3157646" cy="9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5617296"/>
            <a:ext cx="1154785" cy="11547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38902" y="6169049"/>
            <a:ext cx="264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0D0D0D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1" y="548202"/>
            <a:ext cx="941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Metropolis Black" panose="00000A00000000000000" pitchFamily="50" charset="0"/>
              </a:rPr>
              <a:t>¿Costo?_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0D0D0D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653E3D-1EF5-9637-4313-9FBA95A0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9769"/>
            <a:ext cx="7772400" cy="27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FAB071A-E6AA-6639-85DB-EB41AA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29" y="1546102"/>
            <a:ext cx="5854700" cy="4102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Github Actions_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66335" y="2058927"/>
            <a:ext cx="4837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Funciona a partir de la definición de workflow’s en documentos yaml.</a:t>
            </a:r>
          </a:p>
          <a:p>
            <a:pPr algn="just"/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Cada workflow responde a eventos, ejecutando tareas (jobs) compuestas por distintos pasos (steps).</a:t>
            </a:r>
          </a:p>
          <a:p>
            <a:pPr algn="just"/>
            <a:endParaRPr lang="es-MX" dirty="0">
              <a:solidFill>
                <a:srgbClr val="05F29B"/>
              </a:solidFill>
              <a:latin typeface="Archia" panose="02000503000000020004" pitchFamily="50" charset="0"/>
            </a:endParaRPr>
          </a:p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Estos pasos pueden ser acciones o comandos.</a:t>
            </a:r>
          </a:p>
        </p:txBody>
      </p:sp>
    </p:spTree>
    <p:extLst>
      <p:ext uri="{BB962C8B-B14F-4D97-AF65-F5344CB8AC3E}">
        <p14:creationId xmlns:p14="http://schemas.microsoft.com/office/powerpoint/2010/main" val="352251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FAB071A-E6AA-6639-85DB-EB41AA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29" y="1546102"/>
            <a:ext cx="5854700" cy="4102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50B61B-33F0-4B79-8C45-089717C85345}"/>
              </a:ext>
            </a:extLst>
          </p:cNvPr>
          <p:cNvSpPr txBox="1"/>
          <p:nvPr/>
        </p:nvSpPr>
        <p:spPr>
          <a:xfrm>
            <a:off x="8947447" y="6169049"/>
            <a:ext cx="263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rgbClr val="D0E9F2"/>
                </a:solidFill>
                <a:latin typeface="Metropolis Medium" panose="00000600000000000000" pitchFamily="50" charset="0"/>
              </a:rPr>
              <a:t>Github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4EC579-66D8-4A3D-8AD9-3F2A37C65229}"/>
              </a:ext>
            </a:extLst>
          </p:cNvPr>
          <p:cNvSpPr txBox="1"/>
          <p:nvPr/>
        </p:nvSpPr>
        <p:spPr>
          <a:xfrm>
            <a:off x="1590802" y="5815106"/>
            <a:ext cx="50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Emerald Digital S.C.</a:t>
            </a:r>
          </a:p>
          <a:p>
            <a:r>
              <a:rPr lang="es-MX" sz="1400" dirty="0">
                <a:solidFill>
                  <a:srgbClr val="D0E9F2"/>
                </a:solidFill>
                <a:latin typeface="Archia" panose="02000503000000020004" pitchFamily="50" charset="0"/>
              </a:rPr>
              <a:t>Aplicaciones web, ciencia de datos y automatización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5600978"/>
            <a:ext cx="1176812" cy="11768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56C21B-BBF0-4373-A56F-757646BA6F62}"/>
              </a:ext>
            </a:extLst>
          </p:cNvPr>
          <p:cNvSpPr txBox="1"/>
          <p:nvPr/>
        </p:nvSpPr>
        <p:spPr>
          <a:xfrm>
            <a:off x="706580" y="548202"/>
            <a:ext cx="1087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rgbClr val="05F29B"/>
                </a:solidFill>
                <a:latin typeface="Metropolis Black" panose="00000A00000000000000" pitchFamily="50" charset="0"/>
              </a:rPr>
              <a:t>Events_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910581-6673-4B1F-9F92-10D238CA0619}"/>
              </a:ext>
            </a:extLst>
          </p:cNvPr>
          <p:cNvSpPr txBox="1"/>
          <p:nvPr/>
        </p:nvSpPr>
        <p:spPr>
          <a:xfrm>
            <a:off x="766335" y="2058927"/>
            <a:ext cx="4837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Los </a:t>
            </a:r>
            <a:r>
              <a:rPr lang="es-MX" dirty="0">
                <a:solidFill>
                  <a:srgbClr val="D0E9F2"/>
                </a:solidFill>
                <a:highlight>
                  <a:srgbClr val="008080"/>
                </a:highlight>
                <a:latin typeface="Archia" panose="02000503000000020004" pitchFamily="50" charset="0"/>
              </a:rPr>
              <a:t>eventos</a:t>
            </a: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 pueden ser:</a:t>
            </a:r>
          </a:p>
          <a:p>
            <a:pPr algn="just"/>
            <a:endParaRPr lang="es-MX" dirty="0">
              <a:solidFill>
                <a:srgbClr val="D0E9F2"/>
              </a:solidFill>
              <a:latin typeface="Archia" panose="02000503000000020004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Eventos que ocurren en el repositorio de tu flujo de trabajo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Eventos que ocurren fuera de GitHub (repository_dispatch)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5F29B"/>
                </a:solidFill>
                <a:latin typeface="Archia" panose="02000503000000020004" pitchFamily="50" charset="0"/>
              </a:rPr>
              <a:t>Programados (Cron Jobs)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</a:rPr>
              <a:t>Manual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rgbClr val="D0E9F2"/>
              </a:solidFill>
              <a:latin typeface="Archia" panose="02000503000000020004" pitchFamily="50" charset="0"/>
            </a:endParaRPr>
          </a:p>
          <a:p>
            <a:pPr algn="r"/>
            <a:r>
              <a:rPr lang="es-MX" dirty="0">
                <a:solidFill>
                  <a:srgbClr val="D0E9F2"/>
                </a:solidFill>
                <a:latin typeface="Archia" panose="02000503000000020004" pitchFamily="50" charset="0"/>
                <a:hlinkClick r:id="rId5"/>
              </a:rPr>
              <a:t>Eventos (Referencia)</a:t>
            </a:r>
            <a:endParaRPr lang="es-MX" dirty="0">
              <a:solidFill>
                <a:srgbClr val="D0E9F2"/>
              </a:solidFill>
              <a:latin typeface="Archia" panose="02000503000000020004" pitchFamily="50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5056E87-3CB3-FC07-B3C7-FACA51EB3702}"/>
              </a:ext>
            </a:extLst>
          </p:cNvPr>
          <p:cNvCxnSpPr>
            <a:cxnSpLocks/>
          </p:cNvCxnSpPr>
          <p:nvPr/>
        </p:nvCxnSpPr>
        <p:spPr>
          <a:xfrm>
            <a:off x="6654826" y="2925416"/>
            <a:ext cx="8591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89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1386</Words>
  <Application>Microsoft Macintosh PowerPoint</Application>
  <PresentationFormat>Panorámica</PresentationFormat>
  <Paragraphs>218</Paragraphs>
  <Slides>25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Archia</vt:lpstr>
      <vt:lpstr>Arial</vt:lpstr>
      <vt:lpstr>Calibri</vt:lpstr>
      <vt:lpstr>Calibri Light</vt:lpstr>
      <vt:lpstr>Consolas</vt:lpstr>
      <vt:lpstr>Metropolis Black</vt:lpstr>
      <vt:lpstr>Metropolis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Alvarez</dc:creator>
  <cp:lastModifiedBy>Juan Manuel  Ruiz Aranda</cp:lastModifiedBy>
  <cp:revision>39</cp:revision>
  <dcterms:created xsi:type="dcterms:W3CDTF">2021-03-18T07:03:41Z</dcterms:created>
  <dcterms:modified xsi:type="dcterms:W3CDTF">2022-08-25T18:49:11Z</dcterms:modified>
</cp:coreProperties>
</file>