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8" r:id="rId1"/>
  </p:sldMasterIdLst>
  <p:sldIdLst>
    <p:sldId id="256" r:id="rId2"/>
    <p:sldId id="257" r:id="rId3"/>
    <p:sldId id="263" r:id="rId4"/>
    <p:sldId id="264" r:id="rId5"/>
    <p:sldId id="261" r:id="rId6"/>
    <p:sldId id="262"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38"/>
  </p:normalViewPr>
  <p:slideViewPr>
    <p:cSldViewPr snapToGrid="0" snapToObjects="1">
      <p:cViewPr>
        <p:scale>
          <a:sx n="132" d="100"/>
          <a:sy n="132" d="100"/>
        </p:scale>
        <p:origin x="128"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13E6A8-1E42-884A-9814-B458878C8CFE}" type="datetimeFigureOut">
              <a:rPr lang="en-LB" smtClean="0"/>
              <a:t>07/12/2022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203319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3E6A8-1E42-884A-9814-B458878C8CFE}" type="datetimeFigureOut">
              <a:rPr lang="en-LB" smtClean="0"/>
              <a:t>07/12/2022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33453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3E6A8-1E42-884A-9814-B458878C8CFE}" type="datetimeFigureOut">
              <a:rPr lang="en-LB" smtClean="0"/>
              <a:t>07/12/2022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186430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3E6A8-1E42-884A-9814-B458878C8CFE}" type="datetimeFigureOut">
              <a:rPr lang="en-LB" smtClean="0"/>
              <a:t>07/12/2022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267013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3E6A8-1E42-884A-9814-B458878C8CFE}" type="datetimeFigureOut">
              <a:rPr lang="en-LB" smtClean="0"/>
              <a:t>07/12/2022</a:t>
            </a:fld>
            <a:endParaRPr lang="en-LB"/>
          </a:p>
        </p:txBody>
      </p:sp>
      <p:sp>
        <p:nvSpPr>
          <p:cNvPr id="5" name="Footer Placeholder 4"/>
          <p:cNvSpPr>
            <a:spLocks noGrp="1"/>
          </p:cNvSpPr>
          <p:nvPr>
            <p:ph type="ftr" sz="quarter" idx="11"/>
          </p:nvPr>
        </p:nvSpPr>
        <p:spPr/>
        <p:txBody>
          <a:bodyPr/>
          <a:lstStyle/>
          <a:p>
            <a:endParaRPr lang="en-LB"/>
          </a:p>
        </p:txBody>
      </p:sp>
      <p:sp>
        <p:nvSpPr>
          <p:cNvPr id="6" name="Slide Number Placeholder 5"/>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3827897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3E6A8-1E42-884A-9814-B458878C8CFE}" type="datetimeFigureOut">
              <a:rPr lang="en-LB" smtClean="0"/>
              <a:t>07/12/2022</a:t>
            </a:fld>
            <a:endParaRPr lang="en-LB"/>
          </a:p>
        </p:txBody>
      </p:sp>
      <p:sp>
        <p:nvSpPr>
          <p:cNvPr id="6" name="Footer Placeholder 5"/>
          <p:cNvSpPr>
            <a:spLocks noGrp="1"/>
          </p:cNvSpPr>
          <p:nvPr>
            <p:ph type="ftr" sz="quarter" idx="11"/>
          </p:nvPr>
        </p:nvSpPr>
        <p:spPr/>
        <p:txBody>
          <a:bodyPr/>
          <a:lstStyle/>
          <a:p>
            <a:endParaRPr lang="en-LB"/>
          </a:p>
        </p:txBody>
      </p:sp>
      <p:sp>
        <p:nvSpPr>
          <p:cNvPr id="7" name="Slide Number Placeholder 6"/>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324257767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3E6A8-1E42-884A-9814-B458878C8CFE}" type="datetimeFigureOut">
              <a:rPr lang="en-LB" smtClean="0"/>
              <a:t>07/12/2022</a:t>
            </a:fld>
            <a:endParaRPr lang="en-LB"/>
          </a:p>
        </p:txBody>
      </p:sp>
      <p:sp>
        <p:nvSpPr>
          <p:cNvPr id="8" name="Footer Placeholder 7"/>
          <p:cNvSpPr>
            <a:spLocks noGrp="1"/>
          </p:cNvSpPr>
          <p:nvPr>
            <p:ph type="ftr" sz="quarter" idx="11"/>
          </p:nvPr>
        </p:nvSpPr>
        <p:spPr/>
        <p:txBody>
          <a:bodyPr/>
          <a:lstStyle/>
          <a:p>
            <a:endParaRPr lang="en-LB"/>
          </a:p>
        </p:txBody>
      </p:sp>
      <p:sp>
        <p:nvSpPr>
          <p:cNvPr id="9" name="Slide Number Placeholder 8"/>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2292723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13E6A8-1E42-884A-9814-B458878C8CFE}" type="datetimeFigureOut">
              <a:rPr lang="en-LB" smtClean="0"/>
              <a:t>07/12/2022</a:t>
            </a:fld>
            <a:endParaRPr lang="en-LB"/>
          </a:p>
        </p:txBody>
      </p:sp>
      <p:sp>
        <p:nvSpPr>
          <p:cNvPr id="4" name="Footer Placeholder 3"/>
          <p:cNvSpPr>
            <a:spLocks noGrp="1"/>
          </p:cNvSpPr>
          <p:nvPr>
            <p:ph type="ftr" sz="quarter" idx="11"/>
          </p:nvPr>
        </p:nvSpPr>
        <p:spPr/>
        <p:txBody>
          <a:bodyPr/>
          <a:lstStyle/>
          <a:p>
            <a:endParaRPr lang="en-LB"/>
          </a:p>
        </p:txBody>
      </p:sp>
      <p:sp>
        <p:nvSpPr>
          <p:cNvPr id="5" name="Slide Number Placeholder 4"/>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147326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13E6A8-1E42-884A-9814-B458878C8CFE}" type="datetimeFigureOut">
              <a:rPr lang="en-LB" smtClean="0"/>
              <a:t>07/12/2022</a:t>
            </a:fld>
            <a:endParaRPr lang="en-LB"/>
          </a:p>
        </p:txBody>
      </p:sp>
      <p:sp>
        <p:nvSpPr>
          <p:cNvPr id="3" name="Footer Placeholder 2"/>
          <p:cNvSpPr>
            <a:spLocks noGrp="1"/>
          </p:cNvSpPr>
          <p:nvPr>
            <p:ph type="ftr" sz="quarter" idx="11"/>
          </p:nvPr>
        </p:nvSpPr>
        <p:spPr/>
        <p:txBody>
          <a:bodyPr/>
          <a:lstStyle/>
          <a:p>
            <a:endParaRPr lang="en-LB"/>
          </a:p>
        </p:txBody>
      </p:sp>
      <p:sp>
        <p:nvSpPr>
          <p:cNvPr id="4" name="Slide Number Placeholder 3"/>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593893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13E6A8-1E42-884A-9814-B458878C8CFE}" type="datetimeFigureOut">
              <a:rPr lang="en-LB" smtClean="0"/>
              <a:t>07/12/2022</a:t>
            </a:fld>
            <a:endParaRPr lang="en-LB"/>
          </a:p>
        </p:txBody>
      </p:sp>
      <p:sp>
        <p:nvSpPr>
          <p:cNvPr id="6" name="Footer Placeholder 5"/>
          <p:cNvSpPr>
            <a:spLocks noGrp="1"/>
          </p:cNvSpPr>
          <p:nvPr>
            <p:ph type="ftr" sz="quarter" idx="11"/>
          </p:nvPr>
        </p:nvSpPr>
        <p:spPr/>
        <p:txBody>
          <a:bodyPr/>
          <a:lstStyle/>
          <a:p>
            <a:endParaRPr lang="en-LB"/>
          </a:p>
        </p:txBody>
      </p:sp>
      <p:sp>
        <p:nvSpPr>
          <p:cNvPr id="7" name="Slide Number Placeholder 6"/>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182351541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13E6A8-1E42-884A-9814-B458878C8CFE}" type="datetimeFigureOut">
              <a:rPr lang="en-LB" smtClean="0"/>
              <a:t>07/12/2022</a:t>
            </a:fld>
            <a:endParaRPr lang="en-LB"/>
          </a:p>
        </p:txBody>
      </p:sp>
      <p:sp>
        <p:nvSpPr>
          <p:cNvPr id="6" name="Footer Placeholder 5"/>
          <p:cNvSpPr>
            <a:spLocks noGrp="1"/>
          </p:cNvSpPr>
          <p:nvPr>
            <p:ph type="ftr" sz="quarter" idx="11"/>
          </p:nvPr>
        </p:nvSpPr>
        <p:spPr/>
        <p:txBody>
          <a:bodyPr/>
          <a:lstStyle/>
          <a:p>
            <a:endParaRPr lang="en-LB"/>
          </a:p>
        </p:txBody>
      </p:sp>
      <p:sp>
        <p:nvSpPr>
          <p:cNvPr id="7" name="Slide Number Placeholder 6"/>
          <p:cNvSpPr>
            <a:spLocks noGrp="1"/>
          </p:cNvSpPr>
          <p:nvPr>
            <p:ph type="sldNum" sz="quarter" idx="12"/>
          </p:nvPr>
        </p:nvSpPr>
        <p:spPr/>
        <p:txBody>
          <a:bodyPr/>
          <a:lstStyle/>
          <a:p>
            <a:fld id="{FB1675E6-5A8A-174E-8E05-9A3D55AA3010}" type="slidenum">
              <a:rPr lang="en-LB" smtClean="0"/>
              <a:t>‹#›</a:t>
            </a:fld>
            <a:endParaRPr lang="en-LB"/>
          </a:p>
        </p:txBody>
      </p:sp>
    </p:spTree>
    <p:extLst>
      <p:ext uri="{BB962C8B-B14F-4D97-AF65-F5344CB8AC3E}">
        <p14:creationId xmlns:p14="http://schemas.microsoft.com/office/powerpoint/2010/main" val="122050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13E6A8-1E42-884A-9814-B458878C8CFE}" type="datetimeFigureOut">
              <a:rPr lang="en-LB" smtClean="0"/>
              <a:t>07/12/2022</a:t>
            </a:fld>
            <a:endParaRPr lang="en-L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675E6-5A8A-174E-8E05-9A3D55AA3010}" type="slidenum">
              <a:rPr lang="en-LB" smtClean="0"/>
              <a:t>‹#›</a:t>
            </a:fld>
            <a:endParaRPr lang="en-LB"/>
          </a:p>
        </p:txBody>
      </p:sp>
    </p:spTree>
    <p:extLst>
      <p:ext uri="{BB962C8B-B14F-4D97-AF65-F5344CB8AC3E}">
        <p14:creationId xmlns:p14="http://schemas.microsoft.com/office/powerpoint/2010/main" val="211281144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9B7C-8CBA-85A4-8304-A913E120A59A}"/>
              </a:ext>
            </a:extLst>
          </p:cNvPr>
          <p:cNvSpPr>
            <a:spLocks noGrp="1"/>
          </p:cNvSpPr>
          <p:nvPr>
            <p:ph type="ctrTitle"/>
          </p:nvPr>
        </p:nvSpPr>
        <p:spPr>
          <a:xfrm>
            <a:off x="1630018" y="3329609"/>
            <a:ext cx="9037982" cy="2643808"/>
          </a:xfrm>
        </p:spPr>
        <p:txBody>
          <a:bodyPr>
            <a:normAutofit fontScale="90000"/>
          </a:bodyPr>
          <a:lstStyle/>
          <a:p>
            <a:br>
              <a:rPr lang="en-LB" dirty="0"/>
            </a:br>
            <a:br>
              <a:rPr lang="en-LB" dirty="0"/>
            </a:br>
            <a:br>
              <a:rPr lang="en-LB" dirty="0"/>
            </a:br>
            <a:br>
              <a:rPr lang="en-LB" dirty="0"/>
            </a:br>
            <a:r>
              <a:rPr lang="en-LB" dirty="0"/>
              <a:t>Text-to-speech</a:t>
            </a:r>
            <a:br>
              <a:rPr lang="en-LB" dirty="0"/>
            </a:br>
            <a:r>
              <a:rPr lang="en-LB" dirty="0"/>
              <a:t>&amp;</a:t>
            </a:r>
            <a:br>
              <a:rPr lang="en-LB" dirty="0"/>
            </a:br>
            <a:r>
              <a:rPr lang="en-LB" dirty="0"/>
              <a:t>Speech-to-text System</a:t>
            </a:r>
          </a:p>
        </p:txBody>
      </p:sp>
      <p:pic>
        <p:nvPicPr>
          <p:cNvPr id="5" name="Picture 4">
            <a:extLst>
              <a:ext uri="{FF2B5EF4-FFF2-40B4-BE49-F238E27FC236}">
                <a16:creationId xmlns:a16="http://schemas.microsoft.com/office/drawing/2014/main" id="{1067775B-4FC6-643F-EC9B-1D96E7F01E90}"/>
              </a:ext>
            </a:extLst>
          </p:cNvPr>
          <p:cNvPicPr>
            <a:picLocks noChangeAspect="1"/>
          </p:cNvPicPr>
          <p:nvPr/>
        </p:nvPicPr>
        <p:blipFill>
          <a:blip r:embed="rId2"/>
          <a:stretch>
            <a:fillRect/>
          </a:stretch>
        </p:blipFill>
        <p:spPr>
          <a:xfrm>
            <a:off x="3181520" y="-1"/>
            <a:ext cx="5590419" cy="3329609"/>
          </a:xfrm>
          <a:prstGeom prst="rect">
            <a:avLst/>
          </a:prstGeom>
        </p:spPr>
      </p:pic>
    </p:spTree>
    <p:extLst>
      <p:ext uri="{BB962C8B-B14F-4D97-AF65-F5344CB8AC3E}">
        <p14:creationId xmlns:p14="http://schemas.microsoft.com/office/powerpoint/2010/main" val="159953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D9E1F-BE28-3BD2-2BC0-86B7CB67C4D1}"/>
              </a:ext>
            </a:extLst>
          </p:cNvPr>
          <p:cNvSpPr>
            <a:spLocks noGrp="1"/>
          </p:cNvSpPr>
          <p:nvPr>
            <p:ph type="title"/>
          </p:nvPr>
        </p:nvSpPr>
        <p:spPr>
          <a:xfrm>
            <a:off x="974851" y="319670"/>
            <a:ext cx="5251316" cy="1588644"/>
          </a:xfrm>
        </p:spPr>
        <p:txBody>
          <a:bodyPr>
            <a:normAutofit/>
          </a:bodyPr>
          <a:lstStyle/>
          <a:p>
            <a:r>
              <a:rPr lang="en-LB" dirty="0"/>
              <a:t>Concept</a:t>
            </a:r>
          </a:p>
        </p:txBody>
      </p:sp>
      <p:sp>
        <p:nvSpPr>
          <p:cNvPr id="3" name="Content Placeholder 2">
            <a:extLst>
              <a:ext uri="{FF2B5EF4-FFF2-40B4-BE49-F238E27FC236}">
                <a16:creationId xmlns:a16="http://schemas.microsoft.com/office/drawing/2014/main" id="{7FA8520B-46D0-142C-9CD0-1A708E427149}"/>
              </a:ext>
            </a:extLst>
          </p:cNvPr>
          <p:cNvSpPr>
            <a:spLocks noGrp="1"/>
          </p:cNvSpPr>
          <p:nvPr>
            <p:ph idx="1"/>
          </p:nvPr>
        </p:nvSpPr>
        <p:spPr>
          <a:xfrm>
            <a:off x="576470" y="2057400"/>
            <a:ext cx="4881351" cy="4119563"/>
          </a:xfrm>
        </p:spPr>
        <p:txBody>
          <a:bodyPr>
            <a:normAutofit fontScale="92500"/>
          </a:bodyPr>
          <a:lstStyle/>
          <a:p>
            <a:pPr marL="0" indent="0">
              <a:buNone/>
            </a:pPr>
            <a:r>
              <a:rPr lang="en-LB" sz="1400" b="1" u="sng" dirty="0"/>
              <a:t>Text-to-speech:</a:t>
            </a:r>
          </a:p>
          <a:p>
            <a:pPr>
              <a:buFont typeface="Wingdings" pitchFamily="2" charset="2"/>
              <a:buChar char="Ø"/>
            </a:pPr>
            <a:r>
              <a:rPr lang="en-LB" sz="1400" dirty="0"/>
              <a:t> </a:t>
            </a:r>
            <a:r>
              <a:rPr lang="en-LB" sz="1600" dirty="0"/>
              <a:t>It’s a type of assistive technology that reads digital text aloud</a:t>
            </a:r>
          </a:p>
          <a:p>
            <a:pPr>
              <a:buFont typeface="Wingdings" pitchFamily="2" charset="2"/>
              <a:buChar char="Ø"/>
            </a:pPr>
            <a:r>
              <a:rPr lang="en-LB" sz="1600" dirty="0"/>
              <a:t>Converts an input sentence which is usually a sequence of letters or symbols into machine generated speech</a:t>
            </a:r>
          </a:p>
          <a:p>
            <a:pPr marL="0" indent="0">
              <a:buNone/>
            </a:pPr>
            <a:r>
              <a:rPr lang="en-LB" sz="1600" b="1" u="sng" dirty="0"/>
              <a:t>Speech-to-text:</a:t>
            </a:r>
          </a:p>
          <a:p>
            <a:pPr>
              <a:buFont typeface="Wingdings" pitchFamily="2" charset="2"/>
              <a:buChar char="Ø"/>
            </a:pPr>
            <a:r>
              <a:rPr lang="en-LB" sz="1600" dirty="0"/>
              <a:t>It’s a speech recognition software that enables the recognition and translation of spoken language into text.</a:t>
            </a:r>
          </a:p>
          <a:p>
            <a:pPr>
              <a:buFont typeface="Wingdings" pitchFamily="2" charset="2"/>
              <a:buChar char="Ø"/>
            </a:pPr>
            <a:r>
              <a:rPr lang="en-LB" sz="1600" dirty="0"/>
              <a:t>Speech recognition use computer algorithms to process and interpret spoken words and convert them into text</a:t>
            </a:r>
          </a:p>
          <a:p>
            <a:pPr marL="0" indent="0">
              <a:buNone/>
            </a:pPr>
            <a:endParaRPr lang="en-LB" sz="1600" dirty="0"/>
          </a:p>
          <a:p>
            <a:pPr marL="0" indent="0">
              <a:buNone/>
            </a:pPr>
            <a:r>
              <a:rPr lang="en-LB" sz="1600" dirty="0"/>
              <a:t>This web application also contains a translator for the user to translate any text if needed, and an image to </a:t>
            </a:r>
            <a:r>
              <a:rPr lang="en-LB" sz="1600"/>
              <a:t>text convertor </a:t>
            </a:r>
            <a:r>
              <a:rPr lang="en-LB" sz="1600" dirty="0"/>
              <a:t>if the user need to translate any text from an image.</a:t>
            </a:r>
          </a:p>
          <a:p>
            <a:pPr marL="0" indent="0">
              <a:buNone/>
            </a:pPr>
            <a:endParaRPr lang="en-LB" sz="1600" dirty="0"/>
          </a:p>
          <a:p>
            <a:pPr marL="0" indent="0">
              <a:buNone/>
            </a:pPr>
            <a:endParaRPr lang="en-LB" sz="1400" dirty="0"/>
          </a:p>
        </p:txBody>
      </p:sp>
      <p:pic>
        <p:nvPicPr>
          <p:cNvPr id="5" name="Picture 4" descr="Computer script on a screen">
            <a:extLst>
              <a:ext uri="{FF2B5EF4-FFF2-40B4-BE49-F238E27FC236}">
                <a16:creationId xmlns:a16="http://schemas.microsoft.com/office/drawing/2014/main" id="{668DEBA1-57F4-C867-04C4-1D5B28D6C0EE}"/>
              </a:ext>
            </a:extLst>
          </p:cNvPr>
          <p:cNvPicPr>
            <a:picLocks noChangeAspect="1"/>
          </p:cNvPicPr>
          <p:nvPr/>
        </p:nvPicPr>
        <p:blipFill rotWithShape="1">
          <a:blip r:embed="rId2"/>
          <a:srcRect l="1382" r="405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176521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D9E1F-BE28-3BD2-2BC0-86B7CB67C4D1}"/>
              </a:ext>
            </a:extLst>
          </p:cNvPr>
          <p:cNvSpPr>
            <a:spLocks noGrp="1"/>
          </p:cNvSpPr>
          <p:nvPr>
            <p:ph type="title"/>
          </p:nvPr>
        </p:nvSpPr>
        <p:spPr>
          <a:xfrm>
            <a:off x="838201" y="365125"/>
            <a:ext cx="5251316" cy="1807305"/>
          </a:xfrm>
        </p:spPr>
        <p:txBody>
          <a:bodyPr>
            <a:normAutofit/>
          </a:bodyPr>
          <a:lstStyle/>
          <a:p>
            <a:r>
              <a:rPr lang="en-LB" dirty="0"/>
              <a:t>Technology</a:t>
            </a:r>
          </a:p>
        </p:txBody>
      </p:sp>
      <p:sp>
        <p:nvSpPr>
          <p:cNvPr id="3" name="Content Placeholder 2">
            <a:extLst>
              <a:ext uri="{FF2B5EF4-FFF2-40B4-BE49-F238E27FC236}">
                <a16:creationId xmlns:a16="http://schemas.microsoft.com/office/drawing/2014/main" id="{7FA8520B-46D0-142C-9CD0-1A708E427149}"/>
              </a:ext>
            </a:extLst>
          </p:cNvPr>
          <p:cNvSpPr>
            <a:spLocks noGrp="1"/>
          </p:cNvSpPr>
          <p:nvPr>
            <p:ph idx="1"/>
          </p:nvPr>
        </p:nvSpPr>
        <p:spPr>
          <a:xfrm>
            <a:off x="477078" y="1958009"/>
            <a:ext cx="5612438" cy="4403034"/>
          </a:xfrm>
        </p:spPr>
        <p:txBody>
          <a:bodyPr>
            <a:normAutofit/>
          </a:bodyPr>
          <a:lstStyle/>
          <a:p>
            <a:pPr>
              <a:buFont typeface="Wingdings" pitchFamily="2" charset="2"/>
              <a:buChar char="Ø"/>
            </a:pPr>
            <a:r>
              <a:rPr lang="en-LB" sz="1400" dirty="0"/>
              <a:t>This project is developed using visual studio code</a:t>
            </a:r>
          </a:p>
          <a:p>
            <a:pPr>
              <a:buFont typeface="Wingdings" pitchFamily="2" charset="2"/>
              <a:buChar char="Ø"/>
            </a:pPr>
            <a:r>
              <a:rPr lang="en-LB" sz="1400" dirty="0"/>
              <a:t>The programming language used is JavaScript</a:t>
            </a:r>
          </a:p>
          <a:p>
            <a:pPr>
              <a:buFont typeface="Wingdings" pitchFamily="2" charset="2"/>
              <a:buChar char="Ø"/>
            </a:pPr>
            <a:r>
              <a:rPr lang="en-LB" sz="1400" b="1" dirty="0"/>
              <a:t>SpeechSynthesisUtterance:</a:t>
            </a:r>
            <a:r>
              <a:rPr lang="en-LB" sz="1400" dirty="0"/>
              <a:t> Its an interface of the </a:t>
            </a:r>
            <a:r>
              <a:rPr lang="en-LB" sz="1400" b="1" dirty="0"/>
              <a:t>Web Speech API </a:t>
            </a:r>
            <a:r>
              <a:rPr lang="en-LB" sz="1400" dirty="0"/>
              <a:t>and it represents a speech request. It contains the content the speech service should read and information about how to read it (pitch,volume). It is also used in the translator when the user click the </a:t>
            </a:r>
            <a:r>
              <a:rPr lang="en-LB" sz="1400" b="1" dirty="0"/>
              <a:t>speak </a:t>
            </a:r>
            <a:r>
              <a:rPr lang="en-LB" sz="1400" dirty="0"/>
              <a:t>button</a:t>
            </a:r>
          </a:p>
          <a:p>
            <a:pPr>
              <a:buFont typeface="Wingdings" pitchFamily="2" charset="2"/>
              <a:buChar char="Ø"/>
            </a:pPr>
            <a:r>
              <a:rPr lang="en-LB" sz="1400" b="1" dirty="0"/>
              <a:t>Web Speech API: </a:t>
            </a:r>
            <a:r>
              <a:rPr lang="en-LB" sz="1400" dirty="0"/>
              <a:t>The Web Speech API enables us to incorporate voice data into web applications. It has two parts SpeechSynthesis and Speech Recognition</a:t>
            </a:r>
          </a:p>
          <a:p>
            <a:pPr>
              <a:buFont typeface="Wingdings" pitchFamily="2" charset="2"/>
              <a:buChar char="Ø"/>
            </a:pPr>
            <a:r>
              <a:rPr lang="en-LB" sz="1400" dirty="0"/>
              <a:t> </a:t>
            </a:r>
            <a:r>
              <a:rPr lang="en-LB" sz="1400" b="1" dirty="0"/>
              <a:t>MyMemory</a:t>
            </a:r>
            <a:r>
              <a:rPr lang="en-LB" sz="1400" dirty="0"/>
              <a:t>: is a REST API used in translator </a:t>
            </a:r>
            <a:r>
              <a:rPr lang="en-US" sz="1400" b="0" i="0" dirty="0">
                <a:effectLst/>
                <a:latin typeface="ARS Maquette Pro"/>
              </a:rPr>
              <a:t>It’s similar to Google Translate API, extended with  MyMemory specific parameters and lets you </a:t>
            </a:r>
            <a:r>
              <a:rPr lang="en-US" sz="1400" b="1" i="0" dirty="0">
                <a:effectLst/>
                <a:latin typeface="ARS Maquette Pro"/>
              </a:rPr>
              <a:t>search and contribute to MyMemory archives</a:t>
            </a:r>
            <a:r>
              <a:rPr lang="en-US" sz="1400" b="0" i="0" dirty="0">
                <a:effectLst/>
                <a:latin typeface="ARS Maquette Pro"/>
              </a:rPr>
              <a:t>.</a:t>
            </a:r>
          </a:p>
          <a:p>
            <a:pPr>
              <a:buFont typeface="Wingdings" pitchFamily="2" charset="2"/>
              <a:buChar char="Ø"/>
            </a:pPr>
            <a:r>
              <a:rPr lang="en-US" sz="1400" b="1" i="0" dirty="0">
                <a:effectLst/>
              </a:rPr>
              <a:t>Tesseract.js OCR(Optical Character Recognition ): </a:t>
            </a:r>
            <a:r>
              <a:rPr lang="en-US" sz="1400" b="0" i="0" dirty="0">
                <a:effectLst/>
              </a:rPr>
              <a:t>is an open-source text recognition engine that allows us to extract text from an image.</a:t>
            </a:r>
            <a:endParaRPr lang="en-US" sz="1400" i="0" dirty="0">
              <a:effectLst/>
            </a:endParaRPr>
          </a:p>
          <a:p>
            <a:pPr marL="0" indent="0">
              <a:buNone/>
            </a:pPr>
            <a:endParaRPr lang="en-LB" sz="1400" dirty="0"/>
          </a:p>
        </p:txBody>
      </p:sp>
      <p:pic>
        <p:nvPicPr>
          <p:cNvPr id="5" name="Picture 4" descr="Computer script on a screen">
            <a:extLst>
              <a:ext uri="{FF2B5EF4-FFF2-40B4-BE49-F238E27FC236}">
                <a16:creationId xmlns:a16="http://schemas.microsoft.com/office/drawing/2014/main" id="{668DEBA1-57F4-C867-04C4-1D5B28D6C0EE}"/>
              </a:ext>
            </a:extLst>
          </p:cNvPr>
          <p:cNvPicPr>
            <a:picLocks noChangeAspect="1"/>
          </p:cNvPicPr>
          <p:nvPr/>
        </p:nvPicPr>
        <p:blipFill rotWithShape="1">
          <a:blip r:embed="rId2"/>
          <a:srcRect l="1382" r="405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8558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D9E1F-BE28-3BD2-2BC0-86B7CB67C4D1}"/>
              </a:ext>
            </a:extLst>
          </p:cNvPr>
          <p:cNvSpPr>
            <a:spLocks noGrp="1"/>
          </p:cNvSpPr>
          <p:nvPr>
            <p:ph type="title"/>
          </p:nvPr>
        </p:nvSpPr>
        <p:spPr>
          <a:xfrm>
            <a:off x="838201" y="365126"/>
            <a:ext cx="5251316" cy="1473614"/>
          </a:xfrm>
        </p:spPr>
        <p:txBody>
          <a:bodyPr>
            <a:normAutofit/>
          </a:bodyPr>
          <a:lstStyle/>
          <a:p>
            <a:r>
              <a:rPr lang="en-LB" dirty="0"/>
              <a:t>Contribution</a:t>
            </a:r>
          </a:p>
        </p:txBody>
      </p:sp>
      <p:sp>
        <p:nvSpPr>
          <p:cNvPr id="3" name="Content Placeholder 2">
            <a:extLst>
              <a:ext uri="{FF2B5EF4-FFF2-40B4-BE49-F238E27FC236}">
                <a16:creationId xmlns:a16="http://schemas.microsoft.com/office/drawing/2014/main" id="{7FA8520B-46D0-142C-9CD0-1A708E427149}"/>
              </a:ext>
            </a:extLst>
          </p:cNvPr>
          <p:cNvSpPr>
            <a:spLocks noGrp="1"/>
          </p:cNvSpPr>
          <p:nvPr>
            <p:ph idx="1"/>
          </p:nvPr>
        </p:nvSpPr>
        <p:spPr>
          <a:xfrm>
            <a:off x="477078" y="1958009"/>
            <a:ext cx="5612438" cy="2872408"/>
          </a:xfrm>
        </p:spPr>
        <p:txBody>
          <a:bodyPr>
            <a:normAutofit/>
          </a:bodyPr>
          <a:lstStyle/>
          <a:p>
            <a:pPr>
              <a:buFont typeface="Wingdings" pitchFamily="2" charset="2"/>
              <a:buChar char="Ø"/>
            </a:pPr>
            <a:r>
              <a:rPr lang="en-US" sz="1400" dirty="0">
                <a:effectLst/>
                <a:ea typeface="Calibri" panose="020F0502020204030204" pitchFamily="34" charset="0"/>
                <a:cs typeface="Arial" panose="020B0604020202020204" pitchFamily="34" charset="0"/>
              </a:rPr>
              <a:t>Text to speech helps people with difficulties to communicate with others</a:t>
            </a:r>
            <a:r>
              <a:rPr lang="en-LB" sz="1400" dirty="0">
                <a:effectLst/>
              </a:rPr>
              <a:t> </a:t>
            </a:r>
            <a:endParaRPr lang="en-LB" sz="1400" dirty="0"/>
          </a:p>
          <a:p>
            <a:pPr>
              <a:buFont typeface="Wingdings" pitchFamily="2" charset="2"/>
              <a:buChar char="Ø"/>
            </a:pPr>
            <a:r>
              <a:rPr lang="en-LB" sz="1400" dirty="0"/>
              <a:t>Text-to-speech is very helpful for kids who struggle with reading</a:t>
            </a:r>
            <a:endParaRPr lang="en-US" sz="1400" b="0" i="0" dirty="0">
              <a:effectLst/>
            </a:endParaRPr>
          </a:p>
          <a:p>
            <a:pPr>
              <a:buFont typeface="Wingdings" pitchFamily="2" charset="2"/>
              <a:buChar char="Ø"/>
            </a:pPr>
            <a:r>
              <a:rPr lang="en-LB" sz="1400" dirty="0"/>
              <a:t>Speech-to-text helps people improve communication skills</a:t>
            </a:r>
          </a:p>
          <a:p>
            <a:pPr>
              <a:buFont typeface="Wingdings" pitchFamily="2" charset="2"/>
              <a:buChar char="Ø"/>
            </a:pPr>
            <a:r>
              <a:rPr lang="en-LB" sz="1400" dirty="0"/>
              <a:t>Text from image extractor helps the user to copy any text from any image which saves time instead of typing it.</a:t>
            </a:r>
          </a:p>
          <a:p>
            <a:pPr>
              <a:buFont typeface="Wingdings" pitchFamily="2" charset="2"/>
              <a:buChar char="Ø"/>
            </a:pPr>
            <a:r>
              <a:rPr lang="en-LB" sz="1400" dirty="0"/>
              <a:t>Text from image extractor helps the user if he/she wants to translate text from an image.</a:t>
            </a:r>
          </a:p>
          <a:p>
            <a:pPr marL="0" indent="0">
              <a:buNone/>
            </a:pPr>
            <a:endParaRPr lang="en-LB" sz="1400" dirty="0"/>
          </a:p>
        </p:txBody>
      </p:sp>
      <p:pic>
        <p:nvPicPr>
          <p:cNvPr id="5" name="Picture 4" descr="Computer script on a screen">
            <a:extLst>
              <a:ext uri="{FF2B5EF4-FFF2-40B4-BE49-F238E27FC236}">
                <a16:creationId xmlns:a16="http://schemas.microsoft.com/office/drawing/2014/main" id="{668DEBA1-57F4-C867-04C4-1D5B28D6C0EE}"/>
              </a:ext>
            </a:extLst>
          </p:cNvPr>
          <p:cNvPicPr>
            <a:picLocks noChangeAspect="1"/>
          </p:cNvPicPr>
          <p:nvPr/>
        </p:nvPicPr>
        <p:blipFill rotWithShape="1">
          <a:blip r:embed="rId2"/>
          <a:srcRect l="1382" r="405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19141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Computer script on a screen">
            <a:extLst>
              <a:ext uri="{FF2B5EF4-FFF2-40B4-BE49-F238E27FC236}">
                <a16:creationId xmlns:a16="http://schemas.microsoft.com/office/drawing/2014/main" id="{7C39052A-A1F0-0530-8AC5-CD4513102AB7}"/>
              </a:ext>
            </a:extLst>
          </p:cNvPr>
          <p:cNvPicPr>
            <a:picLocks noChangeAspect="1"/>
          </p:cNvPicPr>
          <p:nvPr/>
        </p:nvPicPr>
        <p:blipFill rotWithShape="1">
          <a:blip r:embed="rId2">
            <a:alphaModFix amt="55000"/>
          </a:blip>
          <a:srcRect t="5382" b="10348"/>
          <a:stretch/>
        </p:blipFill>
        <p:spPr>
          <a:xfrm>
            <a:off x="20" y="-9107"/>
            <a:ext cx="12191980" cy="6858000"/>
          </a:xfrm>
          <a:prstGeom prst="rect">
            <a:avLst/>
          </a:prstGeom>
        </p:spPr>
      </p:pic>
      <p:sp>
        <p:nvSpPr>
          <p:cNvPr id="2" name="Title 1">
            <a:extLst>
              <a:ext uri="{FF2B5EF4-FFF2-40B4-BE49-F238E27FC236}">
                <a16:creationId xmlns:a16="http://schemas.microsoft.com/office/drawing/2014/main" id="{34ABFF96-0672-3DA4-DF06-84B9892663B8}"/>
              </a:ext>
            </a:extLst>
          </p:cNvPr>
          <p:cNvSpPr>
            <a:spLocks noGrp="1"/>
          </p:cNvSpPr>
          <p:nvPr>
            <p:ph type="title"/>
          </p:nvPr>
        </p:nvSpPr>
        <p:spPr>
          <a:xfrm>
            <a:off x="686834" y="591344"/>
            <a:ext cx="3200400" cy="5585619"/>
          </a:xfrm>
        </p:spPr>
        <p:txBody>
          <a:bodyPr>
            <a:normAutofit/>
          </a:bodyPr>
          <a:lstStyle/>
          <a:p>
            <a:r>
              <a:rPr lang="en-LB">
                <a:solidFill>
                  <a:srgbClr val="FFFFFF"/>
                </a:solidFill>
              </a:rPr>
              <a:t>Problems Encountered</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E0C28EA-CFC2-7B57-91A5-84C754378F1D}"/>
              </a:ext>
            </a:extLst>
          </p:cNvPr>
          <p:cNvSpPr>
            <a:spLocks noGrp="1"/>
          </p:cNvSpPr>
          <p:nvPr>
            <p:ph idx="1"/>
          </p:nvPr>
        </p:nvSpPr>
        <p:spPr>
          <a:xfrm>
            <a:off x="4447308" y="591344"/>
            <a:ext cx="6906491" cy="5585619"/>
          </a:xfrm>
        </p:spPr>
        <p:txBody>
          <a:bodyPr anchor="ctr">
            <a:normAutofit/>
          </a:bodyPr>
          <a:lstStyle/>
          <a:p>
            <a:pPr lvl="0" rtl="0">
              <a:buFont typeface="Wingdings" pitchFamily="2" charset="2"/>
              <a:buChar char="Ø"/>
            </a:pPr>
            <a:r>
              <a:rPr lang="en-US" dirty="0">
                <a:solidFill>
                  <a:srgbClr val="FFFFFF"/>
                </a:solidFill>
                <a:effectLst/>
                <a:ea typeface="Calibri" panose="020F0502020204030204" pitchFamily="34" charset="0"/>
                <a:cs typeface="Calibri" panose="020F0502020204030204" pitchFamily="34" charset="0"/>
              </a:rPr>
              <a:t>Problems in time management</a:t>
            </a:r>
          </a:p>
          <a:p>
            <a:pPr marL="0" lvl="0" indent="0" rtl="0">
              <a:buNone/>
            </a:pPr>
            <a:endParaRPr lang="en-LB" dirty="0">
              <a:solidFill>
                <a:srgbClr val="FFFFFF"/>
              </a:solidFill>
              <a:effectLst/>
              <a:ea typeface="Calibri" panose="020F0502020204030204" pitchFamily="34" charset="0"/>
              <a:cs typeface="Arial" panose="020B0604020202020204" pitchFamily="34" charset="0"/>
            </a:endParaRPr>
          </a:p>
          <a:p>
            <a:pPr lvl="0">
              <a:buFont typeface="Wingdings" pitchFamily="2" charset="2"/>
              <a:buChar char="Ø"/>
            </a:pPr>
            <a:r>
              <a:rPr lang="en-US" dirty="0">
                <a:solidFill>
                  <a:srgbClr val="FFFFFF"/>
                </a:solidFill>
                <a:effectLst/>
                <a:ea typeface="Calibri" panose="020F0502020204030204" pitchFamily="34" charset="0"/>
                <a:cs typeface="Calibri" panose="020F0502020204030204" pitchFamily="34" charset="0"/>
              </a:rPr>
              <a:t>Problems in code development: Downloading extensions and bug fixing</a:t>
            </a:r>
          </a:p>
          <a:p>
            <a:pPr marL="0" lvl="0" indent="0">
              <a:buNone/>
            </a:pPr>
            <a:endParaRPr lang="en-LB" dirty="0">
              <a:solidFill>
                <a:srgbClr val="FFFFFF"/>
              </a:solidFill>
              <a:effectLst/>
              <a:ea typeface="Calibri" panose="020F0502020204030204" pitchFamily="34" charset="0"/>
              <a:cs typeface="Arial" panose="020B0604020202020204" pitchFamily="34" charset="0"/>
            </a:endParaRPr>
          </a:p>
          <a:p>
            <a:pPr lvl="0">
              <a:buFont typeface="Wingdings" pitchFamily="2" charset="2"/>
              <a:buChar char="Ø"/>
            </a:pPr>
            <a:r>
              <a:rPr lang="en-US" dirty="0">
                <a:solidFill>
                  <a:srgbClr val="FFFFFF"/>
                </a:solidFill>
                <a:effectLst/>
                <a:ea typeface="Calibri" panose="020F0502020204030204" pitchFamily="34" charset="0"/>
                <a:cs typeface="Calibri" panose="020F0502020204030204" pitchFamily="34" charset="0"/>
              </a:rPr>
              <a:t>The project was supposed to be a mobile app using python, it was changed to a web-based app using JavaScript due to problems in downloading python extensions in visual studio code</a:t>
            </a:r>
            <a:endParaRPr lang="en-LB" dirty="0">
              <a:solidFill>
                <a:srgbClr val="FFFFFF"/>
              </a:solidFill>
              <a:effectLst/>
              <a:ea typeface="Calibri" panose="020F0502020204030204" pitchFamily="34" charset="0"/>
              <a:cs typeface="Arial" panose="020B0604020202020204" pitchFamily="34" charset="0"/>
            </a:endParaRPr>
          </a:p>
          <a:p>
            <a:pPr marL="1074420" indent="0">
              <a:buNone/>
            </a:pPr>
            <a:endParaRPr lang="en-LB" dirty="0">
              <a:solidFill>
                <a:srgbClr val="FFFFFF"/>
              </a:solidFill>
              <a:effectLst/>
              <a:ea typeface="Calibri" panose="020F0502020204030204" pitchFamily="34" charset="0"/>
              <a:cs typeface="Arial" panose="020B0604020202020204" pitchFamily="34" charset="0"/>
            </a:endParaRPr>
          </a:p>
          <a:p>
            <a:pPr>
              <a:buFont typeface="Wingdings" pitchFamily="2" charset="2"/>
              <a:buChar char="Ø"/>
            </a:pPr>
            <a:endParaRPr lang="en-LB" dirty="0">
              <a:solidFill>
                <a:srgbClr val="FFFFFF"/>
              </a:solidFill>
            </a:endParaRPr>
          </a:p>
        </p:txBody>
      </p:sp>
    </p:spTree>
    <p:extLst>
      <p:ext uri="{BB962C8B-B14F-4D97-AF65-F5344CB8AC3E}">
        <p14:creationId xmlns:p14="http://schemas.microsoft.com/office/powerpoint/2010/main" val="62715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5">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27">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3D1364-3B0E-5694-8F4C-800CCBBBDBF9}"/>
              </a:ext>
            </a:extLst>
          </p:cNvPr>
          <p:cNvSpPr>
            <a:spLocks noGrp="1"/>
          </p:cNvSpPr>
          <p:nvPr>
            <p:ph type="title"/>
          </p:nvPr>
        </p:nvSpPr>
        <p:spPr>
          <a:xfrm>
            <a:off x="838201" y="643467"/>
            <a:ext cx="3888526" cy="1800526"/>
          </a:xfrm>
        </p:spPr>
        <p:txBody>
          <a:bodyPr vert="horz" lIns="91440" tIns="45720" rIns="91440" bIns="45720" rtlCol="0" anchor="ctr">
            <a:normAutofit/>
          </a:bodyPr>
          <a:lstStyle/>
          <a:p>
            <a:r>
              <a:rPr lang="en-US" kern="1200">
                <a:solidFill>
                  <a:schemeClr val="tx1"/>
                </a:solidFill>
                <a:latin typeface="+mj-lt"/>
                <a:ea typeface="+mj-ea"/>
                <a:cs typeface="+mj-cs"/>
              </a:rPr>
              <a:t>Capstone</a:t>
            </a:r>
          </a:p>
        </p:txBody>
      </p:sp>
      <p:sp>
        <p:nvSpPr>
          <p:cNvPr id="5" name="Rectangle 1">
            <a:extLst>
              <a:ext uri="{FF2B5EF4-FFF2-40B4-BE49-F238E27FC236}">
                <a16:creationId xmlns:a16="http://schemas.microsoft.com/office/drawing/2014/main" id="{857EF45E-3C14-8020-0B8B-DDEAB1CBF527}"/>
              </a:ext>
            </a:extLst>
          </p:cNvPr>
          <p:cNvSpPr>
            <a:spLocks noChangeArrowheads="1"/>
          </p:cNvSpPr>
          <p:nvPr/>
        </p:nvSpPr>
        <p:spPr bwMode="auto">
          <a:xfrm>
            <a:off x="838201" y="2623381"/>
            <a:ext cx="3888528" cy="3553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LB" sz="2000" b="0" i="0" u="none" strike="noStrike" cap="none" normalizeH="0" baseline="0">
                <a:ln>
                  <a:noFill/>
                </a:ln>
                <a:effectLst/>
              </a:rPr>
              <a:t>In this project I used what we have learned in the Advances in computer science course and the web programming course in order to complete the project.</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LB" sz="2000" b="0" i="0" u="none" strike="noStrike" cap="none" normalizeH="0" baseline="0" dirty="0">
              <a:ln>
                <a:noFill/>
              </a:ln>
              <a:effectLst/>
            </a:endParaRPr>
          </a:p>
        </p:txBody>
      </p:sp>
      <p:graphicFrame>
        <p:nvGraphicFramePr>
          <p:cNvPr id="4" name="Content Placeholder 3">
            <a:extLst>
              <a:ext uri="{FF2B5EF4-FFF2-40B4-BE49-F238E27FC236}">
                <a16:creationId xmlns:a16="http://schemas.microsoft.com/office/drawing/2014/main" id="{642807B8-CFBC-4183-5C53-67E295370CE3}"/>
              </a:ext>
            </a:extLst>
          </p:cNvPr>
          <p:cNvGraphicFramePr>
            <a:graphicFrameLocks noGrp="1"/>
          </p:cNvGraphicFramePr>
          <p:nvPr>
            <p:ph idx="1"/>
            <p:extLst>
              <p:ext uri="{D42A27DB-BD31-4B8C-83A1-F6EECF244321}">
                <p14:modId xmlns:p14="http://schemas.microsoft.com/office/powerpoint/2010/main" val="661519410"/>
              </p:ext>
            </p:extLst>
          </p:nvPr>
        </p:nvGraphicFramePr>
        <p:xfrm>
          <a:off x="6096001" y="2384958"/>
          <a:ext cx="5452534" cy="2116430"/>
        </p:xfrm>
        <a:graphic>
          <a:graphicData uri="http://schemas.openxmlformats.org/drawingml/2006/table">
            <a:tbl>
              <a:tblPr firstRow="1" firstCol="1" bandRow="1">
                <a:tableStyleId>{8799B23B-EC83-4686-B30A-512413B5E67A}</a:tableStyleId>
              </a:tblPr>
              <a:tblGrid>
                <a:gridCol w="2098688">
                  <a:extLst>
                    <a:ext uri="{9D8B030D-6E8A-4147-A177-3AD203B41FA5}">
                      <a16:colId xmlns:a16="http://schemas.microsoft.com/office/drawing/2014/main" val="3390726875"/>
                    </a:ext>
                  </a:extLst>
                </a:gridCol>
                <a:gridCol w="3353846">
                  <a:extLst>
                    <a:ext uri="{9D8B030D-6E8A-4147-A177-3AD203B41FA5}">
                      <a16:colId xmlns:a16="http://schemas.microsoft.com/office/drawing/2014/main" val="408800533"/>
                    </a:ext>
                  </a:extLst>
                </a:gridCol>
              </a:tblGrid>
              <a:tr h="323050">
                <a:tc>
                  <a:txBody>
                    <a:bodyPr/>
                    <a:lstStyle/>
                    <a:p>
                      <a:r>
                        <a:rPr lang="en-US" sz="1900">
                          <a:effectLst/>
                        </a:rPr>
                        <a:t>Competency</a:t>
                      </a:r>
                      <a:endParaRPr lang="en-LB" sz="2100">
                        <a:effectLst/>
                        <a:latin typeface="Calibri" panose="020F0502020204030204" pitchFamily="34" charset="0"/>
                        <a:ea typeface="Calibri" panose="020F0502020204030204" pitchFamily="34" charset="0"/>
                        <a:cs typeface="Arial" panose="020B0604020202020204" pitchFamily="34" charset="0"/>
                      </a:endParaRPr>
                    </a:p>
                  </a:txBody>
                  <a:tcPr marL="120197" marR="120197" marT="0" marB="0"/>
                </a:tc>
                <a:tc>
                  <a:txBody>
                    <a:bodyPr/>
                    <a:lstStyle/>
                    <a:p>
                      <a:r>
                        <a:rPr lang="en-US" sz="1900">
                          <a:effectLst/>
                        </a:rPr>
                        <a:t>Course</a:t>
                      </a:r>
                      <a:endParaRPr lang="en-LB" sz="2100">
                        <a:effectLst/>
                        <a:latin typeface="Calibri" panose="020F0502020204030204" pitchFamily="34" charset="0"/>
                        <a:ea typeface="Calibri" panose="020F0502020204030204" pitchFamily="34" charset="0"/>
                        <a:cs typeface="Arial" panose="020B0604020202020204" pitchFamily="34" charset="0"/>
                      </a:endParaRPr>
                    </a:p>
                  </a:txBody>
                  <a:tcPr marL="120197" marR="120197" marT="0" marB="0"/>
                </a:tc>
                <a:extLst>
                  <a:ext uri="{0D108BD9-81ED-4DB2-BD59-A6C34878D82A}">
                    <a16:rowId xmlns:a16="http://schemas.microsoft.com/office/drawing/2014/main" val="1523106559"/>
                  </a:ext>
                </a:extLst>
              </a:tr>
              <a:tr h="609870">
                <a:tc>
                  <a:txBody>
                    <a:bodyPr/>
                    <a:lstStyle/>
                    <a:p>
                      <a:r>
                        <a:rPr lang="en-US" sz="1900" dirty="0">
                          <a:effectLst/>
                        </a:rPr>
                        <a:t>Website Design</a:t>
                      </a:r>
                      <a:endParaRPr lang="en-LB" sz="2100" dirty="0">
                        <a:effectLst/>
                        <a:latin typeface="Calibri" panose="020F0502020204030204" pitchFamily="34" charset="0"/>
                        <a:ea typeface="Calibri" panose="020F0502020204030204" pitchFamily="34" charset="0"/>
                        <a:cs typeface="Arial" panose="020B0604020202020204" pitchFamily="34" charset="0"/>
                      </a:endParaRPr>
                    </a:p>
                  </a:txBody>
                  <a:tcPr marL="120197" marR="120197" marT="0" marB="0"/>
                </a:tc>
                <a:tc>
                  <a:txBody>
                    <a:bodyPr/>
                    <a:lstStyle/>
                    <a:p>
                      <a:r>
                        <a:rPr lang="en-US" sz="1900">
                          <a:effectLst/>
                        </a:rPr>
                        <a:t>Web Programming(CSIS228)</a:t>
                      </a:r>
                      <a:endParaRPr lang="en-LB" sz="2100">
                        <a:effectLst/>
                        <a:latin typeface="Calibri" panose="020F0502020204030204" pitchFamily="34" charset="0"/>
                        <a:ea typeface="Calibri" panose="020F0502020204030204" pitchFamily="34" charset="0"/>
                        <a:cs typeface="Arial" panose="020B0604020202020204" pitchFamily="34" charset="0"/>
                      </a:endParaRPr>
                    </a:p>
                  </a:txBody>
                  <a:tcPr marL="120197" marR="120197" marT="0" marB="0"/>
                </a:tc>
                <a:extLst>
                  <a:ext uri="{0D108BD9-81ED-4DB2-BD59-A6C34878D82A}">
                    <a16:rowId xmlns:a16="http://schemas.microsoft.com/office/drawing/2014/main" val="711168500"/>
                  </a:ext>
                </a:extLst>
              </a:tr>
              <a:tr h="1183510">
                <a:tc>
                  <a:txBody>
                    <a:bodyPr/>
                    <a:lstStyle/>
                    <a:p>
                      <a:r>
                        <a:rPr lang="en-US" sz="1900">
                          <a:effectLst/>
                        </a:rPr>
                        <a:t>Creating functionalities in website</a:t>
                      </a:r>
                      <a:endParaRPr lang="en-LB" sz="2100">
                        <a:effectLst/>
                        <a:latin typeface="Calibri" panose="020F0502020204030204" pitchFamily="34" charset="0"/>
                        <a:ea typeface="Calibri" panose="020F0502020204030204" pitchFamily="34" charset="0"/>
                        <a:cs typeface="Arial" panose="020B0604020202020204" pitchFamily="34" charset="0"/>
                      </a:endParaRPr>
                    </a:p>
                  </a:txBody>
                  <a:tcPr marL="120197" marR="120197" marT="0" marB="0"/>
                </a:tc>
                <a:tc>
                  <a:txBody>
                    <a:bodyPr/>
                    <a:lstStyle/>
                    <a:p>
                      <a:r>
                        <a:rPr lang="en-US" sz="1900" dirty="0">
                          <a:effectLst/>
                        </a:rPr>
                        <a:t>Web Programming and Advances in Computer Science(CSIS228 &amp; CSIS279)</a:t>
                      </a:r>
                      <a:endParaRPr lang="en-LB" sz="2100" dirty="0">
                        <a:effectLst/>
                        <a:latin typeface="Calibri" panose="020F0502020204030204" pitchFamily="34" charset="0"/>
                        <a:ea typeface="Calibri" panose="020F0502020204030204" pitchFamily="34" charset="0"/>
                        <a:cs typeface="Arial" panose="020B0604020202020204" pitchFamily="34" charset="0"/>
                      </a:endParaRPr>
                    </a:p>
                  </a:txBody>
                  <a:tcPr marL="120197" marR="120197" marT="0" marB="0"/>
                </a:tc>
                <a:extLst>
                  <a:ext uri="{0D108BD9-81ED-4DB2-BD59-A6C34878D82A}">
                    <a16:rowId xmlns:a16="http://schemas.microsoft.com/office/drawing/2014/main" val="3994023781"/>
                  </a:ext>
                </a:extLst>
              </a:tr>
            </a:tbl>
          </a:graphicData>
        </a:graphic>
      </p:graphicFrame>
    </p:spTree>
    <p:extLst>
      <p:ext uri="{BB962C8B-B14F-4D97-AF65-F5344CB8AC3E}">
        <p14:creationId xmlns:p14="http://schemas.microsoft.com/office/powerpoint/2010/main" val="232225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7">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BD9E1F-BE28-3BD2-2BC0-86B7CB67C4D1}"/>
              </a:ext>
            </a:extLst>
          </p:cNvPr>
          <p:cNvSpPr>
            <a:spLocks noGrp="1"/>
          </p:cNvSpPr>
          <p:nvPr>
            <p:ph type="title"/>
          </p:nvPr>
        </p:nvSpPr>
        <p:spPr>
          <a:xfrm>
            <a:off x="838201" y="365126"/>
            <a:ext cx="5251316" cy="1473614"/>
          </a:xfrm>
        </p:spPr>
        <p:txBody>
          <a:bodyPr>
            <a:normAutofit/>
          </a:bodyPr>
          <a:lstStyle/>
          <a:p>
            <a:r>
              <a:rPr lang="en-LB" dirty="0"/>
              <a:t>Future Work</a:t>
            </a:r>
          </a:p>
        </p:txBody>
      </p:sp>
      <p:sp>
        <p:nvSpPr>
          <p:cNvPr id="3" name="Content Placeholder 2">
            <a:extLst>
              <a:ext uri="{FF2B5EF4-FFF2-40B4-BE49-F238E27FC236}">
                <a16:creationId xmlns:a16="http://schemas.microsoft.com/office/drawing/2014/main" id="{7FA8520B-46D0-142C-9CD0-1A708E427149}"/>
              </a:ext>
            </a:extLst>
          </p:cNvPr>
          <p:cNvSpPr>
            <a:spLocks noGrp="1"/>
          </p:cNvSpPr>
          <p:nvPr>
            <p:ph idx="1"/>
          </p:nvPr>
        </p:nvSpPr>
        <p:spPr>
          <a:xfrm>
            <a:off x="477078" y="1958009"/>
            <a:ext cx="5612438" cy="2872408"/>
          </a:xfrm>
        </p:spPr>
        <p:txBody>
          <a:bodyPr>
            <a:normAutofit lnSpcReduction="10000"/>
          </a:bodyPr>
          <a:lstStyle/>
          <a:p>
            <a:pPr>
              <a:buFont typeface="Wingdings" pitchFamily="2" charset="2"/>
              <a:buChar char="Ø"/>
            </a:pPr>
            <a:r>
              <a:rPr lang="en-LB" sz="1400" dirty="0"/>
              <a:t>Develop a mobile app alongside to the web app</a:t>
            </a:r>
          </a:p>
          <a:p>
            <a:pPr marL="0" indent="0">
              <a:buNone/>
            </a:pPr>
            <a:endParaRPr lang="en-LB" sz="1400" dirty="0"/>
          </a:p>
          <a:p>
            <a:pPr>
              <a:buFont typeface="Wingdings" pitchFamily="2" charset="2"/>
              <a:buChar char="Ø"/>
            </a:pPr>
            <a:r>
              <a:rPr lang="en-LB" sz="1400" dirty="0"/>
              <a:t>Adding more languages to the speech to text system</a:t>
            </a:r>
          </a:p>
          <a:p>
            <a:pPr marL="0" indent="0">
              <a:buNone/>
            </a:pPr>
            <a:endParaRPr lang="en-LB" sz="1400" dirty="0"/>
          </a:p>
          <a:p>
            <a:pPr>
              <a:buFont typeface="Wingdings" pitchFamily="2" charset="2"/>
              <a:buChar char="Ø"/>
            </a:pPr>
            <a:r>
              <a:rPr lang="en-LB" sz="1400" dirty="0"/>
              <a:t>Adding a feature in my app that detect bad words or words related to racism and prevent it from typing it or converting it into speech,and also detecting suicidal words  and the app sends a message for the user to contact any help resources</a:t>
            </a:r>
          </a:p>
          <a:p>
            <a:pPr marL="0" indent="0">
              <a:buNone/>
            </a:pPr>
            <a:endParaRPr lang="en-LB" sz="1400" dirty="0"/>
          </a:p>
          <a:p>
            <a:pPr>
              <a:buFont typeface="Wingdings" pitchFamily="2" charset="2"/>
              <a:buChar char="Ø"/>
            </a:pPr>
            <a:r>
              <a:rPr lang="en-LB" sz="1400" dirty="0"/>
              <a:t>Adding a speech emotion recognition which recognize the emotion of the user based on his tone and pitch</a:t>
            </a:r>
          </a:p>
          <a:p>
            <a:pPr marL="0" indent="0">
              <a:buNone/>
            </a:pPr>
            <a:endParaRPr lang="en-LB" sz="1400" dirty="0"/>
          </a:p>
          <a:p>
            <a:pPr marL="0" indent="0">
              <a:buNone/>
            </a:pPr>
            <a:endParaRPr lang="en-LB" sz="1400" dirty="0"/>
          </a:p>
        </p:txBody>
      </p:sp>
      <p:pic>
        <p:nvPicPr>
          <p:cNvPr id="5" name="Picture 4" descr="Computer script on a screen">
            <a:extLst>
              <a:ext uri="{FF2B5EF4-FFF2-40B4-BE49-F238E27FC236}">
                <a16:creationId xmlns:a16="http://schemas.microsoft.com/office/drawing/2014/main" id="{668DEBA1-57F4-C867-04C4-1D5B28D6C0EE}"/>
              </a:ext>
            </a:extLst>
          </p:cNvPr>
          <p:cNvPicPr>
            <a:picLocks noChangeAspect="1"/>
          </p:cNvPicPr>
          <p:nvPr/>
        </p:nvPicPr>
        <p:blipFill rotWithShape="1">
          <a:blip r:embed="rId2"/>
          <a:srcRect l="1382" r="40580"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50869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1913</TotalTime>
  <Words>517</Words>
  <Application>Microsoft Macintosh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ARS Maquette Pro</vt:lpstr>
      <vt:lpstr>Calibri</vt:lpstr>
      <vt:lpstr>Calibri Light</vt:lpstr>
      <vt:lpstr>Wingdings</vt:lpstr>
      <vt:lpstr>Office Theme</vt:lpstr>
      <vt:lpstr>    Text-to-speech &amp; Speech-to-text System</vt:lpstr>
      <vt:lpstr>Concept</vt:lpstr>
      <vt:lpstr>Technology</vt:lpstr>
      <vt:lpstr>Contribution</vt:lpstr>
      <vt:lpstr>Problems Encountered</vt:lpstr>
      <vt:lpstr>Capstone</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Text-to-speech &amp; Speech-to-text System</dc:title>
  <dc:creator>farah malaeb</dc:creator>
  <cp:lastModifiedBy>farah malaeb</cp:lastModifiedBy>
  <cp:revision>4</cp:revision>
  <dcterms:created xsi:type="dcterms:W3CDTF">2022-11-30T12:49:35Z</dcterms:created>
  <dcterms:modified xsi:type="dcterms:W3CDTF">2022-12-08T05:26:03Z</dcterms:modified>
</cp:coreProperties>
</file>