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6052" r:id="rId3"/>
  </p:sldIdLst>
  <p:sldSz cx="9144000" cy="6858000" type="screen4x3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3606" autoAdjust="0"/>
  </p:normalViewPr>
  <p:slideViewPr>
    <p:cSldViewPr>
      <p:cViewPr>
        <p:scale>
          <a:sx n="150" d="100"/>
          <a:sy n="150" d="100"/>
        </p:scale>
        <p:origin x="870" y="-17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ixa Serra, Jordi" userId="1c5326900236d5ae" providerId="OrgId" clId="{05AC4479-D2CE-4521-B83F-D89D7EEBCB39}"/>
    <pc:docChg chg="delSld modSld">
      <pc:chgData name="Vinaixa Serra, Jordi" userId="1c5326900236d5ae" providerId="OrgId" clId="{05AC4479-D2CE-4521-B83F-D89D7EEBCB39}" dt="2021-03-23T16:44:50.652" v="3" actId="113"/>
      <pc:docMkLst>
        <pc:docMk/>
      </pc:docMkLst>
      <pc:sldChg chg="modSp del">
        <pc:chgData name="Vinaixa Serra, Jordi" userId="1c5326900236d5ae" providerId="OrgId" clId="{05AC4479-D2CE-4521-B83F-D89D7EEBCB39}" dt="2021-03-23T16:44:50.652" v="3" actId="113"/>
        <pc:sldMkLst>
          <pc:docMk/>
          <pc:sldMk cId="697825166" sldId="6052"/>
        </pc:sldMkLst>
        <pc:spChg chg="mod">
          <ac:chgData name="Vinaixa Serra, Jordi" userId="1c5326900236d5ae" providerId="OrgId" clId="{05AC4479-D2CE-4521-B83F-D89D7EEBCB39}" dt="2021-03-23T16:44:50.652" v="3" actId="113"/>
          <ac:spMkLst>
            <pc:docMk/>
            <pc:sldMk cId="697825166" sldId="6052"/>
            <ac:spMk id="171725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1533-8EA0-4E08-A5A9-02404D30F2CC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13E38-C12B-464F-B9F7-48A573043867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72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(*): COGS: </a:t>
            </a:r>
            <a:r>
              <a:rPr lang="es-ES" dirty="0" err="1"/>
              <a:t>Cost</a:t>
            </a:r>
            <a:r>
              <a:rPr lang="es-ES" dirty="0"/>
              <a:t> of</a:t>
            </a:r>
            <a:r>
              <a:rPr lang="es-ES" baseline="0" dirty="0"/>
              <a:t> </a:t>
            </a:r>
            <a:r>
              <a:rPr lang="es-ES" baseline="0" dirty="0" err="1"/>
              <a:t>Good</a:t>
            </a:r>
            <a:r>
              <a:rPr lang="es-ES" baseline="0" dirty="0"/>
              <a:t> </a:t>
            </a:r>
            <a:r>
              <a:rPr lang="es-ES" baseline="0" dirty="0" err="1"/>
              <a:t>Sold</a:t>
            </a:r>
            <a:r>
              <a:rPr lang="es-ES" baseline="0" dirty="0"/>
              <a:t> (</a:t>
            </a:r>
            <a:r>
              <a:rPr lang="es-ES" baseline="0" dirty="0" err="1"/>
              <a:t>Includes</a:t>
            </a:r>
            <a:r>
              <a:rPr lang="es-ES" baseline="0" dirty="0"/>
              <a:t> </a:t>
            </a:r>
            <a:r>
              <a:rPr lang="es-ES" baseline="0" dirty="0" err="1"/>
              <a:t>all</a:t>
            </a:r>
            <a:r>
              <a:rPr lang="es-ES" baseline="0" dirty="0"/>
              <a:t> </a:t>
            </a:r>
            <a:r>
              <a:rPr lang="es-ES" baseline="0" dirty="0" err="1"/>
              <a:t>manufacturing</a:t>
            </a:r>
            <a:r>
              <a:rPr lang="es-ES" baseline="0" dirty="0"/>
              <a:t> </a:t>
            </a:r>
            <a:r>
              <a:rPr lang="es-ES" baseline="0" dirty="0" err="1"/>
              <a:t>costs</a:t>
            </a:r>
            <a:r>
              <a:rPr lang="es-ES" baseline="0"/>
              <a:t>)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13E38-C12B-464F-B9F7-48A57304386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41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BCCBE-3F6F-4278-8284-8D017C879C13}" type="slidenum">
              <a:rPr lang="es-ES" smtClean="0">
                <a:latin typeface="Arial" pitchFamily="34" charset="0"/>
              </a:rPr>
              <a:pPr/>
              <a:t>2</a:t>
            </a:fld>
            <a:endParaRPr lang="es-ES">
              <a:latin typeface="Arial" pitchFamily="34" charset="0"/>
            </a:endParaRPr>
          </a:p>
        </p:txBody>
      </p:sp>
      <p:sp>
        <p:nvSpPr>
          <p:cNvPr id="632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70463" cy="3729038"/>
          </a:xfrm>
          <a:ln/>
        </p:spPr>
      </p:sp>
      <p:sp>
        <p:nvSpPr>
          <p:cNvPr id="632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562" y="4723569"/>
            <a:ext cx="5444490" cy="4474290"/>
          </a:xfrm>
          <a:noFill/>
          <a:ln/>
        </p:spPr>
        <p:txBody>
          <a:bodyPr/>
          <a:lstStyle/>
          <a:p>
            <a:pPr eaLnBrk="1" hangingPunct="1"/>
            <a:endParaRPr lang="es-ES_tradnl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2A28-6E37-47CE-99F3-5D79F25CC39C}" type="datetimeFigureOut">
              <a:rPr lang="en-AU"/>
              <a:pPr>
                <a:defRPr/>
              </a:pPr>
              <a:t>6/07/2022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2FFE-DB63-40EA-9FEE-44EB1B5B8D88}" type="slidenum">
              <a:rPr lang="en-AU"/>
              <a:pPr>
                <a:defRPr/>
              </a:pPr>
              <a:t>‹N›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E465-A95D-4597-BBF9-26C754D96299}" type="datetimeFigureOut">
              <a:rPr lang="en-AU"/>
              <a:pPr>
                <a:defRPr/>
              </a:pPr>
              <a:t>6/07/2022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779D-A852-4C26-A0A1-5A3CB14F59E7}" type="slidenum">
              <a:rPr lang="en-AU"/>
              <a:pPr>
                <a:defRPr/>
              </a:pPr>
              <a:t>‹N›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03BD2-B302-4065-8E99-2355CEE672DB}" type="datetimeFigureOut">
              <a:rPr lang="en-AU"/>
              <a:pPr>
                <a:defRPr/>
              </a:pPr>
              <a:t>6/07/2022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0572-E297-4EBD-8255-898ED9D02C35}" type="slidenum">
              <a:rPr lang="en-AU"/>
              <a:pPr>
                <a:defRPr/>
              </a:pPr>
              <a:t>‹N›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8839-D685-4C73-B910-02BFDA2B749B}" type="datetimeFigureOut">
              <a:rPr lang="en-AU"/>
              <a:pPr>
                <a:defRPr/>
              </a:pPr>
              <a:t>6/07/2022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D9A4-4E52-4AD1-8EB0-900F6A90443A}" type="slidenum">
              <a:rPr lang="en-AU"/>
              <a:pPr>
                <a:defRPr/>
              </a:pPr>
              <a:t>‹N›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F60F-EB10-457D-92B9-86DC9D79DCD7}" type="datetimeFigureOut">
              <a:rPr lang="en-AU"/>
              <a:pPr>
                <a:defRPr/>
              </a:pPr>
              <a:t>6/07/2022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A5679-EA2C-46D6-B854-408EE1EA3809}" type="slidenum">
              <a:rPr lang="en-AU"/>
              <a:pPr>
                <a:defRPr/>
              </a:pPr>
              <a:t>‹N›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E288-3AA6-4EA2-A97C-C0F2E9166CED}" type="datetimeFigureOut">
              <a:rPr lang="en-AU"/>
              <a:pPr>
                <a:defRPr/>
              </a:pPr>
              <a:t>6/07/2022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55B0D-09C6-459E-B8A3-607027447B8C}" type="slidenum">
              <a:rPr lang="en-AU"/>
              <a:pPr>
                <a:defRPr/>
              </a:pPr>
              <a:t>‹N›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E126-A795-4B39-92C1-A890E8F0A63A}" type="datetimeFigureOut">
              <a:rPr lang="en-AU"/>
              <a:pPr>
                <a:defRPr/>
              </a:pPr>
              <a:t>6/07/2022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323D-0B25-479C-8BF4-EDBB52B1E853}" type="slidenum">
              <a:rPr lang="en-AU"/>
              <a:pPr>
                <a:defRPr/>
              </a:pPr>
              <a:t>‹N›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74AFA-2ED2-41BB-AB23-C492E8D3F56A}" type="datetimeFigureOut">
              <a:rPr lang="en-AU"/>
              <a:pPr>
                <a:defRPr/>
              </a:pPr>
              <a:t>6/07/2022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606E-9F33-4538-9D7A-C71704F4E7A0}" type="slidenum">
              <a:rPr lang="en-AU"/>
              <a:pPr>
                <a:defRPr/>
              </a:pPr>
              <a:t>‹N›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74AA1-C955-4B09-854E-3E4A6094309B}" type="datetimeFigureOut">
              <a:rPr lang="en-AU"/>
              <a:pPr>
                <a:defRPr/>
              </a:pPr>
              <a:t>6/07/2022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D877-F750-48E0-B45A-8BA024CAC844}" type="slidenum">
              <a:rPr lang="en-AU"/>
              <a:pPr>
                <a:defRPr/>
              </a:pPr>
              <a:t>‹N›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5C4F-B111-4FA9-A6D6-9A3BB3272E45}" type="datetimeFigureOut">
              <a:rPr lang="en-AU"/>
              <a:pPr>
                <a:defRPr/>
              </a:pPr>
              <a:t>6/07/2022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0060D-2F21-47EB-BC31-98104C39A172}" type="slidenum">
              <a:rPr lang="en-AU"/>
              <a:pPr>
                <a:defRPr/>
              </a:pPr>
              <a:t>‹N›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1E00-63A6-41AF-880F-91E4C617D98D}" type="datetimeFigureOut">
              <a:rPr lang="en-AU"/>
              <a:pPr>
                <a:defRPr/>
              </a:pPr>
              <a:t>6/07/2022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C7D24-C3F6-4886-8F39-AFA0FA232809}" type="slidenum">
              <a:rPr lang="en-AU"/>
              <a:pPr>
                <a:defRPr/>
              </a:pPr>
              <a:t>‹N›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776A25-9BB3-4F0F-AC34-3943AB32122F}" type="datetimeFigureOut">
              <a:rPr lang="en-AU"/>
              <a:pPr>
                <a:defRPr/>
              </a:pPr>
              <a:t>6/07/2022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AB79E4-85D4-4C2B-995D-78D62893DB18}" type="slidenum">
              <a:rPr lang="en-AU"/>
              <a:pPr>
                <a:defRPr/>
              </a:pPr>
              <a:t>‹N›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://www.businessmodelgeneratio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75" y="469900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2050" y="412750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88" y="2854325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81625" y="349250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7" cstate="print"/>
          <a:srcRect l="11171"/>
          <a:stretch>
            <a:fillRect/>
          </a:stretch>
        </p:blipFill>
        <p:spPr bwMode="auto">
          <a:xfrm>
            <a:off x="4633912" y="5446713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8" cstate="print"/>
          <a:srcRect b="6728"/>
          <a:stretch>
            <a:fillRect/>
          </a:stretch>
        </p:blipFill>
        <p:spPr bwMode="auto">
          <a:xfrm>
            <a:off x="1918995" y="2949575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78812" y="361950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0650" y="384175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11" cstate="print"/>
          <a:srcRect t="8025" r="6839"/>
          <a:stretch>
            <a:fillRect/>
          </a:stretch>
        </p:blipFill>
        <p:spPr bwMode="auto">
          <a:xfrm>
            <a:off x="138112" y="5454651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5086350" y="122238"/>
            <a:ext cx="3905250" cy="251002"/>
          </a:xfrm>
        </p:spPr>
        <p:txBody>
          <a:bodyPr/>
          <a:lstStyle/>
          <a:p>
            <a:pPr algn="r"/>
            <a:r>
              <a:rPr lang="en-US" sz="2000" dirty="0"/>
              <a:t>Business Model Canvas</a:t>
            </a:r>
            <a:endParaRPr lang="en-AU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48065"/>
              </p:ext>
            </p:extLst>
          </p:nvPr>
        </p:nvGraphicFramePr>
        <p:xfrm>
          <a:off x="152400" y="457200"/>
          <a:ext cx="8839200" cy="6416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6500">
                <a:tc rowSpan="2">
                  <a:txBody>
                    <a:bodyPr/>
                    <a:lstStyle/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   Key</a:t>
                      </a:r>
                      <a:r>
                        <a:rPr lang="en-AU" sz="1200" b="1" baseline="0" dirty="0">
                          <a:latin typeface="Arial Narrow" panose="020B0606020202030204" pitchFamily="34" charset="0"/>
                        </a:rPr>
                        <a:t> Partners</a:t>
                      </a:r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Key Activities</a:t>
                      </a:r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  Value Propositions</a:t>
                      </a: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 Customer </a:t>
                      </a:r>
                    </a:p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 Relationships</a:t>
                      </a:r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Customer Segments</a:t>
                      </a:r>
                      <a:endParaRPr lang="en-AU" sz="12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     Key Resources</a:t>
                      </a:r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     Channels</a:t>
                      </a:r>
                      <a:endParaRPr lang="en-AU" sz="12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 gridSpan="3">
                  <a:txBody>
                    <a:bodyPr/>
                    <a:lstStyle/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      Cost Structure</a:t>
                      </a:r>
                      <a:endParaRPr lang="en-AU" sz="12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2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2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   Revenue Streams</a:t>
                      </a:r>
                      <a:endParaRPr lang="en-AU" sz="12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2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2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589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>
                          <a:hlinkClick r:id="rId12"/>
                        </a:rPr>
                        <a:t>http://www.businessmodelgeneration.com</a:t>
                      </a:r>
                      <a:endParaRPr lang="en-AU" sz="700" dirty="0"/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8" name="Group 247"/>
          <p:cNvGrpSpPr/>
          <p:nvPr/>
        </p:nvGrpSpPr>
        <p:grpSpPr>
          <a:xfrm>
            <a:off x="3810000" y="2057399"/>
            <a:ext cx="1508125" cy="2827517"/>
            <a:chOff x="5410200" y="2819400"/>
            <a:chExt cx="1508125" cy="1074738"/>
          </a:xfrm>
        </p:grpSpPr>
        <p:pic>
          <p:nvPicPr>
            <p:cNvPr id="24" name="Picture 43" descr="trans_postit_pink.gif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7" name="TextBox 246"/>
            <p:cNvSpPr txBox="1"/>
            <p:nvPr/>
          </p:nvSpPr>
          <p:spPr>
            <a:xfrm rot="21423860">
              <a:off x="5438775" y="2855825"/>
              <a:ext cx="1447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1400" b="1" dirty="0">
                  <a:latin typeface="Arial Narrow" panose="020B0606020202030204" pitchFamily="34" charset="0"/>
                </a:rPr>
                <a:t>Save energy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1400" b="1" dirty="0">
                  <a:latin typeface="Arial Narrow" panose="020B0606020202030204" pitchFamily="34" charset="0"/>
                </a:rPr>
                <a:t>Maintenance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1400" b="1" dirty="0">
                  <a:latin typeface="Arial Narrow" panose="020B0606020202030204" pitchFamily="34" charset="0"/>
                </a:rPr>
                <a:t>Reduction of CO2 emissions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1400" b="1" dirty="0">
                  <a:latin typeface="Arial Narrow" panose="020B0606020202030204" pitchFamily="34" charset="0"/>
                </a:rPr>
                <a:t>Reduce light pollution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1400" b="1" dirty="0">
                  <a:latin typeface="Arial Narrow" panose="020B0606020202030204" pitchFamily="34" charset="0"/>
                </a:rPr>
                <a:t>Economical </a:t>
              </a:r>
              <a:r>
                <a:rPr lang="en-AU" sz="1400" b="1" dirty="0" err="1">
                  <a:latin typeface="Arial Narrow" panose="020B0606020202030204" pitchFamily="34" charset="0"/>
                </a:rPr>
                <a:t>advantageos</a:t>
              </a:r>
              <a:r>
                <a:rPr lang="en-AU" sz="1400" b="1" dirty="0">
                  <a:latin typeface="Arial Narrow" panose="020B0606020202030204" pitchFamily="34" charset="0"/>
                </a:rPr>
                <a:t> opportunity to light dark streets</a:t>
              </a:r>
            </a:p>
          </p:txBody>
        </p:sp>
      </p:grpSp>
      <p:pic>
        <p:nvPicPr>
          <p:cNvPr id="27" name="Picture 43" descr="trans_postit_pink.gi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315200" y="1874837"/>
            <a:ext cx="1508125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Group 247"/>
          <p:cNvGrpSpPr/>
          <p:nvPr/>
        </p:nvGrpSpPr>
        <p:grpSpPr>
          <a:xfrm>
            <a:off x="7391400" y="2949575"/>
            <a:ext cx="1508125" cy="1074738"/>
            <a:chOff x="5410200" y="2819400"/>
            <a:chExt cx="1508125" cy="1074738"/>
          </a:xfrm>
        </p:grpSpPr>
        <p:pic>
          <p:nvPicPr>
            <p:cNvPr id="30" name="Picture 43" descr="trans_postit_pink.gif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246"/>
            <p:cNvSpPr txBox="1"/>
            <p:nvPr/>
          </p:nvSpPr>
          <p:spPr>
            <a:xfrm rot="21423860">
              <a:off x="5438775" y="2878050"/>
              <a:ext cx="1447800" cy="990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AU" sz="1400" b="1" dirty="0">
                  <a:latin typeface="Arial Narrow" panose="020B0606020202030204" pitchFamily="34" charset="0"/>
                </a:rPr>
                <a:t>Privates </a:t>
              </a:r>
              <a:br>
                <a:rPr lang="en-AU" sz="1400" b="1" dirty="0">
                  <a:latin typeface="Arial Narrow" panose="020B0606020202030204" pitchFamily="34" charset="0"/>
                </a:rPr>
              </a:br>
              <a:r>
                <a:rPr lang="en-AU" sz="1400" b="1" dirty="0">
                  <a:latin typeface="Arial Narrow" panose="020B0606020202030204" pitchFamily="34" charset="0"/>
                </a:rPr>
                <a:t>indirect: citizens</a:t>
              </a:r>
            </a:p>
          </p:txBody>
        </p:sp>
      </p:grpSp>
      <p:pic>
        <p:nvPicPr>
          <p:cNvPr id="33" name="Picture 43" descr="trans_postit_pink.gi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614005" y="3733800"/>
            <a:ext cx="1508125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" name="Group 247"/>
          <p:cNvGrpSpPr/>
          <p:nvPr/>
        </p:nvGrpSpPr>
        <p:grpSpPr>
          <a:xfrm>
            <a:off x="5585430" y="1271587"/>
            <a:ext cx="1508125" cy="1130388"/>
            <a:chOff x="5410200" y="2819400"/>
            <a:chExt cx="1508125" cy="1130388"/>
          </a:xfrm>
        </p:grpSpPr>
        <p:pic>
          <p:nvPicPr>
            <p:cNvPr id="36" name="Picture 43" descr="trans_postit_pink.gif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TextBox 246"/>
            <p:cNvSpPr txBox="1"/>
            <p:nvPr/>
          </p:nvSpPr>
          <p:spPr>
            <a:xfrm rot="21423860">
              <a:off x="5438775" y="2959188"/>
              <a:ext cx="1447800" cy="99060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1400" b="1" dirty="0">
                  <a:latin typeface="Arial Narrow" panose="020B0606020202030204" pitchFamily="34" charset="0"/>
                </a:rPr>
                <a:t>Personal meetings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1400" b="1" dirty="0">
                  <a:latin typeface="Arial Narrow" panose="020B0606020202030204" pitchFamily="34" charset="0"/>
                </a:rPr>
                <a:t>Web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1400" b="1" dirty="0" err="1">
                  <a:latin typeface="Arial Narrow" panose="020B0606020202030204" pitchFamily="34" charset="0"/>
                </a:rPr>
                <a:t>Hotphone</a:t>
              </a:r>
              <a:endParaRPr lang="en-AU" sz="1400" b="1" dirty="0">
                <a:latin typeface="Arial Narrow" panose="020B060602020203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1400" b="1" dirty="0" err="1">
                  <a:latin typeface="Arial Narrow" panose="020B0606020202030204" pitchFamily="34" charset="0"/>
                </a:rPr>
                <a:t>Exibitions</a:t>
              </a:r>
              <a:endParaRPr lang="en-AU" sz="14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1" name="Group 247"/>
          <p:cNvGrpSpPr/>
          <p:nvPr/>
        </p:nvGrpSpPr>
        <p:grpSpPr>
          <a:xfrm>
            <a:off x="1524000" y="5454651"/>
            <a:ext cx="3048000" cy="1098243"/>
            <a:chOff x="5410200" y="2819400"/>
            <a:chExt cx="1508125" cy="1098243"/>
          </a:xfrm>
        </p:grpSpPr>
        <p:pic>
          <p:nvPicPr>
            <p:cNvPr id="42" name="Picture 43" descr="trans_postit_pink.gif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246"/>
            <p:cNvSpPr txBox="1"/>
            <p:nvPr/>
          </p:nvSpPr>
          <p:spPr>
            <a:xfrm rot="21423860">
              <a:off x="5438754" y="2927043"/>
              <a:ext cx="1478992" cy="990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AU" sz="1400" b="1">
                  <a:latin typeface="Arial Narrow" panose="020B0606020202030204" pitchFamily="34" charset="0"/>
                </a:rPr>
                <a:t>Software develop/maint</a:t>
              </a:r>
              <a:endParaRPr lang="en-AU" sz="1400" b="1" dirty="0">
                <a:latin typeface="Arial Narrow" panose="020B0606020202030204" pitchFamily="34" charset="0"/>
              </a:endParaRPr>
            </a:p>
            <a:p>
              <a:r>
                <a:rPr lang="en-AU" sz="1400" b="1" dirty="0">
                  <a:latin typeface="Arial Narrow" panose="020B0606020202030204" pitchFamily="34" charset="0"/>
                </a:rPr>
                <a:t>Salesman</a:t>
              </a:r>
            </a:p>
            <a:p>
              <a:r>
                <a:rPr lang="en-AU" sz="1400" b="1" dirty="0">
                  <a:latin typeface="Arial Narrow" panose="020B0606020202030204" pitchFamily="34" charset="0"/>
                </a:rPr>
                <a:t>Salary</a:t>
              </a:r>
            </a:p>
            <a:p>
              <a:r>
                <a:rPr lang="en-AU" sz="1400" b="1" dirty="0">
                  <a:latin typeface="Arial Narrow" panose="020B0606020202030204" pitchFamily="34" charset="0"/>
                </a:rPr>
                <a:t>Subcontracts </a:t>
              </a:r>
            </a:p>
            <a:p>
              <a:endParaRPr lang="en-AU" sz="14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7" name="Group 247"/>
          <p:cNvGrpSpPr/>
          <p:nvPr/>
        </p:nvGrpSpPr>
        <p:grpSpPr>
          <a:xfrm>
            <a:off x="251258" y="3151011"/>
            <a:ext cx="1508125" cy="2059187"/>
            <a:chOff x="5410200" y="2819400"/>
            <a:chExt cx="1508125" cy="1116188"/>
          </a:xfrm>
        </p:grpSpPr>
        <p:pic>
          <p:nvPicPr>
            <p:cNvPr id="48" name="Picture 43" descr="trans_postit_pink.gif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246"/>
            <p:cNvSpPr txBox="1"/>
            <p:nvPr/>
          </p:nvSpPr>
          <p:spPr>
            <a:xfrm rot="21423860">
              <a:off x="5434617" y="2944988"/>
              <a:ext cx="1447800" cy="990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AU" sz="1200" b="1" dirty="0">
                <a:latin typeface="Arial Narrow" panose="020B060602020203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1200" b="1" dirty="0">
                  <a:latin typeface="Arial Narrow" panose="020B0606020202030204" pitchFamily="34" charset="0"/>
                </a:rPr>
                <a:t>Sensor suppliers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1200" b="1" dirty="0">
                  <a:latin typeface="Arial Narrow" panose="020B0606020202030204" pitchFamily="34" charset="0"/>
                </a:rPr>
                <a:t>Lamps supply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1200" b="1" dirty="0">
                  <a:latin typeface="Arial Narrow" panose="020B0606020202030204" pitchFamily="34" charset="0"/>
                </a:rPr>
                <a:t>Installation company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1200" b="1" dirty="0">
                  <a:latin typeface="Arial Narrow" panose="020B0606020202030204" pitchFamily="34" charset="0"/>
                </a:rPr>
                <a:t>Maintenance company</a:t>
              </a:r>
            </a:p>
          </p:txBody>
        </p:sp>
      </p:grpSp>
      <p:grpSp>
        <p:nvGrpSpPr>
          <p:cNvPr id="53" name="Group 247"/>
          <p:cNvGrpSpPr/>
          <p:nvPr/>
        </p:nvGrpSpPr>
        <p:grpSpPr>
          <a:xfrm>
            <a:off x="2011138" y="3416037"/>
            <a:ext cx="1508125" cy="1116188"/>
            <a:chOff x="5410200" y="2819400"/>
            <a:chExt cx="1508125" cy="1116188"/>
          </a:xfrm>
        </p:grpSpPr>
        <p:pic>
          <p:nvPicPr>
            <p:cNvPr id="54" name="Picture 43" descr="trans_postit_pink.gif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246"/>
            <p:cNvSpPr txBox="1"/>
            <p:nvPr/>
          </p:nvSpPr>
          <p:spPr>
            <a:xfrm rot="21423860">
              <a:off x="5434617" y="2944988"/>
              <a:ext cx="1447800" cy="990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1400" b="1" dirty="0">
                  <a:latin typeface="Arial Narrow" panose="020B0606020202030204" pitchFamily="34" charset="0"/>
                </a:rPr>
                <a:t>Software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1400" b="1" dirty="0">
                  <a:latin typeface="Arial Narrow" panose="020B0606020202030204" pitchFamily="34" charset="0"/>
                </a:rPr>
                <a:t>Salesman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1400" b="1" dirty="0">
                  <a:latin typeface="Arial Narrow" panose="020B0606020202030204" pitchFamily="34" charset="0"/>
                </a:rPr>
                <a:t>HRs</a:t>
              </a:r>
            </a:p>
          </p:txBody>
        </p:sp>
      </p:grpSp>
      <p:grpSp>
        <p:nvGrpSpPr>
          <p:cNvPr id="56" name="Group 247"/>
          <p:cNvGrpSpPr/>
          <p:nvPr/>
        </p:nvGrpSpPr>
        <p:grpSpPr>
          <a:xfrm>
            <a:off x="1981200" y="998912"/>
            <a:ext cx="1652100" cy="1058488"/>
            <a:chOff x="5410200" y="2819400"/>
            <a:chExt cx="1508125" cy="1074738"/>
          </a:xfrm>
        </p:grpSpPr>
        <p:pic>
          <p:nvPicPr>
            <p:cNvPr id="57" name="Picture 43" descr="trans_postit_pink.gif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TextBox 246"/>
            <p:cNvSpPr txBox="1"/>
            <p:nvPr/>
          </p:nvSpPr>
          <p:spPr>
            <a:xfrm rot="21423860">
              <a:off x="5432031" y="2945080"/>
              <a:ext cx="1447800" cy="853194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marL="72000" indent="-72000"/>
              <a:r>
                <a:rPr lang="en-AU" sz="1400" b="1" dirty="0">
                  <a:latin typeface="Bradley Hand ITC" pitchFamily="66" charset="0"/>
                </a:rPr>
                <a:t>Develop </a:t>
              </a:r>
              <a:r>
                <a:rPr lang="en-AU" sz="1400" b="1" dirty="0" err="1">
                  <a:latin typeface="Bradley Hand ITC" pitchFamily="66" charset="0"/>
                </a:rPr>
                <a:t>softwer</a:t>
              </a:r>
              <a:endParaRPr lang="en-AU" sz="1400" b="1" dirty="0">
                <a:latin typeface="Bradley Hand ITC" pitchFamily="66" charset="0"/>
              </a:endParaRPr>
            </a:p>
            <a:p>
              <a:pPr marL="72000" indent="-72000"/>
              <a:r>
                <a:rPr lang="en-AU" sz="1400" b="1" dirty="0">
                  <a:latin typeface="Bradley Hand ITC" pitchFamily="66" charset="0"/>
                </a:rPr>
                <a:t>Marketing</a:t>
              </a:r>
            </a:p>
            <a:p>
              <a:pPr marL="72000" indent="-72000"/>
              <a:r>
                <a:rPr lang="en-AU" sz="1400" b="1" dirty="0">
                  <a:latin typeface="Bradley Hand ITC" pitchFamily="66" charset="0"/>
                </a:rPr>
                <a:t>Win bids</a:t>
              </a:r>
            </a:p>
            <a:p>
              <a:pPr marL="72000" indent="-72000"/>
              <a:r>
                <a:rPr lang="en-AU" sz="1400" b="1" dirty="0">
                  <a:latin typeface="Bradley Hand ITC" pitchFamily="66" charset="0"/>
                </a:rPr>
                <a:t>Contract partners</a:t>
              </a:r>
            </a:p>
          </p:txBody>
        </p:sp>
      </p:grpSp>
      <p:grpSp>
        <p:nvGrpSpPr>
          <p:cNvPr id="59" name="Group 247"/>
          <p:cNvGrpSpPr/>
          <p:nvPr/>
        </p:nvGrpSpPr>
        <p:grpSpPr>
          <a:xfrm>
            <a:off x="2059062" y="2131291"/>
            <a:ext cx="1508125" cy="611909"/>
            <a:chOff x="5410200" y="2819400"/>
            <a:chExt cx="1508125" cy="1078654"/>
          </a:xfrm>
        </p:grpSpPr>
        <p:pic>
          <p:nvPicPr>
            <p:cNvPr id="60" name="Picture 43" descr="trans_postit_pink.gif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" name="TextBox 246"/>
            <p:cNvSpPr txBox="1"/>
            <p:nvPr/>
          </p:nvSpPr>
          <p:spPr>
            <a:xfrm rot="21423860">
              <a:off x="5435502" y="2860368"/>
              <a:ext cx="1447800" cy="10376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72000" indent="-72000"/>
              <a:r>
                <a:rPr lang="en-AU" sz="1400" b="1" dirty="0">
                  <a:latin typeface="Bradley Hand ITC" pitchFamily="66" charset="0"/>
                </a:rPr>
                <a:t>Develop projects</a:t>
              </a:r>
            </a:p>
          </p:txBody>
        </p:sp>
      </p:grpSp>
      <p:pic>
        <p:nvPicPr>
          <p:cNvPr id="50" name="Imagen 49">
            <a:extLst>
              <a:ext uri="{FF2B5EF4-FFF2-40B4-BE49-F238E27FC236}">
                <a16:creationId xmlns:a16="http://schemas.microsoft.com/office/drawing/2014/main" id="{D649A86C-4A52-4D1F-9614-86569C474FC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33" y="-150235"/>
            <a:ext cx="1078605" cy="737610"/>
          </a:xfrm>
          <a:prstGeom prst="rect">
            <a:avLst/>
          </a:prstGeom>
        </p:spPr>
      </p:pic>
      <p:grpSp>
        <p:nvGrpSpPr>
          <p:cNvPr id="51" name="Group 247">
            <a:extLst>
              <a:ext uri="{FF2B5EF4-FFF2-40B4-BE49-F238E27FC236}">
                <a16:creationId xmlns:a16="http://schemas.microsoft.com/office/drawing/2014/main" id="{DEE34E34-7061-4C10-82A9-1904C65E3C75}"/>
              </a:ext>
            </a:extLst>
          </p:cNvPr>
          <p:cNvGrpSpPr/>
          <p:nvPr/>
        </p:nvGrpSpPr>
        <p:grpSpPr>
          <a:xfrm>
            <a:off x="5108586" y="5562264"/>
            <a:ext cx="1508125" cy="1173498"/>
            <a:chOff x="5410200" y="2819400"/>
            <a:chExt cx="1508125" cy="1173498"/>
          </a:xfrm>
        </p:grpSpPr>
        <p:pic>
          <p:nvPicPr>
            <p:cNvPr id="52" name="Picture 43" descr="trans_postit_pink.gif">
              <a:extLst>
                <a:ext uri="{FF2B5EF4-FFF2-40B4-BE49-F238E27FC236}">
                  <a16:creationId xmlns:a16="http://schemas.microsoft.com/office/drawing/2014/main" id="{97563D04-A1E7-4C32-A16B-1DABAC62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TextBox 246">
              <a:extLst>
                <a:ext uri="{FF2B5EF4-FFF2-40B4-BE49-F238E27FC236}">
                  <a16:creationId xmlns:a16="http://schemas.microsoft.com/office/drawing/2014/main" id="{173A73CE-09DC-4CD8-AD6B-A02B2F6DCA31}"/>
                </a:ext>
              </a:extLst>
            </p:cNvPr>
            <p:cNvSpPr txBox="1"/>
            <p:nvPr/>
          </p:nvSpPr>
          <p:spPr>
            <a:xfrm rot="21423860">
              <a:off x="5412381" y="3002298"/>
              <a:ext cx="1447800" cy="990600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1400" b="1" dirty="0">
                  <a:latin typeface="Bradley Hand ITC" pitchFamily="66" charset="0"/>
                </a:rPr>
                <a:t>Project (if not contracted)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1400" b="1" dirty="0">
                  <a:latin typeface="Bradley Hand ITC" pitchFamily="66" charset="0"/>
                </a:rPr>
                <a:t>Installation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1400" b="1" dirty="0">
                  <a:latin typeface="Bradley Hand ITC" pitchFamily="66" charset="0"/>
                </a:rPr>
                <a:t>Maintenance</a:t>
              </a:r>
            </a:p>
            <a:p>
              <a:pPr algn="ctr"/>
              <a:endParaRPr lang="en-AU" sz="1400" b="1" dirty="0">
                <a:latin typeface="Bradley Hand ITC" pitchFamily="66" charset="0"/>
              </a:endParaRPr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B189026-B4E0-435B-9AAB-167BCAB7335D}"/>
              </a:ext>
            </a:extLst>
          </p:cNvPr>
          <p:cNvSpPr txBox="1"/>
          <p:nvPr/>
        </p:nvSpPr>
        <p:spPr>
          <a:xfrm>
            <a:off x="7345665" y="20573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Municipalities</a:t>
            </a:r>
            <a:endParaRPr lang="en-GB" dirty="0"/>
          </a:p>
        </p:txBody>
      </p:sp>
      <p:sp>
        <p:nvSpPr>
          <p:cNvPr id="66" name="TextBox 246">
            <a:extLst>
              <a:ext uri="{FF2B5EF4-FFF2-40B4-BE49-F238E27FC236}">
                <a16:creationId xmlns:a16="http://schemas.microsoft.com/office/drawing/2014/main" id="{BFCD38BA-19FE-47F9-813F-5B4C7A99C1F2}"/>
              </a:ext>
            </a:extLst>
          </p:cNvPr>
          <p:cNvSpPr txBox="1"/>
          <p:nvPr/>
        </p:nvSpPr>
        <p:spPr>
          <a:xfrm rot="21423860">
            <a:off x="5570559" y="3829471"/>
            <a:ext cx="1447800" cy="12086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sz="1400" b="1" dirty="0">
                <a:latin typeface="Arial Narrow" panose="020B0606020202030204" pitchFamily="34" charset="0"/>
              </a:rPr>
              <a:t>B2B (</a:t>
            </a:r>
            <a:r>
              <a:rPr lang="en-AU" sz="1400" b="1">
                <a:latin typeface="Arial Narrow" panose="020B0606020202030204" pitchFamily="34" charset="0"/>
              </a:rPr>
              <a:t>direct sales)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400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63163"/>
            <a:ext cx="7416824" cy="834678"/>
          </a:xfrm>
        </p:spPr>
        <p:txBody>
          <a:bodyPr/>
          <a:lstStyle/>
          <a:p>
            <a:r>
              <a:rPr lang="en-US" sz="4000" b="1" dirty="0">
                <a:solidFill>
                  <a:srgbClr val="0091CC"/>
                </a:solidFill>
                <a:latin typeface="Arial Narrow" panose="020B0606020202030204" pitchFamily="34" charset="0"/>
              </a:rPr>
              <a:t>Business Model Canvas </a:t>
            </a:r>
          </a:p>
        </p:txBody>
      </p:sp>
      <p:pic>
        <p:nvPicPr>
          <p:cNvPr id="1798146" name="Picture 2" descr="Resultat d'imatges de value propos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78240" cy="537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CuadroTexto"/>
          <p:cNvSpPr txBox="1"/>
          <p:nvPr/>
        </p:nvSpPr>
        <p:spPr>
          <a:xfrm>
            <a:off x="4932040" y="5673442"/>
            <a:ext cx="42981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8</a:t>
            </a:r>
          </a:p>
        </p:txBody>
      </p:sp>
      <p:sp>
        <p:nvSpPr>
          <p:cNvPr id="5" name="5 CuadroTexto"/>
          <p:cNvSpPr txBox="1"/>
          <p:nvPr/>
        </p:nvSpPr>
        <p:spPr>
          <a:xfrm>
            <a:off x="8333868" y="1700808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1</a:t>
            </a:r>
          </a:p>
        </p:txBody>
      </p:sp>
      <p:sp>
        <p:nvSpPr>
          <p:cNvPr id="6" name="6 CuadroTexto"/>
          <p:cNvSpPr txBox="1"/>
          <p:nvPr/>
        </p:nvSpPr>
        <p:spPr>
          <a:xfrm>
            <a:off x="6228184" y="2636912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4</a:t>
            </a:r>
          </a:p>
        </p:txBody>
      </p:sp>
      <p:sp>
        <p:nvSpPr>
          <p:cNvPr id="7" name="7 CuadroTexto"/>
          <p:cNvSpPr txBox="1"/>
          <p:nvPr/>
        </p:nvSpPr>
        <p:spPr>
          <a:xfrm>
            <a:off x="4426884" y="1640994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8" name="8 CuadroTexto"/>
          <p:cNvSpPr txBox="1"/>
          <p:nvPr/>
        </p:nvSpPr>
        <p:spPr>
          <a:xfrm>
            <a:off x="6257446" y="4365104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9" name="9 CuadroTexto"/>
          <p:cNvSpPr txBox="1"/>
          <p:nvPr/>
        </p:nvSpPr>
        <p:spPr>
          <a:xfrm>
            <a:off x="2677908" y="2639174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5</a:t>
            </a:r>
          </a:p>
        </p:txBody>
      </p:sp>
      <p:sp>
        <p:nvSpPr>
          <p:cNvPr id="10" name="10 CuadroTexto"/>
          <p:cNvSpPr txBox="1"/>
          <p:nvPr/>
        </p:nvSpPr>
        <p:spPr>
          <a:xfrm>
            <a:off x="2634204" y="4365104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sp>
        <p:nvSpPr>
          <p:cNvPr id="11" name="11 CuadroTexto"/>
          <p:cNvSpPr txBox="1"/>
          <p:nvPr/>
        </p:nvSpPr>
        <p:spPr>
          <a:xfrm>
            <a:off x="467544" y="1700808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7</a:t>
            </a:r>
          </a:p>
        </p:txBody>
      </p:sp>
      <p:sp>
        <p:nvSpPr>
          <p:cNvPr id="12" name="12 CuadroTexto"/>
          <p:cNvSpPr txBox="1"/>
          <p:nvPr/>
        </p:nvSpPr>
        <p:spPr>
          <a:xfrm>
            <a:off x="3958832" y="5673442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9782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7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7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9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7250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Presentazione su schermo (4:3)</PresentationFormat>
  <Paragraphs>78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Bradley Hand ITC</vt:lpstr>
      <vt:lpstr>Calibri</vt:lpstr>
      <vt:lpstr>Office Theme</vt:lpstr>
      <vt:lpstr>Business Model Canvas</vt:lpstr>
      <vt:lpstr>Business Model Canvas </vt:lpstr>
    </vt:vector>
  </TitlesOfParts>
  <Company>World Vision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template</dc:title>
  <dc:creator>This version: James Cox</dc:creator>
  <dc:description>Full credit to  http://www.businessmodelgeneration.com and its users for this template. I have made enhancements to its useability by using a table as the underlying format.</dc:description>
  <cp:lastModifiedBy>Francesco Paolo Ricci</cp:lastModifiedBy>
  <cp:revision>67</cp:revision>
  <cp:lastPrinted>2017-05-15T16:42:21Z</cp:lastPrinted>
  <dcterms:created xsi:type="dcterms:W3CDTF">2011-03-15T01:24:59Z</dcterms:created>
  <dcterms:modified xsi:type="dcterms:W3CDTF">2022-07-06T15:14:36Z</dcterms:modified>
</cp:coreProperties>
</file>