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Economica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17263e605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17263e605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17263e605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17263e605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17263e605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17263e605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398af52b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398af52b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17263e605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17263e605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3d4f25b0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3d4f25b0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3d4f25b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3d4f25b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1C4587"/>
                </a:solidFill>
              </a:rPr>
              <a:t>Gestion de base de données d’une </a:t>
            </a:r>
            <a:r>
              <a:rPr lang="fr">
                <a:solidFill>
                  <a:srgbClr val="1C4587"/>
                </a:solidFill>
              </a:rPr>
              <a:t>Médiathèque</a:t>
            </a:r>
            <a:endParaRPr>
              <a:solidFill>
                <a:srgbClr val="1C4587"/>
              </a:solidFill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2502500" y="3435675"/>
            <a:ext cx="19590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fr" sz="1300">
                <a:solidFill>
                  <a:srgbClr val="1C4587"/>
                </a:solidFill>
              </a:rPr>
              <a:t>Ouesleti Farah</a:t>
            </a:r>
            <a:endParaRPr b="1" i="1" sz="14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fr" sz="1300">
                <a:solidFill>
                  <a:srgbClr val="1C4587"/>
                </a:solidFill>
              </a:rPr>
              <a:t>Ben Othman Emna</a:t>
            </a:r>
            <a:r>
              <a:rPr i="1" lang="fr" sz="12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1" sz="1400"/>
          </a:p>
        </p:txBody>
      </p:sp>
      <p:sp>
        <p:nvSpPr>
          <p:cNvPr id="64" name="Google Shape;64;p13"/>
          <p:cNvSpPr txBox="1"/>
          <p:nvPr/>
        </p:nvSpPr>
        <p:spPr>
          <a:xfrm>
            <a:off x="1768875" y="3066375"/>
            <a:ext cx="216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200" u="sng">
                <a:solidFill>
                  <a:schemeClr val="accent1"/>
                </a:solidFill>
                <a:latin typeface="Economica"/>
                <a:ea typeface="Economica"/>
                <a:cs typeface="Economica"/>
                <a:sym typeface="Economica"/>
              </a:rPr>
              <a:t>Réalisé par : </a:t>
            </a:r>
            <a:endParaRPr b="1" sz="1200" u="sng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5165550" y="4005075"/>
            <a:ext cx="1183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1200">
                <a:solidFill>
                  <a:schemeClr val="accent1"/>
                </a:solidFill>
                <a:latin typeface="Economica"/>
                <a:ea typeface="Economica"/>
                <a:cs typeface="Economica"/>
                <a:sym typeface="Economica"/>
              </a:rPr>
              <a:t>Groupe 1 Info B</a:t>
            </a:r>
            <a:endParaRPr i="1" sz="1200">
              <a:solidFill>
                <a:schemeClr val="accent1"/>
              </a:solidFill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4390050" y="3412575"/>
            <a:ext cx="21699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fr" sz="1300">
                <a:solidFill>
                  <a:srgbClr val="1C4587"/>
                </a:solidFill>
                <a:latin typeface="Economica"/>
                <a:ea typeface="Economica"/>
                <a:cs typeface="Economica"/>
                <a:sym typeface="Economica"/>
              </a:rPr>
              <a:t> Amara Nebli Chadi</a:t>
            </a:r>
            <a:endParaRPr b="1" i="1" sz="15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1300">
                <a:solidFill>
                  <a:srgbClr val="1C4587"/>
                </a:solidFill>
                <a:latin typeface="Economica"/>
                <a:ea typeface="Economica"/>
                <a:cs typeface="Economica"/>
                <a:sym typeface="Economica"/>
              </a:rPr>
              <a:t>Hamdi Mohammed</a:t>
            </a:r>
            <a:endParaRPr b="1" i="1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2"/>
                </a:solidFill>
              </a:rPr>
              <a:t>Sommaire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677675"/>
            <a:ext cx="8438400" cy="29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fr"/>
              <a:t>Descriptif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fr"/>
              <a:t>Diagramme Entité Association EA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fr"/>
              <a:t>Schéma relationnel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AutoNum type="romanUcPeriod"/>
            </a:pPr>
            <a:r>
              <a:rPr lang="fr">
                <a:solidFill>
                  <a:schemeClr val="accent5"/>
                </a:solidFill>
              </a:rPr>
              <a:t>Descriptif :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Un album de musique peut contenir des chansons de différents genres.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Un réalisateur peut n’avoir pas encore réalisé de film.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Un acteur peut n’avoir pas encore joué un rôle dans un film.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Un acteur dans un film donnée joue  au plus un rôle.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 un rôle donné peut correspondre 2 acteurs au plus (remplaçant pour les actes athlétiques,dangereux, ou en cas de non disponibilité de l’acteur principal).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5"/>
                </a:solidFill>
              </a:rPr>
              <a:t>II. Diagramme Entité Association EA :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3014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https://app.diagrams.net/#G1VkkHct2rP56IzJw_1yD-8IVkkFaasJ3_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150" y="152400"/>
            <a:ext cx="624815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5"/>
                </a:solidFill>
              </a:rPr>
              <a:t>III. Schéma Relationnel :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●</a:t>
            </a:r>
            <a:r>
              <a:rPr lang="fr">
                <a:highlight>
                  <a:schemeClr val="lt1"/>
                </a:highlight>
              </a:rPr>
              <a:t>Oeuvre(</a:t>
            </a:r>
            <a:r>
              <a:rPr lang="fr" u="sng">
                <a:highlight>
                  <a:schemeClr val="lt1"/>
                </a:highlight>
              </a:rPr>
              <a:t>IdOeuvre </a:t>
            </a:r>
            <a:r>
              <a:rPr lang="fr">
                <a:highlight>
                  <a:schemeClr val="lt1"/>
                </a:highlight>
              </a:rPr>
              <a:t>, nomOeuvre , DateRealisation)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highlight>
                  <a:schemeClr val="lt1"/>
                </a:highlight>
              </a:rPr>
              <a:t>●Livres(</a:t>
            </a:r>
            <a:r>
              <a:rPr lang="fr" u="sng">
                <a:highlight>
                  <a:schemeClr val="lt1"/>
                </a:highlight>
              </a:rPr>
              <a:t>IdLivre</a:t>
            </a:r>
            <a:r>
              <a:rPr lang="fr">
                <a:highlight>
                  <a:schemeClr val="lt1"/>
                </a:highlight>
              </a:rPr>
              <a:t>,#IdOeuvre,#Id_auteur)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highlight>
                  <a:schemeClr val="lt1"/>
                </a:highlight>
              </a:rPr>
              <a:t>●Films(</a:t>
            </a:r>
            <a:r>
              <a:rPr lang="fr" u="sng">
                <a:highlight>
                  <a:schemeClr val="lt1"/>
                </a:highlight>
              </a:rPr>
              <a:t>IdFilm</a:t>
            </a:r>
            <a:r>
              <a:rPr lang="fr">
                <a:highlight>
                  <a:schemeClr val="lt1"/>
                </a:highlight>
              </a:rPr>
              <a:t>,#IdOeuvre)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highlight>
                  <a:schemeClr val="lt1"/>
                </a:highlight>
              </a:rPr>
              <a:t>●Albums(</a:t>
            </a:r>
            <a:r>
              <a:rPr lang="fr" u="sng">
                <a:highlight>
                  <a:schemeClr val="lt1"/>
                </a:highlight>
              </a:rPr>
              <a:t>IdAlbums,</a:t>
            </a:r>
            <a:r>
              <a:rPr lang="fr">
                <a:highlight>
                  <a:schemeClr val="lt1"/>
                </a:highlight>
              </a:rPr>
              <a:t>#IdOeuvre)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highlight>
                  <a:schemeClr val="lt1"/>
                </a:highlight>
              </a:rPr>
              <a:t>●Livre_Film(#IdLivres,#IdFilm)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highlight>
                  <a:schemeClr val="lt1"/>
                </a:highlight>
              </a:rPr>
              <a:t>●Film_Album(#IdFilm,#IdAlbum)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highlight>
                  <a:schemeClr val="lt1"/>
                </a:highlight>
              </a:rPr>
              <a:t>●Pieces_musicales(#IdChant,nomChant)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highlight>
                  <a:schemeClr val="lt1"/>
                </a:highlight>
              </a:rPr>
              <a:t>●Album_Pieces_musicales(#idChant,#Id_Album)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highlight>
                  <a:schemeClr val="lt1"/>
                </a:highlight>
              </a:rPr>
              <a:t>●GenreMusic(</a:t>
            </a:r>
            <a:r>
              <a:rPr lang="fr" u="sng">
                <a:highlight>
                  <a:schemeClr val="lt1"/>
                </a:highlight>
              </a:rPr>
              <a:t>IdGenreM ,</a:t>
            </a:r>
            <a:r>
              <a:rPr lang="fr">
                <a:highlight>
                  <a:schemeClr val="lt1"/>
                </a:highlight>
              </a:rPr>
              <a:t>nomGenreM)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highlight>
                  <a:schemeClr val="lt1"/>
                </a:highlight>
              </a:rPr>
              <a:t>●Pieces_musicales_GenreMusic(</a:t>
            </a:r>
            <a:r>
              <a:rPr lang="fr" u="sng">
                <a:highlight>
                  <a:schemeClr val="lt1"/>
                </a:highlight>
              </a:rPr>
              <a:t>IdGenreM</a:t>
            </a:r>
            <a:r>
              <a:rPr lang="fr">
                <a:highlight>
                  <a:schemeClr val="lt1"/>
                </a:highlight>
              </a:rPr>
              <a:t>,#idChant,#Id_Album)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246450"/>
            <a:ext cx="8520600" cy="43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highlight>
                  <a:schemeClr val="lt1"/>
                </a:highlight>
              </a:rPr>
              <a:t>●Musicien(</a:t>
            </a:r>
            <a:r>
              <a:rPr lang="fr" u="sng">
                <a:highlight>
                  <a:schemeClr val="lt1"/>
                </a:highlight>
              </a:rPr>
              <a:t>Id_Musicien,</a:t>
            </a:r>
            <a:r>
              <a:rPr lang="fr">
                <a:highlight>
                  <a:schemeClr val="lt1"/>
                </a:highlight>
              </a:rPr>
              <a:t>NomMusicien)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highlight>
                  <a:schemeClr val="lt1"/>
                </a:highlight>
              </a:rPr>
              <a:t>●Musicien_Album(#IdOeuvre,#IdAlbum)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highlight>
                  <a:schemeClr val="lt1"/>
                </a:highlight>
              </a:rPr>
              <a:t>●Réalisateur(</a:t>
            </a:r>
            <a:r>
              <a:rPr lang="fr" u="sng">
                <a:highlight>
                  <a:schemeClr val="lt1"/>
                </a:highlight>
              </a:rPr>
              <a:t>Id_realisateur,</a:t>
            </a:r>
            <a:r>
              <a:rPr lang="fr">
                <a:highlight>
                  <a:schemeClr val="lt1"/>
                </a:highlight>
              </a:rPr>
              <a:t>NomRealis)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highlight>
                  <a:schemeClr val="lt1"/>
                </a:highlight>
              </a:rPr>
              <a:t>●Realisateur_Film(#Id_realisateur,#IdFilm)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highlight>
                  <a:schemeClr val="lt1"/>
                </a:highlight>
              </a:rPr>
              <a:t>●Acteur(</a:t>
            </a:r>
            <a:r>
              <a:rPr lang="fr" u="sng">
                <a:highlight>
                  <a:schemeClr val="lt1"/>
                </a:highlight>
              </a:rPr>
              <a:t>Id_acteur,</a:t>
            </a:r>
            <a:r>
              <a:rPr lang="fr">
                <a:highlight>
                  <a:schemeClr val="lt1"/>
                </a:highlight>
              </a:rPr>
              <a:t>Nom Acteur)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highlight>
                  <a:schemeClr val="lt1"/>
                </a:highlight>
              </a:rPr>
              <a:t>●Acteur_Film(#Id_acteur,#IdFilm)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highlight>
                  <a:schemeClr val="lt1"/>
                </a:highlight>
              </a:rPr>
              <a:t>●Genre_Film(</a:t>
            </a:r>
            <a:r>
              <a:rPr lang="fr" u="sng">
                <a:highlight>
                  <a:schemeClr val="lt1"/>
                </a:highlight>
              </a:rPr>
              <a:t>Id_genre_film</a:t>
            </a:r>
            <a:r>
              <a:rPr lang="fr">
                <a:highlight>
                  <a:schemeClr val="lt1"/>
                </a:highlight>
              </a:rPr>
              <a:t>, nom_genre_film)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highlight>
                  <a:schemeClr val="lt1"/>
                </a:highlight>
              </a:rPr>
              <a:t>●Genre_Film_Film(#Id_genre_film,#IdFilm)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highlight>
                  <a:schemeClr val="lt1"/>
                </a:highlight>
              </a:rPr>
              <a:t>●Auteur(</a:t>
            </a:r>
            <a:r>
              <a:rPr lang="fr" u="sng">
                <a:highlight>
                  <a:schemeClr val="lt1"/>
                </a:highlight>
              </a:rPr>
              <a:t>Id_auteur,</a:t>
            </a:r>
            <a:r>
              <a:rPr lang="fr">
                <a:highlight>
                  <a:schemeClr val="lt1"/>
                </a:highlight>
              </a:rPr>
              <a:t>NomAuteur)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highlight>
                  <a:schemeClr val="lt1"/>
                </a:highlight>
              </a:rPr>
              <a:t>●Rayon(</a:t>
            </a:r>
            <a:r>
              <a:rPr lang="fr" u="sng">
                <a:highlight>
                  <a:schemeClr val="lt1"/>
                </a:highlight>
              </a:rPr>
              <a:t>Num_rayon</a:t>
            </a:r>
            <a:r>
              <a:rPr lang="fr">
                <a:highlight>
                  <a:schemeClr val="lt1"/>
                </a:highlight>
              </a:rPr>
              <a:t>,#Id_etage,theme)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highlight>
                  <a:schemeClr val="lt1"/>
                </a:highlight>
              </a:rPr>
              <a:t>●Etage(</a:t>
            </a:r>
            <a:r>
              <a:rPr lang="fr" u="sng">
                <a:highlight>
                  <a:schemeClr val="lt1"/>
                </a:highlight>
              </a:rPr>
              <a:t>Id_etage</a:t>
            </a:r>
            <a:r>
              <a:rPr lang="fr">
                <a:highlight>
                  <a:schemeClr val="lt1"/>
                </a:highlight>
              </a:rPr>
              <a:t>,num_etage)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highlight>
                  <a:schemeClr val="lt1"/>
                </a:highlight>
              </a:rPr>
              <a:t>●Etagère(</a:t>
            </a:r>
            <a:r>
              <a:rPr lang="fr" u="sng">
                <a:highlight>
                  <a:schemeClr val="lt1"/>
                </a:highlight>
              </a:rPr>
              <a:t>Id_étagère</a:t>
            </a:r>
            <a:r>
              <a:rPr lang="fr">
                <a:highlight>
                  <a:schemeClr val="lt1"/>
                </a:highlight>
              </a:rPr>
              <a:t>,num_étagère,NbrOeuvre,catégorie,#Num_rayon)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highlight>
                  <a:schemeClr val="lt1"/>
                </a:highlight>
              </a:rPr>
              <a:t>●Oeuvre_centrale(</a:t>
            </a:r>
            <a:r>
              <a:rPr lang="fr" u="sng">
                <a:highlight>
                  <a:schemeClr val="lt1"/>
                </a:highlight>
              </a:rPr>
              <a:t>Num_rayon</a:t>
            </a:r>
            <a:r>
              <a:rPr lang="fr">
                <a:highlight>
                  <a:schemeClr val="lt1"/>
                </a:highlight>
              </a:rPr>
              <a:t> , theme,presentoire)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highlight>
                  <a:schemeClr val="lt1"/>
                </a:highlight>
              </a:rPr>
              <a:t>●Oeuvre_recente(</a:t>
            </a:r>
            <a:r>
              <a:rPr lang="fr" u="sng">
                <a:highlight>
                  <a:schemeClr val="lt1"/>
                </a:highlight>
              </a:rPr>
              <a:t>Num_rayon</a:t>
            </a:r>
            <a:r>
              <a:rPr lang="fr">
                <a:highlight>
                  <a:schemeClr val="lt1"/>
                </a:highlight>
              </a:rPr>
              <a:t> , theme,presentoire)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310750"/>
            <a:ext cx="8520600" cy="45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highlight>
                  <a:schemeClr val="lt1"/>
                </a:highlight>
              </a:rPr>
              <a:t>●Rayon_Film(#Id__Film,#Num_rayon,theme)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highlight>
                  <a:schemeClr val="lt1"/>
                </a:highlight>
              </a:rPr>
              <a:t>●Rayon_Albums(#IdAlbum,#Num_rayon,theme)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highlight>
                  <a:schemeClr val="lt1"/>
                </a:highlight>
              </a:rPr>
              <a:t>●Rayon_Livres(#IdLivres,#Num_rayon,theme)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