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82" r:id="rId4"/>
    <p:sldId id="281" r:id="rId5"/>
    <p:sldId id="257" r:id="rId6"/>
    <p:sldId id="266" r:id="rId7"/>
    <p:sldId id="258" r:id="rId8"/>
    <p:sldId id="262" r:id="rId9"/>
    <p:sldId id="259" r:id="rId10"/>
    <p:sldId id="263" r:id="rId11"/>
    <p:sldId id="260" r:id="rId12"/>
    <p:sldId id="265" r:id="rId13"/>
    <p:sldId id="261" r:id="rId14"/>
    <p:sldId id="283" r:id="rId15"/>
    <p:sldId id="26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3300"/>
    <a:srgbClr val="CC00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C9C3B-9758-42E6-8AA2-9D7162B934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5F0A6B9-E3D1-4106-BE5B-28C47F1C1FE6}">
      <dgm:prSet/>
      <dgm:spPr/>
      <dgm:t>
        <a:bodyPr/>
        <a:lstStyle/>
        <a:p>
          <a:r>
            <a:rPr lang="en-US"/>
            <a:t>Differential expression general workflow</a:t>
          </a:r>
        </a:p>
      </dgm:t>
    </dgm:pt>
    <dgm:pt modelId="{CB841F23-F7CA-4442-B9C0-F75DC858E88B}" type="parTrans" cxnId="{9D7DA009-EEC3-487D-B999-ED1E5940DD16}">
      <dgm:prSet/>
      <dgm:spPr/>
      <dgm:t>
        <a:bodyPr/>
        <a:lstStyle/>
        <a:p>
          <a:endParaRPr lang="en-US"/>
        </a:p>
      </dgm:t>
    </dgm:pt>
    <dgm:pt modelId="{4CCFA86E-B085-43A6-83F6-CD9D2880F66B}" type="sibTrans" cxnId="{9D7DA009-EEC3-487D-B999-ED1E5940DD16}">
      <dgm:prSet/>
      <dgm:spPr/>
      <dgm:t>
        <a:bodyPr/>
        <a:lstStyle/>
        <a:p>
          <a:endParaRPr lang="en-US"/>
        </a:p>
      </dgm:t>
    </dgm:pt>
    <dgm:pt modelId="{F499BB9C-0CBD-4A52-BC37-91E72FDF3F7C}">
      <dgm:prSet/>
      <dgm:spPr/>
      <dgm:t>
        <a:bodyPr/>
        <a:lstStyle/>
        <a:p>
          <a:r>
            <a:rPr lang="en-US" dirty="0"/>
            <a:t>Sources of variability in RNA-seq data</a:t>
          </a:r>
        </a:p>
      </dgm:t>
    </dgm:pt>
    <dgm:pt modelId="{E65CE7FB-C094-4F53-BF1D-2E4FBBF2AA41}" type="parTrans" cxnId="{AA6E7626-1770-447B-925F-32FC9FD08FB8}">
      <dgm:prSet/>
      <dgm:spPr/>
      <dgm:t>
        <a:bodyPr/>
        <a:lstStyle/>
        <a:p>
          <a:endParaRPr lang="en-US"/>
        </a:p>
      </dgm:t>
    </dgm:pt>
    <dgm:pt modelId="{DFA5FB80-DA58-4BB4-8CEC-7FB91B256407}" type="sibTrans" cxnId="{AA6E7626-1770-447B-925F-32FC9FD08FB8}">
      <dgm:prSet/>
      <dgm:spPr/>
      <dgm:t>
        <a:bodyPr/>
        <a:lstStyle/>
        <a:p>
          <a:endParaRPr lang="en-US"/>
        </a:p>
      </dgm:t>
    </dgm:pt>
    <dgm:pt modelId="{6BE317EE-1481-4B6C-9C67-B842D649C4EA}">
      <dgm:prSet/>
      <dgm:spPr/>
      <dgm:t>
        <a:bodyPr/>
        <a:lstStyle/>
        <a:p>
          <a:r>
            <a:rPr lang="en-US"/>
            <a:t>data normalization </a:t>
          </a:r>
        </a:p>
      </dgm:t>
    </dgm:pt>
    <dgm:pt modelId="{A420ACA6-6C46-454F-B521-57455DCFCFD2}" type="parTrans" cxnId="{6BA11846-EB05-415E-88BB-B5E0EBFAE610}">
      <dgm:prSet/>
      <dgm:spPr/>
      <dgm:t>
        <a:bodyPr/>
        <a:lstStyle/>
        <a:p>
          <a:endParaRPr lang="en-US"/>
        </a:p>
      </dgm:t>
    </dgm:pt>
    <dgm:pt modelId="{CFCCED3F-C907-4069-806C-150A03035F8A}" type="sibTrans" cxnId="{6BA11846-EB05-415E-88BB-B5E0EBFAE610}">
      <dgm:prSet/>
      <dgm:spPr/>
      <dgm:t>
        <a:bodyPr/>
        <a:lstStyle/>
        <a:p>
          <a:endParaRPr lang="en-US"/>
        </a:p>
      </dgm:t>
    </dgm:pt>
    <dgm:pt modelId="{68017EC9-33C1-43DE-BF1B-68DBA9935BDA}">
      <dgm:prSet/>
      <dgm:spPr/>
      <dgm:t>
        <a:bodyPr/>
        <a:lstStyle/>
        <a:p>
          <a:r>
            <a:rPr lang="en-US"/>
            <a:t>Statistical hypothesis testing </a:t>
          </a:r>
        </a:p>
      </dgm:t>
    </dgm:pt>
    <dgm:pt modelId="{640C1617-16AA-4280-B536-7D44CCAC0B01}" type="parTrans" cxnId="{95094C61-45D0-47A1-90E6-0CE34F2906AE}">
      <dgm:prSet/>
      <dgm:spPr/>
      <dgm:t>
        <a:bodyPr/>
        <a:lstStyle/>
        <a:p>
          <a:endParaRPr lang="en-US"/>
        </a:p>
      </dgm:t>
    </dgm:pt>
    <dgm:pt modelId="{E802EBAB-6732-4A23-9953-5A713A7AD91A}" type="sibTrans" cxnId="{95094C61-45D0-47A1-90E6-0CE34F2906AE}">
      <dgm:prSet/>
      <dgm:spPr/>
      <dgm:t>
        <a:bodyPr/>
        <a:lstStyle/>
        <a:p>
          <a:endParaRPr lang="en-US"/>
        </a:p>
      </dgm:t>
    </dgm:pt>
    <dgm:pt modelId="{1EF49E8E-73D6-44FD-A32D-D07EAB2372D6}">
      <dgm:prSet/>
      <dgm:spPr/>
      <dgm:t>
        <a:bodyPr/>
        <a:lstStyle/>
        <a:p>
          <a:r>
            <a:rPr lang="en-US"/>
            <a:t>Multiple Hypothesis Testing</a:t>
          </a:r>
        </a:p>
      </dgm:t>
    </dgm:pt>
    <dgm:pt modelId="{44141A6F-6E29-4E45-A901-64719C1CB3D1}" type="parTrans" cxnId="{E10EFE1A-EC57-4417-8C95-B65A3914FF77}">
      <dgm:prSet/>
      <dgm:spPr/>
      <dgm:t>
        <a:bodyPr/>
        <a:lstStyle/>
        <a:p>
          <a:endParaRPr lang="en-US"/>
        </a:p>
      </dgm:t>
    </dgm:pt>
    <dgm:pt modelId="{62DD4858-1157-4582-9363-7F92911C8BA2}" type="sibTrans" cxnId="{E10EFE1A-EC57-4417-8C95-B65A3914FF77}">
      <dgm:prSet/>
      <dgm:spPr/>
      <dgm:t>
        <a:bodyPr/>
        <a:lstStyle/>
        <a:p>
          <a:endParaRPr lang="en-US"/>
        </a:p>
      </dgm:t>
    </dgm:pt>
    <dgm:pt modelId="{C40EC1CF-6440-4D45-A388-C9F6AA5D61EA}">
      <dgm:prSet/>
      <dgm:spPr/>
      <dgm:t>
        <a:bodyPr/>
        <a:lstStyle/>
        <a:p>
          <a:r>
            <a:rPr lang="en-US" dirty="0"/>
            <a:t>Implementation of RNA-seq differential expression using r manually</a:t>
          </a:r>
        </a:p>
      </dgm:t>
    </dgm:pt>
    <dgm:pt modelId="{12D58CBB-8355-4AF4-B09D-478F1A3B46D0}" type="parTrans" cxnId="{B14D44DD-A754-4570-998D-F0DBCF21BBE5}">
      <dgm:prSet/>
      <dgm:spPr/>
      <dgm:t>
        <a:bodyPr/>
        <a:lstStyle/>
        <a:p>
          <a:endParaRPr lang="en-US"/>
        </a:p>
      </dgm:t>
    </dgm:pt>
    <dgm:pt modelId="{E5468979-AE1E-488D-81A1-05D908AA6AD5}" type="sibTrans" cxnId="{B14D44DD-A754-4570-998D-F0DBCF21BBE5}">
      <dgm:prSet/>
      <dgm:spPr/>
      <dgm:t>
        <a:bodyPr/>
        <a:lstStyle/>
        <a:p>
          <a:endParaRPr lang="en-US"/>
        </a:p>
      </dgm:t>
    </dgm:pt>
    <dgm:pt modelId="{B7C6756E-DA67-49E0-904C-7A98C5096042}" type="pres">
      <dgm:prSet presAssocID="{51AC9C3B-9758-42E6-8AA2-9D7162B9344F}" presName="root" presStyleCnt="0">
        <dgm:presLayoutVars>
          <dgm:dir/>
          <dgm:resizeHandles val="exact"/>
        </dgm:presLayoutVars>
      </dgm:prSet>
      <dgm:spPr/>
    </dgm:pt>
    <dgm:pt modelId="{331CDF72-26B3-4F79-9992-DD5554B24332}" type="pres">
      <dgm:prSet presAssocID="{51AC9C3B-9758-42E6-8AA2-9D7162B9344F}" presName="container" presStyleCnt="0">
        <dgm:presLayoutVars>
          <dgm:dir/>
          <dgm:resizeHandles val="exact"/>
        </dgm:presLayoutVars>
      </dgm:prSet>
      <dgm:spPr/>
    </dgm:pt>
    <dgm:pt modelId="{327A52BF-733B-4FD1-8565-70A2419F3163}" type="pres">
      <dgm:prSet presAssocID="{E5F0A6B9-E3D1-4106-BE5B-28C47F1C1FE6}" presName="compNode" presStyleCnt="0"/>
      <dgm:spPr/>
    </dgm:pt>
    <dgm:pt modelId="{FCF003DA-1BD3-4194-8BDB-73224ABD5112}" type="pres">
      <dgm:prSet presAssocID="{E5F0A6B9-E3D1-4106-BE5B-28C47F1C1FE6}" presName="iconBgRect" presStyleLbl="bgShp" presStyleIdx="0" presStyleCnt="6"/>
      <dgm:spPr/>
    </dgm:pt>
    <dgm:pt modelId="{FD7C0517-5361-40BF-9E7D-B365347AC262}" type="pres">
      <dgm:prSet presAssocID="{E5F0A6B9-E3D1-4106-BE5B-28C47F1C1F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8E03639-AC0C-478E-9B01-6D69FF719E1F}" type="pres">
      <dgm:prSet presAssocID="{E5F0A6B9-E3D1-4106-BE5B-28C47F1C1FE6}" presName="spaceRect" presStyleCnt="0"/>
      <dgm:spPr/>
    </dgm:pt>
    <dgm:pt modelId="{7BE5558A-8422-4781-B61A-57350517CAFA}" type="pres">
      <dgm:prSet presAssocID="{E5F0A6B9-E3D1-4106-BE5B-28C47F1C1FE6}" presName="textRect" presStyleLbl="revTx" presStyleIdx="0" presStyleCnt="6">
        <dgm:presLayoutVars>
          <dgm:chMax val="1"/>
          <dgm:chPref val="1"/>
        </dgm:presLayoutVars>
      </dgm:prSet>
      <dgm:spPr/>
    </dgm:pt>
    <dgm:pt modelId="{64013E1D-0AB4-497B-9F8B-F1DB3C36FB6D}" type="pres">
      <dgm:prSet presAssocID="{4CCFA86E-B085-43A6-83F6-CD9D2880F66B}" presName="sibTrans" presStyleLbl="sibTrans2D1" presStyleIdx="0" presStyleCnt="0"/>
      <dgm:spPr/>
    </dgm:pt>
    <dgm:pt modelId="{FD5A8609-CB46-45BF-93FA-745F4243E7EF}" type="pres">
      <dgm:prSet presAssocID="{F499BB9C-0CBD-4A52-BC37-91E72FDF3F7C}" presName="compNode" presStyleCnt="0"/>
      <dgm:spPr/>
    </dgm:pt>
    <dgm:pt modelId="{E720E577-2FAC-4191-B2C9-92A213072AAF}" type="pres">
      <dgm:prSet presAssocID="{F499BB9C-0CBD-4A52-BC37-91E72FDF3F7C}" presName="iconBgRect" presStyleLbl="bgShp" presStyleIdx="1" presStyleCnt="6"/>
      <dgm:spPr/>
    </dgm:pt>
    <dgm:pt modelId="{BCFF8857-EEDE-4891-B4BA-C827D4C5F98E}" type="pres">
      <dgm:prSet presAssocID="{F499BB9C-0CBD-4A52-BC37-91E72FDF3F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4C1454B-A5E4-40E1-AA9D-795A7A538D56}" type="pres">
      <dgm:prSet presAssocID="{F499BB9C-0CBD-4A52-BC37-91E72FDF3F7C}" presName="spaceRect" presStyleCnt="0"/>
      <dgm:spPr/>
    </dgm:pt>
    <dgm:pt modelId="{BE179F30-C0E8-4C30-8B9E-24A422084A1D}" type="pres">
      <dgm:prSet presAssocID="{F499BB9C-0CBD-4A52-BC37-91E72FDF3F7C}" presName="textRect" presStyleLbl="revTx" presStyleIdx="1" presStyleCnt="6">
        <dgm:presLayoutVars>
          <dgm:chMax val="1"/>
          <dgm:chPref val="1"/>
        </dgm:presLayoutVars>
      </dgm:prSet>
      <dgm:spPr/>
    </dgm:pt>
    <dgm:pt modelId="{671BD3C8-253E-4E84-B03F-750F5E3B8DAF}" type="pres">
      <dgm:prSet presAssocID="{DFA5FB80-DA58-4BB4-8CEC-7FB91B256407}" presName="sibTrans" presStyleLbl="sibTrans2D1" presStyleIdx="0" presStyleCnt="0"/>
      <dgm:spPr/>
    </dgm:pt>
    <dgm:pt modelId="{CC832E65-A06E-4DB2-8EEF-486B90B6EC73}" type="pres">
      <dgm:prSet presAssocID="{6BE317EE-1481-4B6C-9C67-B842D649C4EA}" presName="compNode" presStyleCnt="0"/>
      <dgm:spPr/>
    </dgm:pt>
    <dgm:pt modelId="{3B36A474-CF5D-46D8-A4E6-CD1DE9501D62}" type="pres">
      <dgm:prSet presAssocID="{6BE317EE-1481-4B6C-9C67-B842D649C4EA}" presName="iconBgRect" presStyleLbl="bgShp" presStyleIdx="2" presStyleCnt="6"/>
      <dgm:spPr/>
    </dgm:pt>
    <dgm:pt modelId="{551B08B4-D0C4-41BA-9293-96E7F200B771}" type="pres">
      <dgm:prSet presAssocID="{6BE317EE-1481-4B6C-9C67-B842D649C4E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78A1AE-23FE-4F2A-B414-75764B30BBCF}" type="pres">
      <dgm:prSet presAssocID="{6BE317EE-1481-4B6C-9C67-B842D649C4EA}" presName="spaceRect" presStyleCnt="0"/>
      <dgm:spPr/>
    </dgm:pt>
    <dgm:pt modelId="{8C8EDA11-7FCA-4E85-A9C1-C319DA32D5A4}" type="pres">
      <dgm:prSet presAssocID="{6BE317EE-1481-4B6C-9C67-B842D649C4EA}" presName="textRect" presStyleLbl="revTx" presStyleIdx="2" presStyleCnt="6">
        <dgm:presLayoutVars>
          <dgm:chMax val="1"/>
          <dgm:chPref val="1"/>
        </dgm:presLayoutVars>
      </dgm:prSet>
      <dgm:spPr/>
    </dgm:pt>
    <dgm:pt modelId="{206D4057-B0D3-45E6-9D19-05B242FB08B8}" type="pres">
      <dgm:prSet presAssocID="{CFCCED3F-C907-4069-806C-150A03035F8A}" presName="sibTrans" presStyleLbl="sibTrans2D1" presStyleIdx="0" presStyleCnt="0"/>
      <dgm:spPr/>
    </dgm:pt>
    <dgm:pt modelId="{D9D43733-09FC-4827-B23D-69A38AA173BD}" type="pres">
      <dgm:prSet presAssocID="{68017EC9-33C1-43DE-BF1B-68DBA9935BDA}" presName="compNode" presStyleCnt="0"/>
      <dgm:spPr/>
    </dgm:pt>
    <dgm:pt modelId="{E519BAD8-2200-4E9E-BF7B-616219B7D087}" type="pres">
      <dgm:prSet presAssocID="{68017EC9-33C1-43DE-BF1B-68DBA9935BDA}" presName="iconBgRect" presStyleLbl="bgShp" presStyleIdx="3" presStyleCnt="6"/>
      <dgm:spPr/>
    </dgm:pt>
    <dgm:pt modelId="{088C115F-5ABE-4A99-89F0-1123BC43A828}" type="pres">
      <dgm:prSet presAssocID="{68017EC9-33C1-43DE-BF1B-68DBA9935BD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17303B-8F27-4F01-B25A-00048E32087E}" type="pres">
      <dgm:prSet presAssocID="{68017EC9-33C1-43DE-BF1B-68DBA9935BDA}" presName="spaceRect" presStyleCnt="0"/>
      <dgm:spPr/>
    </dgm:pt>
    <dgm:pt modelId="{B0963F31-A398-4B89-B338-941AD6279E4E}" type="pres">
      <dgm:prSet presAssocID="{68017EC9-33C1-43DE-BF1B-68DBA9935BDA}" presName="textRect" presStyleLbl="revTx" presStyleIdx="3" presStyleCnt="6">
        <dgm:presLayoutVars>
          <dgm:chMax val="1"/>
          <dgm:chPref val="1"/>
        </dgm:presLayoutVars>
      </dgm:prSet>
      <dgm:spPr/>
    </dgm:pt>
    <dgm:pt modelId="{43D0EA1B-24DE-4B33-BCE7-8D0ED6C5ADF1}" type="pres">
      <dgm:prSet presAssocID="{E802EBAB-6732-4A23-9953-5A713A7AD91A}" presName="sibTrans" presStyleLbl="sibTrans2D1" presStyleIdx="0" presStyleCnt="0"/>
      <dgm:spPr/>
    </dgm:pt>
    <dgm:pt modelId="{F1FF48DC-B5CF-420D-958D-DC886CA7DFA7}" type="pres">
      <dgm:prSet presAssocID="{1EF49E8E-73D6-44FD-A32D-D07EAB2372D6}" presName="compNode" presStyleCnt="0"/>
      <dgm:spPr/>
    </dgm:pt>
    <dgm:pt modelId="{70D377AC-3B04-4BD9-AA53-EE6F74FBF198}" type="pres">
      <dgm:prSet presAssocID="{1EF49E8E-73D6-44FD-A32D-D07EAB2372D6}" presName="iconBgRect" presStyleLbl="bgShp" presStyleIdx="4" presStyleCnt="6"/>
      <dgm:spPr/>
    </dgm:pt>
    <dgm:pt modelId="{93C83312-327B-4A5D-9593-43010B1553D2}" type="pres">
      <dgm:prSet presAssocID="{1EF49E8E-73D6-44FD-A32D-D07EAB2372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B68E9F-83E3-4FE5-A2DE-FC2904D045EC}" type="pres">
      <dgm:prSet presAssocID="{1EF49E8E-73D6-44FD-A32D-D07EAB2372D6}" presName="spaceRect" presStyleCnt="0"/>
      <dgm:spPr/>
    </dgm:pt>
    <dgm:pt modelId="{BAC8BA5E-2A14-45F4-95AB-304AABB32A56}" type="pres">
      <dgm:prSet presAssocID="{1EF49E8E-73D6-44FD-A32D-D07EAB2372D6}" presName="textRect" presStyleLbl="revTx" presStyleIdx="4" presStyleCnt="6">
        <dgm:presLayoutVars>
          <dgm:chMax val="1"/>
          <dgm:chPref val="1"/>
        </dgm:presLayoutVars>
      </dgm:prSet>
      <dgm:spPr/>
    </dgm:pt>
    <dgm:pt modelId="{ADE20348-DEF3-434E-BE56-C93DCEB0A38C}" type="pres">
      <dgm:prSet presAssocID="{62DD4858-1157-4582-9363-7F92911C8BA2}" presName="sibTrans" presStyleLbl="sibTrans2D1" presStyleIdx="0" presStyleCnt="0"/>
      <dgm:spPr/>
    </dgm:pt>
    <dgm:pt modelId="{D4C0225A-8387-4325-89DA-17F95AAAA525}" type="pres">
      <dgm:prSet presAssocID="{C40EC1CF-6440-4D45-A388-C9F6AA5D61EA}" presName="compNode" presStyleCnt="0"/>
      <dgm:spPr/>
    </dgm:pt>
    <dgm:pt modelId="{7885A48A-4CEE-4624-A616-7397C93AEA39}" type="pres">
      <dgm:prSet presAssocID="{C40EC1CF-6440-4D45-A388-C9F6AA5D61EA}" presName="iconBgRect" presStyleLbl="bgShp" presStyleIdx="5" presStyleCnt="6"/>
      <dgm:spPr/>
    </dgm:pt>
    <dgm:pt modelId="{CCD0161D-794C-442C-B2D4-E847BDE76FAA}" type="pres">
      <dgm:prSet presAssocID="{C40EC1CF-6440-4D45-A388-C9F6AA5D61E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9CF96F7A-DB12-451C-88EF-14B2627E7977}" type="pres">
      <dgm:prSet presAssocID="{C40EC1CF-6440-4D45-A388-C9F6AA5D61EA}" presName="spaceRect" presStyleCnt="0"/>
      <dgm:spPr/>
    </dgm:pt>
    <dgm:pt modelId="{82FAA695-AD6A-413E-9880-2BADD76A8E0D}" type="pres">
      <dgm:prSet presAssocID="{C40EC1CF-6440-4D45-A388-C9F6AA5D61E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324D307-C716-4200-884C-FF31725172E8}" type="presOf" srcId="{1EF49E8E-73D6-44FD-A32D-D07EAB2372D6}" destId="{BAC8BA5E-2A14-45F4-95AB-304AABB32A56}" srcOrd="0" destOrd="0" presId="urn:microsoft.com/office/officeart/2018/2/layout/IconCircleList"/>
    <dgm:cxn modelId="{9D7DA009-EEC3-487D-B999-ED1E5940DD16}" srcId="{51AC9C3B-9758-42E6-8AA2-9D7162B9344F}" destId="{E5F0A6B9-E3D1-4106-BE5B-28C47F1C1FE6}" srcOrd="0" destOrd="0" parTransId="{CB841F23-F7CA-4442-B9C0-F75DC858E88B}" sibTransId="{4CCFA86E-B085-43A6-83F6-CD9D2880F66B}"/>
    <dgm:cxn modelId="{E10EFE1A-EC57-4417-8C95-B65A3914FF77}" srcId="{51AC9C3B-9758-42E6-8AA2-9D7162B9344F}" destId="{1EF49E8E-73D6-44FD-A32D-D07EAB2372D6}" srcOrd="4" destOrd="0" parTransId="{44141A6F-6E29-4E45-A901-64719C1CB3D1}" sibTransId="{62DD4858-1157-4582-9363-7F92911C8BA2}"/>
    <dgm:cxn modelId="{5FA11420-F139-4C77-A8F7-E374245FFFE4}" type="presOf" srcId="{4CCFA86E-B085-43A6-83F6-CD9D2880F66B}" destId="{64013E1D-0AB4-497B-9F8B-F1DB3C36FB6D}" srcOrd="0" destOrd="0" presId="urn:microsoft.com/office/officeart/2018/2/layout/IconCircleList"/>
    <dgm:cxn modelId="{AA6E7626-1770-447B-925F-32FC9FD08FB8}" srcId="{51AC9C3B-9758-42E6-8AA2-9D7162B9344F}" destId="{F499BB9C-0CBD-4A52-BC37-91E72FDF3F7C}" srcOrd="1" destOrd="0" parTransId="{E65CE7FB-C094-4F53-BF1D-2E4FBBF2AA41}" sibTransId="{DFA5FB80-DA58-4BB4-8CEC-7FB91B256407}"/>
    <dgm:cxn modelId="{0642D840-F098-4E50-A68A-CE5D5A981D92}" type="presOf" srcId="{C40EC1CF-6440-4D45-A388-C9F6AA5D61EA}" destId="{82FAA695-AD6A-413E-9880-2BADD76A8E0D}" srcOrd="0" destOrd="0" presId="urn:microsoft.com/office/officeart/2018/2/layout/IconCircleList"/>
    <dgm:cxn modelId="{95094C61-45D0-47A1-90E6-0CE34F2906AE}" srcId="{51AC9C3B-9758-42E6-8AA2-9D7162B9344F}" destId="{68017EC9-33C1-43DE-BF1B-68DBA9935BDA}" srcOrd="3" destOrd="0" parTransId="{640C1617-16AA-4280-B536-7D44CCAC0B01}" sibTransId="{E802EBAB-6732-4A23-9953-5A713A7AD91A}"/>
    <dgm:cxn modelId="{0C79EB64-DA93-416A-815E-1880188DE3CA}" type="presOf" srcId="{51AC9C3B-9758-42E6-8AA2-9D7162B9344F}" destId="{B7C6756E-DA67-49E0-904C-7A98C5096042}" srcOrd="0" destOrd="0" presId="urn:microsoft.com/office/officeart/2018/2/layout/IconCircleList"/>
    <dgm:cxn modelId="{6BA11846-EB05-415E-88BB-B5E0EBFAE610}" srcId="{51AC9C3B-9758-42E6-8AA2-9D7162B9344F}" destId="{6BE317EE-1481-4B6C-9C67-B842D649C4EA}" srcOrd="2" destOrd="0" parTransId="{A420ACA6-6C46-454F-B521-57455DCFCFD2}" sibTransId="{CFCCED3F-C907-4069-806C-150A03035F8A}"/>
    <dgm:cxn modelId="{733C4369-A240-43E8-B7FA-24D52ECF48BE}" type="presOf" srcId="{F499BB9C-0CBD-4A52-BC37-91E72FDF3F7C}" destId="{BE179F30-C0E8-4C30-8B9E-24A422084A1D}" srcOrd="0" destOrd="0" presId="urn:microsoft.com/office/officeart/2018/2/layout/IconCircleList"/>
    <dgm:cxn modelId="{965E4B4D-93D9-4691-9292-9266D9BE9A5B}" type="presOf" srcId="{68017EC9-33C1-43DE-BF1B-68DBA9935BDA}" destId="{B0963F31-A398-4B89-B338-941AD6279E4E}" srcOrd="0" destOrd="0" presId="urn:microsoft.com/office/officeart/2018/2/layout/IconCircleList"/>
    <dgm:cxn modelId="{4418D36F-7912-4017-AF09-E049F948395A}" type="presOf" srcId="{62DD4858-1157-4582-9363-7F92911C8BA2}" destId="{ADE20348-DEF3-434E-BE56-C93DCEB0A38C}" srcOrd="0" destOrd="0" presId="urn:microsoft.com/office/officeart/2018/2/layout/IconCircleList"/>
    <dgm:cxn modelId="{5D0F3684-ACA0-4B79-90CE-27F83E840A1C}" type="presOf" srcId="{E802EBAB-6732-4A23-9953-5A713A7AD91A}" destId="{43D0EA1B-24DE-4B33-BCE7-8D0ED6C5ADF1}" srcOrd="0" destOrd="0" presId="urn:microsoft.com/office/officeart/2018/2/layout/IconCircleList"/>
    <dgm:cxn modelId="{73394F9A-64F9-4D56-A6D8-C328A017267B}" type="presOf" srcId="{E5F0A6B9-E3D1-4106-BE5B-28C47F1C1FE6}" destId="{7BE5558A-8422-4781-B61A-57350517CAFA}" srcOrd="0" destOrd="0" presId="urn:microsoft.com/office/officeart/2018/2/layout/IconCircleList"/>
    <dgm:cxn modelId="{53CE84BE-78B1-40AE-A4B7-26BA05947508}" type="presOf" srcId="{DFA5FB80-DA58-4BB4-8CEC-7FB91B256407}" destId="{671BD3C8-253E-4E84-B03F-750F5E3B8DAF}" srcOrd="0" destOrd="0" presId="urn:microsoft.com/office/officeart/2018/2/layout/IconCircleList"/>
    <dgm:cxn modelId="{6CDB94C8-3441-4DED-BEBE-3C71BF80503B}" type="presOf" srcId="{6BE317EE-1481-4B6C-9C67-B842D649C4EA}" destId="{8C8EDA11-7FCA-4E85-A9C1-C319DA32D5A4}" srcOrd="0" destOrd="0" presId="urn:microsoft.com/office/officeart/2018/2/layout/IconCircleList"/>
    <dgm:cxn modelId="{8A861AD5-0DD6-4F47-8A37-40BE03A3AA20}" type="presOf" srcId="{CFCCED3F-C907-4069-806C-150A03035F8A}" destId="{206D4057-B0D3-45E6-9D19-05B242FB08B8}" srcOrd="0" destOrd="0" presId="urn:microsoft.com/office/officeart/2018/2/layout/IconCircleList"/>
    <dgm:cxn modelId="{B14D44DD-A754-4570-998D-F0DBCF21BBE5}" srcId="{51AC9C3B-9758-42E6-8AA2-9D7162B9344F}" destId="{C40EC1CF-6440-4D45-A388-C9F6AA5D61EA}" srcOrd="5" destOrd="0" parTransId="{12D58CBB-8355-4AF4-B09D-478F1A3B46D0}" sibTransId="{E5468979-AE1E-488D-81A1-05D908AA6AD5}"/>
    <dgm:cxn modelId="{A7523E71-DB28-4CD2-9C41-A03489D11620}" type="presParOf" srcId="{B7C6756E-DA67-49E0-904C-7A98C5096042}" destId="{331CDF72-26B3-4F79-9992-DD5554B24332}" srcOrd="0" destOrd="0" presId="urn:microsoft.com/office/officeart/2018/2/layout/IconCircleList"/>
    <dgm:cxn modelId="{07DAAF1F-A951-4BE8-A8F1-6113285ACB45}" type="presParOf" srcId="{331CDF72-26B3-4F79-9992-DD5554B24332}" destId="{327A52BF-733B-4FD1-8565-70A2419F3163}" srcOrd="0" destOrd="0" presId="urn:microsoft.com/office/officeart/2018/2/layout/IconCircleList"/>
    <dgm:cxn modelId="{7F4BE45A-70E4-47B5-9784-2F200A18AC02}" type="presParOf" srcId="{327A52BF-733B-4FD1-8565-70A2419F3163}" destId="{FCF003DA-1BD3-4194-8BDB-73224ABD5112}" srcOrd="0" destOrd="0" presId="urn:microsoft.com/office/officeart/2018/2/layout/IconCircleList"/>
    <dgm:cxn modelId="{E3FE29DE-4838-4308-82AC-4B6E00CA3F34}" type="presParOf" srcId="{327A52BF-733B-4FD1-8565-70A2419F3163}" destId="{FD7C0517-5361-40BF-9E7D-B365347AC262}" srcOrd="1" destOrd="0" presId="urn:microsoft.com/office/officeart/2018/2/layout/IconCircleList"/>
    <dgm:cxn modelId="{42FD9BB0-9428-48EC-BA10-CB3F05BAD506}" type="presParOf" srcId="{327A52BF-733B-4FD1-8565-70A2419F3163}" destId="{E8E03639-AC0C-478E-9B01-6D69FF719E1F}" srcOrd="2" destOrd="0" presId="urn:microsoft.com/office/officeart/2018/2/layout/IconCircleList"/>
    <dgm:cxn modelId="{B825D982-A5D3-4737-B455-3A7131D00C79}" type="presParOf" srcId="{327A52BF-733B-4FD1-8565-70A2419F3163}" destId="{7BE5558A-8422-4781-B61A-57350517CAFA}" srcOrd="3" destOrd="0" presId="urn:microsoft.com/office/officeart/2018/2/layout/IconCircleList"/>
    <dgm:cxn modelId="{7F42C5E4-00DA-4842-BEB7-F765C7481DEB}" type="presParOf" srcId="{331CDF72-26B3-4F79-9992-DD5554B24332}" destId="{64013E1D-0AB4-497B-9F8B-F1DB3C36FB6D}" srcOrd="1" destOrd="0" presId="urn:microsoft.com/office/officeart/2018/2/layout/IconCircleList"/>
    <dgm:cxn modelId="{CE8B32BE-7CC9-49B6-B642-9AB6D8D996E1}" type="presParOf" srcId="{331CDF72-26B3-4F79-9992-DD5554B24332}" destId="{FD5A8609-CB46-45BF-93FA-745F4243E7EF}" srcOrd="2" destOrd="0" presId="urn:microsoft.com/office/officeart/2018/2/layout/IconCircleList"/>
    <dgm:cxn modelId="{70E3EEA7-1ED5-4E64-8E83-966EE7818F2C}" type="presParOf" srcId="{FD5A8609-CB46-45BF-93FA-745F4243E7EF}" destId="{E720E577-2FAC-4191-B2C9-92A213072AAF}" srcOrd="0" destOrd="0" presId="urn:microsoft.com/office/officeart/2018/2/layout/IconCircleList"/>
    <dgm:cxn modelId="{3DA5929F-9BCF-43F4-92F7-B164C27F5655}" type="presParOf" srcId="{FD5A8609-CB46-45BF-93FA-745F4243E7EF}" destId="{BCFF8857-EEDE-4891-B4BA-C827D4C5F98E}" srcOrd="1" destOrd="0" presId="urn:microsoft.com/office/officeart/2018/2/layout/IconCircleList"/>
    <dgm:cxn modelId="{F81AB9B7-FD69-4963-A36F-C0A3A84D5682}" type="presParOf" srcId="{FD5A8609-CB46-45BF-93FA-745F4243E7EF}" destId="{64C1454B-A5E4-40E1-AA9D-795A7A538D56}" srcOrd="2" destOrd="0" presId="urn:microsoft.com/office/officeart/2018/2/layout/IconCircleList"/>
    <dgm:cxn modelId="{08EB5F54-AF10-4FF2-93C6-CC6727EE4ED6}" type="presParOf" srcId="{FD5A8609-CB46-45BF-93FA-745F4243E7EF}" destId="{BE179F30-C0E8-4C30-8B9E-24A422084A1D}" srcOrd="3" destOrd="0" presId="urn:microsoft.com/office/officeart/2018/2/layout/IconCircleList"/>
    <dgm:cxn modelId="{B9542944-952F-4A5D-89DB-DEEC8816897F}" type="presParOf" srcId="{331CDF72-26B3-4F79-9992-DD5554B24332}" destId="{671BD3C8-253E-4E84-B03F-750F5E3B8DAF}" srcOrd="3" destOrd="0" presId="urn:microsoft.com/office/officeart/2018/2/layout/IconCircleList"/>
    <dgm:cxn modelId="{F7D8FFBD-218B-41A5-A20A-11D930AB5766}" type="presParOf" srcId="{331CDF72-26B3-4F79-9992-DD5554B24332}" destId="{CC832E65-A06E-4DB2-8EEF-486B90B6EC73}" srcOrd="4" destOrd="0" presId="urn:microsoft.com/office/officeart/2018/2/layout/IconCircleList"/>
    <dgm:cxn modelId="{29F72014-8A3D-4878-99D5-5565842835F3}" type="presParOf" srcId="{CC832E65-A06E-4DB2-8EEF-486B90B6EC73}" destId="{3B36A474-CF5D-46D8-A4E6-CD1DE9501D62}" srcOrd="0" destOrd="0" presId="urn:microsoft.com/office/officeart/2018/2/layout/IconCircleList"/>
    <dgm:cxn modelId="{0B6ED2AA-4D48-4701-B0CB-D39C18AF6123}" type="presParOf" srcId="{CC832E65-A06E-4DB2-8EEF-486B90B6EC73}" destId="{551B08B4-D0C4-41BA-9293-96E7F200B771}" srcOrd="1" destOrd="0" presId="urn:microsoft.com/office/officeart/2018/2/layout/IconCircleList"/>
    <dgm:cxn modelId="{11311559-E562-4764-85E3-999F6406A4D4}" type="presParOf" srcId="{CC832E65-A06E-4DB2-8EEF-486B90B6EC73}" destId="{8478A1AE-23FE-4F2A-B414-75764B30BBCF}" srcOrd="2" destOrd="0" presId="urn:microsoft.com/office/officeart/2018/2/layout/IconCircleList"/>
    <dgm:cxn modelId="{16E816A7-6C98-491E-83AA-40768588E25A}" type="presParOf" srcId="{CC832E65-A06E-4DB2-8EEF-486B90B6EC73}" destId="{8C8EDA11-7FCA-4E85-A9C1-C319DA32D5A4}" srcOrd="3" destOrd="0" presId="urn:microsoft.com/office/officeart/2018/2/layout/IconCircleList"/>
    <dgm:cxn modelId="{A3DCFFB8-689A-4724-BD6D-3D6C664D6EA7}" type="presParOf" srcId="{331CDF72-26B3-4F79-9992-DD5554B24332}" destId="{206D4057-B0D3-45E6-9D19-05B242FB08B8}" srcOrd="5" destOrd="0" presId="urn:microsoft.com/office/officeart/2018/2/layout/IconCircleList"/>
    <dgm:cxn modelId="{DB72FD3E-CA51-48DD-B44A-EC8B2FCF5320}" type="presParOf" srcId="{331CDF72-26B3-4F79-9992-DD5554B24332}" destId="{D9D43733-09FC-4827-B23D-69A38AA173BD}" srcOrd="6" destOrd="0" presId="urn:microsoft.com/office/officeart/2018/2/layout/IconCircleList"/>
    <dgm:cxn modelId="{6A4FCB3B-C38A-49EF-B8C0-CC08FAF9B936}" type="presParOf" srcId="{D9D43733-09FC-4827-B23D-69A38AA173BD}" destId="{E519BAD8-2200-4E9E-BF7B-616219B7D087}" srcOrd="0" destOrd="0" presId="urn:microsoft.com/office/officeart/2018/2/layout/IconCircleList"/>
    <dgm:cxn modelId="{D4CE0710-F68D-4118-82AE-5880391AF501}" type="presParOf" srcId="{D9D43733-09FC-4827-B23D-69A38AA173BD}" destId="{088C115F-5ABE-4A99-89F0-1123BC43A828}" srcOrd="1" destOrd="0" presId="urn:microsoft.com/office/officeart/2018/2/layout/IconCircleList"/>
    <dgm:cxn modelId="{9895A735-E292-4F8F-A065-AD302D2F8DE4}" type="presParOf" srcId="{D9D43733-09FC-4827-B23D-69A38AA173BD}" destId="{7A17303B-8F27-4F01-B25A-00048E32087E}" srcOrd="2" destOrd="0" presId="urn:microsoft.com/office/officeart/2018/2/layout/IconCircleList"/>
    <dgm:cxn modelId="{A588E0D3-32D3-4760-828B-06F4099883DC}" type="presParOf" srcId="{D9D43733-09FC-4827-B23D-69A38AA173BD}" destId="{B0963F31-A398-4B89-B338-941AD6279E4E}" srcOrd="3" destOrd="0" presId="urn:microsoft.com/office/officeart/2018/2/layout/IconCircleList"/>
    <dgm:cxn modelId="{85969E65-22E3-4A60-BB93-55856E2EB9F4}" type="presParOf" srcId="{331CDF72-26B3-4F79-9992-DD5554B24332}" destId="{43D0EA1B-24DE-4B33-BCE7-8D0ED6C5ADF1}" srcOrd="7" destOrd="0" presId="urn:microsoft.com/office/officeart/2018/2/layout/IconCircleList"/>
    <dgm:cxn modelId="{C5114350-892C-41FD-938A-5C8DB41A0D93}" type="presParOf" srcId="{331CDF72-26B3-4F79-9992-DD5554B24332}" destId="{F1FF48DC-B5CF-420D-958D-DC886CA7DFA7}" srcOrd="8" destOrd="0" presId="urn:microsoft.com/office/officeart/2018/2/layout/IconCircleList"/>
    <dgm:cxn modelId="{C2E41479-0517-470F-80B3-4EDFFD88443F}" type="presParOf" srcId="{F1FF48DC-B5CF-420D-958D-DC886CA7DFA7}" destId="{70D377AC-3B04-4BD9-AA53-EE6F74FBF198}" srcOrd="0" destOrd="0" presId="urn:microsoft.com/office/officeart/2018/2/layout/IconCircleList"/>
    <dgm:cxn modelId="{C17A42C3-BD1D-484A-BEEC-E24335C65D42}" type="presParOf" srcId="{F1FF48DC-B5CF-420D-958D-DC886CA7DFA7}" destId="{93C83312-327B-4A5D-9593-43010B1553D2}" srcOrd="1" destOrd="0" presId="urn:microsoft.com/office/officeart/2018/2/layout/IconCircleList"/>
    <dgm:cxn modelId="{56F7EBBB-C0C1-43CD-B0BB-BF34BA91142E}" type="presParOf" srcId="{F1FF48DC-B5CF-420D-958D-DC886CA7DFA7}" destId="{04B68E9F-83E3-4FE5-A2DE-FC2904D045EC}" srcOrd="2" destOrd="0" presId="urn:microsoft.com/office/officeart/2018/2/layout/IconCircleList"/>
    <dgm:cxn modelId="{1DF9D744-A153-4B75-89FB-EF706FFBF9B7}" type="presParOf" srcId="{F1FF48DC-B5CF-420D-958D-DC886CA7DFA7}" destId="{BAC8BA5E-2A14-45F4-95AB-304AABB32A56}" srcOrd="3" destOrd="0" presId="urn:microsoft.com/office/officeart/2018/2/layout/IconCircleList"/>
    <dgm:cxn modelId="{0DB5AC0E-1E98-442B-85B4-62FB34FFF67F}" type="presParOf" srcId="{331CDF72-26B3-4F79-9992-DD5554B24332}" destId="{ADE20348-DEF3-434E-BE56-C93DCEB0A38C}" srcOrd="9" destOrd="0" presId="urn:microsoft.com/office/officeart/2018/2/layout/IconCircleList"/>
    <dgm:cxn modelId="{50312C82-8D61-4EF7-AAB6-50C9FA40626F}" type="presParOf" srcId="{331CDF72-26B3-4F79-9992-DD5554B24332}" destId="{D4C0225A-8387-4325-89DA-17F95AAAA525}" srcOrd="10" destOrd="0" presId="urn:microsoft.com/office/officeart/2018/2/layout/IconCircleList"/>
    <dgm:cxn modelId="{DE5191FB-9958-4886-972D-91B38EC79F02}" type="presParOf" srcId="{D4C0225A-8387-4325-89DA-17F95AAAA525}" destId="{7885A48A-4CEE-4624-A616-7397C93AEA39}" srcOrd="0" destOrd="0" presId="urn:microsoft.com/office/officeart/2018/2/layout/IconCircleList"/>
    <dgm:cxn modelId="{F7380142-CD37-4BBE-B8A5-A1E7F58E36CE}" type="presParOf" srcId="{D4C0225A-8387-4325-89DA-17F95AAAA525}" destId="{CCD0161D-794C-442C-B2D4-E847BDE76FAA}" srcOrd="1" destOrd="0" presId="urn:microsoft.com/office/officeart/2018/2/layout/IconCircleList"/>
    <dgm:cxn modelId="{3716DA4E-FD66-45A1-8BE1-9A42B8C5BCAC}" type="presParOf" srcId="{D4C0225A-8387-4325-89DA-17F95AAAA525}" destId="{9CF96F7A-DB12-451C-88EF-14B2627E7977}" srcOrd="2" destOrd="0" presId="urn:microsoft.com/office/officeart/2018/2/layout/IconCircleList"/>
    <dgm:cxn modelId="{6A7D79FF-FD26-4FED-AAE7-9532873F1D3E}" type="presParOf" srcId="{D4C0225A-8387-4325-89DA-17F95AAAA525}" destId="{82FAA695-AD6A-413E-9880-2BADD76A8E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FC563-D30E-43F6-AF2E-CD45B074F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5AD89E-4BCD-4B2C-B0CB-C71DE9622016}">
      <dgm:prSet/>
      <dgm:spPr/>
      <dgm:t>
        <a:bodyPr/>
        <a:lstStyle/>
        <a:p>
          <a:r>
            <a:rPr lang="en-US" dirty="0"/>
            <a:t>In RNA-seq differential expression, we usually run hundreds or thousands of comparison tests in a single study, as each gene is tested separately for being differentially expressed that will increase the  chance of false positives.</a:t>
          </a:r>
        </a:p>
      </dgm:t>
    </dgm:pt>
    <dgm:pt modelId="{4F056529-9575-4F4D-8B9B-ABD6558D4C39}" type="parTrans" cxnId="{9DA75576-726E-4B26-A8CF-573C22797CD8}">
      <dgm:prSet/>
      <dgm:spPr/>
      <dgm:t>
        <a:bodyPr/>
        <a:lstStyle/>
        <a:p>
          <a:endParaRPr lang="en-US"/>
        </a:p>
      </dgm:t>
    </dgm:pt>
    <dgm:pt modelId="{D70F0762-3F18-4F71-988E-94FA8261C872}" type="sibTrans" cxnId="{9DA75576-726E-4B26-A8CF-573C22797CD8}">
      <dgm:prSet/>
      <dgm:spPr/>
      <dgm:t>
        <a:bodyPr/>
        <a:lstStyle/>
        <a:p>
          <a:endParaRPr lang="en-US"/>
        </a:p>
      </dgm:t>
    </dgm:pt>
    <dgm:pt modelId="{0523BBE9-ADFA-4993-8C6B-165188EA981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Individual p–values of e.g. 0.5 no longer correspond to significant findings, it’s need to be adjusted for multiple testing using methods like  False discovery rate (FDR)</a:t>
          </a:r>
        </a:p>
      </dgm:t>
    </dgm:pt>
    <dgm:pt modelId="{FC10082B-F33C-4528-9336-BEF756B6FC87}" type="parTrans" cxnId="{6E872CF2-B186-44C8-9BBF-F8DFC7F358B3}">
      <dgm:prSet/>
      <dgm:spPr/>
      <dgm:t>
        <a:bodyPr/>
        <a:lstStyle/>
        <a:p>
          <a:endParaRPr lang="en-US"/>
        </a:p>
      </dgm:t>
    </dgm:pt>
    <dgm:pt modelId="{1C862896-DFBF-4A87-9711-228D64F7EDA6}" type="sibTrans" cxnId="{6E872CF2-B186-44C8-9BBF-F8DFC7F358B3}">
      <dgm:prSet/>
      <dgm:spPr/>
      <dgm:t>
        <a:bodyPr/>
        <a:lstStyle/>
        <a:p>
          <a:endParaRPr lang="en-US"/>
        </a:p>
      </dgm:t>
    </dgm:pt>
    <dgm:pt modelId="{373F1BA9-3EDC-45FE-BEBD-DE5F5D6AB114}">
      <dgm:prSet/>
      <dgm:spPr/>
      <dgm:t>
        <a:bodyPr/>
        <a:lstStyle/>
        <a:p>
          <a:r>
            <a:rPr lang="en-US" dirty="0"/>
            <a:t>E.g. suppose you have 20,000 genes on RNA-seq experiment. If p value is 0.05 You would expect 20,000∗0.05 = 1,000 of them to have a p-value &lt; 0.05 by chance.</a:t>
          </a:r>
        </a:p>
      </dgm:t>
    </dgm:pt>
    <dgm:pt modelId="{76113611-B63B-47D4-AC0E-7339E48AE4A0}" type="sibTrans" cxnId="{FACE1BAE-0709-4B60-A57F-BFD7C83DAAB6}">
      <dgm:prSet/>
      <dgm:spPr/>
      <dgm:t>
        <a:bodyPr/>
        <a:lstStyle/>
        <a:p>
          <a:endParaRPr lang="en-US"/>
        </a:p>
      </dgm:t>
    </dgm:pt>
    <dgm:pt modelId="{17512071-E4EA-4338-9D19-336E55B0162C}" type="parTrans" cxnId="{FACE1BAE-0709-4B60-A57F-BFD7C83DAAB6}">
      <dgm:prSet/>
      <dgm:spPr/>
      <dgm:t>
        <a:bodyPr/>
        <a:lstStyle/>
        <a:p>
          <a:endParaRPr lang="en-US"/>
        </a:p>
      </dgm:t>
    </dgm:pt>
    <dgm:pt modelId="{0FC0AC76-2985-4638-AE4B-2DDC73339676}" type="pres">
      <dgm:prSet presAssocID="{B9BFC563-D30E-43F6-AF2E-CD45B074F934}" presName="root" presStyleCnt="0">
        <dgm:presLayoutVars>
          <dgm:dir/>
          <dgm:resizeHandles val="exact"/>
        </dgm:presLayoutVars>
      </dgm:prSet>
      <dgm:spPr/>
    </dgm:pt>
    <dgm:pt modelId="{0CF633CB-998F-4AE2-9EE1-2F4E3D9C680A}" type="pres">
      <dgm:prSet presAssocID="{1D5AD89E-4BCD-4B2C-B0CB-C71DE9622016}" presName="compNode" presStyleCnt="0"/>
      <dgm:spPr/>
    </dgm:pt>
    <dgm:pt modelId="{B18F9CD4-F9B5-43B2-A7E6-E71F5B293A65}" type="pres">
      <dgm:prSet presAssocID="{1D5AD89E-4BCD-4B2C-B0CB-C71DE9622016}" presName="bgRect" presStyleLbl="bgShp" presStyleIdx="0" presStyleCnt="3"/>
      <dgm:spPr>
        <a:solidFill>
          <a:schemeClr val="accent2">
            <a:lumMod val="75000"/>
          </a:schemeClr>
        </a:solidFill>
      </dgm:spPr>
    </dgm:pt>
    <dgm:pt modelId="{C28965BD-FA44-4D56-91A0-9E00E1DB0AD6}" type="pres">
      <dgm:prSet presAssocID="{1D5AD89E-4BCD-4B2C-B0CB-C71DE96220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7762584-5066-4C9E-AF09-CF6DFEA2F5CA}" type="pres">
      <dgm:prSet presAssocID="{1D5AD89E-4BCD-4B2C-B0CB-C71DE9622016}" presName="spaceRect" presStyleCnt="0"/>
      <dgm:spPr/>
    </dgm:pt>
    <dgm:pt modelId="{AF30E924-BB0C-498F-AE26-A15D7AFF2244}" type="pres">
      <dgm:prSet presAssocID="{1D5AD89E-4BCD-4B2C-B0CB-C71DE9622016}" presName="parTx" presStyleLbl="revTx" presStyleIdx="0" presStyleCnt="3">
        <dgm:presLayoutVars>
          <dgm:chMax val="0"/>
          <dgm:chPref val="0"/>
        </dgm:presLayoutVars>
      </dgm:prSet>
      <dgm:spPr/>
    </dgm:pt>
    <dgm:pt modelId="{CFC101D2-62DF-4984-B657-C4AAFFA844FD}" type="pres">
      <dgm:prSet presAssocID="{D70F0762-3F18-4F71-988E-94FA8261C872}" presName="sibTrans" presStyleCnt="0"/>
      <dgm:spPr/>
    </dgm:pt>
    <dgm:pt modelId="{CF6C2446-6A31-40E4-8694-AD6ABD8E5921}" type="pres">
      <dgm:prSet presAssocID="{373F1BA9-3EDC-45FE-BEBD-DE5F5D6AB114}" presName="compNode" presStyleCnt="0"/>
      <dgm:spPr/>
    </dgm:pt>
    <dgm:pt modelId="{438D4B26-0F2F-4CDE-ADEF-850CB22D9F78}" type="pres">
      <dgm:prSet presAssocID="{373F1BA9-3EDC-45FE-BEBD-DE5F5D6AB114}" presName="bgRect" presStyleLbl="bgShp" presStyleIdx="1" presStyleCnt="3"/>
      <dgm:spPr/>
    </dgm:pt>
    <dgm:pt modelId="{557E5315-CA0C-405D-9C02-45EEF1497A1B}" type="pres">
      <dgm:prSet presAssocID="{373F1BA9-3EDC-45FE-BEBD-DE5F5D6AB1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DFAD2F28-3DA9-4912-A4C6-C65330846C9E}" type="pres">
      <dgm:prSet presAssocID="{373F1BA9-3EDC-45FE-BEBD-DE5F5D6AB114}" presName="spaceRect" presStyleCnt="0"/>
      <dgm:spPr/>
    </dgm:pt>
    <dgm:pt modelId="{9E6D2F1B-0163-4EF8-A008-F06A64213BF0}" type="pres">
      <dgm:prSet presAssocID="{373F1BA9-3EDC-45FE-BEBD-DE5F5D6AB114}" presName="parTx" presStyleLbl="revTx" presStyleIdx="1" presStyleCnt="3">
        <dgm:presLayoutVars>
          <dgm:chMax val="0"/>
          <dgm:chPref val="0"/>
        </dgm:presLayoutVars>
      </dgm:prSet>
      <dgm:spPr/>
    </dgm:pt>
    <dgm:pt modelId="{802B24D7-7362-4FCD-BAF4-8C72228C020F}" type="pres">
      <dgm:prSet presAssocID="{76113611-B63B-47D4-AC0E-7339E48AE4A0}" presName="sibTrans" presStyleCnt="0"/>
      <dgm:spPr/>
    </dgm:pt>
    <dgm:pt modelId="{96F3E30C-036D-47A7-B860-E94A4F1E2CF3}" type="pres">
      <dgm:prSet presAssocID="{0523BBE9-ADFA-4993-8C6B-165188EA981F}" presName="compNode" presStyleCnt="0"/>
      <dgm:spPr/>
    </dgm:pt>
    <dgm:pt modelId="{B31A345A-C909-46F2-9C1B-A96A0116720B}" type="pres">
      <dgm:prSet presAssocID="{0523BBE9-ADFA-4993-8C6B-165188EA981F}" presName="bgRect" presStyleLbl="bgShp" presStyleIdx="2" presStyleCnt="3"/>
      <dgm:spPr>
        <a:solidFill>
          <a:schemeClr val="accent6">
            <a:lumMod val="50000"/>
          </a:schemeClr>
        </a:solidFill>
      </dgm:spPr>
    </dgm:pt>
    <dgm:pt modelId="{4A4D1D5E-792A-47C2-B4F1-06918D81AA89}" type="pres">
      <dgm:prSet presAssocID="{0523BBE9-ADFA-4993-8C6B-165188EA98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3217CC5-85DA-436D-B0F9-44596AE9DA47}" type="pres">
      <dgm:prSet presAssocID="{0523BBE9-ADFA-4993-8C6B-165188EA981F}" presName="spaceRect" presStyleCnt="0"/>
      <dgm:spPr/>
    </dgm:pt>
    <dgm:pt modelId="{F8D068C7-9D34-40E0-AE51-F2C30689EF72}" type="pres">
      <dgm:prSet presAssocID="{0523BBE9-ADFA-4993-8C6B-165188EA981F}" presName="parTx" presStyleLbl="revTx" presStyleIdx="2" presStyleCnt="3" custScaleY="95435">
        <dgm:presLayoutVars>
          <dgm:chMax val="0"/>
          <dgm:chPref val="0"/>
        </dgm:presLayoutVars>
      </dgm:prSet>
      <dgm:spPr/>
    </dgm:pt>
  </dgm:ptLst>
  <dgm:cxnLst>
    <dgm:cxn modelId="{17503954-5627-4E96-AAA6-5F93563D357F}" type="presOf" srcId="{0523BBE9-ADFA-4993-8C6B-165188EA981F}" destId="{F8D068C7-9D34-40E0-AE51-F2C30689EF72}" srcOrd="0" destOrd="0" presId="urn:microsoft.com/office/officeart/2018/2/layout/IconVerticalSolidList"/>
    <dgm:cxn modelId="{9DA75576-726E-4B26-A8CF-573C22797CD8}" srcId="{B9BFC563-D30E-43F6-AF2E-CD45B074F934}" destId="{1D5AD89E-4BCD-4B2C-B0CB-C71DE9622016}" srcOrd="0" destOrd="0" parTransId="{4F056529-9575-4F4D-8B9B-ABD6558D4C39}" sibTransId="{D70F0762-3F18-4F71-988E-94FA8261C872}"/>
    <dgm:cxn modelId="{A8A2197E-C146-4159-BBC7-0DFA1D414019}" type="presOf" srcId="{1D5AD89E-4BCD-4B2C-B0CB-C71DE9622016}" destId="{AF30E924-BB0C-498F-AE26-A15D7AFF2244}" srcOrd="0" destOrd="0" presId="urn:microsoft.com/office/officeart/2018/2/layout/IconVerticalSolidList"/>
    <dgm:cxn modelId="{CB8FC689-774B-45DE-B8E0-024D734A6E97}" type="presOf" srcId="{373F1BA9-3EDC-45FE-BEBD-DE5F5D6AB114}" destId="{9E6D2F1B-0163-4EF8-A008-F06A64213BF0}" srcOrd="0" destOrd="0" presId="urn:microsoft.com/office/officeart/2018/2/layout/IconVerticalSolidList"/>
    <dgm:cxn modelId="{FACE1BAE-0709-4B60-A57F-BFD7C83DAAB6}" srcId="{B9BFC563-D30E-43F6-AF2E-CD45B074F934}" destId="{373F1BA9-3EDC-45FE-BEBD-DE5F5D6AB114}" srcOrd="1" destOrd="0" parTransId="{17512071-E4EA-4338-9D19-336E55B0162C}" sibTransId="{76113611-B63B-47D4-AC0E-7339E48AE4A0}"/>
    <dgm:cxn modelId="{9886F7DA-8BF8-4135-B6B8-E7D1A790096A}" type="presOf" srcId="{B9BFC563-D30E-43F6-AF2E-CD45B074F934}" destId="{0FC0AC76-2985-4638-AE4B-2DDC73339676}" srcOrd="0" destOrd="0" presId="urn:microsoft.com/office/officeart/2018/2/layout/IconVerticalSolidList"/>
    <dgm:cxn modelId="{6E872CF2-B186-44C8-9BBF-F8DFC7F358B3}" srcId="{B9BFC563-D30E-43F6-AF2E-CD45B074F934}" destId="{0523BBE9-ADFA-4993-8C6B-165188EA981F}" srcOrd="2" destOrd="0" parTransId="{FC10082B-F33C-4528-9336-BEF756B6FC87}" sibTransId="{1C862896-DFBF-4A87-9711-228D64F7EDA6}"/>
    <dgm:cxn modelId="{FB9C2724-52FE-41B3-9F5F-F7D76E7FBBAF}" type="presParOf" srcId="{0FC0AC76-2985-4638-AE4B-2DDC73339676}" destId="{0CF633CB-998F-4AE2-9EE1-2F4E3D9C680A}" srcOrd="0" destOrd="0" presId="urn:microsoft.com/office/officeart/2018/2/layout/IconVerticalSolidList"/>
    <dgm:cxn modelId="{9F6255AC-0725-4B72-84D2-4A9AB3CCBAEA}" type="presParOf" srcId="{0CF633CB-998F-4AE2-9EE1-2F4E3D9C680A}" destId="{B18F9CD4-F9B5-43B2-A7E6-E71F5B293A65}" srcOrd="0" destOrd="0" presId="urn:microsoft.com/office/officeart/2018/2/layout/IconVerticalSolidList"/>
    <dgm:cxn modelId="{50ECE859-83BF-472E-A3F3-A8E5B03D8666}" type="presParOf" srcId="{0CF633CB-998F-4AE2-9EE1-2F4E3D9C680A}" destId="{C28965BD-FA44-4D56-91A0-9E00E1DB0AD6}" srcOrd="1" destOrd="0" presId="urn:microsoft.com/office/officeart/2018/2/layout/IconVerticalSolidList"/>
    <dgm:cxn modelId="{73393FA5-910F-4B62-8FA0-0B61260EB7A3}" type="presParOf" srcId="{0CF633CB-998F-4AE2-9EE1-2F4E3D9C680A}" destId="{97762584-5066-4C9E-AF09-CF6DFEA2F5CA}" srcOrd="2" destOrd="0" presId="urn:microsoft.com/office/officeart/2018/2/layout/IconVerticalSolidList"/>
    <dgm:cxn modelId="{F0F43367-611B-4388-923E-7FF09C66CEAF}" type="presParOf" srcId="{0CF633CB-998F-4AE2-9EE1-2F4E3D9C680A}" destId="{AF30E924-BB0C-498F-AE26-A15D7AFF2244}" srcOrd="3" destOrd="0" presId="urn:microsoft.com/office/officeart/2018/2/layout/IconVerticalSolidList"/>
    <dgm:cxn modelId="{9F0124F4-1BD2-448A-B9C3-51A7ECACDB9E}" type="presParOf" srcId="{0FC0AC76-2985-4638-AE4B-2DDC73339676}" destId="{CFC101D2-62DF-4984-B657-C4AAFFA844FD}" srcOrd="1" destOrd="0" presId="urn:microsoft.com/office/officeart/2018/2/layout/IconVerticalSolidList"/>
    <dgm:cxn modelId="{A2378AC4-F5F1-45CE-A1E1-428D0438DE14}" type="presParOf" srcId="{0FC0AC76-2985-4638-AE4B-2DDC73339676}" destId="{CF6C2446-6A31-40E4-8694-AD6ABD8E5921}" srcOrd="2" destOrd="0" presId="urn:microsoft.com/office/officeart/2018/2/layout/IconVerticalSolidList"/>
    <dgm:cxn modelId="{D2D18F2C-DD48-46A3-8179-9CAD23D4BFDE}" type="presParOf" srcId="{CF6C2446-6A31-40E4-8694-AD6ABD8E5921}" destId="{438D4B26-0F2F-4CDE-ADEF-850CB22D9F78}" srcOrd="0" destOrd="0" presId="urn:microsoft.com/office/officeart/2018/2/layout/IconVerticalSolidList"/>
    <dgm:cxn modelId="{F622758D-7CA6-4905-8D29-A14CF36CECEA}" type="presParOf" srcId="{CF6C2446-6A31-40E4-8694-AD6ABD8E5921}" destId="{557E5315-CA0C-405D-9C02-45EEF1497A1B}" srcOrd="1" destOrd="0" presId="urn:microsoft.com/office/officeart/2018/2/layout/IconVerticalSolidList"/>
    <dgm:cxn modelId="{6BE403B9-BB34-4761-A741-5B06BC2A9E6F}" type="presParOf" srcId="{CF6C2446-6A31-40E4-8694-AD6ABD8E5921}" destId="{DFAD2F28-3DA9-4912-A4C6-C65330846C9E}" srcOrd="2" destOrd="0" presId="urn:microsoft.com/office/officeart/2018/2/layout/IconVerticalSolidList"/>
    <dgm:cxn modelId="{2CB7F2C5-103B-4A37-B468-B07C852EE10F}" type="presParOf" srcId="{CF6C2446-6A31-40E4-8694-AD6ABD8E5921}" destId="{9E6D2F1B-0163-4EF8-A008-F06A64213BF0}" srcOrd="3" destOrd="0" presId="urn:microsoft.com/office/officeart/2018/2/layout/IconVerticalSolidList"/>
    <dgm:cxn modelId="{3AFF78A0-0CB8-4DDA-80B8-856F6D058B0E}" type="presParOf" srcId="{0FC0AC76-2985-4638-AE4B-2DDC73339676}" destId="{802B24D7-7362-4FCD-BAF4-8C72228C020F}" srcOrd="3" destOrd="0" presId="urn:microsoft.com/office/officeart/2018/2/layout/IconVerticalSolidList"/>
    <dgm:cxn modelId="{E720E0D2-E346-43F6-BF2A-C6C064E82CC8}" type="presParOf" srcId="{0FC0AC76-2985-4638-AE4B-2DDC73339676}" destId="{96F3E30C-036D-47A7-B860-E94A4F1E2CF3}" srcOrd="4" destOrd="0" presId="urn:microsoft.com/office/officeart/2018/2/layout/IconVerticalSolidList"/>
    <dgm:cxn modelId="{B162F563-CE8E-4C18-BD43-DA9F9180A18B}" type="presParOf" srcId="{96F3E30C-036D-47A7-B860-E94A4F1E2CF3}" destId="{B31A345A-C909-46F2-9C1B-A96A0116720B}" srcOrd="0" destOrd="0" presId="urn:microsoft.com/office/officeart/2018/2/layout/IconVerticalSolidList"/>
    <dgm:cxn modelId="{B64D07D9-6EB1-41FF-A6BC-D2A719074490}" type="presParOf" srcId="{96F3E30C-036D-47A7-B860-E94A4F1E2CF3}" destId="{4A4D1D5E-792A-47C2-B4F1-06918D81AA89}" srcOrd="1" destOrd="0" presId="urn:microsoft.com/office/officeart/2018/2/layout/IconVerticalSolidList"/>
    <dgm:cxn modelId="{D6854354-8398-4837-BE41-BC8B53E6203E}" type="presParOf" srcId="{96F3E30C-036D-47A7-B860-E94A4F1E2CF3}" destId="{03217CC5-85DA-436D-B0F9-44596AE9DA47}" srcOrd="2" destOrd="0" presId="urn:microsoft.com/office/officeart/2018/2/layout/IconVerticalSolidList"/>
    <dgm:cxn modelId="{8B7F6680-9ACD-4DB7-AA42-C1A7721F9DD1}" type="presParOf" srcId="{96F3E30C-036D-47A7-B860-E94A4F1E2CF3}" destId="{F8D068C7-9D34-40E0-AE51-F2C30689EF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003DA-1BD3-4194-8BDB-73224ABD5112}">
      <dsp:nvSpPr>
        <dsp:cNvPr id="0" name=""/>
        <dsp:cNvSpPr/>
      </dsp:nvSpPr>
      <dsp:spPr>
        <a:xfrm>
          <a:off x="35040" y="896377"/>
          <a:ext cx="1036448" cy="10364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C0517-5361-40BF-9E7D-B365347AC262}">
      <dsp:nvSpPr>
        <dsp:cNvPr id="0" name=""/>
        <dsp:cNvSpPr/>
      </dsp:nvSpPr>
      <dsp:spPr>
        <a:xfrm>
          <a:off x="252694" y="1114032"/>
          <a:ext cx="601140" cy="601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558A-8422-4781-B61A-57350517CAFA}">
      <dsp:nvSpPr>
        <dsp:cNvPr id="0" name=""/>
        <dsp:cNvSpPr/>
      </dsp:nvSpPr>
      <dsp:spPr>
        <a:xfrm>
          <a:off x="1293585" y="89637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Differential expression general workflow</a:t>
          </a:r>
        </a:p>
      </dsp:txBody>
      <dsp:txXfrm>
        <a:off x="1293585" y="896377"/>
        <a:ext cx="2443057" cy="1036448"/>
      </dsp:txXfrm>
    </dsp:sp>
    <dsp:sp modelId="{E720E577-2FAC-4191-B2C9-92A213072AAF}">
      <dsp:nvSpPr>
        <dsp:cNvPr id="0" name=""/>
        <dsp:cNvSpPr/>
      </dsp:nvSpPr>
      <dsp:spPr>
        <a:xfrm>
          <a:off x="4162328" y="896377"/>
          <a:ext cx="1036448" cy="10364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F8857-EEDE-4891-B4BA-C827D4C5F98E}">
      <dsp:nvSpPr>
        <dsp:cNvPr id="0" name=""/>
        <dsp:cNvSpPr/>
      </dsp:nvSpPr>
      <dsp:spPr>
        <a:xfrm>
          <a:off x="4379982" y="1114032"/>
          <a:ext cx="601140" cy="601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79F30-C0E8-4C30-8B9E-24A422084A1D}">
      <dsp:nvSpPr>
        <dsp:cNvPr id="0" name=""/>
        <dsp:cNvSpPr/>
      </dsp:nvSpPr>
      <dsp:spPr>
        <a:xfrm>
          <a:off x="5420873" y="89637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Sources of variability in RNA-seq data</a:t>
          </a:r>
        </a:p>
      </dsp:txBody>
      <dsp:txXfrm>
        <a:off x="5420873" y="896377"/>
        <a:ext cx="2443057" cy="1036448"/>
      </dsp:txXfrm>
    </dsp:sp>
    <dsp:sp modelId="{3B36A474-CF5D-46D8-A4E6-CD1DE9501D62}">
      <dsp:nvSpPr>
        <dsp:cNvPr id="0" name=""/>
        <dsp:cNvSpPr/>
      </dsp:nvSpPr>
      <dsp:spPr>
        <a:xfrm>
          <a:off x="8289615" y="896377"/>
          <a:ext cx="1036448" cy="10364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B08B4-D0C4-41BA-9293-96E7F200B771}">
      <dsp:nvSpPr>
        <dsp:cNvPr id="0" name=""/>
        <dsp:cNvSpPr/>
      </dsp:nvSpPr>
      <dsp:spPr>
        <a:xfrm>
          <a:off x="8507269" y="1114032"/>
          <a:ext cx="601140" cy="601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EDA11-7FCA-4E85-A9C1-C319DA32D5A4}">
      <dsp:nvSpPr>
        <dsp:cNvPr id="0" name=""/>
        <dsp:cNvSpPr/>
      </dsp:nvSpPr>
      <dsp:spPr>
        <a:xfrm>
          <a:off x="9548160" y="89637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normalization </a:t>
          </a:r>
        </a:p>
      </dsp:txBody>
      <dsp:txXfrm>
        <a:off x="9548160" y="896377"/>
        <a:ext cx="2443057" cy="1036448"/>
      </dsp:txXfrm>
    </dsp:sp>
    <dsp:sp modelId="{E519BAD8-2200-4E9E-BF7B-616219B7D087}">
      <dsp:nvSpPr>
        <dsp:cNvPr id="0" name=""/>
        <dsp:cNvSpPr/>
      </dsp:nvSpPr>
      <dsp:spPr>
        <a:xfrm>
          <a:off x="35040" y="2724587"/>
          <a:ext cx="1036448" cy="10364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C115F-5ABE-4A99-89F0-1123BC43A828}">
      <dsp:nvSpPr>
        <dsp:cNvPr id="0" name=""/>
        <dsp:cNvSpPr/>
      </dsp:nvSpPr>
      <dsp:spPr>
        <a:xfrm>
          <a:off x="252694" y="2942241"/>
          <a:ext cx="601140" cy="6011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63F31-A398-4B89-B338-941AD6279E4E}">
      <dsp:nvSpPr>
        <dsp:cNvPr id="0" name=""/>
        <dsp:cNvSpPr/>
      </dsp:nvSpPr>
      <dsp:spPr>
        <a:xfrm>
          <a:off x="1293585" y="272458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Statistical hypothesis testing </a:t>
          </a:r>
        </a:p>
      </dsp:txBody>
      <dsp:txXfrm>
        <a:off x="1293585" y="2724587"/>
        <a:ext cx="2443057" cy="1036448"/>
      </dsp:txXfrm>
    </dsp:sp>
    <dsp:sp modelId="{70D377AC-3B04-4BD9-AA53-EE6F74FBF198}">
      <dsp:nvSpPr>
        <dsp:cNvPr id="0" name=""/>
        <dsp:cNvSpPr/>
      </dsp:nvSpPr>
      <dsp:spPr>
        <a:xfrm>
          <a:off x="4162328" y="2724587"/>
          <a:ext cx="1036448" cy="10364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83312-327B-4A5D-9593-43010B1553D2}">
      <dsp:nvSpPr>
        <dsp:cNvPr id="0" name=""/>
        <dsp:cNvSpPr/>
      </dsp:nvSpPr>
      <dsp:spPr>
        <a:xfrm>
          <a:off x="4379982" y="2942241"/>
          <a:ext cx="601140" cy="6011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8BA5E-2A14-45F4-95AB-304AABB32A56}">
      <dsp:nvSpPr>
        <dsp:cNvPr id="0" name=""/>
        <dsp:cNvSpPr/>
      </dsp:nvSpPr>
      <dsp:spPr>
        <a:xfrm>
          <a:off x="5420873" y="272458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Multiple Hypothesis Testing</a:t>
          </a:r>
        </a:p>
      </dsp:txBody>
      <dsp:txXfrm>
        <a:off x="5420873" y="2724587"/>
        <a:ext cx="2443057" cy="1036448"/>
      </dsp:txXfrm>
    </dsp:sp>
    <dsp:sp modelId="{7885A48A-4CEE-4624-A616-7397C93AEA39}">
      <dsp:nvSpPr>
        <dsp:cNvPr id="0" name=""/>
        <dsp:cNvSpPr/>
      </dsp:nvSpPr>
      <dsp:spPr>
        <a:xfrm>
          <a:off x="8289615" y="2724587"/>
          <a:ext cx="1036448" cy="10364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0161D-794C-442C-B2D4-E847BDE76FAA}">
      <dsp:nvSpPr>
        <dsp:cNvPr id="0" name=""/>
        <dsp:cNvSpPr/>
      </dsp:nvSpPr>
      <dsp:spPr>
        <a:xfrm>
          <a:off x="8507269" y="2942241"/>
          <a:ext cx="601140" cy="6011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A695-AD6A-413E-9880-2BADD76A8E0D}">
      <dsp:nvSpPr>
        <dsp:cNvPr id="0" name=""/>
        <dsp:cNvSpPr/>
      </dsp:nvSpPr>
      <dsp:spPr>
        <a:xfrm>
          <a:off x="9548160" y="272458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 of RNA-seq differential expression using r manually</a:t>
          </a:r>
        </a:p>
      </dsp:txBody>
      <dsp:txXfrm>
        <a:off x="9548160" y="2724587"/>
        <a:ext cx="2443057" cy="1036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F9CD4-F9B5-43B2-A7E6-E71F5B293A65}">
      <dsp:nvSpPr>
        <dsp:cNvPr id="0" name=""/>
        <dsp:cNvSpPr/>
      </dsp:nvSpPr>
      <dsp:spPr>
        <a:xfrm>
          <a:off x="0" y="531"/>
          <a:ext cx="10515600" cy="124264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965BD-FA44-4D56-91A0-9E00E1DB0AD6}">
      <dsp:nvSpPr>
        <dsp:cNvPr id="0" name=""/>
        <dsp:cNvSpPr/>
      </dsp:nvSpPr>
      <dsp:spPr>
        <a:xfrm>
          <a:off x="375900" y="280126"/>
          <a:ext cx="683455" cy="683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0E924-BB0C-498F-AE26-A15D7AFF2244}">
      <dsp:nvSpPr>
        <dsp:cNvPr id="0" name=""/>
        <dsp:cNvSpPr/>
      </dsp:nvSpPr>
      <dsp:spPr>
        <a:xfrm>
          <a:off x="1435256" y="531"/>
          <a:ext cx="9080343" cy="1242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13" tIns="131513" rIns="131513" bIns="1315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RNA-seq differential expression, we usually run hundreds or thousands of comparison tests in a single study, as each gene is tested separately for being differentially expressed that will increase the  chance of false positives.</a:t>
          </a:r>
        </a:p>
      </dsp:txBody>
      <dsp:txXfrm>
        <a:off x="1435256" y="531"/>
        <a:ext cx="9080343" cy="1242645"/>
      </dsp:txXfrm>
    </dsp:sp>
    <dsp:sp modelId="{438D4B26-0F2F-4CDE-ADEF-850CB22D9F78}">
      <dsp:nvSpPr>
        <dsp:cNvPr id="0" name=""/>
        <dsp:cNvSpPr/>
      </dsp:nvSpPr>
      <dsp:spPr>
        <a:xfrm>
          <a:off x="0" y="1553838"/>
          <a:ext cx="10515600" cy="1242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E5315-CA0C-405D-9C02-45EEF1497A1B}">
      <dsp:nvSpPr>
        <dsp:cNvPr id="0" name=""/>
        <dsp:cNvSpPr/>
      </dsp:nvSpPr>
      <dsp:spPr>
        <a:xfrm>
          <a:off x="375900" y="1833433"/>
          <a:ext cx="683455" cy="683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2F1B-0163-4EF8-A008-F06A64213BF0}">
      <dsp:nvSpPr>
        <dsp:cNvPr id="0" name=""/>
        <dsp:cNvSpPr/>
      </dsp:nvSpPr>
      <dsp:spPr>
        <a:xfrm>
          <a:off x="1435256" y="1553838"/>
          <a:ext cx="9080343" cy="1242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13" tIns="131513" rIns="131513" bIns="1315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E.g. suppose you have 20,000 genes on RNA-seq experiment. If p value is 0.05 You would expect 20,000∗0.05 = 1,000 of them to have a p-value &lt; 0.05 by chance.</a:t>
          </a:r>
        </a:p>
      </dsp:txBody>
      <dsp:txXfrm>
        <a:off x="1435256" y="1553838"/>
        <a:ext cx="9080343" cy="1242645"/>
      </dsp:txXfrm>
    </dsp:sp>
    <dsp:sp modelId="{B31A345A-C909-46F2-9C1B-A96A0116720B}">
      <dsp:nvSpPr>
        <dsp:cNvPr id="0" name=""/>
        <dsp:cNvSpPr/>
      </dsp:nvSpPr>
      <dsp:spPr>
        <a:xfrm>
          <a:off x="0" y="3107145"/>
          <a:ext cx="10515600" cy="124264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D1D5E-792A-47C2-B4F1-06918D81AA89}">
      <dsp:nvSpPr>
        <dsp:cNvPr id="0" name=""/>
        <dsp:cNvSpPr/>
      </dsp:nvSpPr>
      <dsp:spPr>
        <a:xfrm>
          <a:off x="375900" y="3386741"/>
          <a:ext cx="683455" cy="683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068C7-9D34-40E0-AE51-F2C30689EF72}">
      <dsp:nvSpPr>
        <dsp:cNvPr id="0" name=""/>
        <dsp:cNvSpPr/>
      </dsp:nvSpPr>
      <dsp:spPr>
        <a:xfrm>
          <a:off x="1435256" y="3135509"/>
          <a:ext cx="9080343" cy="1185919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13" tIns="131513" rIns="131513" bIns="1315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Individual p–values of e.g. 0.5 no longer correspond to significant findings, it’s need to be adjusted for multiple testing using methods like  False discovery rate (FDR)</a:t>
          </a:r>
        </a:p>
      </dsp:txBody>
      <dsp:txXfrm>
        <a:off x="1435256" y="3135509"/>
        <a:ext cx="9080343" cy="118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2927F-6290-4D0B-B383-58AFC354B59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99DF0-D7B6-4149-9392-EB1332EC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830F8-CFFA-4449-8E11-A65D3A7495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  RN </a:t>
            </a:r>
            <a:r>
              <a:rPr lang="en-US" sz="1400" dirty="0"/>
              <a:t>composition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F4A4-0DB6-4A75-AD92-BBE598535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EB81-3F07-4326-ADF4-549D43C0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DE81-B309-4C1E-BB30-E2BB63AC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DF33-6D71-4198-82C2-B58A910B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029B-4951-4118-B4AE-C1BCD039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D12-E471-4BFA-A9E1-0544044E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9B11-3460-4788-8948-8D2CA0EF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6633-5439-4255-B097-2528C333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F5C4-82EB-40BA-AAB5-4D29E5C5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A121-2AB7-4930-8E9D-980488D0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2F4AD-D684-4CD8-A0B9-A421DF619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BA89-417B-41A0-900A-74B21F87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BAFB-FCAE-4F65-8178-E8EF209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6B52-7544-497E-9AB6-B8C5525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EC01-AC1A-4760-8C52-1CB1974C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8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F30-CA1A-4596-B00B-80770C72E7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</a:t>
            </a:r>
            <a:r>
              <a:rPr lang="en-US" dirty="0" err="1"/>
              <a:t>dit</a:t>
            </a:r>
            <a:r>
              <a:rPr lang="en-US" dirty="0"/>
              <a:t>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8BAF2-9627-4027-BACE-7C7799C10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8D95-52A7-4915-BDEA-2F9A572C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6AAE-26D9-4B7F-B108-E2EC5BD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0CF0-E0E4-4C6F-9582-76EBEEF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D7A8-C498-499E-B011-708D1C6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BFE-2CD2-4A52-B545-EBAE8354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B938-A317-46F1-8C65-888004D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0155-12F2-4767-B051-989167FA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B93E-2E26-4892-B9AF-8AF95F8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0039-0B6F-4956-AAC1-CCDDF735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4667-16BF-40C9-9ED7-72FC37CE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4176-2345-4D85-85A7-409A5FD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3D10-1A31-4354-B7AB-65893486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F371-9FE8-49C9-AC28-90A35B4C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DD4-9D31-48DC-8E9C-9C5F6D9C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A4C-208D-479B-BEF8-26972E221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2BC51-B097-4760-A506-F1CE27C3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BA3C-FCF9-4595-A683-EB36059F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25AA0-2513-4915-A769-CEB5311C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40C-8D55-4477-9690-1F106815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714-EFA6-4CC1-A3CE-1BE5D464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FC4A-7DE4-4B21-B802-D0984DE6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99FD9-02BB-422E-A817-D744C860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9ED3D-7F48-44A0-A588-DD571D15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A1BEF-BF72-4E13-9484-D6F854BE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9C720-8614-41FE-B179-C25BD442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FA46-6D15-4745-83AA-47C8D226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0255-D09A-4AED-B6B7-1A7A41FF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5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D949-EE3E-45E8-AA23-1579A174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8C834-D01F-4FA7-A35D-EBB71E34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FBC1C-D4E6-4AE5-AD72-E431FB04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6F18-38F2-4AFC-B625-F613A51B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AB61B-9BD0-4C4E-86C5-83FEA84B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29AC-F63B-44ED-B700-19E7D49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5B05-66E1-4FDA-B18D-C81D3F2E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9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340-4400-4D68-98EE-EB5FF420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783E-B3B5-4777-B842-D36F0B4F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158C5-BF4C-406F-9558-16EF4C3D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6B4E-D7D5-4812-9019-184DAE2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7CB4-13B8-4C50-8D9E-636BBF5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D05A1-4948-4898-82D0-8B28D11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56DA-94AC-4CCC-B477-6BC0844B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4716-434C-4FBC-A8A0-AF50511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0620-4A19-4B76-B4B9-B951CC3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4E60-FA8B-4296-BFF7-18C43085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9666-21E1-41DC-8CA8-85CDAEC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7AC-64E4-4BA7-9D95-F1A74CEF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7CB92-4826-4E9F-82D2-73429DB5C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ECA0-1611-4642-A1CA-23E5E017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5241-4603-4F2C-88FB-15C618F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7C8F-A0A7-4276-847E-A5466CA5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1686-6BE1-4679-B5FD-FCE7BA35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810F-16D9-48D4-A091-DD7972EF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36257-D78C-4EF1-BEBE-FD5C964F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07EC-8C52-458A-8B2E-4F13091C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FABE-10A9-4E9A-A415-7CF2C5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3EE-8E80-43DB-894F-0D1FA83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0A93F-A86B-40B6-B9AE-FEA55D077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262DA-593E-43B8-9712-177A0528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9D8F-2CC1-46D0-957A-40BE9144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1EF8-334E-48D3-A525-913BC09A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A428-446F-45E0-8F45-C3D408EF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46B0-7737-424C-BDEB-224D30E0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B8CB-B1DB-4B67-85DA-6780F464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7F7A-E175-4DAB-83BB-69D97EE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5731-D885-4D6B-BEE8-C8C66A2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66B-D4CB-40AD-9591-2DABF6E6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C4A3-2ACC-4668-B9BF-69FD80F2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B694-754D-417A-B3F4-529A2ED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E527-BCD4-48FD-BDB2-76C3B6F8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F1CC-3E23-4A34-8B52-20171DED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3501-A10C-4065-9326-DF9A8133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829A-0B84-43CA-8F2D-34CE4B1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80B-1E16-4195-8D5B-67363EF7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6ABA-921E-46A5-8B5E-B8861643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97189-CBFD-4D59-B0FA-DB1359AE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A076-F22C-40A2-AD36-08F36932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66222-4727-49DA-84C4-C51411703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37303-E5C5-48FF-9491-DB01F74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E9D5-D372-4DE0-9588-422CA7F7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3B9D5-36D0-4090-BB03-8AF6EA32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53E-4403-405E-B20D-39C541BF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23F9-58E4-4728-BC65-EBD1015A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85329-164B-4817-A4E0-9F91CBE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D816C-CEFC-4B08-95DE-6D90632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B6545-1D18-4BEB-82C1-D23C7FE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7321A-3215-4011-9E32-78A05B92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2C470-4061-4CF5-98D5-027CEF9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837-9113-4061-97F5-08540D62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78D2-5D54-4A7A-B9F1-0CC9AC98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F79A-C3DB-454C-9B9C-66953B69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21ED8-D518-4CD8-8BEE-9217252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9522-C78C-4F3C-ABEA-BA9AE21E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4278-2D2F-482E-80B3-CB3A2A0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6A2-BB9B-4C72-9BCC-E85A564B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FCD74-3778-49E1-96D5-AF53C1CDA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CBC6-CEFB-4879-A96E-5621057EE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C150-43B3-498E-A608-30E2FE7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1FB-C814-4103-AE66-FF1B6A20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9305-32BE-4A9F-8DBD-691D2F6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D512F-2BA2-4594-B558-53DEDDCE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8271-25F8-4515-B90A-B27914D8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A2A7-39C1-4A87-A50F-301E86A3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4E7E-DF48-46A3-A250-8508B68A1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5415-C7E1-4094-921A-64097D302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6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D48A2-92C4-4053-9D0D-5870EBCB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977-7ECF-46F6-A3BC-C962019C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D41D-FB46-44FA-BB23-05D0E0C6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B1C2-BAB6-419E-8E7C-4783CFE2A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94CB-A7D4-451F-9E53-11AA0400B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mariam50411/RNA-Seq-differential-expres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60752" y="2504728"/>
            <a:ext cx="7796463" cy="1676400"/>
          </a:xfrm>
        </p:spPr>
        <p:txBody>
          <a:bodyPr>
            <a:noAutofit/>
          </a:bodyPr>
          <a:lstStyle/>
          <a:p>
            <a:r>
              <a:rPr lang="en-US" sz="3600" b="1" dirty="0"/>
              <a:t>RNA-seq differential expression analysis part 2</a:t>
            </a:r>
            <a:br>
              <a:rPr lang="en-US" sz="3600" dirty="0"/>
            </a:br>
            <a:r>
              <a:rPr lang="en-US" sz="2400" b="1" dirty="0"/>
              <a:t>Egypt Scholars</a:t>
            </a:r>
            <a:br>
              <a:rPr lang="en-US" sz="2800" b="1" dirty="0"/>
            </a:b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443991" y="4323405"/>
            <a:ext cx="6896100" cy="990600"/>
          </a:xfrm>
        </p:spPr>
        <p:txBody>
          <a:bodyPr>
            <a:normAutofit/>
          </a:bodyPr>
          <a:lstStyle/>
          <a:p>
            <a:r>
              <a:rPr lang="en-US" b="1" dirty="0"/>
              <a:t>Mariam </a:t>
            </a:r>
            <a:r>
              <a:rPr lang="en-US" b="1" dirty="0" err="1"/>
              <a:t>Oweda</a:t>
            </a:r>
            <a:r>
              <a:rPr lang="en-US" b="1" dirty="0"/>
              <a:t> Kamel</a:t>
            </a:r>
          </a:p>
          <a:p>
            <a:r>
              <a:rPr lang="en-US" sz="2000" b="1" dirty="0"/>
              <a:t>Nile University, Egypt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895600" y="6273800"/>
            <a:ext cx="6400800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“DAR Weekly Webinar”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7725" y="5543551"/>
            <a:ext cx="1539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10/7/2020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D:\Manal Toshiba\Samsung_Laptop\Weekly webinars\Screen-Shot-2014-12-20-at-3.44.51-PM-1024x54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15833" b="15238"/>
          <a:stretch/>
        </p:blipFill>
        <p:spPr bwMode="auto">
          <a:xfrm>
            <a:off x="8382000" y="313034"/>
            <a:ext cx="3517900" cy="20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Statistical hypothesis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FC3-238F-4D03-B381-EB6EB68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5" y="0"/>
            <a:ext cx="8132064" cy="36576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You need to make some assumptions to analyze this data, this assumption is called a hypothesis.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E.g. is there any different between the cases (e.g. control/disease)?</a:t>
            </a:r>
          </a:p>
          <a:p>
            <a:pPr marL="0" indent="0">
              <a:buNone/>
            </a:pPr>
            <a:r>
              <a:rPr lang="en-US" sz="2000" dirty="0"/>
              <a:t>So if there is no difference, we call this the null hypothesis H0: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         H0: 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 0</a:t>
            </a:r>
          </a:p>
          <a:p>
            <a:pPr marL="0" indent="0">
              <a:buNone/>
            </a:pPr>
            <a:r>
              <a:rPr lang="en-US" sz="2000" dirty="0"/>
              <a:t>If there is a difference, we call this the alternative hypothesis H1: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H1: d ≠ 0 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B9E5A4F-42A1-40A1-84C4-AE1FAD650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5" t="61014" r="20532"/>
          <a:stretch/>
        </p:blipFill>
        <p:spPr>
          <a:xfrm>
            <a:off x="5507817" y="3764981"/>
            <a:ext cx="5906722" cy="2488335"/>
          </a:xfrm>
          <a:prstGeom prst="rect">
            <a:avLst/>
          </a:prstGeom>
        </p:spPr>
      </p:pic>
      <p:pic>
        <p:nvPicPr>
          <p:cNvPr id="6" name="Picture 5" descr="scholars_final.png">
            <a:extLst>
              <a:ext uri="{FF2B5EF4-FFF2-40B4-BE49-F238E27FC236}">
                <a16:creationId xmlns:a16="http://schemas.microsoft.com/office/drawing/2014/main" id="{6F9D9A9F-E678-41E5-8329-A310093F5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43239" y="6217920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3330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Types of hypothesis testing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11D79-C0E6-4F60-95B3-AD3B5FD8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250" y="1690688"/>
            <a:ext cx="5157787" cy="5113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Parametric test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56B30B-9B1B-4576-8C89-8AC56B12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891" y="2468656"/>
            <a:ext cx="5556507" cy="1485509"/>
          </a:xfrm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 your data, follow the normal distribution </a:t>
            </a:r>
          </a:p>
          <a:p>
            <a:pPr marL="0" indent="0">
              <a:buNone/>
            </a:pPr>
            <a:r>
              <a:rPr lang="en-US" sz="2400" dirty="0"/>
              <a:t>Examples: T test  ANOVA test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44C759-4DB2-4FD8-97D0-FBA012E2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8574" y="1693130"/>
            <a:ext cx="5183188" cy="5113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Nonparametric test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AA6263-A700-489E-951D-6409412B5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468655"/>
            <a:ext cx="5682288" cy="148551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your data doesn’t follow the normal distribution </a:t>
            </a:r>
          </a:p>
          <a:p>
            <a:pPr marL="0" indent="0">
              <a:buNone/>
            </a:pPr>
            <a:r>
              <a:rPr lang="en-US" sz="2400" dirty="0"/>
              <a:t>Examples: Wilcoxon test  Kruskal-Wallis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24B3B-A245-463C-A14F-5FE10676D8AC}"/>
              </a:ext>
            </a:extLst>
          </p:cNvPr>
          <p:cNvSpPr txBox="1"/>
          <p:nvPr/>
        </p:nvSpPr>
        <p:spPr>
          <a:xfrm>
            <a:off x="134912" y="4537725"/>
            <a:ext cx="11932170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output of both tests is a statistic value and a p value which is correspond to the statistic value, A p-value less than</a:t>
            </a:r>
            <a:r>
              <a:rPr lang="en-US" sz="2400" b="1" dirty="0">
                <a:solidFill>
                  <a:schemeClr val="bg1"/>
                </a:solidFill>
              </a:rPr>
              <a:t> 0.05 </a:t>
            </a:r>
            <a:r>
              <a:rPr lang="en-US" sz="2400" dirty="0">
                <a:solidFill>
                  <a:schemeClr val="bg1"/>
                </a:solidFill>
              </a:rPr>
              <a:t>is </a:t>
            </a:r>
            <a:r>
              <a:rPr lang="en-US" sz="2400" b="1" dirty="0">
                <a:solidFill>
                  <a:schemeClr val="bg1"/>
                </a:solidFill>
              </a:rPr>
              <a:t>statistically significant</a:t>
            </a:r>
            <a:r>
              <a:rPr lang="en-US" sz="2400" dirty="0">
                <a:solidFill>
                  <a:schemeClr val="bg1"/>
                </a:solidFill>
              </a:rPr>
              <a:t>. It indicates strong evidence against the null hypothesis, as there is less than a 5% probability the null is correct  or the </a:t>
            </a:r>
            <a:r>
              <a:rPr lang="en-US" sz="2400" b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 probability in the </a:t>
            </a:r>
            <a:r>
              <a:rPr lang="en-US" sz="2400" b="1" dirty="0">
                <a:solidFill>
                  <a:schemeClr val="bg1"/>
                </a:solidFill>
              </a:rPr>
              <a:t>alternative hypothesis  is less than 5%.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scholars_final.png">
            <a:extLst>
              <a:ext uri="{FF2B5EF4-FFF2-40B4-BE49-F238E27FC236}">
                <a16:creationId xmlns:a16="http://schemas.microsoft.com/office/drawing/2014/main" id="{DE6F226C-4F76-4D2E-86CA-051230BE9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36288" y="6229637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2AA8-FF9B-4BE2-B7DD-B335C61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Multiple Hypothesis Testing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1256DB-78DE-4089-81FF-73433E55C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688568"/>
              </p:ext>
            </p:extLst>
          </p:nvPr>
        </p:nvGraphicFramePr>
        <p:xfrm>
          <a:off x="838200" y="1825625"/>
          <a:ext cx="10515600" cy="435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64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1EE71-3E74-40F3-9740-07053CA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074336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work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7A33-CD3C-4A73-BDD3-1653A9B5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713" y="4782320"/>
            <a:ext cx="8831239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https://github.com/mariam50411/RNA-Seq-differential-expression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scholars_final.png">
            <a:extLst>
              <a:ext uri="{FF2B5EF4-FFF2-40B4-BE49-F238E27FC236}">
                <a16:creationId xmlns:a16="http://schemas.microsoft.com/office/drawing/2014/main" id="{13F06256-A8F4-4D5D-B087-EDDEEF023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2497077" y="2723284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2AA8-FF9B-4BE2-B7DD-B335C61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80B-77EA-4C0F-AB22-63584F74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E7E6E6"/>
                </a:solidFill>
              </a:rPr>
              <a:t>Which distribution does the RNA-seq data follow?  </a:t>
            </a:r>
          </a:p>
        </p:txBody>
      </p:sp>
      <p:pic>
        <p:nvPicPr>
          <p:cNvPr id="1026" name="Picture 2" descr="Normal Approximation to Poisson Distribution - VrcAcademy">
            <a:extLst>
              <a:ext uri="{FF2B5EF4-FFF2-40B4-BE49-F238E27FC236}">
                <a16:creationId xmlns:a16="http://schemas.microsoft.com/office/drawing/2014/main" id="{CA712461-A19D-419A-BCD0-A4EF4B228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4"/>
          <a:stretch/>
        </p:blipFill>
        <p:spPr bwMode="auto">
          <a:xfrm>
            <a:off x="157012" y="1170915"/>
            <a:ext cx="3760515" cy="2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667DB-08E3-4269-9D07-D2F5BBA2B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6" b="-1"/>
          <a:stretch/>
        </p:blipFill>
        <p:spPr>
          <a:xfrm>
            <a:off x="4385729" y="1517904"/>
            <a:ext cx="3433324" cy="157729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19430E3-88F0-44EC-9A3D-1BFF4AB967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/>
          <a:stretch/>
        </p:blipFill>
        <p:spPr>
          <a:xfrm>
            <a:off x="8449725" y="816314"/>
            <a:ext cx="3423916" cy="302509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1BA1C7-2A68-4B0A-AD5E-7B8EAF6934A7}"/>
              </a:ext>
            </a:extLst>
          </p:cNvPr>
          <p:cNvSpPr txBox="1"/>
          <p:nvPr/>
        </p:nvSpPr>
        <p:spPr>
          <a:xfrm>
            <a:off x="1133129" y="646051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08F66-DF2D-4EA4-A7CE-33FABE9C017D}"/>
              </a:ext>
            </a:extLst>
          </p:cNvPr>
          <p:cNvSpPr txBox="1"/>
          <p:nvPr/>
        </p:nvSpPr>
        <p:spPr>
          <a:xfrm>
            <a:off x="5071552" y="527359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B36B1-30AA-4128-8371-F575CBFCD4EF}"/>
              </a:ext>
            </a:extLst>
          </p:cNvPr>
          <p:cNvSpPr txBox="1"/>
          <p:nvPr/>
        </p:nvSpPr>
        <p:spPr>
          <a:xfrm>
            <a:off x="8664597" y="421179"/>
            <a:ext cx="34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 binomial distribution</a:t>
            </a:r>
          </a:p>
        </p:txBody>
      </p:sp>
      <p:pic>
        <p:nvPicPr>
          <p:cNvPr id="14" name="Picture 13" descr="scholars_final.png">
            <a:extLst>
              <a:ext uri="{FF2B5EF4-FFF2-40B4-BE49-F238E27FC236}">
                <a16:creationId xmlns:a16="http://schemas.microsoft.com/office/drawing/2014/main" id="{FFD23AC9-E0C5-45F3-9324-6F93E2F85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375139" y="59220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11B-B4FB-416F-9600-E0B24A76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47" y="2800197"/>
            <a:ext cx="11103429" cy="2330897"/>
          </a:xfrm>
        </p:spPr>
        <p:txBody>
          <a:bodyPr>
            <a:normAutofit fontScale="90000"/>
          </a:bodyPr>
          <a:lstStyle/>
          <a:p>
            <a:r>
              <a:rPr lang="en-US" sz="16600" dirty="0">
                <a:latin typeface="Andalus" panose="02020603050405020304" pitchFamily="18" charset="-78"/>
                <a:cs typeface="Andalus" panose="02020603050405020304" pitchFamily="18" charset="-78"/>
              </a:rPr>
              <a:t>ha</a:t>
            </a:r>
            <a:r>
              <a:rPr lang="en-US" sz="13800" b="1" dirty="0">
                <a:latin typeface="Andalus" panose="02020603050405020304" pitchFamily="18" charset="-78"/>
                <a:cs typeface="Andalus" panose="02020603050405020304" pitchFamily="18" charset="-78"/>
              </a:rPr>
              <a:t>nk you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0888F-7961-4913-BAE8-75081B5F90D9}"/>
              </a:ext>
            </a:extLst>
          </p:cNvPr>
          <p:cNvGrpSpPr/>
          <p:nvPr/>
        </p:nvGrpSpPr>
        <p:grpSpPr>
          <a:xfrm>
            <a:off x="2043204" y="1723571"/>
            <a:ext cx="2440216" cy="3050305"/>
            <a:chOff x="2310491" y="2305466"/>
            <a:chExt cx="2440216" cy="3050305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D25E76D3-8D2F-452F-8947-99052BE3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77885" y="3429000"/>
              <a:ext cx="1705429" cy="1926771"/>
            </a:xfrm>
            <a:prstGeom prst="rect">
              <a:avLst/>
            </a:prstGeom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2D9F0475-51B4-48F9-B32C-FBE94A86E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677884" y="1938073"/>
              <a:ext cx="1705429" cy="2440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4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3FD8-6955-4917-87DA-E930193A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Outlines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F041C4-9E9E-4812-B056-2EF1FBD4A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923517"/>
              </p:ext>
            </p:extLst>
          </p:nvPr>
        </p:nvGraphicFramePr>
        <p:xfrm>
          <a:off x="165741" y="1634502"/>
          <a:ext cx="12026259" cy="465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0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63224"/>
            <a:ext cx="11873132" cy="914707"/>
          </a:xfrm>
          <a:prstGeom prst="roundRect">
            <a:avLst/>
          </a:prstGeom>
          <a:solidFill>
            <a:schemeClr val="accent2">
              <a:lumMod val="75000"/>
              <a:alpha val="87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4007" y="429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RNA-seq differential expression workflow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959921-4DC9-41AF-B1E5-C74FAEC1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03" y="4566178"/>
            <a:ext cx="3392424" cy="7730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624BC81-6FD0-42BB-9051-641CC1E92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291"/>
          <a:stretch/>
        </p:blipFill>
        <p:spPr>
          <a:xfrm>
            <a:off x="2450206" y="1204539"/>
            <a:ext cx="2018916" cy="1018016"/>
          </a:xfrm>
          <a:prstGeom prst="rect">
            <a:avLst/>
          </a:prstGeom>
        </p:spPr>
      </p:pic>
      <p:pic>
        <p:nvPicPr>
          <p:cNvPr id="71" name="Picture 2" descr="Image result for fastqc">
            <a:extLst>
              <a:ext uri="{FF2B5EF4-FFF2-40B4-BE49-F238E27FC236}">
                <a16:creationId xmlns:a16="http://schemas.microsoft.com/office/drawing/2014/main" id="{ADF90379-09A0-4E65-BAF0-313C6684B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r="8024" b="12734"/>
          <a:stretch/>
        </p:blipFill>
        <p:spPr bwMode="auto">
          <a:xfrm>
            <a:off x="8250844" y="1683783"/>
            <a:ext cx="2602523" cy="135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FBC0130-82A1-4575-8E37-9451FF3BC1FA}"/>
              </a:ext>
            </a:extLst>
          </p:cNvPr>
          <p:cNvSpPr/>
          <p:nvPr/>
        </p:nvSpPr>
        <p:spPr>
          <a:xfrm>
            <a:off x="4321267" y="3291432"/>
            <a:ext cx="3549464" cy="63424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Reads mapping to the genome</a:t>
            </a:r>
          </a:p>
          <a:p>
            <a:pPr algn="ctr"/>
            <a:r>
              <a:rPr lang="en-US" sz="2000" b="1" dirty="0"/>
              <a:t>(STAR, GSNAP, </a:t>
            </a:r>
            <a:r>
              <a:rPr lang="en-US" sz="2000" b="1" dirty="0" err="1"/>
              <a:t>TopHat</a:t>
            </a:r>
            <a:r>
              <a:rPr lang="en-US" sz="2000" b="1" dirty="0"/>
              <a:t>)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94B59D-B6FD-4F58-9AA2-211381D777C7}"/>
              </a:ext>
            </a:extLst>
          </p:cNvPr>
          <p:cNvGrpSpPr/>
          <p:nvPr/>
        </p:nvGrpSpPr>
        <p:grpSpPr>
          <a:xfrm>
            <a:off x="4794739" y="1283359"/>
            <a:ext cx="2602523" cy="939196"/>
            <a:chOff x="4794738" y="1283358"/>
            <a:chExt cx="2602523" cy="93919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D48CD4AA-10F9-4A91-ADBD-422F4A8577BE}"/>
                </a:ext>
              </a:extLst>
            </p:cNvPr>
            <p:cNvSpPr/>
            <p:nvPr/>
          </p:nvSpPr>
          <p:spPr>
            <a:xfrm>
              <a:off x="4794738" y="1283358"/>
              <a:ext cx="2602523" cy="57916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RNA-seq short reads </a:t>
              </a:r>
              <a:endParaRPr lang="en-US" sz="2000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0812D1D-D4E8-4983-846C-498ADD38C485}"/>
                </a:ext>
              </a:extLst>
            </p:cNvPr>
            <p:cNvCxnSpPr>
              <a:stCxn id="94" idx="2"/>
            </p:cNvCxnSpPr>
            <p:nvPr/>
          </p:nvCxnSpPr>
          <p:spPr>
            <a:xfrm>
              <a:off x="6096000" y="1862522"/>
              <a:ext cx="0" cy="360032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2FB9531-2D23-46AA-A499-11BB6F466309}"/>
              </a:ext>
            </a:extLst>
          </p:cNvPr>
          <p:cNvGrpSpPr/>
          <p:nvPr/>
        </p:nvGrpSpPr>
        <p:grpSpPr>
          <a:xfrm>
            <a:off x="4702269" y="2352235"/>
            <a:ext cx="2871873" cy="870140"/>
            <a:chOff x="4702267" y="2352235"/>
            <a:chExt cx="2871873" cy="87014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3E32912-2F50-408B-874B-1AB8664B073F}"/>
                </a:ext>
              </a:extLst>
            </p:cNvPr>
            <p:cNvSpPr/>
            <p:nvPr/>
          </p:nvSpPr>
          <p:spPr>
            <a:xfrm>
              <a:off x="4702267" y="2352235"/>
              <a:ext cx="2871873" cy="580087"/>
            </a:xfrm>
            <a:prstGeom prst="roundRect">
              <a:avLst/>
            </a:prstGeom>
            <a:solidFill>
              <a:srgbClr val="EAB200"/>
            </a:solidFill>
            <a:ln>
              <a:solidFill>
                <a:srgbClr val="EA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Quality control (</a:t>
              </a:r>
              <a:r>
                <a:rPr lang="en-US" sz="2000" b="1" u="sng" dirty="0" err="1"/>
                <a:t>FastQC</a:t>
              </a:r>
              <a:r>
                <a:rPr lang="en-US" sz="2000" b="1" u="sng" dirty="0"/>
                <a:t>)</a:t>
              </a:r>
              <a:endParaRPr lang="en-US" sz="2000" b="1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24598FA-36CB-479E-BE38-6FA11B9B09D2}"/>
                </a:ext>
              </a:extLst>
            </p:cNvPr>
            <p:cNvCxnSpPr/>
            <p:nvPr/>
          </p:nvCxnSpPr>
          <p:spPr>
            <a:xfrm>
              <a:off x="6112411" y="2862343"/>
              <a:ext cx="0" cy="360032"/>
            </a:xfrm>
            <a:prstGeom prst="straightConnector1">
              <a:avLst/>
            </a:prstGeom>
            <a:ln w="57150">
              <a:solidFill>
                <a:srgbClr val="EAB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22BC42-640E-4218-B0DB-F766D0DB7D91}"/>
              </a:ext>
            </a:extLst>
          </p:cNvPr>
          <p:cNvGrpSpPr/>
          <p:nvPr/>
        </p:nvGrpSpPr>
        <p:grpSpPr>
          <a:xfrm>
            <a:off x="508665" y="2932325"/>
            <a:ext cx="3547175" cy="1225673"/>
            <a:chOff x="473446" y="2994057"/>
            <a:chExt cx="3547174" cy="12256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36BC0F9-50FA-4120-8236-B1BBB08045ED}"/>
                </a:ext>
              </a:extLst>
            </p:cNvPr>
            <p:cNvSpPr txBox="1"/>
            <p:nvPr/>
          </p:nvSpPr>
          <p:spPr>
            <a:xfrm>
              <a:off x="473446" y="2994057"/>
              <a:ext cx="3214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reference genome sequences (FASTA files)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4910F0-983C-4B07-BC6A-5870D0D690DF}"/>
                </a:ext>
              </a:extLst>
            </p:cNvPr>
            <p:cNvSpPr txBox="1"/>
            <p:nvPr/>
          </p:nvSpPr>
          <p:spPr>
            <a:xfrm>
              <a:off x="898354" y="3522652"/>
              <a:ext cx="2602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annotations (GTF file)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903C82-3C5B-44E0-927E-A91EECC73C40}"/>
                </a:ext>
              </a:extLst>
            </p:cNvPr>
            <p:cNvSpPr txBox="1"/>
            <p:nvPr/>
          </p:nvSpPr>
          <p:spPr>
            <a:xfrm>
              <a:off x="1010895" y="3850397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FASTQ sequence reads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Right Brace 90">
              <a:extLst>
                <a:ext uri="{FF2B5EF4-FFF2-40B4-BE49-F238E27FC236}">
                  <a16:creationId xmlns:a16="http://schemas.microsoft.com/office/drawing/2014/main" id="{43ABA78A-2AEA-4A7D-ADD5-D0D36CE9A150}"/>
                </a:ext>
              </a:extLst>
            </p:cNvPr>
            <p:cNvSpPr/>
            <p:nvPr/>
          </p:nvSpPr>
          <p:spPr>
            <a:xfrm>
              <a:off x="3523901" y="3342884"/>
              <a:ext cx="496719" cy="754529"/>
            </a:xfrm>
            <a:prstGeom prst="rightBrac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754734-8235-461B-B426-963473156B4A}"/>
              </a:ext>
            </a:extLst>
          </p:cNvPr>
          <p:cNvCxnSpPr/>
          <p:nvPr/>
        </p:nvCxnSpPr>
        <p:spPr>
          <a:xfrm>
            <a:off x="6112411" y="3925679"/>
            <a:ext cx="0" cy="3600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7613C8-A632-4766-A47B-BE2E368069F8}"/>
              </a:ext>
            </a:extLst>
          </p:cNvPr>
          <p:cNvSpPr/>
          <p:nvPr/>
        </p:nvSpPr>
        <p:spPr>
          <a:xfrm>
            <a:off x="4176934" y="4418313"/>
            <a:ext cx="3838135" cy="697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Counting reads associated with genes (</a:t>
            </a:r>
            <a:r>
              <a:rPr lang="en-US" sz="2000" b="1" dirty="0" err="1"/>
              <a:t>HTSeq</a:t>
            </a:r>
            <a:r>
              <a:rPr lang="en-US" sz="2000" b="1" dirty="0"/>
              <a:t>, </a:t>
            </a:r>
            <a:r>
              <a:rPr lang="en-US" sz="2000" b="1" dirty="0" err="1"/>
              <a:t>featurecounts</a:t>
            </a:r>
            <a:r>
              <a:rPr lang="en-US" sz="2000" b="1" dirty="0"/>
              <a:t>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1FF391-D978-4797-B1CF-95CB3AA36468}"/>
              </a:ext>
            </a:extLst>
          </p:cNvPr>
          <p:cNvCxnSpPr>
            <a:stCxn id="92" idx="3"/>
          </p:cNvCxnSpPr>
          <p:nvPr/>
        </p:nvCxnSpPr>
        <p:spPr>
          <a:xfrm flipV="1">
            <a:off x="7574142" y="2642280"/>
            <a:ext cx="676703" cy="1"/>
          </a:xfrm>
          <a:prstGeom prst="straightConnector1">
            <a:avLst/>
          </a:prstGeom>
          <a:ln w="28575">
            <a:solidFill>
              <a:srgbClr val="EAB2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C63CAC-A0C2-47A1-B628-3F238AC2EFCE}"/>
              </a:ext>
            </a:extLst>
          </p:cNvPr>
          <p:cNvCxnSpPr/>
          <p:nvPr/>
        </p:nvCxnSpPr>
        <p:spPr>
          <a:xfrm flipV="1">
            <a:off x="7574142" y="3647481"/>
            <a:ext cx="676703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1770A09-AECF-4DAF-9373-73A380655E65}"/>
              </a:ext>
            </a:extLst>
          </p:cNvPr>
          <p:cNvGrpSpPr/>
          <p:nvPr/>
        </p:nvGrpSpPr>
        <p:grpSpPr>
          <a:xfrm>
            <a:off x="8250844" y="3218298"/>
            <a:ext cx="3544483" cy="1222247"/>
            <a:chOff x="8250843" y="3218298"/>
            <a:chExt cx="3544483" cy="1222246"/>
          </a:xfrm>
        </p:grpSpPr>
        <p:pic>
          <p:nvPicPr>
            <p:cNvPr id="86" name="Picture 2" descr="Image result for sam file">
              <a:extLst>
                <a:ext uri="{FF2B5EF4-FFF2-40B4-BE49-F238E27FC236}">
                  <a16:creationId xmlns:a16="http://schemas.microsoft.com/office/drawing/2014/main" id="{B555ED79-A5FE-4E45-8558-33F22C4987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65"/>
            <a:stretch/>
          </p:blipFill>
          <p:spPr bwMode="auto">
            <a:xfrm>
              <a:off x="8250843" y="3227212"/>
              <a:ext cx="3544483" cy="1213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9907275-047B-4169-A984-B1C03E2E2073}"/>
                </a:ext>
              </a:extLst>
            </p:cNvPr>
            <p:cNvSpPr txBox="1"/>
            <p:nvPr/>
          </p:nvSpPr>
          <p:spPr>
            <a:xfrm>
              <a:off x="10778601" y="3218298"/>
              <a:ext cx="904735" cy="338554"/>
            </a:xfrm>
            <a:prstGeom prst="rect">
              <a:avLst/>
            </a:prstGeom>
            <a:solidFill>
              <a:srgbClr val="7030A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SAM file 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08AEBE-1C47-4E9D-9A7D-163ECFE466BC}"/>
              </a:ext>
            </a:extLst>
          </p:cNvPr>
          <p:cNvCxnSpPr/>
          <p:nvPr/>
        </p:nvCxnSpPr>
        <p:spPr>
          <a:xfrm flipV="1">
            <a:off x="7676717" y="4840913"/>
            <a:ext cx="676703" cy="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5025E08-FB0B-4A68-B053-2DF2EF343AC1}"/>
              </a:ext>
            </a:extLst>
          </p:cNvPr>
          <p:cNvCxnSpPr/>
          <p:nvPr/>
        </p:nvCxnSpPr>
        <p:spPr>
          <a:xfrm>
            <a:off x="6095999" y="5047899"/>
            <a:ext cx="0" cy="36003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165CED4-FD4F-4EE1-B519-1DAC99B8A507}"/>
              </a:ext>
            </a:extLst>
          </p:cNvPr>
          <p:cNvSpPr/>
          <p:nvPr/>
        </p:nvSpPr>
        <p:spPr>
          <a:xfrm>
            <a:off x="3514589" y="5570725"/>
            <a:ext cx="5247227" cy="697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Statistical analysis to identify the differentially expressed genes (DESeq2, </a:t>
            </a:r>
            <a:r>
              <a:rPr lang="en-US" sz="2000" b="1" dirty="0" err="1"/>
              <a:t>limma</a:t>
            </a:r>
            <a:r>
              <a:rPr lang="en-US" sz="2000" b="1" dirty="0"/>
              <a:t>, </a:t>
            </a:r>
            <a:r>
              <a:rPr lang="en-US" sz="2000" b="1" dirty="0" err="1"/>
              <a:t>edgeR</a:t>
            </a:r>
            <a:r>
              <a:rPr lang="en-US" sz="2000" b="1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294F-B16D-439D-A943-4B7181447E55}"/>
              </a:ext>
            </a:extLst>
          </p:cNvPr>
          <p:cNvGrpSpPr/>
          <p:nvPr/>
        </p:nvGrpSpPr>
        <p:grpSpPr>
          <a:xfrm>
            <a:off x="3185366" y="4655495"/>
            <a:ext cx="3575199" cy="1730523"/>
            <a:chOff x="3185366" y="4655494"/>
            <a:chExt cx="3575198" cy="17305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D9A427-3D83-4E29-9D75-B08DF34BBB76}"/>
                </a:ext>
              </a:extLst>
            </p:cNvPr>
            <p:cNvSpPr/>
            <p:nvPr/>
          </p:nvSpPr>
          <p:spPr>
            <a:xfrm>
              <a:off x="5771255" y="5835889"/>
              <a:ext cx="989309" cy="550128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6693D41-BFE1-4617-985C-4FA41417F2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5366" y="4655494"/>
              <a:ext cx="2602523" cy="1370513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559880-5090-49F3-8AF5-8266E4517F98}"/>
              </a:ext>
            </a:extLst>
          </p:cNvPr>
          <p:cNvSpPr txBox="1"/>
          <p:nvPr/>
        </p:nvSpPr>
        <p:spPr>
          <a:xfrm>
            <a:off x="186998" y="4309236"/>
            <a:ext cx="2939757" cy="175432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DESeq2  is </a:t>
            </a:r>
            <a:r>
              <a:rPr lang="en-US" dirty="0"/>
              <a:t>a R/Bioconductor package for differential gene expression analysis on count based expression datasets using the negative binomial distribution.</a:t>
            </a:r>
          </a:p>
        </p:txBody>
      </p:sp>
      <p:pic>
        <p:nvPicPr>
          <p:cNvPr id="34" name="Picture 33" descr="scholars_final.png">
            <a:extLst>
              <a:ext uri="{FF2B5EF4-FFF2-40B4-BE49-F238E27FC236}">
                <a16:creationId xmlns:a16="http://schemas.microsoft.com/office/drawing/2014/main" id="{BA232B42-3F87-4D39-BE05-69C2879D41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463162" y="429908"/>
            <a:ext cx="1320800" cy="4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0A625-6A5C-4278-B171-8D4A627F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Differential expression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C08D-FF8A-4E46-B281-FFD16F1A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41" y="640080"/>
            <a:ext cx="7457204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Starting with the count data</a:t>
            </a:r>
          </a:p>
          <a:p>
            <a:pPr marL="0" indent="0" algn="just">
              <a:buNone/>
            </a:pPr>
            <a:r>
              <a:rPr lang="en-US" sz="2400" dirty="0"/>
              <a:t>We want to identify the difference between the cases? Can we just take the fold change (mean of cancer/mean of healthy)?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DF5DA-0ACB-498D-A8DA-4CB39FDB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341" y="3875384"/>
            <a:ext cx="7793452" cy="1775908"/>
          </a:xfrm>
          <a:prstGeom prst="rect">
            <a:avLst/>
          </a:prstGeom>
        </p:spPr>
      </p:pic>
      <p:pic>
        <p:nvPicPr>
          <p:cNvPr id="6" name="Picture 5" descr="scholars_final.png">
            <a:extLst>
              <a:ext uri="{FF2B5EF4-FFF2-40B4-BE49-F238E27FC236}">
                <a16:creationId xmlns:a16="http://schemas.microsoft.com/office/drawing/2014/main" id="{A2297A5D-269C-454A-BE94-9B05282E7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43239" y="6217920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6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BB-A820-4BC8-BBD9-3960B6FB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656"/>
            <a:ext cx="10515600" cy="1325563"/>
          </a:xfrm>
          <a:prstGeom prst="horizontalScroll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Sources of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82C-6888-4679-B001-A82FFE6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2141537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Phenotypic variability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Measurement error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Nature biological variations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727303-C094-42E1-8153-04FD2C892519}"/>
              </a:ext>
            </a:extLst>
          </p:cNvPr>
          <p:cNvGrpSpPr/>
          <p:nvPr/>
        </p:nvGrpSpPr>
        <p:grpSpPr>
          <a:xfrm>
            <a:off x="990359" y="3959538"/>
            <a:ext cx="9431794" cy="2533337"/>
            <a:chOff x="1412342" y="4212236"/>
            <a:chExt cx="9431794" cy="25333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F17253-7836-4CA8-8B4D-1A08CD085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48"/>
            <a:stretch/>
          </p:blipFill>
          <p:spPr>
            <a:xfrm>
              <a:off x="1412342" y="6222514"/>
              <a:ext cx="9431794" cy="5230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6FA45F-BCB9-4440-A6F0-E6E2F54764B7}"/>
                </a:ext>
              </a:extLst>
            </p:cNvPr>
            <p:cNvSpPr/>
            <p:nvPr/>
          </p:nvSpPr>
          <p:spPr>
            <a:xfrm>
              <a:off x="2683239" y="4212236"/>
              <a:ext cx="7974768" cy="19337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7FD65-9CC7-44D2-8DB7-66C2F5750950}"/>
                </a:ext>
              </a:extLst>
            </p:cNvPr>
            <p:cNvCxnSpPr/>
            <p:nvPr/>
          </p:nvCxnSpPr>
          <p:spPr>
            <a:xfrm>
              <a:off x="2683239" y="4811843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98C46B-DEAF-43F8-B2FC-2E14750B9FB0}"/>
                </a:ext>
              </a:extLst>
            </p:cNvPr>
            <p:cNvCxnSpPr/>
            <p:nvPr/>
          </p:nvCxnSpPr>
          <p:spPr>
            <a:xfrm>
              <a:off x="2683239" y="5487415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3D00CC-C944-4428-A31B-C1B25D4297D4}"/>
                </a:ext>
              </a:extLst>
            </p:cNvPr>
            <p:cNvSpPr/>
            <p:nvPr/>
          </p:nvSpPr>
          <p:spPr>
            <a:xfrm>
              <a:off x="4062335" y="4704666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052EC6-2387-429B-81CB-36EB90F86D05}"/>
                </a:ext>
              </a:extLst>
            </p:cNvPr>
            <p:cNvSpPr/>
            <p:nvPr/>
          </p:nvSpPr>
          <p:spPr>
            <a:xfrm>
              <a:off x="4302177" y="480186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2E00B8-9C07-4D03-8D75-522E1C0B5FE5}"/>
                </a:ext>
              </a:extLst>
            </p:cNvPr>
            <p:cNvSpPr/>
            <p:nvPr/>
          </p:nvSpPr>
          <p:spPr>
            <a:xfrm>
              <a:off x="4562007" y="4758170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5301F8-85A3-46B5-99EA-C7E1FA4A0E74}"/>
                </a:ext>
              </a:extLst>
            </p:cNvPr>
            <p:cNvSpPr/>
            <p:nvPr/>
          </p:nvSpPr>
          <p:spPr>
            <a:xfrm>
              <a:off x="6910467" y="481184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4C4B0A-E10F-40F4-A17B-F2E143E334AB}"/>
                </a:ext>
              </a:extLst>
            </p:cNvPr>
            <p:cNvSpPr/>
            <p:nvPr/>
          </p:nvSpPr>
          <p:spPr>
            <a:xfrm>
              <a:off x="7060368" y="4749635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893608-2B9A-48A8-B584-0A7F4B0C1FA2}"/>
                </a:ext>
              </a:extLst>
            </p:cNvPr>
            <p:cNvSpPr/>
            <p:nvPr/>
          </p:nvSpPr>
          <p:spPr>
            <a:xfrm>
              <a:off x="8024735" y="4705087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DF9D13-B54B-4EEB-8042-7BC85E86FE1C}"/>
                </a:ext>
              </a:extLst>
            </p:cNvPr>
            <p:cNvSpPr/>
            <p:nvPr/>
          </p:nvSpPr>
          <p:spPr>
            <a:xfrm>
              <a:off x="8589365" y="4739060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47D8B-28A7-455E-B11D-356435601996}"/>
                </a:ext>
              </a:extLst>
            </p:cNvPr>
            <p:cNvSpPr/>
            <p:nvPr/>
          </p:nvSpPr>
          <p:spPr>
            <a:xfrm>
              <a:off x="9109024" y="475689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F4CB06-50E6-499B-9D9B-4EC1B4B2493B}"/>
                </a:ext>
              </a:extLst>
            </p:cNvPr>
            <p:cNvSpPr/>
            <p:nvPr/>
          </p:nvSpPr>
          <p:spPr>
            <a:xfrm>
              <a:off x="9883515" y="4694090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366ADE-FA60-465A-8CD0-3CD5F2CDBDCD}"/>
                </a:ext>
              </a:extLst>
            </p:cNvPr>
            <p:cNvCxnSpPr/>
            <p:nvPr/>
          </p:nvCxnSpPr>
          <p:spPr>
            <a:xfrm>
              <a:off x="7030388" y="4589160"/>
              <a:ext cx="0" cy="485011"/>
            </a:xfrm>
            <a:prstGeom prst="line">
              <a:avLst/>
            </a:prstGeom>
            <a:ln w="38100">
              <a:solidFill>
                <a:srgbClr val="99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7EAD88-3264-4D05-9C39-328CE602C466}"/>
                </a:ext>
              </a:extLst>
            </p:cNvPr>
            <p:cNvSpPr/>
            <p:nvPr/>
          </p:nvSpPr>
          <p:spPr>
            <a:xfrm>
              <a:off x="3015522" y="5445155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5D28B6-EB84-4455-A631-EF9F16328EB4}"/>
                </a:ext>
              </a:extLst>
            </p:cNvPr>
            <p:cNvSpPr/>
            <p:nvPr/>
          </p:nvSpPr>
          <p:spPr>
            <a:xfrm>
              <a:off x="3347805" y="5392486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17B21B-9353-450D-8965-81A5D6EBF177}"/>
                </a:ext>
              </a:extLst>
            </p:cNvPr>
            <p:cNvSpPr/>
            <p:nvPr/>
          </p:nvSpPr>
          <p:spPr>
            <a:xfrm>
              <a:off x="3897444" y="5431178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0B6C6B-B1A3-424C-95DB-C8EC8D285D19}"/>
                </a:ext>
              </a:extLst>
            </p:cNvPr>
            <p:cNvSpPr/>
            <p:nvPr/>
          </p:nvSpPr>
          <p:spPr>
            <a:xfrm>
              <a:off x="4489555" y="5459940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C61E1-3AE3-4AC7-9B35-0DB8F5489156}"/>
                </a:ext>
              </a:extLst>
            </p:cNvPr>
            <p:cNvSpPr/>
            <p:nvPr/>
          </p:nvSpPr>
          <p:spPr>
            <a:xfrm>
              <a:off x="5081666" y="5432419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DBEC6A-7D25-4FB3-B229-9C40565A6BA0}"/>
                </a:ext>
              </a:extLst>
            </p:cNvPr>
            <p:cNvSpPr/>
            <p:nvPr/>
          </p:nvSpPr>
          <p:spPr>
            <a:xfrm>
              <a:off x="5443928" y="5359275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E7CF7A-83EB-44F9-B35D-467FA9821E31}"/>
                </a:ext>
              </a:extLst>
            </p:cNvPr>
            <p:cNvCxnSpPr/>
            <p:nvPr/>
          </p:nvCxnSpPr>
          <p:spPr>
            <a:xfrm>
              <a:off x="4214735" y="5224765"/>
              <a:ext cx="0" cy="48501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E8CF64-F3AF-4CC5-9A50-1A187C708E3B}"/>
                </a:ext>
              </a:extLst>
            </p:cNvPr>
            <p:cNvSpPr txBox="1"/>
            <p:nvPr/>
          </p:nvSpPr>
          <p:spPr>
            <a:xfrm>
              <a:off x="2158582" y="4627177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13AE7-FD06-4410-8F8B-8B4B3D5042BD}"/>
                </a:ext>
              </a:extLst>
            </p:cNvPr>
            <p:cNvSpPr txBox="1"/>
            <p:nvPr/>
          </p:nvSpPr>
          <p:spPr>
            <a:xfrm>
              <a:off x="2146091" y="5291481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</p:grpSp>
      <p:pic>
        <p:nvPicPr>
          <p:cNvPr id="31" name="Picture 30" descr="scholars_final.png">
            <a:extLst>
              <a:ext uri="{FF2B5EF4-FFF2-40B4-BE49-F238E27FC236}">
                <a16:creationId xmlns:a16="http://schemas.microsoft.com/office/drawing/2014/main" id="{C1AD0EC9-84E5-40B5-B840-AD1C91062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218607" y="761830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BB-A820-4BC8-BBD9-3960B6FB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656"/>
            <a:ext cx="10515600" cy="1325563"/>
          </a:xfrm>
          <a:prstGeom prst="horizontalScroll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Sources of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82C-6888-4679-B001-A82FFE6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2141537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Phenotypic variability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Measurement error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Nature biological variations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727303-C094-42E1-8153-04FD2C892519}"/>
              </a:ext>
            </a:extLst>
          </p:cNvPr>
          <p:cNvGrpSpPr/>
          <p:nvPr/>
        </p:nvGrpSpPr>
        <p:grpSpPr>
          <a:xfrm>
            <a:off x="990359" y="3959538"/>
            <a:ext cx="9431794" cy="2533337"/>
            <a:chOff x="1412342" y="4212236"/>
            <a:chExt cx="9431794" cy="25333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F17253-7836-4CA8-8B4D-1A08CD085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48"/>
            <a:stretch/>
          </p:blipFill>
          <p:spPr>
            <a:xfrm>
              <a:off x="1412342" y="6222514"/>
              <a:ext cx="9431794" cy="5230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6FA45F-BCB9-4440-A6F0-E6E2F54764B7}"/>
                </a:ext>
              </a:extLst>
            </p:cNvPr>
            <p:cNvSpPr/>
            <p:nvPr/>
          </p:nvSpPr>
          <p:spPr>
            <a:xfrm>
              <a:off x="2683239" y="4212236"/>
              <a:ext cx="7974768" cy="19337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7FD65-9CC7-44D2-8DB7-66C2F5750950}"/>
                </a:ext>
              </a:extLst>
            </p:cNvPr>
            <p:cNvCxnSpPr/>
            <p:nvPr/>
          </p:nvCxnSpPr>
          <p:spPr>
            <a:xfrm>
              <a:off x="2683239" y="4811843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98C46B-DEAF-43F8-B2FC-2E14750B9FB0}"/>
                </a:ext>
              </a:extLst>
            </p:cNvPr>
            <p:cNvCxnSpPr/>
            <p:nvPr/>
          </p:nvCxnSpPr>
          <p:spPr>
            <a:xfrm>
              <a:off x="2683239" y="5487415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052EC6-2387-429B-81CB-36EB90F86D05}"/>
                </a:ext>
              </a:extLst>
            </p:cNvPr>
            <p:cNvSpPr/>
            <p:nvPr/>
          </p:nvSpPr>
          <p:spPr>
            <a:xfrm>
              <a:off x="4302177" y="480186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5301F8-85A3-46B5-99EA-C7E1FA4A0E74}"/>
                </a:ext>
              </a:extLst>
            </p:cNvPr>
            <p:cNvSpPr/>
            <p:nvPr/>
          </p:nvSpPr>
          <p:spPr>
            <a:xfrm>
              <a:off x="6910467" y="481184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366ADE-FA60-465A-8CD0-3CD5F2CDBDCD}"/>
                </a:ext>
              </a:extLst>
            </p:cNvPr>
            <p:cNvCxnSpPr/>
            <p:nvPr/>
          </p:nvCxnSpPr>
          <p:spPr>
            <a:xfrm>
              <a:off x="5591333" y="4597068"/>
              <a:ext cx="0" cy="485011"/>
            </a:xfrm>
            <a:prstGeom prst="line">
              <a:avLst/>
            </a:prstGeom>
            <a:ln w="38100">
              <a:solidFill>
                <a:srgbClr val="99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17B21B-9353-450D-8965-81A5D6EBF177}"/>
                </a:ext>
              </a:extLst>
            </p:cNvPr>
            <p:cNvSpPr/>
            <p:nvPr/>
          </p:nvSpPr>
          <p:spPr>
            <a:xfrm>
              <a:off x="3897444" y="5431178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0B6C6B-B1A3-424C-95DB-C8EC8D285D19}"/>
                </a:ext>
              </a:extLst>
            </p:cNvPr>
            <p:cNvSpPr/>
            <p:nvPr/>
          </p:nvSpPr>
          <p:spPr>
            <a:xfrm>
              <a:off x="4489555" y="5459940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E7CF7A-83EB-44F9-B35D-467FA9821E31}"/>
                </a:ext>
              </a:extLst>
            </p:cNvPr>
            <p:cNvCxnSpPr/>
            <p:nvPr/>
          </p:nvCxnSpPr>
          <p:spPr>
            <a:xfrm>
              <a:off x="4214735" y="5224765"/>
              <a:ext cx="0" cy="48501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E8CF64-F3AF-4CC5-9A50-1A187C708E3B}"/>
                </a:ext>
              </a:extLst>
            </p:cNvPr>
            <p:cNvSpPr txBox="1"/>
            <p:nvPr/>
          </p:nvSpPr>
          <p:spPr>
            <a:xfrm>
              <a:off x="2158582" y="4627177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13AE7-FD06-4410-8F8B-8B4B3D5042BD}"/>
                </a:ext>
              </a:extLst>
            </p:cNvPr>
            <p:cNvSpPr txBox="1"/>
            <p:nvPr/>
          </p:nvSpPr>
          <p:spPr>
            <a:xfrm>
              <a:off x="2146091" y="5291481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</p:grpSp>
      <p:pic>
        <p:nvPicPr>
          <p:cNvPr id="17" name="Picture 16" descr="scholars_final.png">
            <a:extLst>
              <a:ext uri="{FF2B5EF4-FFF2-40B4-BE49-F238E27FC236}">
                <a16:creationId xmlns:a16="http://schemas.microsoft.com/office/drawing/2014/main" id="{EE02726B-E4FA-43FD-9009-BA810689DA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218607" y="738438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8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BB-A820-4BC8-BBD9-3960B6FB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369"/>
            <a:ext cx="10515600" cy="1102105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Sources of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82C-6888-4679-B001-A82FFE6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74" y="1507148"/>
            <a:ext cx="11494640" cy="4351338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2400" dirty="0"/>
              <a:t>Sequencing depth (library size)            B. Gene length                     C. RNA composition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D. Sequences bias (GC content)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C178A-B528-41FD-8F55-F240088D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943"/>
            <a:ext cx="4465061" cy="2430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8F12B-2F8A-4E55-ABB7-5983B781C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46" y="2348452"/>
            <a:ext cx="2749022" cy="20587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85FD75E-A1F0-4BAD-A339-A9BF3522263C}"/>
              </a:ext>
            </a:extLst>
          </p:cNvPr>
          <p:cNvGrpSpPr/>
          <p:nvPr/>
        </p:nvGrpSpPr>
        <p:grpSpPr>
          <a:xfrm>
            <a:off x="7965492" y="2611774"/>
            <a:ext cx="3957934" cy="1509850"/>
            <a:chOff x="5279056" y="5062818"/>
            <a:chExt cx="3957934" cy="15098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B3AACC-5C17-485C-93B2-4A331C6F96C8}"/>
                </a:ext>
              </a:extLst>
            </p:cNvPr>
            <p:cNvGrpSpPr/>
            <p:nvPr/>
          </p:nvGrpSpPr>
          <p:grpSpPr>
            <a:xfrm>
              <a:off x="5916731" y="5488449"/>
              <a:ext cx="390038" cy="534873"/>
              <a:chOff x="5193226" y="5726442"/>
              <a:chExt cx="390038" cy="534873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B28B1D-29EB-40BE-ACF9-DAECDD83E8FE}"/>
                  </a:ext>
                </a:extLst>
              </p:cNvPr>
              <p:cNvCxnSpPr/>
              <p:nvPr/>
            </p:nvCxnSpPr>
            <p:spPr>
              <a:xfrm>
                <a:off x="5257800" y="6261315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EC9144E-6E41-4A0A-BCF6-99FE9A26BA6E}"/>
                  </a:ext>
                </a:extLst>
              </p:cNvPr>
              <p:cNvCxnSpPr/>
              <p:nvPr/>
            </p:nvCxnSpPr>
            <p:spPr>
              <a:xfrm>
                <a:off x="5226804" y="6150244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EDC0622-0AFE-4A5A-8EDA-8B82299EB7AA}"/>
                  </a:ext>
                </a:extLst>
              </p:cNvPr>
              <p:cNvCxnSpPr/>
              <p:nvPr/>
            </p:nvCxnSpPr>
            <p:spPr>
              <a:xfrm>
                <a:off x="5211306" y="6036590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8479D2F-E768-4140-B6CC-B88C039F6BBE}"/>
                  </a:ext>
                </a:extLst>
              </p:cNvPr>
              <p:cNvCxnSpPr/>
              <p:nvPr/>
            </p:nvCxnSpPr>
            <p:spPr>
              <a:xfrm>
                <a:off x="5211306" y="5904979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D939412-1CBD-4ACA-9707-674AC46E9BBE}"/>
                  </a:ext>
                </a:extLst>
              </p:cNvPr>
              <p:cNvCxnSpPr/>
              <p:nvPr/>
            </p:nvCxnSpPr>
            <p:spPr>
              <a:xfrm>
                <a:off x="5211306" y="5806513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DB972-D656-4D26-BC42-6FBA2017458F}"/>
                  </a:ext>
                </a:extLst>
              </p:cNvPr>
              <p:cNvCxnSpPr/>
              <p:nvPr/>
            </p:nvCxnSpPr>
            <p:spPr>
              <a:xfrm>
                <a:off x="5193226" y="5726442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D7B1DA-29D7-4A9E-B44D-809D7E7AB5C4}"/>
                </a:ext>
              </a:extLst>
            </p:cNvPr>
            <p:cNvGrpSpPr/>
            <p:nvPr/>
          </p:nvGrpSpPr>
          <p:grpSpPr>
            <a:xfrm>
              <a:off x="5279056" y="5062818"/>
              <a:ext cx="3957934" cy="1509850"/>
              <a:chOff x="5157127" y="5133574"/>
              <a:chExt cx="4138380" cy="142872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8D4764-39AA-4995-B03C-D1EB7363FE51}"/>
                  </a:ext>
                </a:extLst>
              </p:cNvPr>
              <p:cNvSpPr/>
              <p:nvPr/>
            </p:nvSpPr>
            <p:spPr>
              <a:xfrm>
                <a:off x="5157127" y="5133574"/>
                <a:ext cx="2062442" cy="1428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9FFCB4C-B6FB-40F2-9AD5-F1DCA7B0C9AE}"/>
                  </a:ext>
                </a:extLst>
              </p:cNvPr>
              <p:cNvSpPr/>
              <p:nvPr/>
            </p:nvSpPr>
            <p:spPr>
              <a:xfrm>
                <a:off x="7722503" y="5244123"/>
                <a:ext cx="1573004" cy="12287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A813DE7-AA4F-4677-BD2F-01A9B015B2E6}"/>
                  </a:ext>
                </a:extLst>
              </p:cNvPr>
              <p:cNvGrpSpPr/>
              <p:nvPr/>
            </p:nvGrpSpPr>
            <p:grpSpPr>
              <a:xfrm>
                <a:off x="5393926" y="5507595"/>
                <a:ext cx="390029" cy="534873"/>
                <a:chOff x="5501124" y="5726442"/>
                <a:chExt cx="390029" cy="534873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B03E9CC-9A50-4993-821A-72C83F7A46A3}"/>
                    </a:ext>
                  </a:extLst>
                </p:cNvPr>
                <p:cNvCxnSpPr/>
                <p:nvPr/>
              </p:nvCxnSpPr>
              <p:spPr>
                <a:xfrm>
                  <a:off x="5565690" y="6261315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AFED4F8-A7F1-435D-A1B8-2C7769C4C82D}"/>
                    </a:ext>
                  </a:extLst>
                </p:cNvPr>
                <p:cNvCxnSpPr/>
                <p:nvPr/>
              </p:nvCxnSpPr>
              <p:spPr>
                <a:xfrm>
                  <a:off x="5534702" y="6150244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5A78F0F-358D-410C-B998-6E4F69D23C90}"/>
                    </a:ext>
                  </a:extLst>
                </p:cNvPr>
                <p:cNvCxnSpPr/>
                <p:nvPr/>
              </p:nvCxnSpPr>
              <p:spPr>
                <a:xfrm>
                  <a:off x="5519202" y="6036590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C6FC20E-460F-4F54-BAE8-F7C623820CE5}"/>
                    </a:ext>
                  </a:extLst>
                </p:cNvPr>
                <p:cNvCxnSpPr/>
                <p:nvPr/>
              </p:nvCxnSpPr>
              <p:spPr>
                <a:xfrm>
                  <a:off x="5519202" y="5904979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4D7EFE2-AD94-4DAA-917E-96A2BCBCE5D7}"/>
                    </a:ext>
                  </a:extLst>
                </p:cNvPr>
                <p:cNvCxnSpPr/>
                <p:nvPr/>
              </p:nvCxnSpPr>
              <p:spPr>
                <a:xfrm>
                  <a:off x="5502996" y="5806513"/>
                  <a:ext cx="325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A8A7153-146B-4FB7-A28B-15CD7410C76B}"/>
                    </a:ext>
                  </a:extLst>
                </p:cNvPr>
                <p:cNvCxnSpPr/>
                <p:nvPr/>
              </p:nvCxnSpPr>
              <p:spPr>
                <a:xfrm>
                  <a:off x="5501124" y="5726442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F406E8-1790-4674-A645-0D978706251C}"/>
                  </a:ext>
                </a:extLst>
              </p:cNvPr>
              <p:cNvCxnSpPr/>
              <p:nvPr/>
            </p:nvCxnSpPr>
            <p:spPr>
              <a:xfrm>
                <a:off x="6277082" y="5715032"/>
                <a:ext cx="32546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305D15-12B7-43A6-8037-836166BE8CAD}"/>
                  </a:ext>
                </a:extLst>
              </p:cNvPr>
              <p:cNvCxnSpPr/>
              <p:nvPr/>
            </p:nvCxnSpPr>
            <p:spPr>
              <a:xfrm>
                <a:off x="8456200" y="5664208"/>
                <a:ext cx="32546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2AEA51-4446-4A90-A84E-434B0D70F6D2}"/>
                  </a:ext>
                </a:extLst>
              </p:cNvPr>
              <p:cNvCxnSpPr/>
              <p:nvPr/>
            </p:nvCxnSpPr>
            <p:spPr>
              <a:xfrm>
                <a:off x="7798231" y="6161901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73B1A54-6D0E-4DEE-92C2-2C048BE328DC}"/>
                  </a:ext>
                </a:extLst>
              </p:cNvPr>
              <p:cNvCxnSpPr/>
              <p:nvPr/>
            </p:nvCxnSpPr>
            <p:spPr>
              <a:xfrm>
                <a:off x="7798231" y="6042468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BB87297-F614-4DDB-A0FE-74DF813E2AFF}"/>
                  </a:ext>
                </a:extLst>
              </p:cNvPr>
              <p:cNvGrpSpPr/>
              <p:nvPr/>
            </p:nvGrpSpPr>
            <p:grpSpPr>
              <a:xfrm>
                <a:off x="6421026" y="5953925"/>
                <a:ext cx="330631" cy="294469"/>
                <a:chOff x="6413278" y="5867432"/>
                <a:chExt cx="330631" cy="29446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8B503AD-7452-45D7-817E-331B554F7951}"/>
                    </a:ext>
                  </a:extLst>
                </p:cNvPr>
                <p:cNvCxnSpPr/>
                <p:nvPr/>
              </p:nvCxnSpPr>
              <p:spPr>
                <a:xfrm>
                  <a:off x="6418445" y="6005046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13E37-C644-4F09-A176-92368CB16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3278" y="6161901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C4469C80-5565-4916-853F-3D1B71C61D67}"/>
                    </a:ext>
                  </a:extLst>
                </p:cNvPr>
                <p:cNvCxnSpPr/>
                <p:nvPr/>
              </p:nvCxnSpPr>
              <p:spPr>
                <a:xfrm>
                  <a:off x="6413278" y="5867432"/>
                  <a:ext cx="325465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7AEB3EC-640E-4EFA-8955-AC8CD9238F5A}"/>
                  </a:ext>
                </a:extLst>
              </p:cNvPr>
              <p:cNvGrpSpPr/>
              <p:nvPr/>
            </p:nvGrpSpPr>
            <p:grpSpPr>
              <a:xfrm>
                <a:off x="8810021" y="5953925"/>
                <a:ext cx="330631" cy="294469"/>
                <a:chOff x="6186408" y="5867432"/>
                <a:chExt cx="330631" cy="29446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DFBEE0A-D6CC-470B-947C-6EC93AC3E5D8}"/>
                    </a:ext>
                  </a:extLst>
                </p:cNvPr>
                <p:cNvCxnSpPr/>
                <p:nvPr/>
              </p:nvCxnSpPr>
              <p:spPr>
                <a:xfrm>
                  <a:off x="6191575" y="6005046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E2826B4-3E96-4A60-9BB0-0398583E9623}"/>
                    </a:ext>
                  </a:extLst>
                </p:cNvPr>
                <p:cNvCxnSpPr/>
                <p:nvPr/>
              </p:nvCxnSpPr>
              <p:spPr>
                <a:xfrm>
                  <a:off x="6186408" y="6161901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3D580AB-A7E3-4F22-AFA1-C1CF2EA22083}"/>
                    </a:ext>
                  </a:extLst>
                </p:cNvPr>
                <p:cNvCxnSpPr/>
                <p:nvPr/>
              </p:nvCxnSpPr>
              <p:spPr>
                <a:xfrm>
                  <a:off x="6186408" y="5867432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B7B1B0-5EA2-49A8-98C2-61DAA36395DD}"/>
              </a:ext>
            </a:extLst>
          </p:cNvPr>
          <p:cNvCxnSpPr/>
          <p:nvPr/>
        </p:nvCxnSpPr>
        <p:spPr>
          <a:xfrm>
            <a:off x="4819973" y="1507148"/>
            <a:ext cx="0" cy="290009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99D582-3223-4BEE-A3CC-9D898EB10C56}"/>
              </a:ext>
            </a:extLst>
          </p:cNvPr>
          <p:cNvCxnSpPr/>
          <p:nvPr/>
        </p:nvCxnSpPr>
        <p:spPr>
          <a:xfrm>
            <a:off x="7733668" y="1507148"/>
            <a:ext cx="0" cy="290009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scholars_final.png">
            <a:extLst>
              <a:ext uri="{FF2B5EF4-FFF2-40B4-BE49-F238E27FC236}">
                <a16:creationId xmlns:a16="http://schemas.microsoft.com/office/drawing/2014/main" id="{43F3DC6D-FDF8-4225-ACEA-7C8B5C326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355600" y="473041"/>
            <a:ext cx="1320800" cy="52647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785853-2E1D-4E26-9A05-6B072880C4B2}"/>
              </a:ext>
            </a:extLst>
          </p:cNvPr>
          <p:cNvCxnSpPr/>
          <p:nvPr/>
        </p:nvCxnSpPr>
        <p:spPr>
          <a:xfrm>
            <a:off x="8977707" y="4645896"/>
            <a:ext cx="3254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5976DA-F93D-4FEF-835F-AB20FF67DB31}"/>
              </a:ext>
            </a:extLst>
          </p:cNvPr>
          <p:cNvCxnSpPr/>
          <p:nvPr/>
        </p:nvCxnSpPr>
        <p:spPr>
          <a:xfrm>
            <a:off x="8946711" y="4534825"/>
            <a:ext cx="3254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AC3961-F6F1-427F-8787-1CC401F9278B}"/>
              </a:ext>
            </a:extLst>
          </p:cNvPr>
          <p:cNvCxnSpPr/>
          <p:nvPr/>
        </p:nvCxnSpPr>
        <p:spPr>
          <a:xfrm>
            <a:off x="8931213" y="4421171"/>
            <a:ext cx="3254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2DF630-A91E-460E-987C-9D0803BA2406}"/>
              </a:ext>
            </a:extLst>
          </p:cNvPr>
          <p:cNvCxnSpPr/>
          <p:nvPr/>
        </p:nvCxnSpPr>
        <p:spPr>
          <a:xfrm>
            <a:off x="11436930" y="4566599"/>
            <a:ext cx="311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424F87-7FEC-4C9B-97A6-C7BCC6C979F6}"/>
              </a:ext>
            </a:extLst>
          </p:cNvPr>
          <p:cNvCxnSpPr/>
          <p:nvPr/>
        </p:nvCxnSpPr>
        <p:spPr>
          <a:xfrm>
            <a:off x="11431988" y="4421171"/>
            <a:ext cx="311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6BF6511-A671-46B0-9C37-13064C3F900A}"/>
              </a:ext>
            </a:extLst>
          </p:cNvPr>
          <p:cNvCxnSpPr/>
          <p:nvPr/>
        </p:nvCxnSpPr>
        <p:spPr>
          <a:xfrm>
            <a:off x="10956643" y="4585935"/>
            <a:ext cx="3112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FC3-238F-4D03-B381-EB6EB68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496" y="590612"/>
            <a:ext cx="7493838" cy="248488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number of mapped reads for each gene is relative to the expression of RNA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'interesting</a:t>
            </a:r>
            <a:r>
              <a:rPr lang="en-US" sz="2400" dirty="0"/>
              <a:t>') in addition to several other factors (</a:t>
            </a:r>
            <a:r>
              <a:rPr lang="en-US" sz="2400" dirty="0">
                <a:solidFill>
                  <a:srgbClr val="C00000"/>
                </a:solidFill>
              </a:rPr>
              <a:t>'uninteresting</a:t>
            </a:r>
            <a:r>
              <a:rPr lang="en-US" sz="2400" dirty="0"/>
              <a:t>'). Normalization is the method of scaling raw count values to take the "uninteresting" variables into account. Through this way the levels of expression between the samples are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more comparable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EE26A-5171-443F-B24A-B6E04734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336" y="4007358"/>
            <a:ext cx="7829462" cy="1435401"/>
          </a:xfrm>
          <a:prstGeom prst="rect">
            <a:avLst/>
          </a:prstGeom>
        </p:spPr>
      </p:pic>
      <p:pic>
        <p:nvPicPr>
          <p:cNvPr id="6" name="Picture 5" descr="scholars_final.png">
            <a:extLst>
              <a:ext uri="{FF2B5EF4-FFF2-40B4-BE49-F238E27FC236}">
                <a16:creationId xmlns:a16="http://schemas.microsoft.com/office/drawing/2014/main" id="{F13050F6-CC83-483A-A03C-F1FC9EFCC8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24325" y="5990079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1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9" y="395493"/>
            <a:ext cx="6396689" cy="1325563"/>
          </a:xfrm>
        </p:spPr>
        <p:txBody>
          <a:bodyPr>
            <a:normAutofit/>
          </a:bodyPr>
          <a:lstStyle/>
          <a:p>
            <a:r>
              <a:rPr lang="en-US" dirty="0"/>
              <a:t>Methods of normalization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FC3-238F-4D03-B381-EB6EB68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35" y="2141537"/>
            <a:ext cx="639668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RPKM/FPKM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 (reads/fragments per kilobase of exon per million reads/fragments mapped)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CPM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 (counts per million)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TPM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 (transcripts per kilobase million)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DESeq2’s 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median of ratios</a:t>
            </a:r>
          </a:p>
          <a:p>
            <a:pPr marL="0" indent="0" algn="just">
              <a:buNone/>
            </a:pP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EdgeR’s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trimmed mean of M values (TMM)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holars_final.png">
            <a:extLst>
              <a:ext uri="{FF2B5EF4-FFF2-40B4-BE49-F238E27FC236}">
                <a16:creationId xmlns:a16="http://schemas.microsoft.com/office/drawing/2014/main" id="{11F1950D-921B-4F38-9415-7188C259B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7468256" y="6229638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667</Words>
  <Application>Microsoft Office PowerPoint</Application>
  <PresentationFormat>Widescreen</PresentationFormat>
  <Paragraphs>92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Andalus</vt:lpstr>
      <vt:lpstr>Arial</vt:lpstr>
      <vt:lpstr>Calibri</vt:lpstr>
      <vt:lpstr>Calibri Light</vt:lpstr>
      <vt:lpstr>Corbel</vt:lpstr>
      <vt:lpstr>Office Theme</vt:lpstr>
      <vt:lpstr>1_Office Theme</vt:lpstr>
      <vt:lpstr>RNA-seq differential expression analysis part 2 Egypt Scholars </vt:lpstr>
      <vt:lpstr>Outlines</vt:lpstr>
      <vt:lpstr>RNA-seq differential expression workflow </vt:lpstr>
      <vt:lpstr>Differential expression analysis </vt:lpstr>
      <vt:lpstr>Sources of variability </vt:lpstr>
      <vt:lpstr>Sources of variability </vt:lpstr>
      <vt:lpstr>Sources of variability </vt:lpstr>
      <vt:lpstr>Normalization </vt:lpstr>
      <vt:lpstr>Methods of normalization </vt:lpstr>
      <vt:lpstr>Statistical hypothesis testing </vt:lpstr>
      <vt:lpstr>Types of hypothesis testing </vt:lpstr>
      <vt:lpstr>Multiple Hypothesis Testing</vt:lpstr>
      <vt:lpstr>Practical work</vt:lpstr>
      <vt:lpstr>Probability Distributions</vt:lpstr>
      <vt:lpstr>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differential expression analysis part 2 Egypt Scholars </dc:title>
  <dc:creator>mariam aouda</dc:creator>
  <cp:lastModifiedBy>mariam aouda</cp:lastModifiedBy>
  <cp:revision>7</cp:revision>
  <dcterms:created xsi:type="dcterms:W3CDTF">2020-07-11T18:53:37Z</dcterms:created>
  <dcterms:modified xsi:type="dcterms:W3CDTF">2020-07-11T20:23:37Z</dcterms:modified>
</cp:coreProperties>
</file>