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7" r:id="rId3"/>
    <p:sldId id="264" r:id="rId4"/>
    <p:sldId id="282" r:id="rId5"/>
    <p:sldId id="291" r:id="rId6"/>
    <p:sldId id="292" r:id="rId7"/>
    <p:sldId id="278" r:id="rId8"/>
    <p:sldId id="279" r:id="rId9"/>
    <p:sldId id="283" r:id="rId10"/>
    <p:sldId id="290" r:id="rId11"/>
    <p:sldId id="284" r:id="rId12"/>
    <p:sldId id="287" r:id="rId13"/>
    <p:sldId id="286" r:id="rId14"/>
    <p:sldId id="288" r:id="rId15"/>
    <p:sldId id="289" r:id="rId16"/>
    <p:sldId id="294" r:id="rId17"/>
    <p:sldId id="296" r:id="rId18"/>
    <p:sldId id="293" r:id="rId19"/>
    <p:sldId id="29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30F03-32F9-4EB2-994E-CA2B0D5F08A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EAE93-C329-45CF-9B04-9956E3D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830F8-CFFA-4449-8E11-A65D3A7495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F30-CA1A-4596-B00B-80770C72E7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</a:t>
            </a:r>
            <a:r>
              <a:rPr lang="en-US" dirty="0" err="1"/>
              <a:t>dit</a:t>
            </a:r>
            <a:r>
              <a:rPr lang="en-US" dirty="0"/>
              <a:t>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8BAF2-9627-4027-BACE-7C7799C10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8D95-52A7-4915-BDEA-2F9A572C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6AAE-26D9-4B7F-B108-E2EC5BD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0CF0-E0E4-4C6F-9582-76EBEEF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810F-16D9-48D4-A091-DD7972EF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36257-D78C-4EF1-BEBE-FD5C964F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07EC-8C52-458A-8B2E-4F13091C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FABE-10A9-4E9A-A415-7CF2C5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3EE-8E80-43DB-894F-0D1FA83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0A93F-A86B-40B6-B9AE-FEA55D077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262DA-593E-43B8-9712-177A0528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9D8F-2CC1-46D0-957A-40BE9144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1EF8-334E-48D3-A525-913BC09A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A428-446F-45E0-8F45-C3D408EF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F4A4-0DB6-4A75-AD92-BBE598535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EB81-3F07-4326-ADF4-549D43C0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DE81-B309-4C1E-BB30-E2BB63AC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DF33-6D71-4198-82C2-B58A910B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029B-4951-4118-B4AE-C1BCD039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56DA-94AC-4CCC-B477-6BC0844B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4716-434C-4FBC-A8A0-AF50511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0620-4A19-4B76-B4B9-B951CC3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4E60-FA8B-4296-BFF7-18C43085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9666-21E1-41DC-8CA8-85CDAEC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46B0-7737-424C-BDEB-224D30E0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B8CB-B1DB-4B67-85DA-6780F464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7F7A-E175-4DAB-83BB-69D97EE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5731-D885-4D6B-BEE8-C8C66A2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66B-D4CB-40AD-9591-2DABF6E6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C4A3-2ACC-4668-B9BF-69FD80F2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B694-754D-417A-B3F4-529A2ED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E527-BCD4-48FD-BDB2-76C3B6F8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F1CC-3E23-4A34-8B52-20171DED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3501-A10C-4065-9326-DF9A8133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829A-0B84-43CA-8F2D-34CE4B1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3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80B-1E16-4195-8D5B-67363EF7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6ABA-921E-46A5-8B5E-B8861643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97189-CBFD-4D59-B0FA-DB1359AE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A076-F22C-40A2-AD36-08F36932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66222-4727-49DA-84C4-C51411703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37303-E5C5-48FF-9491-DB01F74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E9D5-D372-4DE0-9588-422CA7F7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3B9D5-36D0-4090-BB03-8AF6EA32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53E-4403-405E-B20D-39C541BF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23F9-58E4-4728-BC65-EBD1015A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85329-164B-4817-A4E0-9F91CBE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D816C-CEFC-4B08-95DE-6D90632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B6545-1D18-4BEB-82C1-D23C7FE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7321A-3215-4011-9E32-78A05B92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2C470-4061-4CF5-98D5-027CEF9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837-9113-4061-97F5-08540D62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78D2-5D54-4A7A-B9F1-0CC9AC98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F79A-C3DB-454C-9B9C-66953B69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21ED8-D518-4CD8-8BEE-9217252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9522-C78C-4F3C-ABEA-BA9AE21E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4278-2D2F-482E-80B3-CB3A2A0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D7A8-C498-499E-B011-708D1C6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BFE-2CD2-4A52-B545-EBAE8354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B938-A317-46F1-8C65-888004D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0155-12F2-4767-B051-989167FA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B93E-2E26-4892-B9AF-8AF95F8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3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6A2-BB9B-4C72-9BCC-E85A564B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FCD74-3778-49E1-96D5-AF53C1CDA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CBC6-CEFB-4879-A96E-5621057EE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C150-43B3-498E-A608-30E2FE7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1FB-C814-4103-AE66-FF1B6A20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9305-32BE-4A9F-8DBD-691D2F6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D12-E471-4BFA-A9E1-0544044E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9B11-3460-4788-8948-8D2CA0EF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6633-5439-4255-B097-2528C333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F5C4-82EB-40BA-AAB5-4D29E5C5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A121-2AB7-4930-8E9D-980488D0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51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2F4AD-D684-4CD8-A0B9-A421DF619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BA89-417B-41A0-900A-74B21F87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BAFB-FCAE-4F65-8178-E8EF209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6B52-7544-497E-9AB6-B8C5525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EC01-AC1A-4760-8C52-1CB1974C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0039-0B6F-4956-AAC1-CCDDF735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4667-16BF-40C9-9ED7-72FC37CE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4176-2345-4D85-85A7-409A5FD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3D10-1A31-4354-B7AB-65893486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F371-9FE8-49C9-AC28-90A35B4C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DD4-9D31-48DC-8E9C-9C5F6D9C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A4C-208D-479B-BEF8-26972E221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2BC51-B097-4760-A506-F1CE27C3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BA3C-FCF9-4595-A683-EB36059F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25AA0-2513-4915-A769-CEB5311C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40C-8D55-4477-9690-1F106815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714-EFA6-4CC1-A3CE-1BE5D464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FC4A-7DE4-4B21-B802-D0984DE6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99FD9-02BB-422E-A817-D744C860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9ED3D-7F48-44A0-A588-DD571D15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A1BEF-BF72-4E13-9484-D6F854BE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9C720-8614-41FE-B179-C25BD442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FA46-6D15-4745-83AA-47C8D226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0255-D09A-4AED-B6B7-1A7A41FF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D949-EE3E-45E8-AA23-1579A174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8C834-D01F-4FA7-A35D-EBB71E34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FBC1C-D4E6-4AE5-AD72-E431FB04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6F18-38F2-4AFC-B625-F613A51B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AB61B-9BD0-4C4E-86C5-83FEA84B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29AC-F63B-44ED-B700-19E7D49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5B05-66E1-4FDA-B18D-C81D3F2E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340-4400-4D68-98EE-EB5FF420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783E-B3B5-4777-B842-D36F0B4F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158C5-BF4C-406F-9558-16EF4C3D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6B4E-D7D5-4812-9019-184DAE2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7CB4-13B8-4C50-8D9E-636BBF5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D05A1-4948-4898-82D0-8B28D11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7AC-64E4-4BA7-9D95-F1A74CEF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7CB92-4826-4E9F-82D2-73429DB5C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ECA0-1611-4642-A1CA-23E5E017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5241-4603-4F2C-88FB-15C618F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7C8F-A0A7-4276-847E-A5466CA5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1686-6BE1-4679-B5FD-FCE7BA35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D48A2-92C4-4053-9D0D-5870EBCB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977-7ECF-46F6-A3BC-C962019C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D41D-FB46-44FA-BB23-05D0E0C6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B1C2-BAB6-419E-8E7C-4783CFE2A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94CB-A7D4-451F-9E53-11AA0400B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D512F-2BA2-4594-B558-53DEDDCE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8271-25F8-4515-B90A-B27914D8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A2A7-39C1-4A87-A50F-301E86A3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4E7E-DF48-46A3-A250-8508B68A1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5415-C7E1-4094-921A-64097D302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ariam50411/RNA-Seq-differential-expression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90152" TargetMode="External"/><Relationship Id="rId2" Type="http://schemas.openxmlformats.org/officeDocument/2006/relationships/hyperlink" Target="https://genomebiology.biomedcentral.com/articles/10.1186/s13059-016-0881-8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s://www.coursera.org/specializations/genomic-data-scienc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60752" y="2504728"/>
            <a:ext cx="7796463" cy="1676400"/>
          </a:xfrm>
        </p:spPr>
        <p:txBody>
          <a:bodyPr>
            <a:noAutofit/>
          </a:bodyPr>
          <a:lstStyle/>
          <a:p>
            <a:r>
              <a:rPr lang="en-US" sz="3600" b="1" dirty="0"/>
              <a:t>RNA-seq differential expression analysis part 3</a:t>
            </a:r>
            <a:br>
              <a:rPr lang="en-US" sz="3600" dirty="0"/>
            </a:br>
            <a:r>
              <a:rPr lang="en-US" sz="2400" b="1" dirty="0"/>
              <a:t>Egypt Scholars</a:t>
            </a:r>
            <a:br>
              <a:rPr lang="en-US" sz="2800" b="1" dirty="0"/>
            </a:b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443991" y="4323405"/>
            <a:ext cx="6896100" cy="990600"/>
          </a:xfrm>
        </p:spPr>
        <p:txBody>
          <a:bodyPr>
            <a:normAutofit/>
          </a:bodyPr>
          <a:lstStyle/>
          <a:p>
            <a:r>
              <a:rPr lang="en-US" b="1" dirty="0"/>
              <a:t>Mariam </a:t>
            </a:r>
            <a:r>
              <a:rPr lang="en-US" b="1" dirty="0" err="1"/>
              <a:t>Oweda</a:t>
            </a:r>
            <a:r>
              <a:rPr lang="en-US" b="1" dirty="0"/>
              <a:t> Kamel</a:t>
            </a:r>
          </a:p>
          <a:p>
            <a:r>
              <a:rPr lang="en-US" sz="2000" b="1" dirty="0"/>
              <a:t>Nile University, Egypt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895600" y="6273800"/>
            <a:ext cx="6400800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“DAR Weekly Webinar”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7725" y="5543551"/>
            <a:ext cx="1539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17/7/2020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D:\Manal Toshiba\Samsung_Laptop\Weekly webinars\Screen-Shot-2014-12-20-at-3.44.51-PM-1024x54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15833" b="15238"/>
          <a:stretch/>
        </p:blipFill>
        <p:spPr bwMode="auto">
          <a:xfrm>
            <a:off x="8382000" y="313034"/>
            <a:ext cx="3517900" cy="20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1- Disease classification based on transcriptome profiling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BFA83-FD3F-4578-A67F-0CD6CF67C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3"/>
          <a:stretch/>
        </p:blipFill>
        <p:spPr>
          <a:xfrm>
            <a:off x="159927" y="1893244"/>
            <a:ext cx="11855928" cy="4871459"/>
          </a:xfrm>
          <a:prstGeom prst="rect">
            <a:avLst/>
          </a:prstGeom>
        </p:spPr>
      </p:pic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E58C5553-723E-471C-8CB9-B4B9B1941F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2249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2- </a:t>
            </a:r>
            <a:r>
              <a:rPr lang="en-US" b="1" dirty="0"/>
              <a:t>understanding the mechanisms of diseases and drug resistance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8B3F2-10BE-4AAC-91C1-AA607B1E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21" y="2042929"/>
            <a:ext cx="9163051" cy="4391025"/>
          </a:xfrm>
          <a:prstGeom prst="rect">
            <a:avLst/>
          </a:prstGeom>
        </p:spPr>
      </p:pic>
      <p:pic>
        <p:nvPicPr>
          <p:cNvPr id="8" name="Picture 7" descr="scholars_final.png">
            <a:extLst>
              <a:ext uri="{FF2B5EF4-FFF2-40B4-BE49-F238E27FC236}">
                <a16:creationId xmlns:a16="http://schemas.microsoft.com/office/drawing/2014/main" id="{DAA38176-EA5B-47E2-A94C-BE4588E2B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6349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3- </a:t>
            </a:r>
            <a:r>
              <a:rPr lang="en-US" b="1" dirty="0"/>
              <a:t>Identifying therapeutic target genes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9DFFD-A308-4E0F-A2F8-A8C52B2C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47" y="2112312"/>
            <a:ext cx="7682219" cy="439624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72EDBBE-AB06-4FDC-AC02-4F625764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604" y="5380140"/>
            <a:ext cx="1397470" cy="136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7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4- </a:t>
            </a:r>
            <a:r>
              <a:rPr lang="en-US" b="1" dirty="0"/>
              <a:t>understanding the stem cells differentiation abilities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159E6-1498-4254-8CCF-423D928C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14" y="1926783"/>
            <a:ext cx="8225373" cy="4429047"/>
          </a:xfrm>
          <a:prstGeom prst="rect">
            <a:avLst/>
          </a:prstGeom>
        </p:spPr>
      </p:pic>
      <p:pic>
        <p:nvPicPr>
          <p:cNvPr id="8" name="Picture 7" descr="scholars_final.png">
            <a:extLst>
              <a:ext uri="{FF2B5EF4-FFF2-40B4-BE49-F238E27FC236}">
                <a16:creationId xmlns:a16="http://schemas.microsoft.com/office/drawing/2014/main" id="{7A7F4F1A-805E-45CD-AC8E-19FF971BBE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724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5- I</a:t>
            </a:r>
            <a:r>
              <a:rPr lang="en-US" b="1" dirty="0"/>
              <a:t>dentifying the genes responsible for biotic and abiotic stress resistance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899F6-BF73-4CB3-8C8B-67157671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648"/>
            <a:ext cx="6121834" cy="3580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711C3-6268-4E91-9A63-DDC3400D4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65"/>
          <a:stretch/>
        </p:blipFill>
        <p:spPr>
          <a:xfrm>
            <a:off x="6276699" y="3261475"/>
            <a:ext cx="5526096" cy="343852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C4320E2-AD66-4454-982D-B49E8DA1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9521"/>
            <a:ext cx="1267858" cy="123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04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1EE71-3E74-40F3-9740-07053CA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074336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work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7A33-CD3C-4A73-BDD3-1653A9B5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713" y="4782320"/>
            <a:ext cx="8831239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https://github.com/mariam50411/RNA-Seq-differential-expression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scholars_final.png">
            <a:extLst>
              <a:ext uri="{FF2B5EF4-FFF2-40B4-BE49-F238E27FC236}">
                <a16:creationId xmlns:a16="http://schemas.microsoft.com/office/drawing/2014/main" id="{13F06256-A8F4-4D5D-B087-EDDEEF023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2497077" y="2723284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A2324-E142-463B-A9C5-670A14AC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36" y="6197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Assignment</a:t>
            </a:r>
            <a:r>
              <a:rPr lang="en-US" b="1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C977-96FB-4720-B40E-89960A21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832"/>
            <a:ext cx="10515600" cy="4568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Preform a differential expression analysis on a case-control bladder cancer study (attached in the assignment folder on the GitHub) using DEseq2 (part3) and nonparametric test as Wilcoxon test (part2).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90033"/>
                </a:solidFill>
              </a:rPr>
              <a:t>Deliverables: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1- Code for both approaches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2- report file contain: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How many DEGs do you had for both approaches? (using the criteria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logFC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&gt;2,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P.adjusted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&lt;0.05)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How you can interpret this difference in the number of DEGs? 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What are the top 5 KEGG pathways enriched by the DEGs obtained from the most accurate approach?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Report if is there any troubleshooting you have done. (BOUNS)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24" name="Picture 23" descr="scholars_final.png">
            <a:extLst>
              <a:ext uri="{FF2B5EF4-FFF2-40B4-BE49-F238E27FC236}">
                <a16:creationId xmlns:a16="http://schemas.microsoft.com/office/drawing/2014/main" id="{145B6F40-7889-4B7E-B3D9-752EBB95D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9983408" y="619736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5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A004D-8CF7-4A28-BB48-F0D89352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36" y="1153570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Useful resources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2975-914D-4574-9063-7F362DCB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275" y="591343"/>
            <a:ext cx="7538366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1- A survey of best practices for RNA-seq data analysis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https://genomebiology.biomedcentral.com/articles/10.1186/s13059-016-0881-8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2- RNA-Seq differential expression analysis: An extended review and a software tool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https://journals.plos.org/plosone/article?id=10.1371/journal.pone.0190152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3- </a:t>
            </a:r>
            <a:r>
              <a:rPr lang="en-US" sz="2600" u="sng" dirty="0">
                <a:hlinkClick r:id="rId4"/>
              </a:rPr>
              <a:t>Genomic Data Science </a:t>
            </a:r>
            <a:r>
              <a:rPr lang="en-US" sz="2600" dirty="0">
                <a:hlinkClick r:id="rId4"/>
              </a:rPr>
              <a:t>Specialization</a:t>
            </a:r>
            <a:r>
              <a:rPr lang="en-US" sz="2600" dirty="0"/>
              <a:t> johns Hopkins University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01E080A0-18BF-4C7C-A204-2E6D7C9F4D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558165" y="6176962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A004D-8CF7-4A28-BB48-F0D89352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contact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2975-914D-4574-9063-7F362DCB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MOweda@nu.edu.eg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0BE1B868-8CA1-433A-A43B-A3F59EA49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558165" y="6012439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11B-B4FB-416F-9600-E0B24A76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47" y="2800197"/>
            <a:ext cx="11103429" cy="2330897"/>
          </a:xfrm>
        </p:spPr>
        <p:txBody>
          <a:bodyPr>
            <a:normAutofit fontScale="90000"/>
          </a:bodyPr>
          <a:lstStyle/>
          <a:p>
            <a:r>
              <a:rPr lang="en-US" sz="16600" dirty="0">
                <a:latin typeface="Andalus" panose="02020603050405020304" pitchFamily="18" charset="-78"/>
                <a:cs typeface="Andalus" panose="02020603050405020304" pitchFamily="18" charset="-78"/>
              </a:rPr>
              <a:t>ha</a:t>
            </a:r>
            <a:r>
              <a:rPr lang="en-US" sz="13800" b="1" dirty="0">
                <a:latin typeface="Andalus" panose="02020603050405020304" pitchFamily="18" charset="-78"/>
                <a:cs typeface="Andalus" panose="02020603050405020304" pitchFamily="18" charset="-78"/>
              </a:rPr>
              <a:t>nk you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0888F-7961-4913-BAE8-75081B5F90D9}"/>
              </a:ext>
            </a:extLst>
          </p:cNvPr>
          <p:cNvGrpSpPr/>
          <p:nvPr/>
        </p:nvGrpSpPr>
        <p:grpSpPr>
          <a:xfrm>
            <a:off x="2043204" y="1723571"/>
            <a:ext cx="2440216" cy="3050305"/>
            <a:chOff x="2310491" y="2305466"/>
            <a:chExt cx="2440216" cy="3050305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D25E76D3-8D2F-452F-8947-99052BE3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77885" y="3429000"/>
              <a:ext cx="1705429" cy="1926771"/>
            </a:xfrm>
            <a:prstGeom prst="rect">
              <a:avLst/>
            </a:prstGeom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2D9F0475-51B4-48F9-B32C-FBE94A86E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677884" y="1938073"/>
              <a:ext cx="1705429" cy="2440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4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2AA8-FF9B-4BE2-B7DD-B335C61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80B-77EA-4C0F-AB22-63584F74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E7E6E6"/>
                </a:solidFill>
              </a:rPr>
              <a:t>Which distribution does the RNA-seq data follow?  </a:t>
            </a:r>
          </a:p>
        </p:txBody>
      </p:sp>
      <p:pic>
        <p:nvPicPr>
          <p:cNvPr id="1026" name="Picture 2" descr="Normal Approximation to Poisson Distribution - VrcAcademy">
            <a:extLst>
              <a:ext uri="{FF2B5EF4-FFF2-40B4-BE49-F238E27FC236}">
                <a16:creationId xmlns:a16="http://schemas.microsoft.com/office/drawing/2014/main" id="{CA712461-A19D-419A-BCD0-A4EF4B228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4"/>
          <a:stretch/>
        </p:blipFill>
        <p:spPr bwMode="auto">
          <a:xfrm>
            <a:off x="157012" y="1170915"/>
            <a:ext cx="3760515" cy="2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667DB-08E3-4269-9D07-D2F5BBA2B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6" b="-1"/>
          <a:stretch/>
        </p:blipFill>
        <p:spPr>
          <a:xfrm>
            <a:off x="4385729" y="1517904"/>
            <a:ext cx="3433324" cy="157729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19430E3-88F0-44EC-9A3D-1BFF4AB967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/>
          <a:stretch/>
        </p:blipFill>
        <p:spPr>
          <a:xfrm>
            <a:off x="8449725" y="816314"/>
            <a:ext cx="3423916" cy="302509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1BA1C7-2A68-4B0A-AD5E-7B8EAF6934A7}"/>
              </a:ext>
            </a:extLst>
          </p:cNvPr>
          <p:cNvSpPr txBox="1"/>
          <p:nvPr/>
        </p:nvSpPr>
        <p:spPr>
          <a:xfrm>
            <a:off x="1133129" y="646051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08F66-DF2D-4EA4-A7CE-33FABE9C017D}"/>
              </a:ext>
            </a:extLst>
          </p:cNvPr>
          <p:cNvSpPr txBox="1"/>
          <p:nvPr/>
        </p:nvSpPr>
        <p:spPr>
          <a:xfrm>
            <a:off x="5071552" y="527359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B36B1-30AA-4128-8371-F575CBFCD4EF}"/>
              </a:ext>
            </a:extLst>
          </p:cNvPr>
          <p:cNvSpPr txBox="1"/>
          <p:nvPr/>
        </p:nvSpPr>
        <p:spPr>
          <a:xfrm>
            <a:off x="8664597" y="421179"/>
            <a:ext cx="34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 binomial distribution</a:t>
            </a:r>
          </a:p>
        </p:txBody>
      </p:sp>
      <p:pic>
        <p:nvPicPr>
          <p:cNvPr id="14" name="Picture 13" descr="scholars_final.png">
            <a:extLst>
              <a:ext uri="{FF2B5EF4-FFF2-40B4-BE49-F238E27FC236}">
                <a16:creationId xmlns:a16="http://schemas.microsoft.com/office/drawing/2014/main" id="{FFD23AC9-E0C5-45F3-9324-6F93E2F85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375139" y="59220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C0508-F55B-4DC6-966E-745814A9C4F7}"/>
              </a:ext>
            </a:extLst>
          </p:cNvPr>
          <p:cNvSpPr txBox="1"/>
          <p:nvPr/>
        </p:nvSpPr>
        <p:spPr>
          <a:xfrm>
            <a:off x="527255" y="1799772"/>
            <a:ext cx="124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C610F-8D08-41D8-A286-D9B7437B467B}"/>
              </a:ext>
            </a:extLst>
          </p:cNvPr>
          <p:cNvCxnSpPr/>
          <p:nvPr/>
        </p:nvCxnSpPr>
        <p:spPr>
          <a:xfrm>
            <a:off x="6095999" y="2691748"/>
            <a:ext cx="0" cy="46082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4572008" y="3203152"/>
            <a:ext cx="2844789" cy="3552371"/>
            <a:chOff x="4572008" y="3203151"/>
            <a:chExt cx="2844789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203151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5152568" y="3399150"/>
              <a:ext cx="226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pic>
        <p:nvPicPr>
          <p:cNvPr id="1026" name="Picture 2" descr="Image result for gene count normalization">
            <a:extLst>
              <a:ext uri="{FF2B5EF4-FFF2-40B4-BE49-F238E27FC236}">
                <a16:creationId xmlns:a16="http://schemas.microsoft.com/office/drawing/2014/main" id="{3FC59AAA-C555-42B6-8B1C-A124C47C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4" y="3207976"/>
            <a:ext cx="6450251" cy="34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11191-423D-46FE-9C13-CBDC457C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410" y="1414760"/>
            <a:ext cx="6169295" cy="1405811"/>
          </a:xfrm>
          <a:prstGeom prst="rect">
            <a:avLst/>
          </a:prstGeom>
        </p:spPr>
      </p:pic>
      <p:pic>
        <p:nvPicPr>
          <p:cNvPr id="15" name="Picture 14" descr="scholars_final.png">
            <a:extLst>
              <a:ext uri="{FF2B5EF4-FFF2-40B4-BE49-F238E27FC236}">
                <a16:creationId xmlns:a16="http://schemas.microsoft.com/office/drawing/2014/main" id="{3337B9C0-0769-4E31-A792-00F3E55224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99 0.00023 L -0.30599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159435" y="1480005"/>
            <a:ext cx="2485289" cy="2740303"/>
            <a:chOff x="4572008" y="3203151"/>
            <a:chExt cx="3033677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203151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 </a:t>
              </a:r>
            </a:p>
            <a:p>
              <a:pPr algn="ctr"/>
              <a:r>
                <a:rPr lang="en-US" b="1" dirty="0"/>
                <a:t>(median of ratios)</a:t>
              </a:r>
            </a:p>
            <a:p>
              <a:pPr algn="ctr"/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4958067" y="3314248"/>
              <a:ext cx="2647618" cy="51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E253D6-0327-46E3-A49D-7BE4FDB2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24" y="1834720"/>
            <a:ext cx="3114675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F2974-0115-4076-9DB1-D7CBCE54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88" y="1834720"/>
            <a:ext cx="1933575" cy="353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7D8A5-6992-4D3C-9B49-B694AC064ED6}"/>
              </a:ext>
            </a:extLst>
          </p:cNvPr>
          <p:cNvSpPr txBox="1"/>
          <p:nvPr/>
        </p:nvSpPr>
        <p:spPr>
          <a:xfrm>
            <a:off x="3360596" y="2680081"/>
            <a:ext cx="325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sqrt(           *            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36FCC5-5DA8-4150-BC7B-B7CA0DD5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666" y="1834720"/>
            <a:ext cx="3133725" cy="3895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389021-DE57-46E2-AB2E-2C4336B47EF0}"/>
              </a:ext>
            </a:extLst>
          </p:cNvPr>
          <p:cNvSpPr txBox="1"/>
          <p:nvPr/>
        </p:nvSpPr>
        <p:spPr>
          <a:xfrm>
            <a:off x="7557463" y="5292295"/>
            <a:ext cx="15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84640-6822-46FF-A10C-E11B44BDFAE9}"/>
              </a:ext>
            </a:extLst>
          </p:cNvPr>
          <p:cNvSpPr txBox="1"/>
          <p:nvPr/>
        </p:nvSpPr>
        <p:spPr>
          <a:xfrm>
            <a:off x="9061528" y="5292295"/>
            <a:ext cx="15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0.77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3ADE5-726D-4867-A613-61D2B2EC7319}"/>
              </a:ext>
            </a:extLst>
          </p:cNvPr>
          <p:cNvSpPr txBox="1"/>
          <p:nvPr/>
        </p:nvSpPr>
        <p:spPr>
          <a:xfrm>
            <a:off x="2578100" y="5292295"/>
            <a:ext cx="259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Median ratio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0845E4FD-B902-4238-978A-06179DF0C2A4}"/>
              </a:ext>
            </a:extLst>
          </p:cNvPr>
          <p:cNvSpPr/>
          <p:nvPr/>
        </p:nvSpPr>
        <p:spPr>
          <a:xfrm rot="153060" flipH="1">
            <a:off x="4092314" y="5561310"/>
            <a:ext cx="4162268" cy="1161425"/>
          </a:xfrm>
          <a:prstGeom prst="curvedUpArrow">
            <a:avLst>
              <a:gd name="adj1" fmla="val 5387"/>
              <a:gd name="adj2" fmla="val 37184"/>
              <a:gd name="adj3" fmla="val 1934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A32ED21E-A5AA-4FBD-91DF-B8B4469D884A}"/>
              </a:ext>
            </a:extLst>
          </p:cNvPr>
          <p:cNvSpPr/>
          <p:nvPr/>
        </p:nvSpPr>
        <p:spPr>
          <a:xfrm rot="153060" flipH="1">
            <a:off x="4931029" y="5475059"/>
            <a:ext cx="4816790" cy="1272962"/>
          </a:xfrm>
          <a:prstGeom prst="curvedUpArrow">
            <a:avLst>
              <a:gd name="adj1" fmla="val 5387"/>
              <a:gd name="adj2" fmla="val 37184"/>
              <a:gd name="adj3" fmla="val 1934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A3BBE3-2E46-4516-95D8-8547B437BCBC}"/>
              </a:ext>
            </a:extLst>
          </p:cNvPr>
          <p:cNvSpPr txBox="1"/>
          <p:nvPr/>
        </p:nvSpPr>
        <p:spPr>
          <a:xfrm>
            <a:off x="5171399" y="5970856"/>
            <a:ext cx="409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Divide the count by the Median ratio</a:t>
            </a:r>
          </a:p>
          <a:p>
            <a:endParaRPr lang="en-US" dirty="0"/>
          </a:p>
        </p:txBody>
      </p:sp>
      <p:pic>
        <p:nvPicPr>
          <p:cNvPr id="22" name="Picture 21" descr="scholars_final.png">
            <a:extLst>
              <a:ext uri="{FF2B5EF4-FFF2-40B4-BE49-F238E27FC236}">
                <a16:creationId xmlns:a16="http://schemas.microsoft.com/office/drawing/2014/main" id="{49222289-C90B-41C4-A6AB-D56E04807C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1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7" grpId="0"/>
      <p:bldP spid="16" grpId="0"/>
      <p:bldP spid="18" grpId="0" animBg="1"/>
      <p:bldP spid="2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3" y="104343"/>
            <a:ext cx="11873132" cy="787719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14" y="-104626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159435" y="1480005"/>
            <a:ext cx="2485289" cy="2740303"/>
            <a:chOff x="4572008" y="3203151"/>
            <a:chExt cx="3033677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203151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 </a:t>
              </a:r>
            </a:p>
            <a:p>
              <a:pPr algn="ctr"/>
              <a:r>
                <a:rPr lang="en-US" b="1" dirty="0"/>
                <a:t>(median of ratios)</a:t>
              </a:r>
            </a:p>
            <a:p>
              <a:pPr algn="ctr"/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4958067" y="3314248"/>
              <a:ext cx="2647618" cy="51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1D3AF-5985-4C8C-9CA6-6DEBE4701A9C}"/>
              </a:ext>
            </a:extLst>
          </p:cNvPr>
          <p:cNvGrpSpPr/>
          <p:nvPr/>
        </p:nvGrpSpPr>
        <p:grpSpPr>
          <a:xfrm>
            <a:off x="3162717" y="1016167"/>
            <a:ext cx="6730792" cy="3189402"/>
            <a:chOff x="2578100" y="1834720"/>
            <a:chExt cx="8050291" cy="5125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E253D6-0327-46E3-A49D-7BE4FDB2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4724" y="1834720"/>
              <a:ext cx="3114675" cy="34575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DF2974-0115-4076-9DB1-D7CBCE549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3888" y="1834720"/>
              <a:ext cx="1933575" cy="3533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37D8A5-6992-4D3C-9B49-B694AC064ED6}"/>
                </a:ext>
              </a:extLst>
            </p:cNvPr>
            <p:cNvSpPr txBox="1"/>
            <p:nvPr/>
          </p:nvSpPr>
          <p:spPr>
            <a:xfrm>
              <a:off x="3258566" y="2618790"/>
              <a:ext cx="3252865" cy="59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sqrt(           *            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36FCC5-5DA8-4150-BC7B-B7CA0DD5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4666" y="1834720"/>
              <a:ext cx="3133725" cy="38957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89021-DE57-46E2-AB2E-2C4336B47EF0}"/>
                </a:ext>
              </a:extLst>
            </p:cNvPr>
            <p:cNvSpPr txBox="1"/>
            <p:nvPr/>
          </p:nvSpPr>
          <p:spPr>
            <a:xfrm>
              <a:off x="7557464" y="5292295"/>
              <a:ext cx="1526577" cy="54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1.3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84640-6822-46FF-A10C-E11B44BDFAE9}"/>
                </a:ext>
              </a:extLst>
            </p:cNvPr>
            <p:cNvSpPr txBox="1"/>
            <p:nvPr/>
          </p:nvSpPr>
          <p:spPr>
            <a:xfrm>
              <a:off x="9061528" y="5292295"/>
              <a:ext cx="1526577" cy="54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0.77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3ADE5-726D-4867-A613-61D2B2EC7319}"/>
                </a:ext>
              </a:extLst>
            </p:cNvPr>
            <p:cNvSpPr txBox="1"/>
            <p:nvPr/>
          </p:nvSpPr>
          <p:spPr>
            <a:xfrm>
              <a:off x="2578100" y="5292295"/>
              <a:ext cx="2593299" cy="54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Median ratio</a:t>
              </a:r>
            </a:p>
          </p:txBody>
        </p:sp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0845E4FD-B902-4238-978A-06179DF0C2A4}"/>
                </a:ext>
              </a:extLst>
            </p:cNvPr>
            <p:cNvSpPr/>
            <p:nvPr/>
          </p:nvSpPr>
          <p:spPr>
            <a:xfrm rot="153060" flipH="1">
              <a:off x="4092314" y="5633575"/>
              <a:ext cx="4162268" cy="1161426"/>
            </a:xfrm>
            <a:prstGeom prst="curvedUpArrow">
              <a:avLst>
                <a:gd name="adj1" fmla="val 5387"/>
                <a:gd name="adj2" fmla="val 37184"/>
                <a:gd name="adj3" fmla="val 19349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A32ED21E-A5AA-4FBD-91DF-B8B4469D884A}"/>
                </a:ext>
              </a:extLst>
            </p:cNvPr>
            <p:cNvSpPr/>
            <p:nvPr/>
          </p:nvSpPr>
          <p:spPr>
            <a:xfrm rot="153060" flipH="1">
              <a:off x="4931028" y="5571414"/>
              <a:ext cx="4816789" cy="1272962"/>
            </a:xfrm>
            <a:prstGeom prst="curvedUpArrow">
              <a:avLst>
                <a:gd name="adj1" fmla="val 5387"/>
                <a:gd name="adj2" fmla="val 37184"/>
                <a:gd name="adj3" fmla="val 1934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A3BBE3-2E46-4516-95D8-8547B437BCBC}"/>
                </a:ext>
              </a:extLst>
            </p:cNvPr>
            <p:cNvSpPr txBox="1"/>
            <p:nvPr/>
          </p:nvSpPr>
          <p:spPr>
            <a:xfrm>
              <a:off x="5171399" y="5970856"/>
              <a:ext cx="4092108" cy="98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Divide the count by the Median ratio</a:t>
              </a:r>
            </a:p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F8A7E96-8573-4A08-AFB5-99F197D6D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560" y="4734758"/>
            <a:ext cx="4981575" cy="178117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478CD9-EA83-4057-ADD2-65FF5A67D18B}"/>
              </a:ext>
            </a:extLst>
          </p:cNvPr>
          <p:cNvCxnSpPr/>
          <p:nvPr/>
        </p:nvCxnSpPr>
        <p:spPr>
          <a:xfrm>
            <a:off x="6715593" y="4179956"/>
            <a:ext cx="0" cy="40703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cholars_final.png">
            <a:extLst>
              <a:ext uri="{FF2B5EF4-FFF2-40B4-BE49-F238E27FC236}">
                <a16:creationId xmlns:a16="http://schemas.microsoft.com/office/drawing/2014/main" id="{71EBE3E2-5261-45D3-993E-823488348F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516085" y="231887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9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281D58-FD91-43FC-BE22-E3F69DEE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2" y="3040968"/>
            <a:ext cx="6562725" cy="3552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pic>
        <p:nvPicPr>
          <p:cNvPr id="1026" name="Picture 2" descr="Image result for gene count normalization">
            <a:extLst>
              <a:ext uri="{FF2B5EF4-FFF2-40B4-BE49-F238E27FC236}">
                <a16:creationId xmlns:a16="http://schemas.microsoft.com/office/drawing/2014/main" id="{3FC59AAA-C555-42B6-8B1C-A124C47C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65" y="3040967"/>
            <a:ext cx="2396340" cy="12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061B70-86DB-4141-96ED-7A8ECDFC5CC0}"/>
              </a:ext>
            </a:extLst>
          </p:cNvPr>
          <p:cNvGrpSpPr/>
          <p:nvPr/>
        </p:nvGrpSpPr>
        <p:grpSpPr>
          <a:xfrm>
            <a:off x="527255" y="1378023"/>
            <a:ext cx="8630808" cy="1589331"/>
            <a:chOff x="527255" y="1378023"/>
            <a:chExt cx="8630808" cy="1589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3C0508-F55B-4DC6-966E-745814A9C4F7}"/>
                </a:ext>
              </a:extLst>
            </p:cNvPr>
            <p:cNvSpPr txBox="1"/>
            <p:nvPr/>
          </p:nvSpPr>
          <p:spPr>
            <a:xfrm>
              <a:off x="527255" y="1799771"/>
              <a:ext cx="1243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Input</a:t>
              </a:r>
              <a:r>
                <a:rPr lang="en-US" dirty="0"/>
                <a:t>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27C610F-8D08-41D8-A286-D9B7437B467B}"/>
                </a:ext>
              </a:extLst>
            </p:cNvPr>
            <p:cNvCxnSpPr/>
            <p:nvPr/>
          </p:nvCxnSpPr>
          <p:spPr>
            <a:xfrm>
              <a:off x="6096000" y="2506524"/>
              <a:ext cx="0" cy="46082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E50B8C-3074-4255-B580-FC2429959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3916" y="1378023"/>
              <a:ext cx="6534147" cy="119792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4572008" y="3152577"/>
            <a:ext cx="3460644" cy="3552371"/>
            <a:chOff x="4572008" y="3152577"/>
            <a:chExt cx="2844789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152577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2- dispersion estimation</a:t>
              </a:r>
            </a:p>
            <a:p>
              <a:pPr algn="ctr"/>
              <a:r>
                <a:rPr lang="en-US" b="1" dirty="0"/>
                <a:t>3- Shrink gene-wise dispersion estimates</a:t>
              </a:r>
            </a:p>
            <a:p>
              <a:pPr algn="ctr"/>
              <a:r>
                <a:rPr lang="en-US" b="1" dirty="0"/>
                <a:t>4- fit the negative binomial model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5- Fold change calculation and Wald test for significance testing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4862288" y="3342256"/>
              <a:ext cx="226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E4634E-208B-4A5E-B5E1-2DA55B844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50" y="3279092"/>
            <a:ext cx="6248400" cy="3076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1B75C0-A6B1-4569-B3D9-BE3F10CCF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39" y="3768057"/>
            <a:ext cx="6162675" cy="1762125"/>
          </a:xfrm>
          <a:prstGeom prst="rect">
            <a:avLst/>
          </a:prstGeom>
        </p:spPr>
      </p:pic>
      <p:pic>
        <p:nvPicPr>
          <p:cNvPr id="16" name="Picture 15" descr="scholars_final.png">
            <a:extLst>
              <a:ext uri="{FF2B5EF4-FFF2-40B4-BE49-F238E27FC236}">
                <a16:creationId xmlns:a16="http://schemas.microsoft.com/office/drawing/2014/main" id="{DA648AA7-CD70-4BAB-85B5-33EEC59ACE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3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350792" y="2262415"/>
            <a:ext cx="2844789" cy="3552371"/>
            <a:chOff x="4572008" y="3152577"/>
            <a:chExt cx="2844789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152577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2- Mean and dispersion estimation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3- Fold change calculation and Wald test for significance testing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5152568" y="3399150"/>
              <a:ext cx="226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D5771-97A2-4AE8-A946-BC50332DB72E}"/>
              </a:ext>
            </a:extLst>
          </p:cNvPr>
          <p:cNvCxnSpPr/>
          <p:nvPr/>
        </p:nvCxnSpPr>
        <p:spPr>
          <a:xfrm>
            <a:off x="3465095" y="3882189"/>
            <a:ext cx="62564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177168F-5175-414C-A188-68DA49E0C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/>
          <a:stretch/>
        </p:blipFill>
        <p:spPr>
          <a:xfrm>
            <a:off x="4162712" y="2347544"/>
            <a:ext cx="7877107" cy="30692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17D5F1-34A6-4028-8E4A-0DABA1DD3A86}"/>
              </a:ext>
            </a:extLst>
          </p:cNvPr>
          <p:cNvSpPr txBox="1"/>
          <p:nvPr/>
        </p:nvSpPr>
        <p:spPr>
          <a:xfrm>
            <a:off x="7194886" y="1656712"/>
            <a:ext cx="3136231" cy="4616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output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E01C6-7792-4639-96B1-B81CC88136BE}"/>
              </a:ext>
            </a:extLst>
          </p:cNvPr>
          <p:cNvSpPr/>
          <p:nvPr/>
        </p:nvSpPr>
        <p:spPr>
          <a:xfrm>
            <a:off x="6096001" y="2347544"/>
            <a:ext cx="1507959" cy="3069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6F4697-CAD4-4905-AFB7-C447B362E43A}"/>
              </a:ext>
            </a:extLst>
          </p:cNvPr>
          <p:cNvSpPr/>
          <p:nvPr/>
        </p:nvSpPr>
        <p:spPr>
          <a:xfrm>
            <a:off x="10732168" y="2347544"/>
            <a:ext cx="1307651" cy="3069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holars_final.png">
            <a:extLst>
              <a:ext uri="{FF2B5EF4-FFF2-40B4-BE49-F238E27FC236}">
                <a16:creationId xmlns:a16="http://schemas.microsoft.com/office/drawing/2014/main" id="{17713BFC-E53E-48C4-BD6F-4036CE23D8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9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3">
              <a:lumMod val="75000"/>
              <a:alpha val="87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Downstream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09" y="1478531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Differentially expressed gene list? Now what?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DD858-8050-4E41-8086-BFEA6424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78" y="2279622"/>
            <a:ext cx="5514671" cy="27573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1279497-B964-41C6-91B2-1353A450E26A}"/>
              </a:ext>
            </a:extLst>
          </p:cNvPr>
          <p:cNvGrpSpPr/>
          <p:nvPr/>
        </p:nvGrpSpPr>
        <p:grpSpPr>
          <a:xfrm>
            <a:off x="159435" y="2353995"/>
            <a:ext cx="2826732" cy="4060268"/>
            <a:chOff x="159434" y="2353995"/>
            <a:chExt cx="2826732" cy="38588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AB9E25-89C3-406F-8744-EC79DA594EF5}"/>
                </a:ext>
              </a:extLst>
            </p:cNvPr>
            <p:cNvSpPr txBox="1"/>
            <p:nvPr/>
          </p:nvSpPr>
          <p:spPr>
            <a:xfrm>
              <a:off x="159434" y="2353995"/>
              <a:ext cx="2760747" cy="43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clustering analysis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8862FB6-3465-4712-A8E2-91CE9A89B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19" y="2999510"/>
              <a:ext cx="2760747" cy="321332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F32C33-A8C1-46E0-A2A9-916B4D712397}"/>
              </a:ext>
            </a:extLst>
          </p:cNvPr>
          <p:cNvGrpSpPr/>
          <p:nvPr/>
        </p:nvGrpSpPr>
        <p:grpSpPr>
          <a:xfrm>
            <a:off x="3848228" y="2353995"/>
            <a:ext cx="4324688" cy="4060268"/>
            <a:chOff x="3933656" y="2353995"/>
            <a:chExt cx="4324688" cy="38588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793182-FAAF-4833-99EE-A18DA95B705C}"/>
                </a:ext>
              </a:extLst>
            </p:cNvPr>
            <p:cNvSpPr txBox="1"/>
            <p:nvPr/>
          </p:nvSpPr>
          <p:spPr>
            <a:xfrm>
              <a:off x="4431603" y="2353995"/>
              <a:ext cx="3227779" cy="78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Functional enrichment analysis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A691A1A-567D-46FD-ADAE-EA15A2F8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656" y="3310325"/>
              <a:ext cx="4324688" cy="2902513"/>
            </a:xfrm>
            <a:prstGeom prst="rect">
              <a:avLst/>
            </a:prstGeom>
          </p:spPr>
        </p:pic>
        <p:pic>
          <p:nvPicPr>
            <p:cNvPr id="1028" name="Picture 4" descr="Image result for gene ontology">
              <a:extLst>
                <a:ext uri="{FF2B5EF4-FFF2-40B4-BE49-F238E27FC236}">
                  <a16:creationId xmlns:a16="http://schemas.microsoft.com/office/drawing/2014/main" id="{D320F7A0-41B9-42A2-A7DC-BAAD242C7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56" y="3045744"/>
              <a:ext cx="1596247" cy="106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B2A685-F0EC-4E31-9E43-D848C049997A}"/>
              </a:ext>
            </a:extLst>
          </p:cNvPr>
          <p:cNvGrpSpPr/>
          <p:nvPr/>
        </p:nvGrpSpPr>
        <p:grpSpPr>
          <a:xfrm>
            <a:off x="8766316" y="2329171"/>
            <a:ext cx="3359453" cy="4085093"/>
            <a:chOff x="8766315" y="2329170"/>
            <a:chExt cx="3359453" cy="40850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CFD454-9A2B-4D13-BE6B-8BA62ECF3832}"/>
                </a:ext>
              </a:extLst>
            </p:cNvPr>
            <p:cNvSpPr txBox="1"/>
            <p:nvPr/>
          </p:nvSpPr>
          <p:spPr>
            <a:xfrm>
              <a:off x="9104818" y="2329170"/>
              <a:ext cx="302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pathway and network analysis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227CE19-2D72-44B1-85B0-C3F7268DF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"/>
            <a:stretch/>
          </p:blipFill>
          <p:spPr>
            <a:xfrm rot="5400000">
              <a:off x="9609864" y="2868681"/>
              <a:ext cx="1504865" cy="2014162"/>
            </a:xfrm>
            <a:prstGeom prst="rect">
              <a:avLst/>
            </a:prstGeom>
          </p:spPr>
        </p:pic>
        <p:pic>
          <p:nvPicPr>
            <p:cNvPr id="1032" name="Picture 8" descr="Image result for pathway analysis">
              <a:extLst>
                <a:ext uri="{FF2B5EF4-FFF2-40B4-BE49-F238E27FC236}">
                  <a16:creationId xmlns:a16="http://schemas.microsoft.com/office/drawing/2014/main" id="{7E769345-1AB7-4FE2-95EC-F51A246AC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38" b="13468"/>
            <a:stretch/>
          </p:blipFill>
          <p:spPr bwMode="auto">
            <a:xfrm>
              <a:off x="8766315" y="4606174"/>
              <a:ext cx="3017646" cy="180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2" descr="scholars_final.png">
            <a:extLst>
              <a:ext uri="{FF2B5EF4-FFF2-40B4-BE49-F238E27FC236}">
                <a16:creationId xmlns:a16="http://schemas.microsoft.com/office/drawing/2014/main" id="{19718992-80A9-4E8C-A609-9A0377DABF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Differential expression analysis</a:t>
            </a:r>
            <a:r>
              <a:rPr lang="ar-E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publications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416CA-CDCF-4E57-9CE8-E712EEEB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2" y="1833817"/>
            <a:ext cx="11424609" cy="4438481"/>
          </a:xfrm>
          <a:prstGeom prst="rect">
            <a:avLst/>
          </a:prstGeom>
        </p:spPr>
      </p:pic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B755A197-4387-417A-AA58-A03332F312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125178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454</Words>
  <Application>Microsoft Office PowerPoint</Application>
  <PresentationFormat>Widescreen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Andalus</vt:lpstr>
      <vt:lpstr>Arial</vt:lpstr>
      <vt:lpstr>Calibri</vt:lpstr>
      <vt:lpstr>Calibri Light</vt:lpstr>
      <vt:lpstr>Corbel</vt:lpstr>
      <vt:lpstr>1_Office Theme</vt:lpstr>
      <vt:lpstr>Office Theme</vt:lpstr>
      <vt:lpstr>RNA-seq differential expression analysis part 3 Egypt Scholars </vt:lpstr>
      <vt:lpstr>Probability Distributions</vt:lpstr>
      <vt:lpstr>DESeq2 tutorial</vt:lpstr>
      <vt:lpstr>DESeq2 tutorial</vt:lpstr>
      <vt:lpstr>DESeq2 tutorial</vt:lpstr>
      <vt:lpstr>DESeq2 tutorial</vt:lpstr>
      <vt:lpstr>DESeq2 tutorial</vt:lpstr>
      <vt:lpstr>Downstream analysis</vt:lpstr>
      <vt:lpstr>Differential expression analysis publications rate</vt:lpstr>
      <vt:lpstr>Applications of differential expression analysis</vt:lpstr>
      <vt:lpstr>Applications of differential expression analysis</vt:lpstr>
      <vt:lpstr>Applications of differential expression analysis</vt:lpstr>
      <vt:lpstr>Applications of differential expression analysis</vt:lpstr>
      <vt:lpstr>Applications of differential expression analysis</vt:lpstr>
      <vt:lpstr>Practical work</vt:lpstr>
      <vt:lpstr>Assignment </vt:lpstr>
      <vt:lpstr>Useful resources </vt:lpstr>
      <vt:lpstr>My contact </vt:lpstr>
      <vt:lpstr>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differential expression analysis part 3 Egypt Scholars </dc:title>
  <dc:creator>mariam aouda</dc:creator>
  <cp:lastModifiedBy>mariam aouda</cp:lastModifiedBy>
  <cp:revision>4</cp:revision>
  <dcterms:created xsi:type="dcterms:W3CDTF">2020-07-18T11:49:42Z</dcterms:created>
  <dcterms:modified xsi:type="dcterms:W3CDTF">2020-07-18T12:11:20Z</dcterms:modified>
</cp:coreProperties>
</file>