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ca5af4db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ca5af4db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ca5af4db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ca5af4db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ca5af4d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ca5af4d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ca5af4db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ca5af4db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ca5af4d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ca5af4d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ca5af4db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ca5af4db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ca5af4db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ca5af4db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ca5af4db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ca5af4db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ca5af4db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ca5af4db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a5af4db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a5af4db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a5af4db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a5af4db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ca5af4d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ca5af4d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a5af4db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ca5af4db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ca5af4d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ca5af4d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a5af4db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ca5af4db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ca5af4db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ca5af4db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ca5af4db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ca5af4db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ca5af4db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ca5af4db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ca5af4db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ca5af4db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ca5af4db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ca5af4db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ca5af4db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ca5af4db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ca5af4d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ca5af4d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ca5af4db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ca5af4db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ca5af4db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ca5af4db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ca5af4db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ca5af4db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ca5af4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ca5af4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ca5af4d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ca5af4d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a5af4d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a5af4d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a5af4d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a5af4d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ca5af4db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ca5af4db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ca5af4db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ca5af4db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latin typeface="Impact"/>
                <a:ea typeface="Impact"/>
                <a:cs typeface="Impact"/>
                <a:sym typeface="Impact"/>
              </a:rPr>
              <a:t>PISA Data Analysis</a:t>
            </a:r>
            <a:endParaRPr b="1" sz="2300">
              <a:highlight>
                <a:srgbClr val="FFFFFF"/>
              </a:highlight>
              <a:latin typeface="Impact"/>
              <a:ea typeface="Impact"/>
              <a:cs typeface="Impact"/>
              <a:sym typeface="Impact"/>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What is the proportion of students having parents with same or different country?</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2538413" y="233363"/>
            <a:ext cx="4067175" cy="46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subTitle"/>
          </p:nvPr>
        </p:nvSpPr>
        <p:spPr>
          <a:xfrm>
            <a:off x="205950" y="1381400"/>
            <a:ext cx="8732100" cy="83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highlight>
                  <a:srgbClr val="FFFFFF"/>
                </a:highlight>
              </a:rPr>
              <a:t>The majority of students have parents from the same country, which makes sense as it is more likely that parents will be from same country.</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latin typeface="Impact"/>
                <a:ea typeface="Impact"/>
                <a:cs typeface="Impact"/>
                <a:sym typeface="Impact"/>
              </a:rPr>
              <a:t>Bivariate Exploration and Analysis</a:t>
            </a:r>
            <a:endParaRPr b="1" sz="2300">
              <a:highlight>
                <a:srgbClr val="FFFFFF"/>
              </a:highlight>
              <a:latin typeface="Impact"/>
              <a:ea typeface="Impact"/>
              <a:cs typeface="Impact"/>
              <a:sym typeface="Impact"/>
            </a:endParaRPr>
          </a:p>
          <a:p>
            <a:pPr indent="0" lvl="0" marL="0" rtl="0" algn="ctr">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How does student country affect scores per subject?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7"/>
          <p:cNvPicPr preferRelativeResize="0"/>
          <p:nvPr/>
        </p:nvPicPr>
        <p:blipFill>
          <a:blip r:embed="rId3">
            <a:alphaModFix/>
          </a:blip>
          <a:stretch>
            <a:fillRect/>
          </a:stretch>
        </p:blipFill>
        <p:spPr>
          <a:xfrm>
            <a:off x="1709277" y="0"/>
            <a:ext cx="5725447"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idx="1" type="subTitle"/>
          </p:nvPr>
        </p:nvSpPr>
        <p:spPr>
          <a:xfrm>
            <a:off x="311700" y="1368800"/>
            <a:ext cx="8520600" cy="2390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Asian countries such as China, Singapore, and Japan have, on average, the highest scoring students in all three subjects, indicating a strong education system in those countries.</a:t>
            </a:r>
            <a:endParaRPr sz="1500">
              <a:solidFill>
                <a:schemeClr val="dk1"/>
              </a:solidFill>
              <a:highlight>
                <a:srgbClr val="FFFFFF"/>
              </a:highlight>
            </a:endParaRPr>
          </a:p>
          <a:p>
            <a:pPr indent="0" lvl="0" marL="457200" rtl="0" algn="just">
              <a:spcBef>
                <a:spcPts val="0"/>
              </a:spcBef>
              <a:spcAft>
                <a:spcPts val="0"/>
              </a:spcAft>
              <a:buNone/>
            </a:pPr>
            <a:r>
              <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Peru is the country with the lowest average score in all three subjects, which hints at a need of improvement in their education system.</a:t>
            </a:r>
            <a:endParaRPr sz="1500">
              <a:solidFill>
                <a:schemeClr val="dk1"/>
              </a:solidFill>
              <a:highlight>
                <a:srgbClr val="FFFFFF"/>
              </a:highlight>
            </a:endParaRPr>
          </a:p>
          <a:p>
            <a:pPr indent="0" lvl="0" marL="457200" rtl="0" algn="just">
              <a:spcBef>
                <a:spcPts val="0"/>
              </a:spcBef>
              <a:spcAft>
                <a:spcPts val="0"/>
              </a:spcAft>
              <a:buNone/>
            </a:pPr>
            <a:r>
              <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Mid-east countries such as Qatar, Tunisia, and Jordan have the low scoring students in all three subjects, which also hints that the education system needs some optimization in this area.</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Which countries have the most "brilliant" students (with scores higher than 700) (above average) in multiple subjects </a:t>
            </a:r>
            <a:r>
              <a:rPr b="1" lang="en" sz="1500">
                <a:solidFill>
                  <a:schemeClr val="dk1"/>
                </a:solidFill>
                <a:highlight>
                  <a:srgbClr val="FFFFFF"/>
                </a:highlight>
              </a:rPr>
              <a:t>simultaneously</a:t>
            </a:r>
            <a:r>
              <a:rPr b="1" lang="en" sz="1500">
                <a:solidFill>
                  <a:schemeClr val="dk1"/>
                </a:solidFill>
                <a:highlight>
                  <a:srgbClr val="FFFFFF"/>
                </a:highlight>
              </a:rPr>
              <a:t>?</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30"/>
          <p:cNvPicPr preferRelativeResize="0"/>
          <p:nvPr/>
        </p:nvPicPr>
        <p:blipFill>
          <a:blip r:embed="rId3">
            <a:alphaModFix/>
          </a:blip>
          <a:stretch>
            <a:fillRect/>
          </a:stretch>
        </p:blipFill>
        <p:spPr>
          <a:xfrm>
            <a:off x="1558940" y="0"/>
            <a:ext cx="6330921"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idx="1" type="subTitle"/>
          </p:nvPr>
        </p:nvSpPr>
        <p:spPr>
          <a:xfrm>
            <a:off x="311700" y="1374575"/>
            <a:ext cx="8520600" cy="792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solidFill>
                  <a:schemeClr val="dk1"/>
                </a:solidFill>
                <a:highlight>
                  <a:srgbClr val="FFFFFF"/>
                </a:highlight>
              </a:rPr>
              <a:t>Singapore has the overall highest number of above average scoring students in multiple subjects </a:t>
            </a:r>
            <a:r>
              <a:rPr lang="en" sz="1500">
                <a:solidFill>
                  <a:schemeClr val="dk1"/>
                </a:solidFill>
                <a:highlight>
                  <a:srgbClr val="FFFFFF"/>
                </a:highlight>
              </a:rPr>
              <a:t>simultaneously</a:t>
            </a:r>
            <a:r>
              <a:rPr lang="en" sz="1500">
                <a:solidFill>
                  <a:schemeClr val="dk1"/>
                </a:solidFill>
                <a:highlight>
                  <a:srgbClr val="FFFFFF"/>
                </a:highlight>
              </a:rPr>
              <a:t>, China, Australia, Canada, and Japan also have multi-talented students.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7900" y="1369150"/>
            <a:ext cx="9088200" cy="21087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0"/>
              </a:spcBef>
              <a:spcAft>
                <a:spcPts val="0"/>
              </a:spcAft>
              <a:buNone/>
            </a:pPr>
            <a:r>
              <a:rPr lang="en" sz="1500">
                <a:solidFill>
                  <a:schemeClr val="dk1"/>
                </a:solidFill>
                <a:highlight>
                  <a:srgbClr val="FFFFFF"/>
                </a:highlight>
              </a:rPr>
              <a:t>PISA is a survey of students' skills and knowledge as they approach the end of compulsory education. It is not a conventional school test. Rather than examining how well students have learned the school curriculum, it looks at how well prepared they are for life beyond school.</a:t>
            </a:r>
            <a:endParaRPr sz="1500">
              <a:solidFill>
                <a:schemeClr val="dk1"/>
              </a:solidFill>
              <a:highlight>
                <a:srgbClr val="FFFFFF"/>
              </a:highlight>
            </a:endParaRPr>
          </a:p>
          <a:p>
            <a:pPr indent="0" lvl="0" marL="0" rtl="0" algn="just">
              <a:lnSpc>
                <a:spcPct val="130000"/>
              </a:lnSpc>
              <a:spcBef>
                <a:spcPts val="1500"/>
              </a:spcBef>
              <a:spcAft>
                <a:spcPts val="800"/>
              </a:spcAft>
              <a:buNone/>
            </a:pPr>
            <a:r>
              <a:rPr lang="en" sz="1500">
                <a:solidFill>
                  <a:schemeClr val="dk1"/>
                </a:solidFill>
                <a:highlight>
                  <a:srgbClr val="FFFFFF"/>
                </a:highlight>
              </a:rPr>
              <a:t>Around 510,000 students in 65 economies took part in the PISA 2012 assessment of reading, mathematics and science representing about 28 million 15-year-olds globally. Of those economies, 44 took part in an assessment of creative problem solving and 18 in an assessment of financial literacy.</a:t>
            </a:r>
            <a:endParaRPr sz="15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How does having parents from same and different cultural backgrounds affect student scores?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57" name="Google Shape;157;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58" name="Google Shape;158;p33"/>
          <p:cNvPicPr preferRelativeResize="0"/>
          <p:nvPr/>
        </p:nvPicPr>
        <p:blipFill>
          <a:blip r:embed="rId3">
            <a:alphaModFix/>
          </a:blip>
          <a:stretch>
            <a:fillRect/>
          </a:stretch>
        </p:blipFill>
        <p:spPr>
          <a:xfrm>
            <a:off x="0" y="742153"/>
            <a:ext cx="9143999" cy="36591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idx="1" type="subTitle"/>
          </p:nvPr>
        </p:nvSpPr>
        <p:spPr>
          <a:xfrm>
            <a:off x="311700" y="1374575"/>
            <a:ext cx="8520600" cy="7926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1500">
                <a:solidFill>
                  <a:schemeClr val="dk1"/>
                </a:solidFill>
                <a:highlight>
                  <a:srgbClr val="FFFFFF"/>
                </a:highlight>
              </a:rPr>
              <a:t>Students with parents having different cultural background have higher scores in all three subjects on average, which may be due to increased versatility in upbringing which stimulates the brain and leads to higher achievement.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latin typeface="Impact"/>
                <a:ea typeface="Impact"/>
                <a:cs typeface="Impact"/>
                <a:sym typeface="Impact"/>
              </a:rPr>
              <a:t>Multivariate Exploration and Analysis</a:t>
            </a:r>
            <a:endParaRPr b="1" sz="2300">
              <a:highlight>
                <a:srgbClr val="FFFFFF"/>
              </a:highlight>
              <a:latin typeface="Impact"/>
              <a:ea typeface="Impact"/>
              <a:cs typeface="Impact"/>
              <a:sym typeface="Impact"/>
            </a:endParaRPr>
          </a:p>
          <a:p>
            <a:pPr indent="0" lvl="0" marL="0" rtl="0" algn="ctr">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How are the scores between each subject correlated?</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1719446" y="0"/>
            <a:ext cx="5705107"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1" type="subTitle"/>
          </p:nvPr>
        </p:nvSpPr>
        <p:spPr>
          <a:xfrm>
            <a:off x="311700" y="1375775"/>
            <a:ext cx="8520600" cy="14214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A strong and positive correlation between the score of any two subjects is seen, indicating that students scoring high one subject tend to score high in the other two subjects.</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It can be noticed that for a small number of students math performance may be disproportionately weaker than reading or science performance.</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What countries have more than a 10 position difference between rankings in each subject are obtained, and what subject(s) is the cause of this anomaly?</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94" name="Google Shape;194;p4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5" name="Google Shape;195;p40"/>
          <p:cNvPicPr preferRelativeResize="0"/>
          <p:nvPr/>
        </p:nvPicPr>
        <p:blipFill>
          <a:blip r:embed="rId3">
            <a:alphaModFix/>
          </a:blip>
          <a:stretch>
            <a:fillRect/>
          </a:stretch>
        </p:blipFill>
        <p:spPr>
          <a:xfrm>
            <a:off x="244025" y="0"/>
            <a:ext cx="8655948"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subTitle"/>
          </p:nvPr>
        </p:nvSpPr>
        <p:spPr>
          <a:xfrm>
            <a:off x="311700" y="1376200"/>
            <a:ext cx="8520600" cy="110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highlight>
                  <a:srgbClr val="FFFFFF"/>
                </a:highlight>
              </a:rPr>
              <a:t>for each country, we can see the subject(s) which is outlying from other scores. For example, in the USA math scores are disproportionately lower than reading/science scores, which inducates that more focus should be given to that subject and that changes should be made to the math syllabus or method of teaching in that country.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latin typeface="Impact"/>
                <a:ea typeface="Impact"/>
                <a:cs typeface="Impact"/>
                <a:sym typeface="Impact"/>
              </a:rPr>
              <a:t>Univariate Exploration and Analysis</a:t>
            </a:r>
            <a:endParaRPr b="1" sz="2300">
              <a:highlight>
                <a:srgbClr val="FFFFFF"/>
              </a:highlight>
              <a:latin typeface="Impact"/>
              <a:ea typeface="Impact"/>
              <a:cs typeface="Impact"/>
              <a:sym typeface="Impact"/>
            </a:endParaRPr>
          </a:p>
          <a:p>
            <a:pPr indent="0" lvl="0" marL="0" rtl="0" algn="ctr">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b="1" lang="en" sz="2300">
                <a:highlight>
                  <a:srgbClr val="FFFFFF"/>
                </a:highlight>
                <a:latin typeface="Impact"/>
                <a:ea typeface="Impact"/>
                <a:cs typeface="Impact"/>
                <a:sym typeface="Impact"/>
              </a:rPr>
              <a:t>Conclusion and Summary of Results</a:t>
            </a:r>
            <a:endParaRPr b="1" sz="2300">
              <a:highlight>
                <a:srgbClr val="FFFFFF"/>
              </a:highlight>
              <a:latin typeface="Impact"/>
              <a:ea typeface="Impact"/>
              <a:cs typeface="Impact"/>
              <a:sym typeface="Impact"/>
            </a:endParaRPr>
          </a:p>
          <a:p>
            <a:pPr indent="0" lvl="0" marL="0" rtl="0" algn="ctr">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3"/>
          <p:cNvSpPr txBox="1"/>
          <p:nvPr>
            <p:ph idx="1" type="subTitle"/>
          </p:nvPr>
        </p:nvSpPr>
        <p:spPr>
          <a:xfrm>
            <a:off x="356100" y="1383600"/>
            <a:ext cx="8520600" cy="33603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The scores show a normal distribution, with most students having an average score (between 400 to 500) in either Math, Reading or Science. For math, we can see that when compred with reading or science more students are achieving on the lower end of the spectrum, which indicates that math might be considered more "difficult" to students than the other two subjects.</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SzPts val="1500"/>
              <a:buChar char="●"/>
            </a:pPr>
            <a:r>
              <a:rPr lang="en" sz="1500"/>
              <a:t>The majority of students have parents from the same country, which makes sense as it is more likely that parents will be from same country.</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SzPts val="1500"/>
              <a:buChar char="●"/>
            </a:pPr>
            <a:r>
              <a:rPr lang="en" sz="1500"/>
              <a:t>A strong and positive correlation between the score of any two subjects is seen, indicating that students scoring high one subject tend to score high in the other two subjects. It can be noticed that for a small number of students math performance may be disproportionaely weaker than reading or science performance.</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4"/>
          <p:cNvSpPr txBox="1"/>
          <p:nvPr>
            <p:ph idx="1" type="subTitle"/>
          </p:nvPr>
        </p:nvSpPr>
        <p:spPr>
          <a:xfrm>
            <a:off x="311700" y="917400"/>
            <a:ext cx="8520600" cy="42261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 sz="1500"/>
              <a:t>Asian countries such as China, Singapore, and Japan have, on average, the highest scoring students in all three subjects, indicating a strong education system in those countries. Peru is the country with the lowest average score in all three subjects, which hints at a need of improvement in their education system. Mid-east countries such as Qatar, Tunisia, and Jordan have the low scoring students in all three subjects, which also hints that the education system needs some optimization in this area.</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SzPts val="1500"/>
              <a:buChar char="●"/>
            </a:pPr>
            <a:r>
              <a:rPr lang="en" sz="1500"/>
              <a:t>For some countries there is a large difference in ranking between the three subjects. For example, in the USA math scores are disproportionately lower than reading/science scores, which indicates that more focus should be given to that subject and that changes should be made to the math syllabus or method of teaching in that country.</a:t>
            </a:r>
            <a:endParaRPr sz="1500"/>
          </a:p>
          <a:p>
            <a:pPr indent="0" lvl="0" marL="457200" rtl="0" algn="just">
              <a:spcBef>
                <a:spcPts val="0"/>
              </a:spcBef>
              <a:spcAft>
                <a:spcPts val="0"/>
              </a:spcAft>
              <a:buNone/>
            </a:pPr>
            <a:r>
              <a:t/>
            </a:r>
            <a:endParaRPr sz="1500"/>
          </a:p>
          <a:p>
            <a:pPr indent="-323850" lvl="0" marL="457200" rtl="0" algn="just">
              <a:spcBef>
                <a:spcPts val="0"/>
              </a:spcBef>
              <a:spcAft>
                <a:spcPts val="0"/>
              </a:spcAft>
              <a:buSzPts val="1500"/>
              <a:buChar char="●"/>
            </a:pPr>
            <a:r>
              <a:rPr lang="en" sz="1500"/>
              <a:t>Asian countries china and singapore have dominated top 3 positions in above average math scores, which follows the expected trend of Asians excelling at math. Singapore has the overall highest number of above average scoring students in all three subjects, which indicates that this country has a strong education system, moreover, Singapore has the overall highest number of above average scoring students in multiple subjects. China, Australia, Canada, and Japan also have multi-talented students.</a:t>
            </a:r>
            <a:endParaRPr sz="1500"/>
          </a:p>
          <a:p>
            <a:pPr indent="0" lvl="0" marL="0" rtl="0" algn="just">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How are scores for each subject distributed?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8839200" cy="4310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subTitle"/>
          </p:nvPr>
        </p:nvSpPr>
        <p:spPr>
          <a:xfrm>
            <a:off x="37875" y="1390775"/>
            <a:ext cx="9027900" cy="140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highlight>
                  <a:srgbClr val="FFFFFF"/>
                </a:highlight>
              </a:rPr>
              <a:t>The scores show a normal distribution, with most students having an average score (between 400 to 500) in either Math, Reading or Science. For math, we can see that when compared with reading or science more students are achieving on the lower end of the spectrum, which indicates that math might be considered more "difficult" to students than the other two subjects.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solidFill>
                  <a:schemeClr val="dk1"/>
                </a:solidFill>
                <a:highlight>
                  <a:srgbClr val="FFFFFF"/>
                </a:highlight>
              </a:rPr>
              <a:t>Which countries have the most "brilliant" students (with scores higher than 700) (above average) per subject?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0" name="Google Shape;90;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91" name="Google Shape;91;p20"/>
          <p:cNvPicPr preferRelativeResize="0"/>
          <p:nvPr/>
        </p:nvPicPr>
        <p:blipFill>
          <a:blip r:embed="rId3">
            <a:alphaModFix/>
          </a:blip>
          <a:stretch>
            <a:fillRect/>
          </a:stretch>
        </p:blipFill>
        <p:spPr>
          <a:xfrm>
            <a:off x="152400" y="561675"/>
            <a:ext cx="8826474" cy="417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subTitle"/>
          </p:nvPr>
        </p:nvSpPr>
        <p:spPr>
          <a:xfrm>
            <a:off x="356100" y="1376175"/>
            <a:ext cx="8665500" cy="15768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Asian countries china and singapore have dominated top 3 positions in above average math scores, which follows the expected trend of Asians excelling at math.</a:t>
            </a:r>
            <a:endParaRPr sz="1500">
              <a:solidFill>
                <a:schemeClr val="dk1"/>
              </a:solidFill>
              <a:highlight>
                <a:srgbClr val="FFFFFF"/>
              </a:highlight>
            </a:endParaRPr>
          </a:p>
          <a:p>
            <a:pPr indent="0" lvl="0" marL="457200" rtl="0" algn="just">
              <a:spcBef>
                <a:spcPts val="0"/>
              </a:spcBef>
              <a:spcAft>
                <a:spcPts val="0"/>
              </a:spcAft>
              <a:buNone/>
            </a:pPr>
            <a:r>
              <a:t/>
            </a:r>
            <a:endParaRPr sz="1500">
              <a:solidFill>
                <a:schemeClr val="dk1"/>
              </a:solidFill>
              <a:highlight>
                <a:srgbClr val="FFFFFF"/>
              </a:highlight>
            </a:endParaRPr>
          </a:p>
          <a:p>
            <a:pPr indent="-323850" lvl="0" marL="457200" rtl="0" algn="just">
              <a:spcBef>
                <a:spcPts val="0"/>
              </a:spcBef>
              <a:spcAft>
                <a:spcPts val="0"/>
              </a:spcAft>
              <a:buClr>
                <a:schemeClr val="dk1"/>
              </a:buClr>
              <a:buSzPts val="1500"/>
              <a:buChar char="●"/>
            </a:pPr>
            <a:r>
              <a:rPr lang="en" sz="1500">
                <a:solidFill>
                  <a:schemeClr val="dk1"/>
                </a:solidFill>
                <a:highlight>
                  <a:srgbClr val="FFFFFF"/>
                </a:highlight>
              </a:rPr>
              <a:t>Singapore has the overall highest number of above average scoring students in all three subjects, which indicates that this country has a strong education system.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