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  <p:sldId id="273" r:id="rId17"/>
    <p:sldId id="274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San Francisco as a Travel </a:t>
            </a:r>
            <a:r>
              <a:rPr lang="en-US" b="1" dirty="0" smtClean="0"/>
              <a:t>Destination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Farah </a:t>
            </a:r>
            <a:r>
              <a:rPr lang="en-US" dirty="0" err="1" smtClean="0"/>
              <a:t>Darwich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Tourist Spots </a:t>
            </a:r>
            <a:r>
              <a:rPr lang="en-US" dirty="0" smtClean="0"/>
              <a:t>-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193960"/>
            <a:ext cx="11029615" cy="1686044"/>
          </a:xfrm>
        </p:spPr>
        <p:txBody>
          <a:bodyPr/>
          <a:lstStyle/>
          <a:p>
            <a:r>
              <a:rPr lang="en-US" sz="2400" dirty="0" smtClean="0"/>
              <a:t>Ratings</a:t>
            </a:r>
          </a:p>
          <a:p>
            <a:pPr lvl="1"/>
            <a:r>
              <a:rPr lang="en-US" sz="2000" dirty="0" smtClean="0"/>
              <a:t>Average rating 7.91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385" y="2099256"/>
            <a:ext cx="8654603" cy="4758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7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Tourist Spots - Ratings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0" y="2351670"/>
            <a:ext cx="7083380" cy="3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69" y="2351670"/>
            <a:ext cx="4610637" cy="381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24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Tourist Spots - </a:t>
            </a:r>
            <a:r>
              <a:rPr lang="en-US" dirty="0" smtClean="0"/>
              <a:t>Affordability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Prices</a:t>
            </a:r>
          </a:p>
          <a:p>
            <a:pPr lvl="1"/>
            <a:r>
              <a:rPr lang="en-US" sz="2000" dirty="0" smtClean="0"/>
              <a:t>Museums {2 - 2}</a:t>
            </a:r>
          </a:p>
          <a:p>
            <a:pPr lvl="1"/>
            <a:r>
              <a:rPr lang="en-US" sz="2000" dirty="0" smtClean="0"/>
              <a:t>Music Venues {1 – 2}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07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smtClean="0"/>
              <a:t>Accommodation Options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2000" dirty="0" smtClean="0"/>
              <a:t>418 Hotels</a:t>
            </a:r>
          </a:p>
          <a:p>
            <a:pPr lvl="1"/>
            <a:r>
              <a:rPr lang="en-US" sz="2000" dirty="0" smtClean="0"/>
              <a:t>44 Hostels</a:t>
            </a:r>
          </a:p>
          <a:p>
            <a:pPr lvl="1"/>
            <a:r>
              <a:rPr lang="en-US" sz="2000" dirty="0" smtClean="0"/>
              <a:t>121 Bed and Breakfasts</a:t>
            </a:r>
          </a:p>
          <a:p>
            <a:pPr lvl="1"/>
            <a:r>
              <a:rPr lang="en-US" sz="2000" dirty="0" smtClean="0"/>
              <a:t>Overall,  583 available accommodation options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500" y="2180496"/>
            <a:ext cx="4489024" cy="4155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82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Accommodation Options </a:t>
            </a:r>
            <a:r>
              <a:rPr lang="en-US" dirty="0" smtClean="0"/>
              <a:t>-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Ratings</a:t>
            </a:r>
          </a:p>
          <a:p>
            <a:pPr lvl="1"/>
            <a:r>
              <a:rPr lang="en-US" sz="2000" dirty="0" smtClean="0"/>
              <a:t>Average rating 6.67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46" y="2700658"/>
            <a:ext cx="6857834" cy="3158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66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Accommodation Options - Ratings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9" y="2117635"/>
            <a:ext cx="5431751" cy="27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20" y="3670479"/>
            <a:ext cx="6272011" cy="2910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41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Accommodation </a:t>
            </a:r>
            <a:r>
              <a:rPr lang="en-US" dirty="0" smtClean="0"/>
              <a:t>Options - Affordability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Prices</a:t>
            </a:r>
          </a:p>
          <a:p>
            <a:pPr lvl="1"/>
            <a:r>
              <a:rPr lang="en-US" sz="2000" dirty="0" smtClean="0"/>
              <a:t>Hotels {1 – 3}</a:t>
            </a:r>
          </a:p>
          <a:p>
            <a:pPr lvl="1"/>
            <a:r>
              <a:rPr lang="en-US" sz="2000" dirty="0" smtClean="0"/>
              <a:t>Hostels {3 – 3}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70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Shopping Options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city of San Francisco has a less than impressive number of shopping options (malls and plazas) </a:t>
            </a:r>
            <a:r>
              <a:rPr lang="en-US" sz="2000" dirty="0" smtClean="0"/>
              <a:t>available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makes up for it with a respectable average rating of </a:t>
            </a:r>
            <a:r>
              <a:rPr lang="en-US" sz="2000" dirty="0" smtClean="0"/>
              <a:t>7.74</a:t>
            </a:r>
          </a:p>
          <a:p>
            <a:pPr lvl="1"/>
            <a:r>
              <a:rPr lang="en-US" sz="2000" dirty="0" smtClean="0"/>
              <a:t>None </a:t>
            </a:r>
            <a:r>
              <a:rPr lang="en-US" sz="2000" dirty="0"/>
              <a:t>of their ratings goes below 5, and most of them are between 7 and 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755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Tourist Spots</a:t>
            </a:r>
          </a:p>
          <a:p>
            <a:pPr lvl="1"/>
            <a:r>
              <a:rPr lang="en-US" sz="2000" dirty="0"/>
              <a:t>When it comes to tourist spots, San Francisco is at an </a:t>
            </a:r>
            <a:r>
              <a:rPr lang="en-US" sz="2000" dirty="0" smtClean="0"/>
              <a:t>abundance</a:t>
            </a:r>
          </a:p>
          <a:p>
            <a:pPr lvl="1"/>
            <a:r>
              <a:rPr lang="en-US" sz="2000" dirty="0"/>
              <a:t>There is a relatively high diversity of tourist attractions available, with a noticeably lower number of theme parks compared to museums and music </a:t>
            </a:r>
            <a:r>
              <a:rPr lang="en-US" sz="2000" dirty="0" smtClean="0"/>
              <a:t>venues</a:t>
            </a:r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of the museums scored between 6 and 9 and none of them went below </a:t>
            </a:r>
            <a:r>
              <a:rPr lang="en-US" sz="2000" dirty="0" smtClean="0"/>
              <a:t>5</a:t>
            </a:r>
          </a:p>
          <a:p>
            <a:pPr lvl="1"/>
            <a:r>
              <a:rPr lang="en-US" sz="2000" dirty="0"/>
              <a:t>Music venues showed better results as most of them scored between 7 and 9 and none of them went below </a:t>
            </a:r>
            <a:r>
              <a:rPr lang="en-US" sz="2000" dirty="0" smtClean="0"/>
              <a:t>6.5</a:t>
            </a:r>
          </a:p>
          <a:p>
            <a:pPr lvl="1"/>
            <a:r>
              <a:rPr lang="en-US" sz="2000" dirty="0"/>
              <a:t>Same goes for theme parks which scored between 6 and 9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What was really note-worthy is how affordable the tourist spots turned out to be, especially compared to their relatively high ratings; both museums and music venues don’t go above 2 (on a scale of 1 to 4, 4 being the most pricey)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07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Accommodation Options</a:t>
            </a:r>
          </a:p>
          <a:p>
            <a:pPr lvl="1"/>
            <a:r>
              <a:rPr lang="en-US" sz="2000" dirty="0"/>
              <a:t>There is a high number of options available, with a decent </a:t>
            </a:r>
            <a:r>
              <a:rPr lang="en-US" sz="2000" dirty="0" smtClean="0"/>
              <a:t>diversity</a:t>
            </a:r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hotel ratings are between 5 and 8 and some of them went below </a:t>
            </a:r>
            <a:r>
              <a:rPr lang="en-US" sz="2000" dirty="0" smtClean="0"/>
              <a:t>5</a:t>
            </a:r>
          </a:p>
          <a:p>
            <a:pPr lvl="1"/>
            <a:r>
              <a:rPr lang="en-US" sz="2000" dirty="0"/>
              <a:t>The most common ratings for hostels were 5~6 and 8~9, with the rest in </a:t>
            </a:r>
            <a:r>
              <a:rPr lang="en-US" sz="2000" dirty="0" smtClean="0"/>
              <a:t>between</a:t>
            </a:r>
          </a:p>
          <a:p>
            <a:pPr lvl="1"/>
            <a:r>
              <a:rPr lang="en-US" sz="2000" dirty="0"/>
              <a:t>Same thing for </a:t>
            </a:r>
            <a:r>
              <a:rPr lang="en-US" sz="2000" dirty="0" smtClean="0"/>
              <a:t>B&amp;Bs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otel </a:t>
            </a:r>
            <a:r>
              <a:rPr lang="en-US" sz="2000" dirty="0"/>
              <a:t>prices ranged between 1 and 3 (understandably, considering the wide range of ratings they have), </a:t>
            </a:r>
            <a:endParaRPr lang="en-US" sz="2000" dirty="0" smtClean="0"/>
          </a:p>
          <a:p>
            <a:pPr lvl="1"/>
            <a:r>
              <a:rPr lang="en-US" sz="2000" dirty="0"/>
              <a:t>hostels scored an even </a:t>
            </a:r>
            <a:r>
              <a:rPr lang="en-US" sz="2000" dirty="0" smtClean="0"/>
              <a:t>3</a:t>
            </a:r>
          </a:p>
          <a:p>
            <a:pPr lvl="1"/>
            <a:r>
              <a:rPr lang="en-US" sz="2000" dirty="0"/>
              <a:t>There were no information available on B&amp;B prices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Travel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can be to </a:t>
            </a:r>
            <a:r>
              <a:rPr lang="en-US" sz="2400" dirty="0"/>
              <a:t>visit it yourself, to add it to the list pf cities your travel agency covers, or to talk about it in your tourism </a:t>
            </a:r>
            <a:r>
              <a:rPr lang="en-US" sz="2400" dirty="0" smtClean="0"/>
              <a:t>blog,..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not enough to rely on a city’s reputation or the information you have about from the media alone </a:t>
            </a:r>
            <a:endParaRPr lang="en-US" sz="2400" dirty="0" smtClean="0"/>
          </a:p>
          <a:p>
            <a:r>
              <a:rPr lang="en-US" sz="2400" dirty="0" smtClean="0"/>
              <a:t>There are many aspects to consider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66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333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 evaluated three main aspects: Shopping options based on their availability and ratings, tourist spots based on their availability, ratings and prices, an accommodation options based on their availability, ratings, and prices as </a:t>
            </a:r>
            <a:r>
              <a:rPr lang="en-US" sz="2400" dirty="0" smtClean="0"/>
              <a:t>well</a:t>
            </a:r>
          </a:p>
          <a:p>
            <a:r>
              <a:rPr lang="en-US" sz="2400" dirty="0"/>
              <a:t>Overall, San Francisco performed relatively well on all of these </a:t>
            </a:r>
            <a:r>
              <a:rPr lang="en-US" sz="2400" dirty="0" smtClean="0"/>
              <a:t>aspects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has a respectable number of highly-rated shopping </a:t>
            </a:r>
            <a:r>
              <a:rPr lang="en-US" sz="2000" dirty="0" smtClean="0"/>
              <a:t>options</a:t>
            </a:r>
          </a:p>
          <a:p>
            <a:pPr lvl="1"/>
            <a:r>
              <a:rPr lang="en-US" sz="2000" dirty="0"/>
              <a:t>an abundance of highly rated and very affordable tourist </a:t>
            </a:r>
            <a:r>
              <a:rPr lang="en-US" sz="2000" dirty="0" smtClean="0"/>
              <a:t>attractions</a:t>
            </a:r>
          </a:p>
          <a:p>
            <a:pPr lvl="1"/>
            <a:r>
              <a:rPr lang="en-US" sz="2000" dirty="0"/>
              <a:t>a large collection of accommodation options with a wide range of ratings and prices to suit </a:t>
            </a:r>
            <a:r>
              <a:rPr lang="en-US" sz="2000" dirty="0" smtClean="0"/>
              <a:t>everyone</a:t>
            </a:r>
          </a:p>
          <a:p>
            <a:r>
              <a:rPr lang="en-US" sz="2400" dirty="0" smtClean="0"/>
              <a:t>More evaluation metrics can be added to this analysis to get a broader assessment of San Francisco as a travel destination, and these metrics should be chosen based on the stakeholders’ main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Francisco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cultural, commercial, and financial center of Northern </a:t>
            </a:r>
            <a:r>
              <a:rPr lang="en-US" sz="2400" dirty="0" smtClean="0"/>
              <a:t>California</a:t>
            </a:r>
          </a:p>
          <a:p>
            <a:r>
              <a:rPr lang="en-US" sz="2400" dirty="0" smtClean="0"/>
              <a:t>One of the most popular cities in the U.S.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evaluation will be built on the following aspects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Shopping </a:t>
            </a:r>
            <a:r>
              <a:rPr lang="en-US" sz="2000" dirty="0"/>
              <a:t>Options (mainly, Shopping Malls and Shopping Plazas): Availability - Rating.</a:t>
            </a:r>
          </a:p>
          <a:p>
            <a:pPr lvl="1"/>
            <a:r>
              <a:rPr lang="en-US" sz="2000" dirty="0"/>
              <a:t>Tourist Spots (mainly, Museums, Music Venues, and Theme Parks): Availability - Rating - Affordability.</a:t>
            </a:r>
          </a:p>
          <a:p>
            <a:pPr lvl="1"/>
            <a:r>
              <a:rPr lang="en-US" sz="2000" dirty="0" smtClean="0"/>
              <a:t>Accommodation </a:t>
            </a:r>
            <a:r>
              <a:rPr lang="en-US" sz="2000" dirty="0"/>
              <a:t>Options (mainly, Hotels, Hostels, and </a:t>
            </a:r>
            <a:r>
              <a:rPr lang="en-US" sz="2000" dirty="0" err="1"/>
              <a:t>Bead&amp;Breakfast's</a:t>
            </a:r>
            <a:r>
              <a:rPr lang="en-US" sz="2000" dirty="0"/>
              <a:t>): Availability - Rating - Affordability.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of those categories contain its own subcategories that will automatically be included in the </a:t>
            </a:r>
            <a:r>
              <a:rPr lang="en-US" sz="2400" dirty="0" smtClean="0"/>
              <a:t>analysis</a:t>
            </a:r>
          </a:p>
          <a:p>
            <a:r>
              <a:rPr lang="en-US" sz="2400" dirty="0"/>
              <a:t>Overall, 27 different categories of venues were included in this evaluation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5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b="1" dirty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 need metadata about as many possible venues in San Francisco as possible</a:t>
            </a:r>
          </a:p>
          <a:p>
            <a:r>
              <a:rPr lang="en-US" sz="2400" dirty="0" smtClean="0"/>
              <a:t>Relying on the Foursquare API I obtained a dataset that contains metadata about 44425 venues in San Francisco</a:t>
            </a:r>
          </a:p>
          <a:p>
            <a:r>
              <a:rPr lang="en-US" sz="2400" dirty="0" smtClean="0"/>
              <a:t>The metadata available in the dataset:</a:t>
            </a:r>
          </a:p>
          <a:p>
            <a:pPr lvl="1"/>
            <a:r>
              <a:rPr lang="en-US" sz="2000" dirty="0" smtClean="0"/>
              <a:t>Name – categories – price – rating – number of ratings – number of likes – number of </a:t>
            </a:r>
            <a:r>
              <a:rPr lang="en-US" sz="2000" dirty="0" err="1" smtClean="0"/>
              <a:t>checkins</a:t>
            </a:r>
            <a:r>
              <a:rPr lang="en-US" sz="2000" dirty="0" smtClean="0"/>
              <a:t> – coordinates – venue URL – Foursquare URL</a:t>
            </a:r>
          </a:p>
        </p:txBody>
      </p:sp>
    </p:spTree>
    <p:extLst>
      <p:ext uri="{BB962C8B-B14F-4D97-AF65-F5344CB8AC3E}">
        <p14:creationId xmlns:p14="http://schemas.microsoft.com/office/powerpoint/2010/main" val="35524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Split the original dataset into two </a:t>
            </a:r>
            <a:r>
              <a:rPr lang="en-US" sz="2400" dirty="0" err="1" smtClean="0"/>
              <a:t>dataframes</a:t>
            </a:r>
            <a:endParaRPr lang="en-US" sz="2400" dirty="0" smtClean="0"/>
          </a:p>
          <a:p>
            <a:pPr lvl="1"/>
            <a:r>
              <a:rPr lang="en-US" sz="2000" dirty="0" smtClean="0"/>
              <a:t>1. Ratings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used to evaluate ratings</a:t>
            </a:r>
          </a:p>
          <a:p>
            <a:pPr lvl="2"/>
            <a:r>
              <a:rPr lang="en-US" sz="1600" dirty="0" smtClean="0"/>
              <a:t>Name – categories – ratings</a:t>
            </a:r>
          </a:p>
          <a:p>
            <a:pPr lvl="2"/>
            <a:r>
              <a:rPr lang="en-US" sz="1600" dirty="0" smtClean="0"/>
              <a:t>Dropped rows with missing values</a:t>
            </a:r>
          </a:p>
          <a:p>
            <a:pPr lvl="2"/>
            <a:r>
              <a:rPr lang="en-US" sz="1600" dirty="0" smtClean="0"/>
              <a:t>Final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has 8167 rows (venues)</a:t>
            </a:r>
          </a:p>
          <a:p>
            <a:pPr lvl="1"/>
            <a:r>
              <a:rPr lang="en-US" sz="2000" dirty="0" smtClean="0"/>
              <a:t>2. Prices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used to evaluate affordability:</a:t>
            </a:r>
          </a:p>
          <a:p>
            <a:pPr lvl="2"/>
            <a:r>
              <a:rPr lang="en-US" sz="1600" dirty="0" smtClean="0"/>
              <a:t>Name – categories – price</a:t>
            </a:r>
          </a:p>
          <a:p>
            <a:pPr lvl="2"/>
            <a:r>
              <a:rPr lang="en-US" sz="1600" dirty="0"/>
              <a:t>Dropped rows with missing </a:t>
            </a:r>
            <a:r>
              <a:rPr lang="en-US" sz="1600" dirty="0" smtClean="0"/>
              <a:t>values</a:t>
            </a:r>
          </a:p>
          <a:p>
            <a:pPr lvl="2"/>
            <a:r>
              <a:rPr lang="en-US" sz="1600" dirty="0"/>
              <a:t>Final </a:t>
            </a:r>
            <a:r>
              <a:rPr lang="en-US" sz="1600" dirty="0" err="1"/>
              <a:t>dataframe</a:t>
            </a:r>
            <a:r>
              <a:rPr lang="en-US" sz="1600" dirty="0"/>
              <a:t> has </a:t>
            </a:r>
            <a:r>
              <a:rPr lang="en-US" sz="1600" dirty="0" smtClean="0"/>
              <a:t>8365 </a:t>
            </a:r>
            <a:r>
              <a:rPr lang="en-US" sz="1600" dirty="0"/>
              <a:t>rows (venues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36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shopping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2000" dirty="0" smtClean="0"/>
              <a:t>34 Shopping Malls</a:t>
            </a:r>
          </a:p>
          <a:p>
            <a:pPr lvl="1"/>
            <a:r>
              <a:rPr lang="en-US" sz="2000" dirty="0" smtClean="0"/>
              <a:t>2 Shopping Plazas</a:t>
            </a:r>
          </a:p>
          <a:p>
            <a:pPr lvl="1"/>
            <a:r>
              <a:rPr lang="en-US" sz="2000" dirty="0" smtClean="0"/>
              <a:t>Overall, 36 available shopping options</a:t>
            </a:r>
          </a:p>
          <a:p>
            <a:endParaRPr lang="en-US" dirty="0"/>
          </a:p>
          <a:p>
            <a:r>
              <a:rPr lang="en-US" sz="2400" dirty="0" smtClean="0"/>
              <a:t>Ratings</a:t>
            </a:r>
          </a:p>
          <a:p>
            <a:pPr lvl="1"/>
            <a:r>
              <a:rPr lang="en-US" sz="2000" dirty="0" smtClean="0"/>
              <a:t>Average rating 7.74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20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shopping options - ratings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30" y="2189408"/>
            <a:ext cx="7549452" cy="4327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13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Tourist Spots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Availability</a:t>
            </a:r>
          </a:p>
          <a:p>
            <a:pPr lvl="1"/>
            <a:r>
              <a:rPr lang="en-US" sz="2000" dirty="0" smtClean="0"/>
              <a:t>150 Museums</a:t>
            </a:r>
          </a:p>
          <a:p>
            <a:pPr lvl="1"/>
            <a:r>
              <a:rPr lang="en-US" sz="2000" dirty="0" smtClean="0"/>
              <a:t>178 Music Venues</a:t>
            </a:r>
          </a:p>
          <a:p>
            <a:pPr lvl="1"/>
            <a:r>
              <a:rPr lang="en-US" sz="2000" dirty="0" smtClean="0"/>
              <a:t>14 Theme Parks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32" y="2180496"/>
            <a:ext cx="5367960" cy="4336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6839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</TotalTime>
  <Words>842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Gill Sans MT</vt:lpstr>
      <vt:lpstr>Wingdings 2</vt:lpstr>
      <vt:lpstr>Dividend</vt:lpstr>
      <vt:lpstr>San Francisco as a Travel Destination</vt:lpstr>
      <vt:lpstr>Picking a Travel destination</vt:lpstr>
      <vt:lpstr>San Francisco</vt:lpstr>
      <vt:lpstr>Evaluation Metrics</vt:lpstr>
      <vt:lpstr>Data Acquisition</vt:lpstr>
      <vt:lpstr>Cleaning the Data</vt:lpstr>
      <vt:lpstr>Evaluating shopping options</vt:lpstr>
      <vt:lpstr>Evaluating shopping options - ratings</vt:lpstr>
      <vt:lpstr>Evaluating Tourist Spots - Availability</vt:lpstr>
      <vt:lpstr>Evaluating Tourist Spots - Ratings</vt:lpstr>
      <vt:lpstr>Evaluating Tourist Spots - Ratings</vt:lpstr>
      <vt:lpstr>Evaluating Tourist Spots - Affordability</vt:lpstr>
      <vt:lpstr>Evaluating Accommodation Options - Availability</vt:lpstr>
      <vt:lpstr>Evaluating Accommodation Options - Ratings</vt:lpstr>
      <vt:lpstr>Evaluating Accommodation Options - Ratings</vt:lpstr>
      <vt:lpstr>Evaluating Accommodation Options - Affordability</vt:lpstr>
      <vt:lpstr>Final Assessment</vt:lpstr>
      <vt:lpstr>Final Assessment</vt:lpstr>
      <vt:lpstr>Final Assessment</vt:lpstr>
      <vt:lpstr>Conclusion and Future Direction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as a Travel Destination</dc:title>
  <dc:creator>Farah D</dc:creator>
  <cp:lastModifiedBy>Farah D</cp:lastModifiedBy>
  <cp:revision>36</cp:revision>
  <dcterms:created xsi:type="dcterms:W3CDTF">2019-02-24T00:22:36Z</dcterms:created>
  <dcterms:modified xsi:type="dcterms:W3CDTF">2019-02-24T01:18:41Z</dcterms:modified>
</cp:coreProperties>
</file>