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MavenPro-bold.fntdata"/><Relationship Id="rId16" Type="http://schemas.openxmlformats.org/officeDocument/2006/relationships/slide" Target="slides/slide11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81f96a0236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81f96a0236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81f96a0236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81f96a0236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81f96a0236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81f96a0236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1f96a0236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1f96a0236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81f96a0236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81f96a0236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81f96a0236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81f96a0236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81f96a0236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81f96a0236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81f96a0236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81f96a0236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81f96a0236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81f96a0236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81f96a0236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81f96a0236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1f96a0236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81f96a0236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81f96a0236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81f96a0236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81f96a0236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81f96a0236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81f96a0236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81f96a0236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1f96a0236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1f96a0236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81f96a0236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81f96a0236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81f96a0236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81f96a0236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81f96a0236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81f96a0236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81f96a0236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81f96a0236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81f96a0236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81f96a0236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81f96a0236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81f96a0236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1f96a0236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81f96a0236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1f96a0236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81f96a0236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1f96a0236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81f96a0236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1f96a0236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81f96a0236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1f96a0236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81f96a0236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81f96a0236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81f96a0236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824000" y="1613825"/>
            <a:ext cx="6788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P4 - Construisez un modèle de scoring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ctrTitle"/>
          </p:nvPr>
        </p:nvSpPr>
        <p:spPr>
          <a:xfrm>
            <a:off x="824000" y="1613825"/>
            <a:ext cx="7298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modèles d’apprentissage et hypothèses</a:t>
            </a:r>
            <a:endParaRPr/>
          </a:p>
        </p:txBody>
      </p:sp>
      <p:sp>
        <p:nvSpPr>
          <p:cNvPr id="342" name="Google Shape;342;p2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modèles d’apprentissage et hypothèses</a:t>
            </a:r>
            <a:endParaRPr/>
          </a:p>
        </p:txBody>
      </p:sp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1303800" y="1456650"/>
            <a:ext cx="7030500" cy="345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faux négatifs </a:t>
            </a:r>
            <a:r>
              <a:rPr lang="fr"/>
              <a:t>coûtent</a:t>
            </a:r>
            <a:r>
              <a:rPr lang="fr"/>
              <a:t> beaucoup plus chers que les faux positifs. Cela veut dire</a:t>
            </a:r>
            <a:r>
              <a:rPr lang="fr"/>
              <a:t>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Q</a:t>
            </a:r>
            <a:r>
              <a:rPr lang="fr"/>
              <a:t>u’on souhaite minimiser les faux négatifs cad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Qu’on veut favoriser le rappel à la précision et donc avoir un F-beta maximal.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Que β&gt;1 (Nous avons convenu avec le métier d’opter pour β=4)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Vu que nous faisons face à une problématique de classification, j’ai décidé de tester les algorithmes suivants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Régression Logistique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KNN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Random Forest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XGBoost</a:t>
            </a:r>
            <a:endParaRPr/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663" y="2424275"/>
            <a:ext cx="2000890" cy="4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ctrTitle"/>
          </p:nvPr>
        </p:nvSpPr>
        <p:spPr>
          <a:xfrm>
            <a:off x="824000" y="1613825"/>
            <a:ext cx="7298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hyperparamètres + définition du seuil</a:t>
            </a:r>
            <a:endParaRPr/>
          </a:p>
        </p:txBody>
      </p:sp>
      <p:sp>
        <p:nvSpPr>
          <p:cNvPr id="355" name="Google Shape;355;p2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hyperparamètres + définition du seuil : Régression logistique</a:t>
            </a:r>
            <a:endParaRPr/>
          </a:p>
        </p:txBody>
      </p:sp>
      <p:sp>
        <p:nvSpPr>
          <p:cNvPr id="361" name="Google Shape;361;p25"/>
          <p:cNvSpPr txBox="1"/>
          <p:nvPr>
            <p:ph idx="4294967295" type="body"/>
          </p:nvPr>
        </p:nvSpPr>
        <p:spPr>
          <a:xfrm>
            <a:off x="528600" y="1837628"/>
            <a:ext cx="7629900" cy="77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En utilisant la GridSearch, on va pouvoir tester plusieurs hyperparamètres dans l’objectif de maximiser le F-Beta. Dans notre cas, on se retrouve avec des F-beta similaire, j’ai donc opté pour C=0.1</a:t>
            </a:r>
            <a:endParaRPr/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150" y="2647325"/>
            <a:ext cx="7394849" cy="15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5"/>
          <p:cNvSpPr/>
          <p:nvPr/>
        </p:nvSpPr>
        <p:spPr>
          <a:xfrm>
            <a:off x="6382500" y="2760000"/>
            <a:ext cx="1597500" cy="2325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4899900" y="2992500"/>
            <a:ext cx="1597500" cy="2325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hyperparamètres + définition du seuil : Régression logistique</a:t>
            </a:r>
            <a:endParaRPr/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00" y="1597875"/>
            <a:ext cx="807200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hyperparamètres + définition du seuil : KNN</a:t>
            </a:r>
            <a:endParaRPr/>
          </a:p>
        </p:txBody>
      </p:sp>
      <p:sp>
        <p:nvSpPr>
          <p:cNvPr id="376" name="Google Shape;376;p27"/>
          <p:cNvSpPr txBox="1"/>
          <p:nvPr>
            <p:ph idx="4294967295" type="body"/>
          </p:nvPr>
        </p:nvSpPr>
        <p:spPr>
          <a:xfrm>
            <a:off x="528600" y="1837628"/>
            <a:ext cx="7629900" cy="77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En utilisant la GridSearch, on va pouvoir tester plusieurs hyperparamètres dans l’objectif de maximiser le F-Beta. Dans ce cas, F beta est maximal quand n=15</a:t>
            </a:r>
            <a:endParaRPr/>
          </a:p>
        </p:txBody>
      </p:sp>
      <p:pic>
        <p:nvPicPr>
          <p:cNvPr id="377" name="Google Shape;3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00" y="2571750"/>
            <a:ext cx="7132499" cy="18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7"/>
          <p:cNvSpPr/>
          <p:nvPr/>
        </p:nvSpPr>
        <p:spPr>
          <a:xfrm>
            <a:off x="6015000" y="2647500"/>
            <a:ext cx="1597500" cy="2325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4307400" y="2934900"/>
            <a:ext cx="1597500" cy="2325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hyperparamètres + définition du seuil : KNN</a:t>
            </a:r>
            <a:endParaRPr/>
          </a:p>
        </p:txBody>
      </p:sp>
      <p:pic>
        <p:nvPicPr>
          <p:cNvPr id="385" name="Google Shape;3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488" y="1705275"/>
            <a:ext cx="6815023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hyperparamètres + définition du seuil : Random Forest</a:t>
            </a:r>
            <a:endParaRPr/>
          </a:p>
        </p:txBody>
      </p:sp>
      <p:sp>
        <p:nvSpPr>
          <p:cNvPr id="391" name="Google Shape;391;p29"/>
          <p:cNvSpPr txBox="1"/>
          <p:nvPr>
            <p:ph idx="4294967295" type="body"/>
          </p:nvPr>
        </p:nvSpPr>
        <p:spPr>
          <a:xfrm>
            <a:off x="528600" y="1837628"/>
            <a:ext cx="7629900" cy="77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En utilisant la GridSearch, on va pouvoir tester plusieurs hyperparamètres dans l’objectif de maximiser le F-Beta. Dans ce cas, F beta est maximal quand n_estimators = 300 (correspondant au nombre d’arbre) et max_depth=10 (qui correspond à la profondeur max de chaque arbre)</a:t>
            </a:r>
            <a:endParaRPr/>
          </a:p>
        </p:txBody>
      </p:sp>
      <p:pic>
        <p:nvPicPr>
          <p:cNvPr id="392" name="Google Shape;3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450" y="2699178"/>
            <a:ext cx="7731195" cy="222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hyperparamètres + définition du seuil : Random Forest</a:t>
            </a:r>
            <a:endParaRPr/>
          </a:p>
        </p:txBody>
      </p:sp>
      <p:pic>
        <p:nvPicPr>
          <p:cNvPr id="398" name="Google Shape;3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25" y="1761475"/>
            <a:ext cx="832774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hyperparamètres + définition du seuil : XGBoost</a:t>
            </a:r>
            <a:endParaRPr/>
          </a:p>
        </p:txBody>
      </p:sp>
      <p:sp>
        <p:nvSpPr>
          <p:cNvPr id="404" name="Google Shape;404;p31"/>
          <p:cNvSpPr txBox="1"/>
          <p:nvPr>
            <p:ph idx="4294967295" type="body"/>
          </p:nvPr>
        </p:nvSpPr>
        <p:spPr>
          <a:xfrm>
            <a:off x="528600" y="1837628"/>
            <a:ext cx="7629900" cy="77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En utilisant la GridSearch, on va pouvoir tester plusieurs hyperparamètres dans l’objectif de maximiser le F-Beta. Dans ce cas, F beta est maximal quand n_estimators = 50 (correspondant au nombre d’arbre) et max_depth=None (qui correspond à la profondeur max de chaque arbre)</a:t>
            </a:r>
            <a:endParaRPr/>
          </a:p>
        </p:txBody>
      </p:sp>
      <p:pic>
        <p:nvPicPr>
          <p:cNvPr id="405" name="Google Shape;4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88" y="2688003"/>
            <a:ext cx="8326626" cy="2224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Vue d’ensemble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Objectif :</a:t>
            </a:r>
            <a:r>
              <a:rPr lang="fr"/>
              <a:t> Développer un modèle de scoring de crédit pour Prêt à dépenser.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Besoin </a:t>
            </a:r>
            <a:r>
              <a:rPr lang="fr"/>
              <a:t>: Aider à décider si un prêt peut être accordé à un client.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Contraintes </a:t>
            </a:r>
            <a:r>
              <a:rPr lang="fr"/>
              <a:t>: Le modèle doit être interprétable pour les chargés de relation client.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Méthodes</a:t>
            </a:r>
            <a:r>
              <a:rPr lang="fr"/>
              <a:t> : Utilisation de méthodes de classification adaptées au déséquilibre des données.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/>
              <a:t>Métrique</a:t>
            </a:r>
            <a:r>
              <a:rPr lang="fr"/>
              <a:t> : Maximiser le score "métier" en minimisant le coût métier (FN vs. FP).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hyperparamètres + définition du seuil : XGBoost</a:t>
            </a:r>
            <a:endParaRPr/>
          </a:p>
        </p:txBody>
      </p:sp>
      <p:pic>
        <p:nvPicPr>
          <p:cNvPr id="411" name="Google Shape;4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50" y="1660625"/>
            <a:ext cx="7717688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/>
          <p:nvPr>
            <p:ph type="ctrTitle"/>
          </p:nvPr>
        </p:nvSpPr>
        <p:spPr>
          <a:xfrm>
            <a:off x="824000" y="1613825"/>
            <a:ext cx="7298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des 4 modèles étudiés</a:t>
            </a:r>
            <a:endParaRPr/>
          </a:p>
        </p:txBody>
      </p:sp>
      <p:sp>
        <p:nvSpPr>
          <p:cNvPr id="417" name="Google Shape;417;p3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Courbe Précision-Rappel des 4 modèles étudiés</a:t>
            </a:r>
            <a:endParaRPr/>
          </a:p>
        </p:txBody>
      </p:sp>
      <p:pic>
        <p:nvPicPr>
          <p:cNvPr id="423" name="Google Shape;4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250" y="1677575"/>
            <a:ext cx="6683049" cy="283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Overview des 4 modèles</a:t>
            </a:r>
            <a:endParaRPr/>
          </a:p>
        </p:txBody>
      </p:sp>
      <p:pic>
        <p:nvPicPr>
          <p:cNvPr id="429" name="Google Shape;429;p35"/>
          <p:cNvPicPr preferRelativeResize="0"/>
          <p:nvPr/>
        </p:nvPicPr>
        <p:blipFill rotWithShape="1">
          <a:blip r:embed="rId3">
            <a:alphaModFix/>
          </a:blip>
          <a:srcRect b="80024" l="0" r="0" t="0"/>
          <a:stretch/>
        </p:blipFill>
        <p:spPr>
          <a:xfrm>
            <a:off x="1424225" y="1487825"/>
            <a:ext cx="5219975" cy="10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5"/>
          <p:cNvPicPr preferRelativeResize="0"/>
          <p:nvPr/>
        </p:nvPicPr>
        <p:blipFill rotWithShape="1">
          <a:blip r:embed="rId3">
            <a:alphaModFix/>
          </a:blip>
          <a:srcRect b="0" l="0" r="0" t="82545"/>
          <a:stretch/>
        </p:blipFill>
        <p:spPr>
          <a:xfrm>
            <a:off x="1424225" y="4067775"/>
            <a:ext cx="4984101" cy="867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5"/>
          <p:cNvPicPr preferRelativeResize="0"/>
          <p:nvPr/>
        </p:nvPicPr>
        <p:blipFill rotWithShape="1">
          <a:blip r:embed="rId3">
            <a:alphaModFix/>
          </a:blip>
          <a:srcRect b="56162" l="0" r="1719" t="28267"/>
          <a:stretch/>
        </p:blipFill>
        <p:spPr>
          <a:xfrm>
            <a:off x="1424225" y="2396238"/>
            <a:ext cx="5047251" cy="7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5"/>
          <p:cNvPicPr preferRelativeResize="0"/>
          <p:nvPr/>
        </p:nvPicPr>
        <p:blipFill rotWithShape="1">
          <a:blip r:embed="rId3">
            <a:alphaModFix/>
          </a:blip>
          <a:srcRect b="26044" l="0" r="0" t="54162"/>
          <a:stretch/>
        </p:blipFill>
        <p:spPr>
          <a:xfrm>
            <a:off x="1424225" y="3144675"/>
            <a:ext cx="5065729" cy="99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/>
          <p:nvPr>
            <p:ph type="ctrTitle"/>
          </p:nvPr>
        </p:nvSpPr>
        <p:spPr>
          <a:xfrm>
            <a:off x="824000" y="1613825"/>
            <a:ext cx="7298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Explicabilité</a:t>
            </a:r>
            <a:endParaRPr/>
          </a:p>
        </p:txBody>
      </p:sp>
      <p:sp>
        <p:nvSpPr>
          <p:cNvPr id="438" name="Google Shape;438;p3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Explicabilité</a:t>
            </a:r>
            <a:r>
              <a:rPr lang="fr"/>
              <a:t> : Régression linéaire</a:t>
            </a:r>
            <a:endParaRPr/>
          </a:p>
        </p:txBody>
      </p:sp>
      <p:pic>
        <p:nvPicPr>
          <p:cNvPr id="444" name="Google Shape;4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600" y="1243375"/>
            <a:ext cx="4452726" cy="351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Explicabilité</a:t>
            </a:r>
            <a:r>
              <a:rPr lang="fr"/>
              <a:t> : KNN</a:t>
            </a:r>
            <a:endParaRPr/>
          </a:p>
        </p:txBody>
      </p:sp>
      <p:pic>
        <p:nvPicPr>
          <p:cNvPr id="450" name="Google Shape;4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6044820" cy="324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Explicabilité</a:t>
            </a:r>
            <a:r>
              <a:rPr lang="fr"/>
              <a:t> : Random Forest</a:t>
            </a:r>
            <a:endParaRPr/>
          </a:p>
        </p:txBody>
      </p:sp>
      <p:pic>
        <p:nvPicPr>
          <p:cNvPr id="456" name="Google Shape;4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800" y="1459475"/>
            <a:ext cx="4482174" cy="35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Explicabilité: XGBoost</a:t>
            </a:r>
            <a:endParaRPr/>
          </a:p>
        </p:txBody>
      </p:sp>
      <p:pic>
        <p:nvPicPr>
          <p:cNvPr id="462" name="Google Shape;4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725" y="1210050"/>
            <a:ext cx="4805126" cy="38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ctrTitle"/>
          </p:nvPr>
        </p:nvSpPr>
        <p:spPr>
          <a:xfrm>
            <a:off x="824000" y="1613825"/>
            <a:ext cx="7298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 du dataset</a:t>
            </a:r>
            <a:endParaRPr/>
          </a:p>
        </p:txBody>
      </p:sp>
      <p:sp>
        <p:nvSpPr>
          <p:cNvPr id="289" name="Google Shape;289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 du dataset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-58350" y="1308500"/>
            <a:ext cx="70305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Récupérer des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Explorer des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Choisir des variables catégori</a:t>
            </a:r>
            <a:r>
              <a:rPr lang="fr"/>
              <a:t>elles qu</a:t>
            </a:r>
            <a:r>
              <a:rPr lang="fr"/>
              <a:t>i peuvent avoir un impact sur le remboursement d’un crédit : </a:t>
            </a:r>
            <a:endParaRPr/>
          </a:p>
          <a:p>
            <a:pPr indent="-2984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'NAME_CONTRACT_TYPE'</a:t>
            </a:r>
            <a:r>
              <a:rPr lang="fr" sz="1300"/>
              <a:t>Le</a:t>
            </a:r>
            <a:r>
              <a:rPr lang="fr" sz="1300"/>
              <a:t> type de revenu de la personne demandeur de crédit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'CODE_GENDER'</a:t>
            </a:r>
            <a:r>
              <a:rPr lang="fr" sz="1300"/>
              <a:t> Genre du demandeur de crédit</a:t>
            </a:r>
            <a:endParaRPr sz="1300"/>
          </a:p>
          <a:p>
            <a:pPr indent="-2984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'NAME_INCOME_TYPE' : </a:t>
            </a:r>
            <a:r>
              <a:rPr lang="fr" sz="1300"/>
              <a:t> le type de revenu de la personne demandeur de crédit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Encoder les variables catégorielles afin de pouvoir les inclure dans nos modèles d’apprentissage en utilisant : 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LabelEncoder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Supprime</a:t>
            </a:r>
            <a:r>
              <a:rPr lang="fr"/>
              <a:t>r les valeurs aberrantes.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 du dataset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-58350" y="1308500"/>
            <a:ext cx="70305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Choisir les variables avec le meilleur coefficient de corrélation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 rotWithShape="1">
          <a:blip r:embed="rId3">
            <a:alphaModFix/>
          </a:blip>
          <a:srcRect b="50394" l="0" r="0" t="0"/>
          <a:stretch/>
        </p:blipFill>
        <p:spPr>
          <a:xfrm>
            <a:off x="136925" y="1674725"/>
            <a:ext cx="3518975" cy="297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0" l="0" r="0" t="48119"/>
          <a:stretch/>
        </p:blipFill>
        <p:spPr>
          <a:xfrm>
            <a:off x="4066700" y="1674725"/>
            <a:ext cx="3364565" cy="2975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/>
          <p:nvPr/>
        </p:nvSpPr>
        <p:spPr>
          <a:xfrm>
            <a:off x="136925" y="3884375"/>
            <a:ext cx="3519000" cy="37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4033775" y="1971150"/>
            <a:ext cx="3519000" cy="7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 du dataset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-58350" y="1308500"/>
            <a:ext cx="70305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Création de nouvelles variables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YEARS_BIRTH </a:t>
            </a:r>
            <a:r>
              <a:rPr lang="fr"/>
              <a:t>&amp;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DAYS_EMPLOYED_PERCENT </a:t>
            </a:r>
            <a:r>
              <a:rPr lang="fr"/>
              <a:t>à partir de 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DAYS_BIRTH </a:t>
            </a:r>
            <a:r>
              <a:rPr lang="fr"/>
              <a:t>&amp;</a:t>
            </a:r>
            <a:r>
              <a:rPr lang="fr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DAYS_EMPLOYED</a:t>
            </a:r>
            <a:endParaRPr/>
          </a:p>
          <a:p>
            <a:pPr indent="-2984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CREDIT_INCOME_PERCENT </a:t>
            </a:r>
            <a:r>
              <a:rPr lang="fr"/>
              <a:t>à partir de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'AMT_CREDIT</a:t>
            </a:r>
            <a:r>
              <a:rPr lang="fr"/>
              <a:t>&amp;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AMT_INCOME_TOTAL'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ANNUITY_INCOME_PERCENT </a:t>
            </a:r>
            <a:r>
              <a:rPr lang="fr"/>
              <a:t>à partir de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AMT_ANNUITY</a:t>
            </a:r>
            <a:r>
              <a:rPr lang="fr"/>
              <a:t>&amp;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AMT_INCOME_TOTAL'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'CREDIT_TERM</a:t>
            </a:r>
            <a:r>
              <a:rPr lang="fr"/>
              <a:t>à partir de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AMT_CREDIT</a:t>
            </a:r>
            <a:r>
              <a:rPr lang="fr"/>
              <a:t>&amp;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AMT_ANNUITY'</a:t>
            </a:r>
            <a:r>
              <a:rPr lang="fr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Choix final des variables que j’utilise pour l’apprentissage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 rotWithShape="1">
          <a:blip r:embed="rId3">
            <a:alphaModFix/>
          </a:blip>
          <a:srcRect b="0" l="0" r="0" t="15153"/>
          <a:stretch/>
        </p:blipFill>
        <p:spPr>
          <a:xfrm>
            <a:off x="888802" y="3115900"/>
            <a:ext cx="3926624" cy="187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ctrTitle"/>
          </p:nvPr>
        </p:nvSpPr>
        <p:spPr>
          <a:xfrm>
            <a:off x="824000" y="1613825"/>
            <a:ext cx="7298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Préparation des datasets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Préparation des datasets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320950" y="1390500"/>
            <a:ext cx="80133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Imputer notre dataset en utilisant la méthode KNN avec un nombre de voisins =5.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Normalisation des données afin d’avoir toutes les données centrées sur 0 et sur une échelle comparable.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325" y="2221700"/>
            <a:ext cx="3906650" cy="27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50" y="2221700"/>
            <a:ext cx="3906650" cy="27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/>
          <p:nvPr/>
        </p:nvSpPr>
        <p:spPr>
          <a:xfrm>
            <a:off x="4306375" y="3555100"/>
            <a:ext cx="475200" cy="3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Préparation des datasets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320950" y="1695300"/>
            <a:ext cx="80133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Sous-échantillonnage de notre dataset pour avoir autant d’individu ayant remboursé que pas remboursé.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2285199"/>
            <a:ext cx="3776800" cy="2660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00" y="2285200"/>
            <a:ext cx="3776800" cy="266027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1"/>
          <p:cNvSpPr/>
          <p:nvPr/>
        </p:nvSpPr>
        <p:spPr>
          <a:xfrm>
            <a:off x="4306375" y="3555100"/>
            <a:ext cx="475200" cy="3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