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4"/>
  </p:sldMasterIdLst>
  <p:notesMasterIdLst>
    <p:notesMasterId r:id="rId17"/>
  </p:notesMasterIdLst>
  <p:sldIdLst>
    <p:sldId id="256" r:id="rId5"/>
    <p:sldId id="257" r:id="rId6"/>
    <p:sldId id="258" r:id="rId7"/>
    <p:sldId id="259" r:id="rId8"/>
    <p:sldId id="260" r:id="rId9"/>
    <p:sldId id="261" r:id="rId10"/>
    <p:sldId id="262" r:id="rId11"/>
    <p:sldId id="263" r:id="rId12"/>
    <p:sldId id="265" r:id="rId13"/>
    <p:sldId id="266" r:id="rId14"/>
    <p:sldId id="267"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887393-5968-4C98-A658-A67EF2A1643E}" v="58" dt="2025-08-28T20:48:38.4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0" d="100"/>
          <a:sy n="100" d="100"/>
        </p:scale>
        <p:origin x="96"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C4745C-2AE7-4258-8A93-A433B1BBBC0E}" type="datetimeFigureOut">
              <a:rPr lang="en-US" smtClean="0"/>
              <a:t>8/29/2025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9E7B78-929C-4667-9649-3B8B13B435A3}" type="slidenum">
              <a:rPr lang="en-US" smtClean="0"/>
              <a:t>‹#›</a:t>
            </a:fld>
            <a:endParaRPr lang="en-US"/>
          </a:p>
        </p:txBody>
      </p:sp>
    </p:spTree>
    <p:extLst>
      <p:ext uri="{BB962C8B-B14F-4D97-AF65-F5344CB8AC3E}">
        <p14:creationId xmlns:p14="http://schemas.microsoft.com/office/powerpoint/2010/main" val="551484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 Members dominate usage → retention is strong, but casual riders represent untapped growth potential.</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Weekly trends show commuter reliance → service is tied to daily work-life routines.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Monthly growth trend → system adoption is increasing, but seasonality and demand forecasting must be considered.</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Business opportunity → focus on converting casual riders and optimizing resources during high-demand months.</a:t>
            </a:r>
          </a:p>
          <a:p>
            <a:endParaRPr lang="en-US" dirty="0"/>
          </a:p>
        </p:txBody>
      </p:sp>
      <p:sp>
        <p:nvSpPr>
          <p:cNvPr id="4" name="Slide Number Placeholder 3"/>
          <p:cNvSpPr>
            <a:spLocks noGrp="1"/>
          </p:cNvSpPr>
          <p:nvPr>
            <p:ph type="sldNum" sz="quarter" idx="5"/>
          </p:nvPr>
        </p:nvSpPr>
        <p:spPr/>
        <p:txBody>
          <a:bodyPr/>
          <a:lstStyle/>
          <a:p>
            <a:fld id="{0F9E7B78-929C-4667-9649-3B8B13B435A3}" type="slidenum">
              <a:rPr lang="en-US" smtClean="0"/>
              <a:t>9</a:t>
            </a:fld>
            <a:endParaRPr lang="en-US"/>
          </a:p>
        </p:txBody>
      </p:sp>
    </p:spTree>
    <p:extLst>
      <p:ext uri="{BB962C8B-B14F-4D97-AF65-F5344CB8AC3E}">
        <p14:creationId xmlns:p14="http://schemas.microsoft.com/office/powerpoint/2010/main" val="25140034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9E7B78-929C-4667-9649-3B8B13B435A3}" type="slidenum">
              <a:rPr lang="en-US" smtClean="0"/>
              <a:t>10</a:t>
            </a:fld>
            <a:endParaRPr lang="en-US"/>
          </a:p>
        </p:txBody>
      </p:sp>
    </p:spTree>
    <p:extLst>
      <p:ext uri="{BB962C8B-B14F-4D97-AF65-F5344CB8AC3E}">
        <p14:creationId xmlns:p14="http://schemas.microsoft.com/office/powerpoint/2010/main" val="1734770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Deliverable: Action plan with specific marketing , product, and operational strategies informed by data.</a:t>
            </a:r>
          </a:p>
        </p:txBody>
      </p:sp>
      <p:sp>
        <p:nvSpPr>
          <p:cNvPr id="4" name="Slide Number Placeholder 3"/>
          <p:cNvSpPr>
            <a:spLocks noGrp="1"/>
          </p:cNvSpPr>
          <p:nvPr>
            <p:ph type="sldNum" sz="quarter" idx="5"/>
          </p:nvPr>
        </p:nvSpPr>
        <p:spPr/>
        <p:txBody>
          <a:bodyPr/>
          <a:lstStyle/>
          <a:p>
            <a:fld id="{0F9E7B78-929C-4667-9649-3B8B13B435A3}" type="slidenum">
              <a:rPr lang="en-US" smtClean="0"/>
              <a:t>11</a:t>
            </a:fld>
            <a:endParaRPr lang="en-US"/>
          </a:p>
        </p:txBody>
      </p:sp>
    </p:spTree>
    <p:extLst>
      <p:ext uri="{BB962C8B-B14F-4D97-AF65-F5344CB8AC3E}">
        <p14:creationId xmlns:p14="http://schemas.microsoft.com/office/powerpoint/2010/main" val="3754346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97BFF81C-1FCB-4DBA-8044-F1A0FCFD45A6}" type="datetime1">
              <a:rPr lang="en-US" smtClean="0"/>
              <a:t>8/29/2025</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328919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FB9092B3-2D87-4CDF-B84B-C46E5F5D31F7}" type="datetime1">
              <a:rPr lang="en-US" smtClean="0"/>
              <a:t>8/29/2025</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537667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3D769E57-47B1-47B0-B526-3153E4B1E729}" type="datetime1">
              <a:rPr lang="en-US" smtClean="0"/>
              <a:t>8/29/2025</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915474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8997F1B7-1EE7-4EA5-A5A4-866F9A810C9F}"/>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5A87773D-8987-489A-A650-3D6F7D5C7C38}" type="datetime1">
              <a:rPr lang="en-US" smtClean="0"/>
              <a:t>8/29/2025</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67356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97E150C1-1D78-4D80-810D-E9E86F6E88AB}" type="datetime1">
              <a:rPr lang="en-US" smtClean="0"/>
              <a:t>8/29/2025</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16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29E9CBD8-1588-4B6B-B74D-87480DDE94C0}" type="datetime1">
              <a:rPr lang="en-US" smtClean="0"/>
              <a:t>8/29/2025</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2712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AD794440-721C-4D75-BD4F-4CFB3D51CDCA}" type="datetime1">
              <a:rPr lang="en-US" smtClean="0"/>
              <a:t>8/29/2025</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52799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en-US"/>
              <a:t>Click to edit Master title style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B2701A64-483B-4532-94FB-D8F90CB6DEE0}" type="datetime1">
              <a:rPr lang="en-US" smtClean="0"/>
              <a:t>8/29/2025</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622798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6F18FB39-20FB-4E2E-B861-45B709B9C3C5}" type="datetime1">
              <a:rPr lang="en-US" smtClean="0"/>
              <a:t>8/29/2025</a:t>
            </a:fld>
            <a:endParaRPr lang="en-US" dirty="0"/>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656068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AC48AC19-8BD6-476C-9770-8884373BCF00}" type="datetime1">
              <a:rPr lang="en-US" smtClean="0"/>
              <a:t>8/29/2025</a:t>
            </a:fld>
            <a:endParaRPr lang="en-US"/>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124471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F3F68C53-8AD1-4F09-9486-FB3406B99CFA}" type="datetime1">
              <a:rPr lang="en-US" smtClean="0"/>
              <a:t>8/29/2025</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6065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BA543EDD-D0D2-447F-B24F-3717AF4B109D}" type="datetime1">
              <a:rPr lang="en-US" smtClean="0"/>
              <a:pPr/>
              <a:t>8/29/2025</a:t>
            </a:fld>
            <a:endParaRPr lang="en-US"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dirty="0"/>
          </a:p>
        </p:txBody>
      </p:sp>
    </p:spTree>
    <p:extLst>
      <p:ext uri="{BB962C8B-B14F-4D97-AF65-F5344CB8AC3E}">
        <p14:creationId xmlns:p14="http://schemas.microsoft.com/office/powerpoint/2010/main" val="1515920449"/>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06" r:id="rId6"/>
    <p:sldLayoutId id="2147483702" r:id="rId7"/>
    <p:sldLayoutId id="2147483703" r:id="rId8"/>
    <p:sldLayoutId id="2147483704" r:id="rId9"/>
    <p:sldLayoutId id="2147483705" r:id="rId10"/>
    <p:sldLayoutId id="2147483707"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1F77B6A-7F53-4B28-B73D-C8CC899AB2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442CDB5-F416-CB1F-D63F-2007763EF03D}"/>
              </a:ext>
            </a:extLst>
          </p:cNvPr>
          <p:cNvSpPr>
            <a:spLocks noGrp="1"/>
          </p:cNvSpPr>
          <p:nvPr>
            <p:ph type="ctrTitle"/>
          </p:nvPr>
        </p:nvSpPr>
        <p:spPr>
          <a:xfrm>
            <a:off x="6726578" y="685680"/>
            <a:ext cx="4203323" cy="3596201"/>
          </a:xfrm>
        </p:spPr>
        <p:txBody>
          <a:bodyPr>
            <a:normAutofit/>
          </a:bodyPr>
          <a:lstStyle/>
          <a:p>
            <a:pPr algn="r"/>
            <a:r>
              <a:rPr lang="en-US" sz="3800" dirty="0"/>
              <a:t>Cyclitic Bike Share Capstone Case Study  </a:t>
            </a:r>
          </a:p>
        </p:txBody>
      </p:sp>
      <p:sp>
        <p:nvSpPr>
          <p:cNvPr id="3" name="Subtitle 2">
            <a:extLst>
              <a:ext uri="{FF2B5EF4-FFF2-40B4-BE49-F238E27FC236}">
                <a16:creationId xmlns:a16="http://schemas.microsoft.com/office/drawing/2014/main" id="{5B76F131-F684-0E73-EC92-C09AEBEF0C24}"/>
              </a:ext>
            </a:extLst>
          </p:cNvPr>
          <p:cNvSpPr>
            <a:spLocks noGrp="1"/>
          </p:cNvSpPr>
          <p:nvPr>
            <p:ph type="subTitle" idx="1"/>
          </p:nvPr>
        </p:nvSpPr>
        <p:spPr>
          <a:xfrm>
            <a:off x="6726578" y="4373955"/>
            <a:ext cx="4203323" cy="1143291"/>
          </a:xfrm>
        </p:spPr>
        <p:txBody>
          <a:bodyPr>
            <a:normAutofit/>
          </a:bodyPr>
          <a:lstStyle/>
          <a:p>
            <a:pPr algn="r"/>
            <a:r>
              <a:rPr lang="en-US" sz="1900"/>
              <a:t>By  Farahnaz Pierre-Isme </a:t>
            </a:r>
          </a:p>
          <a:p>
            <a:pPr algn="r"/>
            <a:r>
              <a:rPr lang="en-US" sz="1900"/>
              <a:t>Aspiring Junior Data Analyst </a:t>
            </a:r>
          </a:p>
        </p:txBody>
      </p:sp>
      <p:grpSp>
        <p:nvGrpSpPr>
          <p:cNvPr id="17" name="Group 16">
            <a:extLst>
              <a:ext uri="{FF2B5EF4-FFF2-40B4-BE49-F238E27FC236}">
                <a16:creationId xmlns:a16="http://schemas.microsoft.com/office/drawing/2014/main" id="{2515629F-0D83-4A44-A125-CD50FC660A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08013" y="1361348"/>
            <a:ext cx="4833902" cy="4258176"/>
            <a:chOff x="1674895" y="1345036"/>
            <a:chExt cx="5428610" cy="4210939"/>
          </a:xfrm>
        </p:grpSpPr>
        <p:sp>
          <p:nvSpPr>
            <p:cNvPr id="18" name="Rectangle 17">
              <a:extLst>
                <a:ext uri="{FF2B5EF4-FFF2-40B4-BE49-F238E27FC236}">
                  <a16:creationId xmlns:a16="http://schemas.microsoft.com/office/drawing/2014/main" id="{81A5080B-EAC4-4530-815C-DE8DACA09D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4667345-04B5-4757-9CE0-969DC1DE5E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1" name="Freeform: Shape 20">
            <a:extLst>
              <a:ext uri="{FF2B5EF4-FFF2-40B4-BE49-F238E27FC236}">
                <a16:creationId xmlns:a16="http://schemas.microsoft.com/office/drawing/2014/main" id="{F6E412EF-CF39-4C25-85B0-DB30B1B0A8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580033"/>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23" name="Freeform: Shape 22">
            <a:extLst>
              <a:ext uri="{FF2B5EF4-FFF2-40B4-BE49-F238E27FC236}">
                <a16:creationId xmlns:a16="http://schemas.microsoft.com/office/drawing/2014/main" id="{E8DA6235-17F2-4C9E-88C6-C5D38D8D3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768"/>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useBgFill="1">
        <p:nvSpPr>
          <p:cNvPr id="25" name="Rectangle 24">
            <a:extLst>
              <a:ext uri="{FF2B5EF4-FFF2-40B4-BE49-F238E27FC236}">
                <a16:creationId xmlns:a16="http://schemas.microsoft.com/office/drawing/2014/main" id="{B55DEF71-1741-4489-8E77-46FC5BAA6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2347B6D-A7CC-48EB-861F-917D0D61E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69494" y="1220741"/>
            <a:ext cx="4833901" cy="4258176"/>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7A0A46D-CC9B-4E32-870A-7BC2DF9401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1" name="Oval 30">
            <a:extLst>
              <a:ext uri="{FF2B5EF4-FFF2-40B4-BE49-F238E27FC236}">
                <a16:creationId xmlns:a16="http://schemas.microsoft.com/office/drawing/2014/main" id="{9178722E-1BD0-427E-BAAE-4F206DAB58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7284" y="4357092"/>
            <a:ext cx="319941" cy="319941"/>
          </a:xfrm>
          <a:prstGeom prst="ellipse">
            <a:avLst/>
          </a:pr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 name="Picture 4">
            <a:extLst>
              <a:ext uri="{FF2B5EF4-FFF2-40B4-BE49-F238E27FC236}">
                <a16:creationId xmlns:a16="http://schemas.microsoft.com/office/drawing/2014/main" id="{3A0F7BBE-4E75-0D11-3C9C-D2DD25BF65A5}"/>
              </a:ext>
            </a:extLst>
          </p:cNvPr>
          <p:cNvPicPr>
            <a:picLocks noChangeAspect="1"/>
          </p:cNvPicPr>
          <p:nvPr/>
        </p:nvPicPr>
        <p:blipFill>
          <a:blip r:embed="rId2"/>
          <a:stretch>
            <a:fillRect/>
          </a:stretch>
        </p:blipFill>
        <p:spPr>
          <a:xfrm>
            <a:off x="2202670" y="1509721"/>
            <a:ext cx="3167549" cy="3680216"/>
          </a:xfrm>
          <a:prstGeom prst="rect">
            <a:avLst/>
          </a:prstGeom>
          <a:ln w="28575">
            <a:noFill/>
          </a:ln>
        </p:spPr>
      </p:pic>
      <p:grpSp>
        <p:nvGrpSpPr>
          <p:cNvPr id="33" name="Group 32">
            <a:extLst>
              <a:ext uri="{FF2B5EF4-FFF2-40B4-BE49-F238E27FC236}">
                <a16:creationId xmlns:a16="http://schemas.microsoft.com/office/drawing/2014/main" id="{7D8E00FA-5561-4253-B903-92B49719E7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211971" y="858936"/>
            <a:ext cx="693403" cy="693403"/>
            <a:chOff x="5211971" y="858936"/>
            <a:chExt cx="693403" cy="693403"/>
          </a:xfrm>
        </p:grpSpPr>
        <p:sp>
          <p:nvSpPr>
            <p:cNvPr id="34" name="Graphic 212">
              <a:extLst>
                <a:ext uri="{FF2B5EF4-FFF2-40B4-BE49-F238E27FC236}">
                  <a16:creationId xmlns:a16="http://schemas.microsoft.com/office/drawing/2014/main" id="{A753B935-E3DD-466D-BFAC-68E0BE02D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35" name="Graphic 212">
              <a:extLst>
                <a:ext uri="{FF2B5EF4-FFF2-40B4-BE49-F238E27FC236}">
                  <a16:creationId xmlns:a16="http://schemas.microsoft.com/office/drawing/2014/main" id="{FB034F26-4148-4B59-B493-14D7A9A8BA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211971" y="858936"/>
              <a:ext cx="693403" cy="693403"/>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grpSp>
        <p:nvGrpSpPr>
          <p:cNvPr id="37" name="Graphic 185">
            <a:extLst>
              <a:ext uri="{FF2B5EF4-FFF2-40B4-BE49-F238E27FC236}">
                <a16:creationId xmlns:a16="http://schemas.microsoft.com/office/drawing/2014/main" id="{5E6BB5FD-DB7B-4BE3-BA45-1EF042115E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38" name="Freeform: Shape 37">
              <a:extLst>
                <a:ext uri="{FF2B5EF4-FFF2-40B4-BE49-F238E27FC236}">
                  <a16:creationId xmlns:a16="http://schemas.microsoft.com/office/drawing/2014/main" id="{9929FF76-4B3A-4294-BE6E-B507B22D1B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253C18A4-10CC-4E91-A8A2-D5368972A1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6356AC2F-73E0-44FD-B346-A209D274D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95A85581-9712-414C-82D4-2FE96ACB2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1B0828F2-35E7-4424-8082-6C258B676E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2933037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C96C8BAF-68F3-4B78-B238-35DF5D8656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4F4CD6D0-5A87-4BA2-A13A-0E40511C3C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34774" y="699565"/>
            <a:ext cx="3553132" cy="5156200"/>
            <a:chOff x="7807230" y="2012810"/>
            <a:chExt cx="3251252" cy="3459865"/>
          </a:xfrm>
        </p:grpSpPr>
        <p:sp>
          <p:nvSpPr>
            <p:cNvPr id="15" name="Rectangle 14">
              <a:extLst>
                <a:ext uri="{FF2B5EF4-FFF2-40B4-BE49-F238E27FC236}">
                  <a16:creationId xmlns:a16="http://schemas.microsoft.com/office/drawing/2014/main" id="{5877EAC0-2063-444D-8EE9-72FED2E03B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C155BF8-661A-4F4A-B4EC-923105C69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4EF2D171-1BD8-6F3B-18E1-5E1E4CD7676D}"/>
              </a:ext>
            </a:extLst>
          </p:cNvPr>
          <p:cNvPicPr>
            <a:picLocks noChangeAspect="1"/>
          </p:cNvPicPr>
          <p:nvPr/>
        </p:nvPicPr>
        <p:blipFill>
          <a:blip r:embed="rId3"/>
          <a:stretch>
            <a:fillRect/>
          </a:stretch>
        </p:blipFill>
        <p:spPr>
          <a:xfrm>
            <a:off x="1241172" y="872793"/>
            <a:ext cx="2140336" cy="4809744"/>
          </a:xfrm>
          <a:prstGeom prst="rect">
            <a:avLst/>
          </a:prstGeom>
        </p:spPr>
      </p:pic>
      <p:grpSp>
        <p:nvGrpSpPr>
          <p:cNvPr id="18" name="Group 17">
            <a:extLst>
              <a:ext uri="{FF2B5EF4-FFF2-40B4-BE49-F238E27FC236}">
                <a16:creationId xmlns:a16="http://schemas.microsoft.com/office/drawing/2014/main" id="{E9537076-EF48-4F72-9164-FD8260D55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19434" y="699565"/>
            <a:ext cx="3553132" cy="5156200"/>
            <a:chOff x="7807230" y="2012810"/>
            <a:chExt cx="3251252" cy="3459865"/>
          </a:xfrm>
        </p:grpSpPr>
        <p:sp>
          <p:nvSpPr>
            <p:cNvPr id="19" name="Rectangle 18">
              <a:extLst>
                <a:ext uri="{FF2B5EF4-FFF2-40B4-BE49-F238E27FC236}">
                  <a16:creationId xmlns:a16="http://schemas.microsoft.com/office/drawing/2014/main" id="{689673CB-C48B-4D05-B6E4-B88CD5BAA0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6C31A20-B341-476E-8C04-A26C87E1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E7CCDE71-1E5D-FBED-83C6-5AEF77E3D44E}"/>
              </a:ext>
            </a:extLst>
          </p:cNvPr>
          <p:cNvPicPr>
            <a:picLocks noChangeAspect="1"/>
          </p:cNvPicPr>
          <p:nvPr/>
        </p:nvPicPr>
        <p:blipFill>
          <a:blip r:embed="rId4"/>
          <a:stretch>
            <a:fillRect/>
          </a:stretch>
        </p:blipFill>
        <p:spPr>
          <a:xfrm>
            <a:off x="4931754" y="872793"/>
            <a:ext cx="2320701" cy="4809744"/>
          </a:xfrm>
          <a:prstGeom prst="rect">
            <a:avLst/>
          </a:prstGeom>
        </p:spPr>
      </p:pic>
      <p:grpSp>
        <p:nvGrpSpPr>
          <p:cNvPr id="22" name="Group 21">
            <a:extLst>
              <a:ext uri="{FF2B5EF4-FFF2-40B4-BE49-F238E27FC236}">
                <a16:creationId xmlns:a16="http://schemas.microsoft.com/office/drawing/2014/main" id="{6EFC3492-86BD-4D75-B5B4-C2DBFE0BD10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104093" y="699565"/>
            <a:ext cx="3553132" cy="5156200"/>
            <a:chOff x="7807230" y="2012810"/>
            <a:chExt cx="3251252" cy="3459865"/>
          </a:xfrm>
        </p:grpSpPr>
        <p:sp>
          <p:nvSpPr>
            <p:cNvPr id="23" name="Rectangle 22">
              <a:extLst>
                <a:ext uri="{FF2B5EF4-FFF2-40B4-BE49-F238E27FC236}">
                  <a16:creationId xmlns:a16="http://schemas.microsoft.com/office/drawing/2014/main" id="{F72E5074-2516-4705-BFF1-F508394A0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0" y="2012810"/>
              <a:ext cx="3251252" cy="3459865"/>
            </a:xfrm>
            <a:prstGeom prst="rect">
              <a:avLst/>
            </a:prstGeom>
            <a:gradFill>
              <a:gsLst>
                <a:gs pos="0">
                  <a:srgbClr val="000001"/>
                </a:gs>
                <a:gs pos="100000">
                  <a:srgbClr val="191919"/>
                </a:gs>
              </a:gsLst>
            </a:gradFill>
            <a:ln w="76200" cmpd="sng">
              <a:noFill/>
              <a:miter lim="800000"/>
            </a:ln>
            <a:effectLst>
              <a:outerShdw blurRad="127000" dist="1905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2259E4C-F24C-4180-AEC3-76255D535E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07231" y="2026142"/>
              <a:ext cx="3251250" cy="3440203"/>
            </a:xfrm>
            <a:prstGeom prst="rect">
              <a:avLst/>
            </a:prstGeom>
            <a:gradFill>
              <a:gsLst>
                <a:gs pos="0">
                  <a:srgbClr val="DADADA"/>
                </a:gs>
                <a:gs pos="100000">
                  <a:srgbClr val="FFFFFE"/>
                </a:gs>
              </a:gsLst>
              <a:lin ang="16200000" scaled="0"/>
            </a:gradFill>
            <a:ln w="762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w="38100" h="38100"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id="{74FDC3C7-BFE9-2948-5B2C-6A7D8FE1B0DA}"/>
              </a:ext>
            </a:extLst>
          </p:cNvPr>
          <p:cNvPicPr>
            <a:picLocks noChangeAspect="1"/>
          </p:cNvPicPr>
          <p:nvPr/>
        </p:nvPicPr>
        <p:blipFill>
          <a:blip r:embed="rId5"/>
          <a:stretch>
            <a:fillRect/>
          </a:stretch>
        </p:blipFill>
        <p:spPr>
          <a:xfrm>
            <a:off x="8311480" y="872793"/>
            <a:ext cx="3138357" cy="4809744"/>
          </a:xfrm>
          <a:prstGeom prst="rect">
            <a:avLst/>
          </a:prstGeom>
        </p:spPr>
      </p:pic>
      <p:sp>
        <p:nvSpPr>
          <p:cNvPr id="13" name="TextBox 12">
            <a:extLst>
              <a:ext uri="{FF2B5EF4-FFF2-40B4-BE49-F238E27FC236}">
                <a16:creationId xmlns:a16="http://schemas.microsoft.com/office/drawing/2014/main" id="{38A55810-A59E-7343-2A2F-5082FB610795}"/>
              </a:ext>
            </a:extLst>
          </p:cNvPr>
          <p:cNvSpPr txBox="1"/>
          <p:nvPr/>
        </p:nvSpPr>
        <p:spPr>
          <a:xfrm>
            <a:off x="7932630" y="6026266"/>
            <a:ext cx="4279392" cy="523220"/>
          </a:xfrm>
          <a:prstGeom prst="rect">
            <a:avLst/>
          </a:prstGeom>
          <a:noFill/>
        </p:spPr>
        <p:txBody>
          <a:bodyPr wrap="square" rtlCol="0">
            <a:spAutoFit/>
          </a:bodyPr>
          <a:lstStyle/>
          <a:p>
            <a:r>
              <a:rPr lang="en-US" sz="1400" dirty="0">
                <a:latin typeface="Aparajita" panose="02020603050405020304" pitchFamily="18" charset="0"/>
                <a:cs typeface="Aparajita" panose="02020603050405020304" pitchFamily="18" charset="0"/>
              </a:rPr>
              <a:t>Members ride consistently across the year, but casual ridership nearly triples in summer — highlighting strong seasonality</a:t>
            </a:r>
          </a:p>
        </p:txBody>
      </p:sp>
      <p:sp>
        <p:nvSpPr>
          <p:cNvPr id="9" name="TextBox 8">
            <a:extLst>
              <a:ext uri="{FF2B5EF4-FFF2-40B4-BE49-F238E27FC236}">
                <a16:creationId xmlns:a16="http://schemas.microsoft.com/office/drawing/2014/main" id="{535301D2-95B1-90BF-3FCB-98C759D33CEE}"/>
              </a:ext>
            </a:extLst>
          </p:cNvPr>
          <p:cNvSpPr txBox="1"/>
          <p:nvPr/>
        </p:nvSpPr>
        <p:spPr>
          <a:xfrm>
            <a:off x="8154088" y="5831318"/>
            <a:ext cx="4279392" cy="307777"/>
          </a:xfrm>
          <a:prstGeom prst="rect">
            <a:avLst/>
          </a:prstGeom>
          <a:noFill/>
        </p:spPr>
        <p:txBody>
          <a:bodyPr wrap="square" rtlCol="0">
            <a:spAutoFit/>
          </a:bodyPr>
          <a:lstStyle/>
          <a:p>
            <a:r>
              <a:rPr lang="en-US" sz="1400" dirty="0">
                <a:latin typeface="Aparajita" panose="02020603050405020304" pitchFamily="18" charset="0"/>
                <a:cs typeface="Aparajita" panose="02020603050405020304" pitchFamily="18" charset="0"/>
              </a:rPr>
              <a:t> </a:t>
            </a:r>
          </a:p>
        </p:txBody>
      </p:sp>
      <p:sp>
        <p:nvSpPr>
          <p:cNvPr id="10" name="TextBox 9">
            <a:extLst>
              <a:ext uri="{FF2B5EF4-FFF2-40B4-BE49-F238E27FC236}">
                <a16:creationId xmlns:a16="http://schemas.microsoft.com/office/drawing/2014/main" id="{2FF97B71-5D10-82CB-916C-E7B12A5A4516}"/>
              </a:ext>
            </a:extLst>
          </p:cNvPr>
          <p:cNvSpPr txBox="1"/>
          <p:nvPr/>
        </p:nvSpPr>
        <p:spPr>
          <a:xfrm>
            <a:off x="7708392" y="4897110"/>
            <a:ext cx="4279392" cy="307777"/>
          </a:xfrm>
          <a:prstGeom prst="rect">
            <a:avLst/>
          </a:prstGeom>
          <a:noFill/>
        </p:spPr>
        <p:txBody>
          <a:bodyPr wrap="square" rtlCol="0">
            <a:spAutoFit/>
          </a:bodyPr>
          <a:lstStyle/>
          <a:p>
            <a:r>
              <a:rPr lang="en-US" sz="1400" dirty="0">
                <a:latin typeface="Aparajita" panose="02020603050405020304" pitchFamily="18" charset="0"/>
                <a:cs typeface="Aparajita" panose="02020603050405020304" pitchFamily="18" charset="0"/>
              </a:rPr>
              <a:t> </a:t>
            </a:r>
          </a:p>
        </p:txBody>
      </p:sp>
      <p:sp>
        <p:nvSpPr>
          <p:cNvPr id="11" name="TextBox 10">
            <a:extLst>
              <a:ext uri="{FF2B5EF4-FFF2-40B4-BE49-F238E27FC236}">
                <a16:creationId xmlns:a16="http://schemas.microsoft.com/office/drawing/2014/main" id="{ADD2706D-65CC-51C3-1ECB-90E70C58F8A0}"/>
              </a:ext>
            </a:extLst>
          </p:cNvPr>
          <p:cNvSpPr txBox="1"/>
          <p:nvPr/>
        </p:nvSpPr>
        <p:spPr>
          <a:xfrm>
            <a:off x="7860792" y="5049510"/>
            <a:ext cx="4279392" cy="307777"/>
          </a:xfrm>
          <a:prstGeom prst="rect">
            <a:avLst/>
          </a:prstGeom>
          <a:noFill/>
        </p:spPr>
        <p:txBody>
          <a:bodyPr wrap="square" rtlCol="0">
            <a:spAutoFit/>
          </a:bodyPr>
          <a:lstStyle/>
          <a:p>
            <a:r>
              <a:rPr lang="en-US" sz="1400" dirty="0">
                <a:latin typeface="Aparajita" panose="02020603050405020304" pitchFamily="18" charset="0"/>
                <a:cs typeface="Aparajita" panose="02020603050405020304" pitchFamily="18" charset="0"/>
              </a:rPr>
              <a:t> </a:t>
            </a:r>
          </a:p>
        </p:txBody>
      </p:sp>
      <p:sp>
        <p:nvSpPr>
          <p:cNvPr id="17" name="TextBox 16">
            <a:extLst>
              <a:ext uri="{FF2B5EF4-FFF2-40B4-BE49-F238E27FC236}">
                <a16:creationId xmlns:a16="http://schemas.microsoft.com/office/drawing/2014/main" id="{F9C19B73-D00E-189C-D4EE-406C1CB1E656}"/>
              </a:ext>
            </a:extLst>
          </p:cNvPr>
          <p:cNvSpPr txBox="1"/>
          <p:nvPr/>
        </p:nvSpPr>
        <p:spPr>
          <a:xfrm>
            <a:off x="534774" y="5959085"/>
            <a:ext cx="3553131" cy="738664"/>
          </a:xfrm>
          <a:prstGeom prst="rect">
            <a:avLst/>
          </a:prstGeom>
          <a:noFill/>
        </p:spPr>
        <p:txBody>
          <a:bodyPr wrap="square" rtlCol="0">
            <a:spAutoFit/>
          </a:bodyPr>
          <a:lstStyle/>
          <a:p>
            <a:r>
              <a:rPr lang="en-US" sz="1400" dirty="0">
                <a:latin typeface="Aparajita" panose="02020603050405020304" pitchFamily="18" charset="0"/>
                <a:cs typeface="Aparajita" panose="02020603050405020304" pitchFamily="18" charset="0"/>
              </a:rPr>
              <a:t>Casual riders spend 2x more time per trip than members, highlighting the difference between recreational and commuting behaviors</a:t>
            </a:r>
          </a:p>
        </p:txBody>
      </p:sp>
      <p:sp>
        <p:nvSpPr>
          <p:cNvPr id="21" name="TextBox 20">
            <a:extLst>
              <a:ext uri="{FF2B5EF4-FFF2-40B4-BE49-F238E27FC236}">
                <a16:creationId xmlns:a16="http://schemas.microsoft.com/office/drawing/2014/main" id="{12DB2B54-B508-E0F1-ADA6-5127B4696F87}"/>
              </a:ext>
            </a:extLst>
          </p:cNvPr>
          <p:cNvSpPr txBox="1"/>
          <p:nvPr/>
        </p:nvSpPr>
        <p:spPr>
          <a:xfrm>
            <a:off x="4319434" y="5959085"/>
            <a:ext cx="3553130" cy="738664"/>
          </a:xfrm>
          <a:prstGeom prst="rect">
            <a:avLst/>
          </a:prstGeom>
          <a:noFill/>
        </p:spPr>
        <p:txBody>
          <a:bodyPr wrap="square" rtlCol="0">
            <a:spAutoFit/>
          </a:bodyPr>
          <a:lstStyle/>
          <a:p>
            <a:r>
              <a:rPr lang="en-US" sz="1400" dirty="0">
                <a:latin typeface="Aparajita" panose="02020603050405020304" pitchFamily="18" charset="0"/>
                <a:cs typeface="Aparajita" panose="02020603050405020304" pitchFamily="18" charset="0"/>
              </a:rPr>
              <a:t>Members favor classic bikes for efficiency, while casual riders use electric bikes more frequently for longer leisure rides</a:t>
            </a:r>
          </a:p>
        </p:txBody>
      </p:sp>
      <p:sp>
        <p:nvSpPr>
          <p:cNvPr id="25" name="TextBox 24">
            <a:extLst>
              <a:ext uri="{FF2B5EF4-FFF2-40B4-BE49-F238E27FC236}">
                <a16:creationId xmlns:a16="http://schemas.microsoft.com/office/drawing/2014/main" id="{52CCC67B-4979-E653-EF67-FD3881629427}"/>
              </a:ext>
            </a:extLst>
          </p:cNvPr>
          <p:cNvSpPr txBox="1"/>
          <p:nvPr/>
        </p:nvSpPr>
        <p:spPr>
          <a:xfrm>
            <a:off x="-20022" y="-98288"/>
            <a:ext cx="8677656" cy="707886"/>
          </a:xfrm>
          <a:prstGeom prst="rect">
            <a:avLst/>
          </a:prstGeom>
          <a:noFill/>
        </p:spPr>
        <p:txBody>
          <a:bodyPr wrap="square" rtlCol="0">
            <a:spAutoFit/>
          </a:bodyPr>
          <a:lstStyle/>
          <a:p>
            <a:r>
              <a:rPr lang="en-US" sz="4000" dirty="0"/>
              <a:t>Share – Insights </a:t>
            </a:r>
          </a:p>
        </p:txBody>
      </p:sp>
    </p:spTree>
    <p:extLst>
      <p:ext uri="{BB962C8B-B14F-4D97-AF65-F5344CB8AC3E}">
        <p14:creationId xmlns:p14="http://schemas.microsoft.com/office/powerpoint/2010/main" val="37123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707E6-E9B3-263E-6733-8648E9EFA28C}"/>
              </a:ext>
            </a:extLst>
          </p:cNvPr>
          <p:cNvSpPr>
            <a:spLocks noGrp="1"/>
          </p:cNvSpPr>
          <p:nvPr>
            <p:ph type="title"/>
          </p:nvPr>
        </p:nvSpPr>
        <p:spPr>
          <a:xfrm>
            <a:off x="838200" y="1"/>
            <a:ext cx="10515600" cy="1005839"/>
          </a:xfrm>
        </p:spPr>
        <p:txBody>
          <a:bodyPr/>
          <a:lstStyle/>
          <a:p>
            <a:r>
              <a:rPr lang="en-US" dirty="0"/>
              <a:t>Act- Recommendations</a:t>
            </a:r>
          </a:p>
        </p:txBody>
      </p:sp>
      <p:sp>
        <p:nvSpPr>
          <p:cNvPr id="3" name="Content Placeholder 2">
            <a:extLst>
              <a:ext uri="{FF2B5EF4-FFF2-40B4-BE49-F238E27FC236}">
                <a16:creationId xmlns:a16="http://schemas.microsoft.com/office/drawing/2014/main" id="{B4186B07-C15A-6691-216F-E41B801927D0}"/>
              </a:ext>
            </a:extLst>
          </p:cNvPr>
          <p:cNvSpPr>
            <a:spLocks noGrp="1"/>
          </p:cNvSpPr>
          <p:nvPr>
            <p:ph idx="1"/>
          </p:nvPr>
        </p:nvSpPr>
        <p:spPr>
          <a:xfrm>
            <a:off x="765048" y="813816"/>
            <a:ext cx="10515600" cy="5733288"/>
          </a:xfrm>
        </p:spPr>
        <p:txBody>
          <a:bodyPr>
            <a:normAutofit fontScale="70000" lnSpcReduction="20000"/>
          </a:bodyPr>
          <a:lstStyle/>
          <a:p>
            <a:pPr marL="0" indent="0">
              <a:buNone/>
            </a:pPr>
            <a:r>
              <a:rPr lang="en-US" sz="2900" b="1" dirty="0">
                <a:latin typeface="Aparajita" panose="02020603050405020304" pitchFamily="18" charset="0"/>
                <a:cs typeface="Aparajita" panose="02020603050405020304" pitchFamily="18" charset="0"/>
              </a:rPr>
              <a:t>Problem statement:</a:t>
            </a:r>
            <a:br>
              <a:rPr lang="en-US" sz="2900" dirty="0">
                <a:latin typeface="Aparajita" panose="02020603050405020304" pitchFamily="18" charset="0"/>
                <a:cs typeface="Aparajita" panose="02020603050405020304" pitchFamily="18" charset="0"/>
              </a:rPr>
            </a:br>
            <a:r>
              <a:rPr lang="en-US" sz="2900" dirty="0">
                <a:latin typeface="Aparajita" panose="02020603050405020304" pitchFamily="18" charset="0"/>
                <a:cs typeface="Aparajita" panose="02020603050405020304" pitchFamily="18" charset="0"/>
              </a:rPr>
              <a:t>Turn insights into strategies that increase annual memberships and boost revenue.</a:t>
            </a:r>
          </a:p>
          <a:p>
            <a:pPr marL="0" indent="0">
              <a:buNone/>
            </a:pPr>
            <a:r>
              <a:rPr lang="en-US" sz="2900" b="1" dirty="0">
                <a:latin typeface="Aparajita" panose="02020603050405020304" pitchFamily="18" charset="0"/>
                <a:cs typeface="Aparajita" panose="02020603050405020304" pitchFamily="18" charset="0"/>
              </a:rPr>
              <a:t>Recommended Actions</a:t>
            </a:r>
            <a:endParaRPr lang="en-US" sz="2900" dirty="0">
              <a:latin typeface="Aparajita" panose="02020603050405020304" pitchFamily="18" charset="0"/>
              <a:cs typeface="Aparajita" panose="02020603050405020304" pitchFamily="18" charset="0"/>
            </a:endParaRPr>
          </a:p>
          <a:p>
            <a:pPr lvl="0"/>
            <a:r>
              <a:rPr lang="en-US" sz="2900" b="1" dirty="0">
                <a:latin typeface="Aparajita" panose="02020603050405020304" pitchFamily="18" charset="0"/>
                <a:cs typeface="Aparajita" panose="02020603050405020304" pitchFamily="18" charset="0"/>
              </a:rPr>
              <a:t>Targeted Marketing Campaigns</a:t>
            </a:r>
            <a:endParaRPr lang="en-US" sz="2900" dirty="0">
              <a:latin typeface="Aparajita" panose="02020603050405020304" pitchFamily="18" charset="0"/>
              <a:cs typeface="Aparajita" panose="02020603050405020304" pitchFamily="18" charset="0"/>
            </a:endParaRPr>
          </a:p>
          <a:p>
            <a:pPr lvl="1"/>
            <a:r>
              <a:rPr lang="en-US" sz="2900" dirty="0">
                <a:latin typeface="Aparajita" panose="02020603050405020304" pitchFamily="18" charset="0"/>
                <a:cs typeface="Aparajita" panose="02020603050405020304" pitchFamily="18" charset="0"/>
              </a:rPr>
              <a:t>Focus on weekend casual riders with offers to try weekday commutes as members</a:t>
            </a:r>
          </a:p>
          <a:p>
            <a:pPr lvl="1"/>
            <a:r>
              <a:rPr lang="en-US" sz="2900" dirty="0">
                <a:latin typeface="Aparajita" panose="02020603050405020304" pitchFamily="18" charset="0"/>
                <a:cs typeface="Aparajita" panose="02020603050405020304" pitchFamily="18" charset="0"/>
              </a:rPr>
              <a:t>Highlight savings and convenience of membership vs single rides</a:t>
            </a:r>
          </a:p>
          <a:p>
            <a:pPr lvl="0"/>
            <a:r>
              <a:rPr lang="en-US" sz="2900" b="1" dirty="0">
                <a:latin typeface="Aparajita" panose="02020603050405020304" pitchFamily="18" charset="0"/>
                <a:cs typeface="Aparajita" panose="02020603050405020304" pitchFamily="18" charset="0"/>
              </a:rPr>
              <a:t>Membership Incentives</a:t>
            </a:r>
            <a:endParaRPr lang="en-US" sz="2900" dirty="0">
              <a:latin typeface="Aparajita" panose="02020603050405020304" pitchFamily="18" charset="0"/>
              <a:cs typeface="Aparajita" panose="02020603050405020304" pitchFamily="18" charset="0"/>
            </a:endParaRPr>
          </a:p>
          <a:p>
            <a:pPr lvl="1"/>
            <a:r>
              <a:rPr lang="en-US" sz="2900" dirty="0">
                <a:latin typeface="Aparajita" panose="02020603050405020304" pitchFamily="18" charset="0"/>
                <a:cs typeface="Aparajita" panose="02020603050405020304" pitchFamily="18" charset="0"/>
              </a:rPr>
              <a:t>Discounted </a:t>
            </a:r>
            <a:r>
              <a:rPr lang="en-US" sz="2900" b="1" dirty="0">
                <a:latin typeface="Aparajita" panose="02020603050405020304" pitchFamily="18" charset="0"/>
                <a:cs typeface="Aparajita" panose="02020603050405020304" pitchFamily="18" charset="0"/>
              </a:rPr>
              <a:t>seasonal membership trials</a:t>
            </a:r>
            <a:r>
              <a:rPr lang="en-US" sz="2900" dirty="0">
                <a:latin typeface="Aparajita" panose="02020603050405020304" pitchFamily="18" charset="0"/>
                <a:cs typeface="Aparajita" panose="02020603050405020304" pitchFamily="18" charset="0"/>
              </a:rPr>
              <a:t> (summer → fall transition)</a:t>
            </a:r>
          </a:p>
          <a:p>
            <a:pPr lvl="1"/>
            <a:r>
              <a:rPr lang="en-US" sz="2900" dirty="0">
                <a:latin typeface="Aparajita" panose="02020603050405020304" pitchFamily="18" charset="0"/>
                <a:cs typeface="Aparajita" panose="02020603050405020304" pitchFamily="18" charset="0"/>
              </a:rPr>
              <a:t>Loyalty rewards for frequent casual riders</a:t>
            </a:r>
          </a:p>
          <a:p>
            <a:pPr lvl="0"/>
            <a:r>
              <a:rPr lang="en-US" sz="2900" b="1" dirty="0">
                <a:latin typeface="Aparajita" panose="02020603050405020304" pitchFamily="18" charset="0"/>
                <a:cs typeface="Aparajita" panose="02020603050405020304" pitchFamily="18" charset="0"/>
              </a:rPr>
              <a:t>Product Enhancements</a:t>
            </a:r>
            <a:endParaRPr lang="en-US" sz="2900" dirty="0">
              <a:latin typeface="Aparajita" panose="02020603050405020304" pitchFamily="18" charset="0"/>
              <a:cs typeface="Aparajita" panose="02020603050405020304" pitchFamily="18" charset="0"/>
            </a:endParaRPr>
          </a:p>
          <a:p>
            <a:pPr lvl="1"/>
            <a:r>
              <a:rPr lang="en-US" sz="2900" dirty="0">
                <a:latin typeface="Aparajita" panose="02020603050405020304" pitchFamily="18" charset="0"/>
                <a:cs typeface="Aparajita" panose="02020603050405020304" pitchFamily="18" charset="0"/>
              </a:rPr>
              <a:t>Promote electric bike availability in marketing to attract casual riders</a:t>
            </a:r>
          </a:p>
          <a:p>
            <a:pPr lvl="1"/>
            <a:r>
              <a:rPr lang="en-US" sz="2900" dirty="0">
                <a:latin typeface="Aparajita" panose="02020603050405020304" pitchFamily="18" charset="0"/>
                <a:cs typeface="Aparajita" panose="02020603050405020304" pitchFamily="18" charset="0"/>
              </a:rPr>
              <a:t>Improve signage &amp; station experience at high-casual-traffic locations</a:t>
            </a:r>
          </a:p>
          <a:p>
            <a:pPr marL="0" indent="0">
              <a:buNone/>
            </a:pPr>
            <a:r>
              <a:rPr lang="en-US" sz="2900" b="1" dirty="0">
                <a:latin typeface="Aparajita" panose="02020603050405020304" pitchFamily="18" charset="0"/>
                <a:cs typeface="Aparajita" panose="02020603050405020304" pitchFamily="18" charset="0"/>
              </a:rPr>
              <a:t>Expected Outcomes</a:t>
            </a:r>
            <a:endParaRPr lang="en-US" sz="2900" dirty="0">
              <a:latin typeface="Aparajita" panose="02020603050405020304" pitchFamily="18" charset="0"/>
              <a:cs typeface="Aparajita" panose="02020603050405020304" pitchFamily="18" charset="0"/>
            </a:endParaRPr>
          </a:p>
          <a:p>
            <a:pPr lvl="0"/>
            <a:r>
              <a:rPr lang="en-US" sz="2900" dirty="0">
                <a:latin typeface="Aparajita" panose="02020603050405020304" pitchFamily="18" charset="0"/>
                <a:cs typeface="Aparajita" panose="02020603050405020304" pitchFamily="18" charset="0"/>
              </a:rPr>
              <a:t>Higher conversion rate of casual → member riders</a:t>
            </a:r>
          </a:p>
          <a:p>
            <a:pPr lvl="0"/>
            <a:r>
              <a:rPr lang="en-US" sz="2900" dirty="0">
                <a:latin typeface="Aparajita" panose="02020603050405020304" pitchFamily="18" charset="0"/>
                <a:cs typeface="Aparajita" panose="02020603050405020304" pitchFamily="18" charset="0"/>
              </a:rPr>
              <a:t>Increased ride frequency and retention</a:t>
            </a:r>
          </a:p>
          <a:p>
            <a:pPr lvl="0"/>
            <a:r>
              <a:rPr lang="en-US" sz="2900" dirty="0">
                <a:latin typeface="Aparajita" panose="02020603050405020304" pitchFamily="18" charset="0"/>
                <a:cs typeface="Aparajita" panose="02020603050405020304" pitchFamily="18" charset="0"/>
              </a:rPr>
              <a:t>Stronger long-term revenue growth</a:t>
            </a:r>
          </a:p>
          <a:p>
            <a:pPr marL="0" lvl="0" indent="0">
              <a:buNone/>
            </a:pPr>
            <a:r>
              <a:rPr lang="en-US" sz="2900" b="1" dirty="0">
                <a:latin typeface="Aparajita" panose="02020603050405020304" pitchFamily="18" charset="0"/>
                <a:cs typeface="Aparajita" panose="02020603050405020304" pitchFamily="18" charset="0"/>
              </a:rPr>
              <a:t>Deliverable</a:t>
            </a:r>
            <a:endParaRPr lang="en-US" sz="2900" dirty="0">
              <a:latin typeface="Aparajita" panose="02020603050405020304" pitchFamily="18" charset="0"/>
              <a:cs typeface="Aparajita" panose="02020603050405020304" pitchFamily="18" charset="0"/>
            </a:endParaRPr>
          </a:p>
          <a:p>
            <a:pPr lvl="0"/>
            <a:r>
              <a:rPr lang="en-US" sz="2900" dirty="0">
                <a:latin typeface="Aparajita" panose="02020603050405020304" pitchFamily="18" charset="0"/>
                <a:cs typeface="Aparajita" panose="02020603050405020304" pitchFamily="18" charset="0"/>
              </a:rPr>
              <a:t>Action plan with specific marketing, product, and operational strategies informed by data</a:t>
            </a:r>
          </a:p>
          <a:p>
            <a:endParaRPr lang="en-US" sz="20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3520252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2" name="Oval 11">
            <a:extLst>
              <a:ext uri="{FF2B5EF4-FFF2-40B4-BE49-F238E27FC236}">
                <a16:creationId xmlns:a16="http://schemas.microsoft.com/office/drawing/2014/main" id="{EAED1919-54A1-41C9-B30B-A3FF3F58E3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026220" y="98104"/>
            <a:ext cx="4288094" cy="4288094"/>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Graphic 4" descr="Lightbulb outline">
            <a:extLst>
              <a:ext uri="{FF2B5EF4-FFF2-40B4-BE49-F238E27FC236}">
                <a16:creationId xmlns:a16="http://schemas.microsoft.com/office/drawing/2014/main" id="{D7336CC3-F612-C869-83E0-AD7A54A159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869471" y="941355"/>
            <a:ext cx="2601592" cy="2601592"/>
          </a:xfrm>
          <a:prstGeom prst="rect">
            <a:avLst/>
          </a:prstGeom>
        </p:spPr>
      </p:pic>
      <p:grpSp>
        <p:nvGrpSpPr>
          <p:cNvPr id="14" name="Group 13">
            <a:extLst>
              <a:ext uri="{FF2B5EF4-FFF2-40B4-BE49-F238E27FC236}">
                <a16:creationId xmlns:a16="http://schemas.microsoft.com/office/drawing/2014/main" id="{C4751043-2EE3-4222-9979-8E61D93DA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1848" y="2813300"/>
            <a:ext cx="3757487" cy="3757487"/>
            <a:chOff x="1881974" y="1174396"/>
            <a:chExt cx="5290997" cy="5290997"/>
          </a:xfrm>
        </p:grpSpPr>
        <p:sp>
          <p:nvSpPr>
            <p:cNvPr id="15" name="Oval 14">
              <a:extLst>
                <a:ext uri="{FF2B5EF4-FFF2-40B4-BE49-F238E27FC236}">
                  <a16:creationId xmlns:a16="http://schemas.microsoft.com/office/drawing/2014/main" id="{03FD8213-DB67-4E29-9615-984DB5991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84EDB257-28CF-422F-AE6A-B99E3FE811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1974" y="1174396"/>
              <a:ext cx="5290997" cy="5290997"/>
            </a:xfrm>
            <a:prstGeom prst="ellipse">
              <a:avLst/>
            </a:prstGeom>
            <a:solidFill>
              <a:schemeClr val="accent1">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useBgFill="1">
        <p:nvSpPr>
          <p:cNvPr id="18" name="Oval 17">
            <a:extLst>
              <a:ext uri="{FF2B5EF4-FFF2-40B4-BE49-F238E27FC236}">
                <a16:creationId xmlns:a16="http://schemas.microsoft.com/office/drawing/2014/main" id="{FFFEB18F-F81F-4CED-BE64-EB888A77C3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4350" y="2762501"/>
            <a:ext cx="3744592" cy="3744592"/>
          </a:xfrm>
          <a:prstGeom prst="ellipse">
            <a:avLst/>
          </a:prstGeom>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E3E1D9F-CF31-08FF-7F36-1586491F70CC}"/>
              </a:ext>
            </a:extLst>
          </p:cNvPr>
          <p:cNvSpPr>
            <a:spLocks noGrp="1"/>
          </p:cNvSpPr>
          <p:nvPr>
            <p:ph type="title"/>
          </p:nvPr>
        </p:nvSpPr>
        <p:spPr>
          <a:xfrm>
            <a:off x="702591" y="3404608"/>
            <a:ext cx="3520789" cy="2666087"/>
          </a:xfrm>
        </p:spPr>
        <p:txBody>
          <a:bodyPr>
            <a:normAutofit/>
          </a:bodyPr>
          <a:lstStyle/>
          <a:p>
            <a:pPr algn="ctr"/>
            <a:r>
              <a:rPr lang="en-US" dirty="0"/>
              <a:t>Closing Remarks </a:t>
            </a:r>
            <a:endParaRPr lang="en-US"/>
          </a:p>
        </p:txBody>
      </p:sp>
      <p:grpSp>
        <p:nvGrpSpPr>
          <p:cNvPr id="20" name="Graphic 190">
            <a:extLst>
              <a:ext uri="{FF2B5EF4-FFF2-40B4-BE49-F238E27FC236}">
                <a16:creationId xmlns:a16="http://schemas.microsoft.com/office/drawing/2014/main" id="{00E015F5-1A99-4E40-BC3D-7707802996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93117" y="1193254"/>
            <a:ext cx="1291642" cy="429215"/>
            <a:chOff x="2504802" y="1755501"/>
            <a:chExt cx="1598829" cy="531293"/>
          </a:xfrm>
          <a:solidFill>
            <a:schemeClr val="tx1"/>
          </a:solidFill>
        </p:grpSpPr>
        <p:sp>
          <p:nvSpPr>
            <p:cNvPr id="21" name="Freeform: Shape 20">
              <a:extLst>
                <a:ext uri="{FF2B5EF4-FFF2-40B4-BE49-F238E27FC236}">
                  <a16:creationId xmlns:a16="http://schemas.microsoft.com/office/drawing/2014/main" id="{3FE6F571-2BB7-46DA-A3D9-B32ADDC16A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A905CC16-753C-4B9F-B3E2-C456795AE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a:p>
          </p:txBody>
        </p:sp>
      </p:grpSp>
      <p:grpSp>
        <p:nvGrpSpPr>
          <p:cNvPr id="24" name="Graphic 4">
            <a:extLst>
              <a:ext uri="{FF2B5EF4-FFF2-40B4-BE49-F238E27FC236}">
                <a16:creationId xmlns:a16="http://schemas.microsoft.com/office/drawing/2014/main" id="{5468B3A9-705E-43C3-A742-0619B0D8F2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0915" y="4748271"/>
            <a:ext cx="1330536" cy="1330521"/>
            <a:chOff x="5734037" y="3067039"/>
            <a:chExt cx="724483" cy="724489"/>
          </a:xfrm>
          <a:solidFill>
            <a:schemeClr val="tx1"/>
          </a:solidFill>
        </p:grpSpPr>
        <p:sp>
          <p:nvSpPr>
            <p:cNvPr id="25" name="Freeform: Shape 24">
              <a:extLst>
                <a:ext uri="{FF2B5EF4-FFF2-40B4-BE49-F238E27FC236}">
                  <a16:creationId xmlns:a16="http://schemas.microsoft.com/office/drawing/2014/main" id="{29D439AD-5D67-497C-B831-D17FC3E592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3F54BF2-C71C-45C5-9408-3B5E011B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2BBABE17-DB56-44AB-934B-63C07C79F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B483D20-A128-4076-AF54-88646172B8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E5EFA818-FDDA-49E9-B11F-E9DC1854A9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EA1F8728-F8F7-4828-A718-A15E7663E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DA1F73F-AA1D-41D7-BAAB-292FD94A3E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D9441DEA-C85E-4B9C-A48D-8437854C4C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15EBAA20-1368-4495-8D7C-820FAD8E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0FB92591-626C-4D2B-A3E6-EC8742D67B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D392448D-513F-4528-9D8D-A151982041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61946BAE-1546-4EA4-A108-A799BF5D2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42A8EC93-6A35-4D37-A8CB-59362BF87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AFC3ECA2-E914-4D83-ABF9-B9FFD96E9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712B1108-9AAC-4F10-A64F-0D6963E518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284CDA0C-B2AB-4791-83B1-C053C061D6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857BF6B-E0CA-49C0-8827-B44CE8B928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6D7B06A7-ADDF-4F27-B11F-08422FC180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8B0DA6C-71D7-4FCB-AE4C-035E0ADB50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EB078173-ADFB-480D-91A4-4D71C010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AAA4027A-C97B-4C9A-B04C-EBE21122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06DA92D-C6D0-4C7D-98CF-D9576912E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D6601653-3941-4C9B-BD39-62EECE23A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2BC4A394-4FFE-4BFE-9A59-2B624E071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EB4EABA5-FDCF-4F6F-8FF1-6FDFF50580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10F3C940-2320-488A-B24C-AB0A4FB53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F525BA82-37D8-47ED-AFF6-AE57124A4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C2D78955-C80F-4DA3-83AA-D28A5A6FA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BC23DAAC-7C06-4012-8CBB-8E3126B68B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0D19F80-DC80-49EC-8EDD-7889092C18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11F50BB3-EA39-4693-BAE1-1101EF0A41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00EFD45B-69A8-47F6-A5BF-779F7EB49F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9E53C464-7272-4EBC-830B-CB29A96988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B6BF10CE-C2AD-487A-9402-8D5C746ECF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064C7FE-F8EB-47EF-97FA-348A520599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A991C553-06A1-4F26-BBBC-80F7E11E7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CE9C081-2191-4C84-956E-F106BB015C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292F6F03-BC34-40C6-8F17-7A169CD72F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A5101B80-7351-4F0F-AB7D-3E40B4D266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0570EE1D-95AC-4660-8E96-7C8A36FEB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385D9A56-2D15-4E0A-B981-E168F0906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28D0BA2F-9273-4EAA-AD17-C4EFE11403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12CC54E-7976-4DC9-984C-45C2A23A72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C8A3FC72-9FF9-41F6-97E0-45A0FEE946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48918C16-C9B6-40D5-93A0-DB547B644A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A05612C6-4858-4854-A3D3-90CF1E1C75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A8E88D77-C726-4008-849C-DA7361F885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24CFE7CA-C955-4365-90C3-6272CB9A3C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38B43FC8-B81C-490A-A346-4C6235DA8A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14D0221-0C97-4C71-B535-7506956EF8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ED0C44EA-BD25-49A3-9EB8-9D8DED7C19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A3C9CCF2-15CC-4F7D-87F5-7FFEBAC9C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8AA321D8-1D2C-472C-A2DB-EBB74498DD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724680C1-4BB5-45DB-A558-82514418C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C94F4CEF-82DD-4CFB-8EE3-4AB115F6A0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4F186C9C-C620-4426-A674-E40F808F66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8929942C-BA3F-40EF-94DD-4A5C22C5B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D234974B-3555-465B-95A7-1C63CE7386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0E38F9FD-48AC-4C3E-9E75-D1C0B555E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3AA72E26-5C3D-4231-9042-E00AE43E8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6684433D-3C9E-4C19-A801-D51CF3064F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DADB0C3D-A021-4F40-93B3-76B61334FD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41781C18-F408-401D-8A86-99FFBB9895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9D958D9F-E4B0-48B1-ADA4-3053AFB5D9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43EFCD46-F0FB-499C-81B9-3508FE5C8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2B6A130F-CB85-4BDA-8DDF-8DAAB2F7D0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9359DA40-CA94-4B1F-9BE6-C800BEEC77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73304FCD-8DAD-4BC8-A16E-84DDCA07FF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BCB4864C-8F67-4BE7-89CC-664EA25EC5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845F543D-67FC-4640-A2A1-69DA6D0528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DBDB2A9C-60E5-4F7E-BA2B-4DD1595FB9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72B10DA2-D88E-4952-BDB5-102E61B4B2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AC5F5BED-3698-4F52-9977-D8CA2DC031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E19CCEBC-AD20-45B2-A751-42B40BB31C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3A978AD9-9A35-4B89-B3BC-61E54AD9EB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77D8C808-AFC9-42DD-B253-0048903791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EECD0BF1-7C64-407E-8306-4C447B1D32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953B0F94-AC35-4CB2-878D-1DC7D68BE9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08EA50C2-BB5F-4368-AA91-67B207C1AB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DE45A7FE-0A45-45F6-8417-EBDA5A12D8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DA8B8DC8-F88C-432E-A8C2-8D13FE874F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D02C5430-233D-49F7-B852-181D2B2F61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76DB286F-9E15-441C-8697-57007B76C1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534DC0EE-15B7-44AE-A7DC-8B5E22688A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4FBE9900-F640-4248-9C4C-EDBE5E00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37FF04AF-F86B-49F8-AAB5-DA696591A1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710DCFEA-4572-47A3-A6BE-7B21F5758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BA42ED8E-CCC8-478F-9EF4-625B633071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46DF8F4-DF09-4E6C-887F-C9269E56A5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7FF3916E-5C82-4956-A88B-81BFAC91B8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7E5CF7AE-ED45-4AB5-9AEB-56FC964BFA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7CFB132C-BEB1-4897-B1A4-97422811F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4EE49F21-E336-41BC-8256-85A9AB597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C62510EE-BDCD-4393-9AD7-2D0C9A722D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2420F94B-4F00-4C6C-97E3-BA5B5E6871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E712560A-A110-4132-85D5-21BBBFA8C8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D1E3102B-23D5-43AE-A67D-583AAA52B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9D5ABE4E-EB80-423C-BBCE-9C1B77D9B0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BEB8CCC5-38F5-4892-A00B-14B645BBDF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8860175F-F7D5-4464-AD61-5B435528FE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E28C20B0-98AA-4A5B-8CE1-236A3F6CAA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8A56719F-13F0-4B75-8C04-DAACD8FD8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B30555DA-285C-4859-83DE-B16FF6DB13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67AF00E9-C8D6-41C4-9703-5468F51639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D07F88BD-A2E8-4F25-BB43-9372C6C9F3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FAE35DA-8283-4F4B-8C00-FF8EFE39B3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4340DEBE-A255-48E2-B7B2-AE881651C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FE968FB9-507A-4F2E-B346-15995081B1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4DA99BD8-9C2B-46BF-AA27-ED405540D1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50C84F67-D2C2-48DF-8537-DF99C6024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F5CAEB9A-26A6-4FBF-916B-19FC9B0BFC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E4DEDE1B-4819-4E4B-849E-330D7DF56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C441B73E-F19C-4313-8F46-F600603B36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014FE805-EF51-4859-A6DF-CF75F9A0F5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624CF2A5-BD9E-4570-8560-063BC70F26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6BEC415C-7946-43B2-9AC8-348B6B5CD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1B615AD5-3365-43D4-8E16-377A2A2F9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9D184DFD-DD33-491E-90FF-6E4ECA2668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31B62FE1-0262-4B09-ABEA-8AA010137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20C539C6-FAA9-4EBE-93D9-1F946E1449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8C6EF3FF-09E5-4099-A49B-CA364A6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B3C5E06F-8F1E-4771-AAE4-B34B1D6A3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538D5AE9-76CC-4AE4-B026-656EDCB01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30F1A9B9-52AB-4527-BD4A-1802F7C960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46A57D78-C020-4EEF-971D-0C8802889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7666D7A3-5ABF-4EDE-A0C5-F2099B2D86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13BC460A-E0FF-4658-A2FD-A3AF4D51DF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26467CC2-3AB3-4D37-8323-385B7399F7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563A1F58-33CE-4EDF-B902-3F43F69DA2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DDCFAB2F-7E88-4A57-999A-2506A1FE71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571BEB66-3787-441F-BB54-80C05C6F13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641DC095-611E-4979-8664-6C0EB878FC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10B9ECF-D859-4919-A9D6-3208548F00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4FBC31D4-7E98-452C-8A87-822DE0432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E302346C-F328-435B-87ED-447C6F854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B94F507E-9E94-432E-AE8A-A6CB2C5D05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1FFAC4F0-FD7F-4943-B60E-E276F8B23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A8A5D871-92FD-43C3-BF94-0B524FA7D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6A79A241-1665-453E-ADD4-18892D4F8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81EABE18-4189-4E07-93C9-9B76673E3E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B658A0EE-6F09-4EF7-B5E7-F23A556BD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15EB019C-C95B-4DE3-BD17-DC20F8007A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2948B3ED-79C1-47C8-B712-0BFB5536C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13387DB9-900B-422D-90F7-C5C7EB5D5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48FDCCF3-E6D6-4CD0-9D47-02FE785C7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BC14E8F6-33F6-47CE-9A24-EA71D71496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F78CC38F-63FC-4552-B17B-8D79D3C8F8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89042823-A002-49CE-B03D-ED1291DC13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96EFC6CE-198B-489B-B1EE-72CE842628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49FEA23D-54D9-45D7-9325-1E2F638C9C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2DB04EE3-370F-49CE-BCFE-C2999C3C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8BCBCC34-797D-41A8-8AD1-7E03E1BBFF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AFF5C1F8-0EDE-4835-89E6-1FCB2EA395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6171D504-6300-457C-AFCC-064DBB3FC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62ACE739-C8C4-4495-B04C-C3AFC4481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3F4771CD-CDCA-4FFE-8EF5-E42D1781E7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A10C0BFE-A8F9-4E21-9DFD-37A4D26C62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4D8D4EF9-4EF7-4538-A4AE-439F9335E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7E0500AB-5662-43B9-95C2-2EC80CC54F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984021AD-A6A2-4CDA-A953-72FBA7598B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FD1FBF47-CAC8-4385-9DC7-C9BB6167EA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FBAEE482-005F-4288-8D66-09EA246C45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2C5DCF49-33DE-4AFF-818E-42F59F280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866903F3-208B-46D5-925B-254DC74291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2550D219-E342-4A38-BB89-575C1EE7A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5B5485FC-95D0-4660-9594-2C9BD3B776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2EA358DA-C7E8-4DF8-B7D6-CC5829565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7990E8BB-4369-4845-8436-A6F3FE1D1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D6C050C5-1951-434B-A7FE-D271E73F82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sp>
        <p:nvSpPr>
          <p:cNvPr id="3" name="Content Placeholder 2">
            <a:extLst>
              <a:ext uri="{FF2B5EF4-FFF2-40B4-BE49-F238E27FC236}">
                <a16:creationId xmlns:a16="http://schemas.microsoft.com/office/drawing/2014/main" id="{275F3D82-6F9F-FAEF-EF1E-2C657113A938}"/>
              </a:ext>
            </a:extLst>
          </p:cNvPr>
          <p:cNvSpPr>
            <a:spLocks noGrp="1"/>
          </p:cNvSpPr>
          <p:nvPr>
            <p:ph idx="1"/>
          </p:nvPr>
        </p:nvSpPr>
        <p:spPr>
          <a:xfrm>
            <a:off x="6477270" y="1130846"/>
            <a:ext cx="4974771" cy="4351338"/>
          </a:xfrm>
        </p:spPr>
        <p:txBody>
          <a:bodyPr>
            <a:normAutofit/>
          </a:bodyPr>
          <a:lstStyle/>
          <a:p>
            <a:pPr marL="0" indent="0">
              <a:buNone/>
            </a:pPr>
            <a:r>
              <a:rPr lang="en-US" sz="1500" dirty="0">
                <a:latin typeface="Aparajita" panose="02020603050405020304" pitchFamily="18" charset="0"/>
                <a:cs typeface="Aparajita" panose="02020603050405020304" pitchFamily="18" charset="0"/>
              </a:rPr>
              <a:t> What I Would Do Differently</a:t>
            </a:r>
          </a:p>
          <a:p>
            <a:pPr marL="0" indent="0">
              <a:buNone/>
            </a:pPr>
            <a:r>
              <a:rPr lang="en-US" sz="1500" dirty="0">
                <a:latin typeface="Aparajita" panose="02020603050405020304" pitchFamily="18" charset="0"/>
                <a:cs typeface="Aparajita" panose="02020603050405020304" pitchFamily="18" charset="0"/>
              </a:rPr>
              <a:t>Include weather &amp; event data to explain seasonal ridership shifts.</a:t>
            </a:r>
          </a:p>
          <a:p>
            <a:pPr marL="0" indent="0">
              <a:buNone/>
            </a:pPr>
            <a:r>
              <a:rPr lang="en-US" sz="1500" dirty="0">
                <a:latin typeface="Aparajita" panose="02020603050405020304" pitchFamily="18" charset="0"/>
                <a:cs typeface="Aparajita" panose="02020603050405020304" pitchFamily="18" charset="0"/>
              </a:rPr>
              <a:t>Compare weekday vs. weekend usage for deeper rider insights.</a:t>
            </a:r>
          </a:p>
          <a:p>
            <a:pPr marL="0" indent="0">
              <a:buNone/>
            </a:pPr>
            <a:r>
              <a:rPr lang="en-US" sz="1500" dirty="0">
                <a:latin typeface="Aparajita" panose="02020603050405020304" pitchFamily="18" charset="0"/>
                <a:cs typeface="Aparajita" panose="02020603050405020304" pitchFamily="18" charset="0"/>
              </a:rPr>
              <a:t>Add geospatial maps of top start/end stations for stronger visuals.</a:t>
            </a:r>
          </a:p>
          <a:p>
            <a:pPr marL="0" indent="0">
              <a:buNone/>
            </a:pPr>
            <a:r>
              <a:rPr lang="en-US" sz="1500" dirty="0">
                <a:latin typeface="Aparajita" panose="02020603050405020304" pitchFamily="18" charset="0"/>
                <a:cs typeface="Aparajita" panose="02020603050405020304" pitchFamily="18" charset="0"/>
              </a:rPr>
              <a:t>Automate data cleaning &amp; analysis with SQL/Python for efficiency</a:t>
            </a:r>
          </a:p>
          <a:p>
            <a:pPr marL="0" indent="0">
              <a:buNone/>
            </a:pPr>
            <a:endParaRPr lang="en-US" sz="1500" dirty="0">
              <a:latin typeface="Aparajita" panose="02020603050405020304" pitchFamily="18" charset="0"/>
              <a:cs typeface="Aparajita" panose="02020603050405020304" pitchFamily="18" charset="0"/>
            </a:endParaRPr>
          </a:p>
          <a:p>
            <a:pPr marL="0" indent="0">
              <a:buNone/>
            </a:pPr>
            <a:r>
              <a:rPr lang="en-US" sz="1500" dirty="0">
                <a:latin typeface="Aparajita" panose="02020603050405020304" pitchFamily="18" charset="0"/>
                <a:cs typeface="Aparajita" panose="02020603050405020304" pitchFamily="18" charset="0"/>
              </a:rPr>
              <a:t>Closing Remarks</a:t>
            </a:r>
          </a:p>
          <a:p>
            <a:pPr marL="0" indent="0">
              <a:buNone/>
            </a:pPr>
            <a:r>
              <a:rPr lang="en-US" sz="1500" dirty="0">
                <a:latin typeface="Aparajita" panose="02020603050405020304" pitchFamily="18" charset="0"/>
                <a:cs typeface="Aparajita" panose="02020603050405020304" pitchFamily="18" charset="0"/>
              </a:rPr>
              <a:t>Key Takeaway: Members ride year-round for short commutes; casual riders take longer, seasonal leisure trips. </a:t>
            </a:r>
          </a:p>
          <a:p>
            <a:pPr marL="0" indent="0">
              <a:buNone/>
            </a:pPr>
            <a:r>
              <a:rPr lang="en-US" sz="1500" dirty="0">
                <a:latin typeface="Aparajita" panose="02020603050405020304" pitchFamily="18" charset="0"/>
                <a:cs typeface="Aparajita" panose="02020603050405020304" pitchFamily="18" charset="0"/>
              </a:rPr>
              <a:t>Business Impact: Seasonal promotions could convert casual riders into annual members.</a:t>
            </a:r>
          </a:p>
          <a:p>
            <a:pPr marL="0" indent="0">
              <a:buNone/>
            </a:pPr>
            <a:r>
              <a:rPr lang="en-US" sz="1500" dirty="0">
                <a:latin typeface="Aparajita" panose="02020603050405020304" pitchFamily="18" charset="0"/>
                <a:cs typeface="Aparajita" panose="02020603050405020304" pitchFamily="18" charset="0"/>
              </a:rPr>
              <a:t>Next Steps: Recommend A/B testing marketing campaigns to validate strategies.</a:t>
            </a:r>
          </a:p>
          <a:p>
            <a:pPr marL="0" indent="0">
              <a:buNone/>
            </a:pPr>
            <a:endParaRPr lang="en-US" sz="15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754076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1"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2" name="Freeform: Shape 11">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8" name="Oval 17">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0" name="Rectangle 1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E545758-A219-EDAD-D48B-6D0CF34C69DF}"/>
              </a:ext>
            </a:extLst>
          </p:cNvPr>
          <p:cNvSpPr>
            <a:spLocks noGrp="1"/>
          </p:cNvSpPr>
          <p:nvPr>
            <p:ph type="title"/>
          </p:nvPr>
        </p:nvSpPr>
        <p:spPr>
          <a:xfrm>
            <a:off x="946521" y="396117"/>
            <a:ext cx="5217172" cy="1158857"/>
          </a:xfrm>
        </p:spPr>
        <p:txBody>
          <a:bodyPr vert="horz" lIns="91440" tIns="45720" rIns="91440" bIns="45720" rtlCol="0" anchor="b">
            <a:normAutofit/>
          </a:bodyPr>
          <a:lstStyle/>
          <a:p>
            <a:r>
              <a:rPr lang="en-US" sz="4100"/>
              <a:t>Introduction: About Me</a:t>
            </a:r>
          </a:p>
        </p:txBody>
      </p:sp>
      <p:grpSp>
        <p:nvGrpSpPr>
          <p:cNvPr id="22" name="Group 21">
            <a:extLst>
              <a:ext uri="{FF2B5EF4-FFF2-40B4-BE49-F238E27FC236}">
                <a16:creationId xmlns:a16="http://schemas.microsoft.com/office/drawing/2014/main" id="{268C940D-4516-4630-B49F-65C1A82FEA0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91258" y="619275"/>
            <a:ext cx="932200" cy="932200"/>
            <a:chOff x="10791258" y="619275"/>
            <a:chExt cx="932200" cy="932200"/>
          </a:xfrm>
        </p:grpSpPr>
        <p:sp>
          <p:nvSpPr>
            <p:cNvPr id="23" name="Graphic 212">
              <a:extLst>
                <a:ext uri="{FF2B5EF4-FFF2-40B4-BE49-F238E27FC236}">
                  <a16:creationId xmlns:a16="http://schemas.microsoft.com/office/drawing/2014/main" id="{160C130F-E752-44CF-98A8-75490C2A20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sp>
          <p:nvSpPr>
            <p:cNvPr id="24" name="Graphic 212">
              <a:extLst>
                <a:ext uri="{FF2B5EF4-FFF2-40B4-BE49-F238E27FC236}">
                  <a16:creationId xmlns:a16="http://schemas.microsoft.com/office/drawing/2014/main" id="{9690DAC5-9FBA-4943-959B-751AF2B46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91258" y="619275"/>
              <a:ext cx="932200" cy="932200"/>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3">
                <a:alpha val="2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lt1"/>
                </a:solidFill>
              </a:endParaRPr>
            </a:p>
          </p:txBody>
        </p:sp>
      </p:grpSp>
      <p:sp>
        <p:nvSpPr>
          <p:cNvPr id="4" name="Text Placeholder 3">
            <a:extLst>
              <a:ext uri="{FF2B5EF4-FFF2-40B4-BE49-F238E27FC236}">
                <a16:creationId xmlns:a16="http://schemas.microsoft.com/office/drawing/2014/main" id="{766BF6D7-0789-C8FB-1932-2B9F9E956655}"/>
              </a:ext>
            </a:extLst>
          </p:cNvPr>
          <p:cNvSpPr>
            <a:spLocks noGrp="1"/>
          </p:cNvSpPr>
          <p:nvPr>
            <p:ph type="body" sz="half" idx="2"/>
          </p:nvPr>
        </p:nvSpPr>
        <p:spPr>
          <a:xfrm>
            <a:off x="946520" y="1747592"/>
            <a:ext cx="5217173" cy="4351338"/>
          </a:xfrm>
        </p:spPr>
        <p:txBody>
          <a:bodyPr vert="horz" lIns="91440" tIns="45720" rIns="91440" bIns="45720" rtlCol="0">
            <a:normAutofit/>
          </a:bodyPr>
          <a:lstStyle/>
          <a:p>
            <a:pPr indent="-228600">
              <a:buFont typeface="Arial" panose="020B0604020202020204" pitchFamily="34" charset="0"/>
              <a:buChar char="•"/>
            </a:pPr>
            <a:r>
              <a:rPr lang="en-US" sz="1000" b="1"/>
              <a:t>Who Am I</a:t>
            </a:r>
          </a:p>
          <a:p>
            <a:pPr indent="-228600">
              <a:buFont typeface="Arial" panose="020B0604020202020204" pitchFamily="34" charset="0"/>
              <a:buChar char="•"/>
            </a:pPr>
            <a:r>
              <a:rPr lang="en-US" sz="1000"/>
              <a:t>Aspiring Junior Data Analyst with a background in healthcare operations and customer relations</a:t>
            </a:r>
          </a:p>
          <a:p>
            <a:pPr indent="-228600">
              <a:buFont typeface="Arial" panose="020B0604020202020204" pitchFamily="34" charset="0"/>
              <a:buChar char="•"/>
            </a:pPr>
            <a:r>
              <a:rPr lang="en-US" sz="1000"/>
              <a:t> Passionate about uncovering insights from complex datasets and improving business decisions</a:t>
            </a:r>
          </a:p>
          <a:p>
            <a:pPr indent="-228600">
              <a:buFont typeface="Arial" panose="020B0604020202020204" pitchFamily="34" charset="0"/>
              <a:buChar char="•"/>
            </a:pPr>
            <a:r>
              <a:rPr lang="en-US" sz="1000"/>
              <a:t> Experienced in handling patient data, customer feedback, and operational metrics</a:t>
            </a:r>
          </a:p>
          <a:p>
            <a:pPr indent="-228600">
              <a:buFont typeface="Arial" panose="020B0604020202020204" pitchFamily="34" charset="0"/>
              <a:buChar char="•"/>
            </a:pPr>
            <a:r>
              <a:rPr lang="en-US" sz="1000"/>
              <a:t> </a:t>
            </a:r>
          </a:p>
          <a:p>
            <a:pPr indent="-228600">
              <a:buFont typeface="Arial" panose="020B0604020202020204" pitchFamily="34" charset="0"/>
              <a:buChar char="•"/>
            </a:pPr>
            <a:r>
              <a:rPr lang="en-US" sz="1000" b="1"/>
              <a:t>Skills &amp; Tools</a:t>
            </a:r>
          </a:p>
          <a:p>
            <a:pPr indent="-228600">
              <a:buFont typeface="Arial" panose="020B0604020202020204" pitchFamily="34" charset="0"/>
              <a:buChar char="•"/>
            </a:pPr>
            <a:r>
              <a:rPr lang="en-US" sz="1000"/>
              <a:t> Technical: SQL, Excel, Tableau, Data Cleaning, Data Visualization</a:t>
            </a:r>
          </a:p>
          <a:p>
            <a:pPr indent="-228600">
              <a:buFont typeface="Arial" panose="020B0604020202020204" pitchFamily="34" charset="0"/>
              <a:buChar char="•"/>
            </a:pPr>
            <a:r>
              <a:rPr lang="en-US" sz="1000"/>
              <a:t> Analysis: Trend analysis, KPI reporting, dashboard creation, pivot tables</a:t>
            </a:r>
          </a:p>
          <a:p>
            <a:pPr indent="-228600">
              <a:buFont typeface="Arial" panose="020B0604020202020204" pitchFamily="34" charset="0"/>
              <a:buChar char="•"/>
            </a:pPr>
            <a:r>
              <a:rPr lang="en-US" sz="1000"/>
              <a:t> Soft Skills: Communication, problem-solving, stakeholder collaboration, leadership, attention to detail</a:t>
            </a:r>
          </a:p>
          <a:p>
            <a:pPr indent="-228600">
              <a:buFont typeface="Arial" panose="020B0604020202020204" pitchFamily="34" charset="0"/>
              <a:buChar char="•"/>
            </a:pPr>
            <a:r>
              <a:rPr lang="en-US" sz="1000"/>
              <a:t> </a:t>
            </a:r>
          </a:p>
          <a:p>
            <a:pPr indent="-228600">
              <a:buFont typeface="Arial" panose="020B0604020202020204" pitchFamily="34" charset="0"/>
              <a:buChar char="•"/>
            </a:pPr>
            <a:r>
              <a:rPr lang="en-US" sz="1000" b="1"/>
              <a:t> What I Bring</a:t>
            </a:r>
          </a:p>
          <a:p>
            <a:pPr indent="-228600">
              <a:buFont typeface="Arial" panose="020B0604020202020204" pitchFamily="34" charset="0"/>
              <a:buChar char="•"/>
            </a:pPr>
            <a:r>
              <a:rPr lang="en-US" sz="1000"/>
              <a:t> Strong attention to detail and ability to translate raw data into actionable insights</a:t>
            </a:r>
          </a:p>
          <a:p>
            <a:pPr indent="-228600">
              <a:buFont typeface="Arial" panose="020B0604020202020204" pitchFamily="34" charset="0"/>
              <a:buChar char="•"/>
            </a:pPr>
            <a:r>
              <a:rPr lang="en-US" sz="1000"/>
              <a:t> Blend of analytical skills and real-world business understanding (healthcare + e-commerce)</a:t>
            </a:r>
          </a:p>
          <a:p>
            <a:pPr indent="-228600">
              <a:buFont typeface="Arial" panose="020B0604020202020204" pitchFamily="34" charset="0"/>
              <a:buChar char="•"/>
            </a:pPr>
            <a:r>
              <a:rPr lang="en-US" sz="1000"/>
              <a:t> Curiosity and commitment to continuous learning in data analytics</a:t>
            </a:r>
          </a:p>
          <a:p>
            <a:pPr indent="-228600">
              <a:buFont typeface="Arial" panose="020B0604020202020204" pitchFamily="34" charset="0"/>
              <a:buChar char="•"/>
            </a:pPr>
            <a:endParaRPr lang="en-US" sz="1000"/>
          </a:p>
        </p:txBody>
      </p:sp>
      <p:grpSp>
        <p:nvGrpSpPr>
          <p:cNvPr id="26" name="Group 25">
            <a:extLst>
              <a:ext uri="{FF2B5EF4-FFF2-40B4-BE49-F238E27FC236}">
                <a16:creationId xmlns:a16="http://schemas.microsoft.com/office/drawing/2014/main" id="{C93F2521-5FCA-4EE4-ADB9-C71AB81B88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91531" y="1216299"/>
            <a:ext cx="1598829" cy="531293"/>
            <a:chOff x="6491531" y="1420258"/>
            <a:chExt cx="1598829" cy="531293"/>
          </a:xfrm>
          <a:solidFill>
            <a:schemeClr val="tx1"/>
          </a:solidFill>
        </p:grpSpPr>
        <p:grpSp>
          <p:nvGrpSpPr>
            <p:cNvPr id="27" name="Graphic 190">
              <a:extLst>
                <a:ext uri="{FF2B5EF4-FFF2-40B4-BE49-F238E27FC236}">
                  <a16:creationId xmlns:a16="http://schemas.microsoft.com/office/drawing/2014/main" id="{701F4A7E-EE52-4FFF-847D-941A57F6EDA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31" name="Freeform: Shape 30">
                <a:extLst>
                  <a:ext uri="{FF2B5EF4-FFF2-40B4-BE49-F238E27FC236}">
                    <a16:creationId xmlns:a16="http://schemas.microsoft.com/office/drawing/2014/main" id="{44C45BFB-2AD2-45F8-9F4B-9151A686E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82FD8094-5F5E-411D-96E3-0D8E76B94F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nvGrpSpPr>
            <p:cNvPr id="28" name="Graphic 190">
              <a:extLst>
                <a:ext uri="{FF2B5EF4-FFF2-40B4-BE49-F238E27FC236}">
                  <a16:creationId xmlns:a16="http://schemas.microsoft.com/office/drawing/2014/main" id="{F3FB933A-7D1C-4A1F-9589-2006261FD969}"/>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491531" y="1420258"/>
              <a:ext cx="1598829" cy="531293"/>
              <a:chOff x="2504802" y="1755501"/>
              <a:chExt cx="1598829" cy="531293"/>
            </a:xfrm>
            <a:grpFill/>
          </p:grpSpPr>
          <p:sp>
            <p:nvSpPr>
              <p:cNvPr id="29" name="Freeform: Shape 28">
                <a:extLst>
                  <a:ext uri="{FF2B5EF4-FFF2-40B4-BE49-F238E27FC236}">
                    <a16:creationId xmlns:a16="http://schemas.microsoft.com/office/drawing/2014/main" id="{965C4036-D195-4D1E-B436-A03795967C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2113855"/>
                <a:ext cx="1598614" cy="172939"/>
              </a:xfrm>
              <a:custGeom>
                <a:avLst/>
                <a:gdLst>
                  <a:gd name="connsiteX0" fmla="*/ 1248648 w 1598614"/>
                  <a:gd name="connsiteY0" fmla="*/ 172939 h 172939"/>
                  <a:gd name="connsiteX1" fmla="*/ 1123031 w 1598614"/>
                  <a:gd name="connsiteY1" fmla="*/ 92708 h 172939"/>
                  <a:gd name="connsiteX2" fmla="*/ 1024085 w 1598614"/>
                  <a:gd name="connsiteY2" fmla="*/ 29469 h 172939"/>
                  <a:gd name="connsiteX3" fmla="*/ 925140 w 1598614"/>
                  <a:gd name="connsiteY3" fmla="*/ 92708 h 172939"/>
                  <a:gd name="connsiteX4" fmla="*/ 799522 w 1598614"/>
                  <a:gd name="connsiteY4" fmla="*/ 172939 h 172939"/>
                  <a:gd name="connsiteX5" fmla="*/ 799522 w 1598614"/>
                  <a:gd name="connsiteY5" fmla="*/ 172939 h 172939"/>
                  <a:gd name="connsiteX6" fmla="*/ 673905 w 1598614"/>
                  <a:gd name="connsiteY6" fmla="*/ 92708 h 172939"/>
                  <a:gd name="connsiteX7" fmla="*/ 574959 w 1598614"/>
                  <a:gd name="connsiteY7" fmla="*/ 29469 h 172939"/>
                  <a:gd name="connsiteX8" fmla="*/ 476014 w 1598614"/>
                  <a:gd name="connsiteY8" fmla="*/ 92708 h 172939"/>
                  <a:gd name="connsiteX9" fmla="*/ 350396 w 1598614"/>
                  <a:gd name="connsiteY9" fmla="*/ 172939 h 172939"/>
                  <a:gd name="connsiteX10" fmla="*/ 224778 w 1598614"/>
                  <a:gd name="connsiteY10" fmla="*/ 92708 h 172939"/>
                  <a:gd name="connsiteX11" fmla="*/ 125833 w 1598614"/>
                  <a:gd name="connsiteY11" fmla="*/ 29469 h 172939"/>
                  <a:gd name="connsiteX12" fmla="*/ 26887 w 1598614"/>
                  <a:gd name="connsiteY12" fmla="*/ 92708 h 172939"/>
                  <a:gd name="connsiteX13" fmla="*/ 0 w 1598614"/>
                  <a:gd name="connsiteY13" fmla="*/ 80232 h 172939"/>
                  <a:gd name="connsiteX14" fmla="*/ 125618 w 1598614"/>
                  <a:gd name="connsiteY14" fmla="*/ 0 h 172939"/>
                  <a:gd name="connsiteX15" fmla="*/ 251235 w 1598614"/>
                  <a:gd name="connsiteY15" fmla="*/ 80232 h 172939"/>
                  <a:gd name="connsiteX16" fmla="*/ 350181 w 1598614"/>
                  <a:gd name="connsiteY16" fmla="*/ 143471 h 172939"/>
                  <a:gd name="connsiteX17" fmla="*/ 449126 w 1598614"/>
                  <a:gd name="connsiteY17" fmla="*/ 80232 h 172939"/>
                  <a:gd name="connsiteX18" fmla="*/ 574744 w 1598614"/>
                  <a:gd name="connsiteY18" fmla="*/ 0 h 172939"/>
                  <a:gd name="connsiteX19" fmla="*/ 700362 w 1598614"/>
                  <a:gd name="connsiteY19" fmla="*/ 80232 h 172939"/>
                  <a:gd name="connsiteX20" fmla="*/ 799307 w 1598614"/>
                  <a:gd name="connsiteY20" fmla="*/ 143471 h 172939"/>
                  <a:gd name="connsiteX21" fmla="*/ 799307 w 1598614"/>
                  <a:gd name="connsiteY21" fmla="*/ 143471 h 172939"/>
                  <a:gd name="connsiteX22" fmla="*/ 898253 w 1598614"/>
                  <a:gd name="connsiteY22" fmla="*/ 80232 h 172939"/>
                  <a:gd name="connsiteX23" fmla="*/ 1023870 w 1598614"/>
                  <a:gd name="connsiteY23" fmla="*/ 0 h 172939"/>
                  <a:gd name="connsiteX24" fmla="*/ 1149488 w 1598614"/>
                  <a:gd name="connsiteY24" fmla="*/ 80232 h 172939"/>
                  <a:gd name="connsiteX25" fmla="*/ 1248433 w 1598614"/>
                  <a:gd name="connsiteY25" fmla="*/ 143471 h 172939"/>
                  <a:gd name="connsiteX26" fmla="*/ 1347379 w 1598614"/>
                  <a:gd name="connsiteY26" fmla="*/ 80232 h 172939"/>
                  <a:gd name="connsiteX27" fmla="*/ 1472997 w 1598614"/>
                  <a:gd name="connsiteY27" fmla="*/ 0 h 172939"/>
                  <a:gd name="connsiteX28" fmla="*/ 1598614 w 1598614"/>
                  <a:gd name="connsiteY28" fmla="*/ 80232 h 172939"/>
                  <a:gd name="connsiteX29" fmla="*/ 1571942 w 1598614"/>
                  <a:gd name="connsiteY29" fmla="*/ 92708 h 172939"/>
                  <a:gd name="connsiteX30" fmla="*/ 1472997 w 1598614"/>
                  <a:gd name="connsiteY30" fmla="*/ 29469 h 172939"/>
                  <a:gd name="connsiteX31" fmla="*/ 1374051 w 1598614"/>
                  <a:gd name="connsiteY31" fmla="*/ 92708 h 172939"/>
                  <a:gd name="connsiteX32" fmla="*/ 1248648 w 1598614"/>
                  <a:gd name="connsiteY32" fmla="*/ 172939 h 172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614" h="172939">
                    <a:moveTo>
                      <a:pt x="1248648" y="172939"/>
                    </a:moveTo>
                    <a:cubicBezTo>
                      <a:pt x="1194229" y="172939"/>
                      <a:pt x="1146046" y="142180"/>
                      <a:pt x="1123031" y="92708"/>
                    </a:cubicBezTo>
                    <a:cubicBezTo>
                      <a:pt x="1104962" y="53775"/>
                      <a:pt x="1067105" y="29469"/>
                      <a:pt x="1024085" y="29469"/>
                    </a:cubicBezTo>
                    <a:cubicBezTo>
                      <a:pt x="981066" y="29469"/>
                      <a:pt x="943208" y="53775"/>
                      <a:pt x="925140" y="92708"/>
                    </a:cubicBezTo>
                    <a:cubicBezTo>
                      <a:pt x="902124" y="142180"/>
                      <a:pt x="853942" y="172939"/>
                      <a:pt x="799522" y="172939"/>
                    </a:cubicBezTo>
                    <a:cubicBezTo>
                      <a:pt x="799522" y="172939"/>
                      <a:pt x="799522" y="172939"/>
                      <a:pt x="799522" y="172939"/>
                    </a:cubicBezTo>
                    <a:cubicBezTo>
                      <a:pt x="744887" y="172939"/>
                      <a:pt x="696920" y="142180"/>
                      <a:pt x="673905" y="92708"/>
                    </a:cubicBezTo>
                    <a:cubicBezTo>
                      <a:pt x="655836" y="53775"/>
                      <a:pt x="617979" y="29469"/>
                      <a:pt x="574959" y="29469"/>
                    </a:cubicBezTo>
                    <a:cubicBezTo>
                      <a:pt x="531939" y="29469"/>
                      <a:pt x="494082" y="53775"/>
                      <a:pt x="476014" y="92708"/>
                    </a:cubicBezTo>
                    <a:cubicBezTo>
                      <a:pt x="452998" y="142180"/>
                      <a:pt x="405031" y="172939"/>
                      <a:pt x="350396" y="172939"/>
                    </a:cubicBezTo>
                    <a:cubicBezTo>
                      <a:pt x="295976" y="172939"/>
                      <a:pt x="247794" y="142180"/>
                      <a:pt x="224778" y="92708"/>
                    </a:cubicBezTo>
                    <a:cubicBezTo>
                      <a:pt x="206710" y="53775"/>
                      <a:pt x="168853" y="29469"/>
                      <a:pt x="125833" y="29469"/>
                    </a:cubicBezTo>
                    <a:cubicBezTo>
                      <a:pt x="82813" y="29469"/>
                      <a:pt x="44956" y="53775"/>
                      <a:pt x="26887" y="92708"/>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268" y="30759"/>
                      <a:pt x="969235" y="0"/>
                      <a:pt x="1023870" y="0"/>
                    </a:cubicBezTo>
                    <a:cubicBezTo>
                      <a:pt x="1078505" y="0"/>
                      <a:pt x="1126472" y="30759"/>
                      <a:pt x="1149488" y="80232"/>
                    </a:cubicBezTo>
                    <a:cubicBezTo>
                      <a:pt x="1167556" y="119165"/>
                      <a:pt x="1205414" y="143471"/>
                      <a:pt x="1248433" y="143471"/>
                    </a:cubicBezTo>
                    <a:cubicBezTo>
                      <a:pt x="1291453" y="143471"/>
                      <a:pt x="1329311" y="119165"/>
                      <a:pt x="1347379" y="80232"/>
                    </a:cubicBezTo>
                    <a:cubicBezTo>
                      <a:pt x="1370394" y="30759"/>
                      <a:pt x="1418361" y="0"/>
                      <a:pt x="1472997" y="0"/>
                    </a:cubicBezTo>
                    <a:cubicBezTo>
                      <a:pt x="1527632" y="0"/>
                      <a:pt x="1575814" y="30759"/>
                      <a:pt x="1598614" y="80232"/>
                    </a:cubicBezTo>
                    <a:lnTo>
                      <a:pt x="1571942" y="92708"/>
                    </a:lnTo>
                    <a:cubicBezTo>
                      <a:pt x="1553874" y="53775"/>
                      <a:pt x="1515801" y="29469"/>
                      <a:pt x="1472997" y="29469"/>
                    </a:cubicBezTo>
                    <a:cubicBezTo>
                      <a:pt x="1429977" y="29469"/>
                      <a:pt x="1392119" y="53775"/>
                      <a:pt x="1374051" y="92708"/>
                    </a:cubicBezTo>
                    <a:cubicBezTo>
                      <a:pt x="1351251" y="142180"/>
                      <a:pt x="1303069" y="172939"/>
                      <a:pt x="1248648" y="172939"/>
                    </a:cubicBezTo>
                    <a:close/>
                  </a:path>
                </a:pathLst>
              </a:custGeom>
              <a:grpFill/>
              <a:ln w="21496"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54F38E9F-35FC-437D-BE4E-33FDF60565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4802" y="1755501"/>
                <a:ext cx="1598829" cy="172724"/>
              </a:xfrm>
              <a:custGeom>
                <a:avLst/>
                <a:gdLst>
                  <a:gd name="connsiteX0" fmla="*/ 1248648 w 1598829"/>
                  <a:gd name="connsiteY0" fmla="*/ 172724 h 172724"/>
                  <a:gd name="connsiteX1" fmla="*/ 1123031 w 1598829"/>
                  <a:gd name="connsiteY1" fmla="*/ 92492 h 172724"/>
                  <a:gd name="connsiteX2" fmla="*/ 1024085 w 1598829"/>
                  <a:gd name="connsiteY2" fmla="*/ 29253 h 172724"/>
                  <a:gd name="connsiteX3" fmla="*/ 925140 w 1598829"/>
                  <a:gd name="connsiteY3" fmla="*/ 92492 h 172724"/>
                  <a:gd name="connsiteX4" fmla="*/ 799522 w 1598829"/>
                  <a:gd name="connsiteY4" fmla="*/ 172724 h 172724"/>
                  <a:gd name="connsiteX5" fmla="*/ 799522 w 1598829"/>
                  <a:gd name="connsiteY5" fmla="*/ 172724 h 172724"/>
                  <a:gd name="connsiteX6" fmla="*/ 673905 w 1598829"/>
                  <a:gd name="connsiteY6" fmla="*/ 92492 h 172724"/>
                  <a:gd name="connsiteX7" fmla="*/ 574959 w 1598829"/>
                  <a:gd name="connsiteY7" fmla="*/ 29253 h 172724"/>
                  <a:gd name="connsiteX8" fmla="*/ 476014 w 1598829"/>
                  <a:gd name="connsiteY8" fmla="*/ 92492 h 172724"/>
                  <a:gd name="connsiteX9" fmla="*/ 350396 w 1598829"/>
                  <a:gd name="connsiteY9" fmla="*/ 172724 h 172724"/>
                  <a:gd name="connsiteX10" fmla="*/ 224778 w 1598829"/>
                  <a:gd name="connsiteY10" fmla="*/ 92492 h 172724"/>
                  <a:gd name="connsiteX11" fmla="*/ 125833 w 1598829"/>
                  <a:gd name="connsiteY11" fmla="*/ 29253 h 172724"/>
                  <a:gd name="connsiteX12" fmla="*/ 26887 w 1598829"/>
                  <a:gd name="connsiteY12" fmla="*/ 92492 h 172724"/>
                  <a:gd name="connsiteX13" fmla="*/ 0 w 1598829"/>
                  <a:gd name="connsiteY13" fmla="*/ 80232 h 172724"/>
                  <a:gd name="connsiteX14" fmla="*/ 125618 w 1598829"/>
                  <a:gd name="connsiteY14" fmla="*/ 0 h 172724"/>
                  <a:gd name="connsiteX15" fmla="*/ 251235 w 1598829"/>
                  <a:gd name="connsiteY15" fmla="*/ 80232 h 172724"/>
                  <a:gd name="connsiteX16" fmla="*/ 350181 w 1598829"/>
                  <a:gd name="connsiteY16" fmla="*/ 143471 h 172724"/>
                  <a:gd name="connsiteX17" fmla="*/ 449126 w 1598829"/>
                  <a:gd name="connsiteY17" fmla="*/ 80232 h 172724"/>
                  <a:gd name="connsiteX18" fmla="*/ 574744 w 1598829"/>
                  <a:gd name="connsiteY18" fmla="*/ 0 h 172724"/>
                  <a:gd name="connsiteX19" fmla="*/ 700362 w 1598829"/>
                  <a:gd name="connsiteY19" fmla="*/ 80232 h 172724"/>
                  <a:gd name="connsiteX20" fmla="*/ 799307 w 1598829"/>
                  <a:gd name="connsiteY20" fmla="*/ 143471 h 172724"/>
                  <a:gd name="connsiteX21" fmla="*/ 799307 w 1598829"/>
                  <a:gd name="connsiteY21" fmla="*/ 143471 h 172724"/>
                  <a:gd name="connsiteX22" fmla="*/ 898253 w 1598829"/>
                  <a:gd name="connsiteY22" fmla="*/ 80232 h 172724"/>
                  <a:gd name="connsiteX23" fmla="*/ 1024085 w 1598829"/>
                  <a:gd name="connsiteY23" fmla="*/ 0 h 172724"/>
                  <a:gd name="connsiteX24" fmla="*/ 1149703 w 1598829"/>
                  <a:gd name="connsiteY24" fmla="*/ 80232 h 172724"/>
                  <a:gd name="connsiteX25" fmla="*/ 1248648 w 1598829"/>
                  <a:gd name="connsiteY25" fmla="*/ 143471 h 172724"/>
                  <a:gd name="connsiteX26" fmla="*/ 1347594 w 1598829"/>
                  <a:gd name="connsiteY26" fmla="*/ 80232 h 172724"/>
                  <a:gd name="connsiteX27" fmla="*/ 1473212 w 1598829"/>
                  <a:gd name="connsiteY27" fmla="*/ 0 h 172724"/>
                  <a:gd name="connsiteX28" fmla="*/ 1598829 w 1598829"/>
                  <a:gd name="connsiteY28" fmla="*/ 80232 h 172724"/>
                  <a:gd name="connsiteX29" fmla="*/ 1572157 w 1598829"/>
                  <a:gd name="connsiteY29" fmla="*/ 92492 h 172724"/>
                  <a:gd name="connsiteX30" fmla="*/ 1473212 w 1598829"/>
                  <a:gd name="connsiteY30" fmla="*/ 29253 h 172724"/>
                  <a:gd name="connsiteX31" fmla="*/ 1374266 w 1598829"/>
                  <a:gd name="connsiteY31" fmla="*/ 92492 h 172724"/>
                  <a:gd name="connsiteX32" fmla="*/ 1248648 w 1598829"/>
                  <a:gd name="connsiteY32" fmla="*/ 172724 h 172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98829" h="172724">
                    <a:moveTo>
                      <a:pt x="1248648" y="172724"/>
                    </a:moveTo>
                    <a:cubicBezTo>
                      <a:pt x="1194229" y="172724"/>
                      <a:pt x="1146046" y="141965"/>
                      <a:pt x="1123031" y="92492"/>
                    </a:cubicBezTo>
                    <a:cubicBezTo>
                      <a:pt x="1104962" y="53560"/>
                      <a:pt x="1067105" y="29253"/>
                      <a:pt x="1024085" y="29253"/>
                    </a:cubicBezTo>
                    <a:cubicBezTo>
                      <a:pt x="981066" y="29253"/>
                      <a:pt x="943208" y="53560"/>
                      <a:pt x="925140" y="92492"/>
                    </a:cubicBezTo>
                    <a:cubicBezTo>
                      <a:pt x="902124" y="141965"/>
                      <a:pt x="853942" y="172724"/>
                      <a:pt x="799522" y="172724"/>
                    </a:cubicBezTo>
                    <a:cubicBezTo>
                      <a:pt x="799522" y="172724"/>
                      <a:pt x="799522" y="172724"/>
                      <a:pt x="799522" y="172724"/>
                    </a:cubicBezTo>
                    <a:cubicBezTo>
                      <a:pt x="744887" y="172724"/>
                      <a:pt x="696920" y="141965"/>
                      <a:pt x="673905" y="92492"/>
                    </a:cubicBezTo>
                    <a:cubicBezTo>
                      <a:pt x="655836" y="53560"/>
                      <a:pt x="617979" y="29253"/>
                      <a:pt x="574959" y="29253"/>
                    </a:cubicBezTo>
                    <a:cubicBezTo>
                      <a:pt x="531939" y="29253"/>
                      <a:pt x="494082" y="53560"/>
                      <a:pt x="476014" y="92492"/>
                    </a:cubicBezTo>
                    <a:cubicBezTo>
                      <a:pt x="452998" y="141965"/>
                      <a:pt x="405031" y="172724"/>
                      <a:pt x="350396" y="172724"/>
                    </a:cubicBezTo>
                    <a:cubicBezTo>
                      <a:pt x="295976" y="172724"/>
                      <a:pt x="247794" y="141965"/>
                      <a:pt x="224778" y="92492"/>
                    </a:cubicBezTo>
                    <a:cubicBezTo>
                      <a:pt x="206710" y="53560"/>
                      <a:pt x="168853" y="29253"/>
                      <a:pt x="125833" y="29253"/>
                    </a:cubicBezTo>
                    <a:cubicBezTo>
                      <a:pt x="82813" y="29253"/>
                      <a:pt x="44956" y="53560"/>
                      <a:pt x="26887" y="92492"/>
                    </a:cubicBezTo>
                    <a:lnTo>
                      <a:pt x="0" y="80232"/>
                    </a:lnTo>
                    <a:cubicBezTo>
                      <a:pt x="23016" y="30759"/>
                      <a:pt x="70983" y="0"/>
                      <a:pt x="125618" y="0"/>
                    </a:cubicBezTo>
                    <a:cubicBezTo>
                      <a:pt x="180253" y="0"/>
                      <a:pt x="228220" y="30759"/>
                      <a:pt x="251235" y="80232"/>
                    </a:cubicBezTo>
                    <a:cubicBezTo>
                      <a:pt x="269304" y="119165"/>
                      <a:pt x="307376" y="143471"/>
                      <a:pt x="350181" y="143471"/>
                    </a:cubicBezTo>
                    <a:cubicBezTo>
                      <a:pt x="393201" y="143471"/>
                      <a:pt x="431058" y="119165"/>
                      <a:pt x="449126" y="80232"/>
                    </a:cubicBezTo>
                    <a:cubicBezTo>
                      <a:pt x="472142" y="30759"/>
                      <a:pt x="520324" y="0"/>
                      <a:pt x="574744" y="0"/>
                    </a:cubicBezTo>
                    <a:cubicBezTo>
                      <a:pt x="629164" y="0"/>
                      <a:pt x="677346" y="30759"/>
                      <a:pt x="700362" y="80232"/>
                    </a:cubicBezTo>
                    <a:cubicBezTo>
                      <a:pt x="718430" y="119165"/>
                      <a:pt x="756287" y="143471"/>
                      <a:pt x="799307" y="143471"/>
                    </a:cubicBezTo>
                    <a:lnTo>
                      <a:pt x="799307" y="143471"/>
                    </a:lnTo>
                    <a:cubicBezTo>
                      <a:pt x="842327" y="143471"/>
                      <a:pt x="880184" y="119165"/>
                      <a:pt x="898253" y="80232"/>
                    </a:cubicBezTo>
                    <a:cubicBezTo>
                      <a:pt x="921483" y="30759"/>
                      <a:pt x="969450" y="0"/>
                      <a:pt x="1024085" y="0"/>
                    </a:cubicBezTo>
                    <a:cubicBezTo>
                      <a:pt x="1078720" y="0"/>
                      <a:pt x="1126688" y="30759"/>
                      <a:pt x="1149703" y="80232"/>
                    </a:cubicBezTo>
                    <a:cubicBezTo>
                      <a:pt x="1167771" y="119165"/>
                      <a:pt x="1205629" y="143471"/>
                      <a:pt x="1248648" y="143471"/>
                    </a:cubicBezTo>
                    <a:cubicBezTo>
                      <a:pt x="1291668" y="143471"/>
                      <a:pt x="1329526" y="119165"/>
                      <a:pt x="1347594" y="80232"/>
                    </a:cubicBezTo>
                    <a:cubicBezTo>
                      <a:pt x="1370610" y="30759"/>
                      <a:pt x="1418792" y="0"/>
                      <a:pt x="1473212" y="0"/>
                    </a:cubicBezTo>
                    <a:cubicBezTo>
                      <a:pt x="1527847" y="0"/>
                      <a:pt x="1576029" y="30759"/>
                      <a:pt x="1598829" y="80232"/>
                    </a:cubicBezTo>
                    <a:lnTo>
                      <a:pt x="1572157" y="92492"/>
                    </a:lnTo>
                    <a:cubicBezTo>
                      <a:pt x="1554089" y="53560"/>
                      <a:pt x="1516016" y="29253"/>
                      <a:pt x="1473212" y="29253"/>
                    </a:cubicBezTo>
                    <a:cubicBezTo>
                      <a:pt x="1430192" y="29253"/>
                      <a:pt x="1392335" y="53560"/>
                      <a:pt x="1374266" y="92492"/>
                    </a:cubicBezTo>
                    <a:cubicBezTo>
                      <a:pt x="1351251" y="141965"/>
                      <a:pt x="1303069" y="172724"/>
                      <a:pt x="1248648" y="172724"/>
                    </a:cubicBezTo>
                    <a:close/>
                  </a:path>
                </a:pathLst>
              </a:custGeom>
              <a:grpFill/>
              <a:ln w="21496" cap="flat">
                <a:noFill/>
                <a:prstDash val="solid"/>
                <a:miter/>
              </a:ln>
            </p:spPr>
            <p:txBody>
              <a:bodyPr rtlCol="0" anchor="ctr"/>
              <a:lstStyle/>
              <a:p>
                <a:endParaRPr lang="en-US" dirty="0"/>
              </a:p>
            </p:txBody>
          </p:sp>
        </p:grpSp>
      </p:grpSp>
      <p:pic>
        <p:nvPicPr>
          <p:cNvPr id="6" name="Picture Placeholder 5" descr="A person smiling at the camera&#10;&#10;AI-generated content may be incorrect.">
            <a:extLst>
              <a:ext uri="{FF2B5EF4-FFF2-40B4-BE49-F238E27FC236}">
                <a16:creationId xmlns:a16="http://schemas.microsoft.com/office/drawing/2014/main" id="{7C3C1FFB-5E1E-08BE-8AB9-2EAD63534176}"/>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1187" r="30936" b="-1"/>
          <a:stretch>
            <a:fillRect/>
          </a:stretch>
        </p:blipFill>
        <p:spPr>
          <a:xfrm rot="5400000">
            <a:off x="7421876" y="1651479"/>
            <a:ext cx="3217333" cy="3555043"/>
          </a:xfrm>
          <a:prstGeom prst="rect">
            <a:avLst/>
          </a:prstGeom>
          <a:solidFill>
            <a:srgbClr val="FFFFFF">
              <a:shade val="85000"/>
            </a:srgbClr>
          </a:solidFill>
          <a:scene3d>
            <a:camera prst="orthographicFront"/>
            <a:lightRig rig="twoPt" dir="t">
              <a:rot lat="0" lon="0" rev="7200000"/>
            </a:lightRig>
          </a:scene3d>
          <a:sp3d>
            <a:bevelT w="25400" h="19050"/>
            <a:contourClr>
              <a:srgbClr val="FFFFFF"/>
            </a:contourClr>
          </a:sp3d>
        </p:spPr>
      </p:pic>
      <p:grpSp>
        <p:nvGrpSpPr>
          <p:cNvPr id="34" name="Group 33">
            <a:extLst>
              <a:ext uri="{FF2B5EF4-FFF2-40B4-BE49-F238E27FC236}">
                <a16:creationId xmlns:a16="http://schemas.microsoft.com/office/drawing/2014/main" id="{2B7E220D-70BE-46E1-87EA-9239C10828D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154385" y="4466592"/>
            <a:ext cx="1443404" cy="1443428"/>
            <a:chOff x="10154385" y="4452524"/>
            <a:chExt cx="1443404" cy="1443428"/>
          </a:xfrm>
          <a:solidFill>
            <a:schemeClr val="tx1"/>
          </a:solidFill>
        </p:grpSpPr>
        <p:grpSp>
          <p:nvGrpSpPr>
            <p:cNvPr id="35" name="Graphic 4">
              <a:extLst>
                <a:ext uri="{FF2B5EF4-FFF2-40B4-BE49-F238E27FC236}">
                  <a16:creationId xmlns:a16="http://schemas.microsoft.com/office/drawing/2014/main" id="{FC1A5110-77D2-40E7-81AD-268BA675FE7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206" name="Freeform: Shape 205">
                <a:extLst>
                  <a:ext uri="{FF2B5EF4-FFF2-40B4-BE49-F238E27FC236}">
                    <a16:creationId xmlns:a16="http://schemas.microsoft.com/office/drawing/2014/main" id="{4FA2A3FD-1B3F-42AF-BC02-85F36E0565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07" name="Freeform: Shape 206">
                <a:extLst>
                  <a:ext uri="{FF2B5EF4-FFF2-40B4-BE49-F238E27FC236}">
                    <a16:creationId xmlns:a16="http://schemas.microsoft.com/office/drawing/2014/main" id="{7AD487CA-8FBC-4540-AC49-97AE50C651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08" name="Freeform: Shape 207">
                <a:extLst>
                  <a:ext uri="{FF2B5EF4-FFF2-40B4-BE49-F238E27FC236}">
                    <a16:creationId xmlns:a16="http://schemas.microsoft.com/office/drawing/2014/main" id="{0D84CF57-47D1-43F3-A27F-4554C8874D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09" name="Freeform: Shape 208">
                <a:extLst>
                  <a:ext uri="{FF2B5EF4-FFF2-40B4-BE49-F238E27FC236}">
                    <a16:creationId xmlns:a16="http://schemas.microsoft.com/office/drawing/2014/main" id="{CBEE7FBD-98AD-4AD4-8928-24BF44632D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0" name="Freeform: Shape 209">
                <a:extLst>
                  <a:ext uri="{FF2B5EF4-FFF2-40B4-BE49-F238E27FC236}">
                    <a16:creationId xmlns:a16="http://schemas.microsoft.com/office/drawing/2014/main" id="{84FD382E-B389-4D8F-A55E-6DFA291F0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1" name="Freeform: Shape 210">
                <a:extLst>
                  <a:ext uri="{FF2B5EF4-FFF2-40B4-BE49-F238E27FC236}">
                    <a16:creationId xmlns:a16="http://schemas.microsoft.com/office/drawing/2014/main" id="{98382AB7-ABEA-406A-BC9C-E929CB72CD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12" name="Freeform: Shape 211">
                <a:extLst>
                  <a:ext uri="{FF2B5EF4-FFF2-40B4-BE49-F238E27FC236}">
                    <a16:creationId xmlns:a16="http://schemas.microsoft.com/office/drawing/2014/main" id="{687410AC-739F-4AF0-B3F3-BA1EE2D846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3" name="Freeform: Shape 212">
                <a:extLst>
                  <a:ext uri="{FF2B5EF4-FFF2-40B4-BE49-F238E27FC236}">
                    <a16:creationId xmlns:a16="http://schemas.microsoft.com/office/drawing/2014/main" id="{297F7ECB-7025-4A18-B6C1-9A8F179D81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14" name="Freeform: Shape 213">
                <a:extLst>
                  <a:ext uri="{FF2B5EF4-FFF2-40B4-BE49-F238E27FC236}">
                    <a16:creationId xmlns:a16="http://schemas.microsoft.com/office/drawing/2014/main" id="{E8BF277F-8AC7-4B9F-A748-658BC32F4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5" name="Freeform: Shape 214">
                <a:extLst>
                  <a:ext uri="{FF2B5EF4-FFF2-40B4-BE49-F238E27FC236}">
                    <a16:creationId xmlns:a16="http://schemas.microsoft.com/office/drawing/2014/main" id="{3861EEE4-BFC2-47F9-B33D-2CF7EF91D1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6" name="Freeform: Shape 215">
                <a:extLst>
                  <a:ext uri="{FF2B5EF4-FFF2-40B4-BE49-F238E27FC236}">
                    <a16:creationId xmlns:a16="http://schemas.microsoft.com/office/drawing/2014/main" id="{6EDB4948-A661-493E-A726-89FD160435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7" name="Freeform: Shape 216">
                <a:extLst>
                  <a:ext uri="{FF2B5EF4-FFF2-40B4-BE49-F238E27FC236}">
                    <a16:creationId xmlns:a16="http://schemas.microsoft.com/office/drawing/2014/main" id="{690295D3-F01C-40D4-AC18-38CDB597DD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18" name="Freeform: Shape 217">
                <a:extLst>
                  <a:ext uri="{FF2B5EF4-FFF2-40B4-BE49-F238E27FC236}">
                    <a16:creationId xmlns:a16="http://schemas.microsoft.com/office/drawing/2014/main" id="{DE279E4F-F139-423E-AF42-7C309EE9E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19" name="Freeform: Shape 218">
                <a:extLst>
                  <a:ext uri="{FF2B5EF4-FFF2-40B4-BE49-F238E27FC236}">
                    <a16:creationId xmlns:a16="http://schemas.microsoft.com/office/drawing/2014/main" id="{BE503EF8-F0B7-4F0E-B82E-742BB8DB8E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0" name="Freeform: Shape 219">
                <a:extLst>
                  <a:ext uri="{FF2B5EF4-FFF2-40B4-BE49-F238E27FC236}">
                    <a16:creationId xmlns:a16="http://schemas.microsoft.com/office/drawing/2014/main" id="{8BF1F2E6-2E0A-4F5C-AF29-167B9214DE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1" name="Freeform: Shape 220">
                <a:extLst>
                  <a:ext uri="{FF2B5EF4-FFF2-40B4-BE49-F238E27FC236}">
                    <a16:creationId xmlns:a16="http://schemas.microsoft.com/office/drawing/2014/main" id="{D465F6F4-1BA9-4F7B-9980-3571C7C5CC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2" name="Freeform: Shape 221">
                <a:extLst>
                  <a:ext uri="{FF2B5EF4-FFF2-40B4-BE49-F238E27FC236}">
                    <a16:creationId xmlns:a16="http://schemas.microsoft.com/office/drawing/2014/main" id="{FFF3428D-3135-4073-AB27-8292AA421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3" name="Freeform: Shape 222">
                <a:extLst>
                  <a:ext uri="{FF2B5EF4-FFF2-40B4-BE49-F238E27FC236}">
                    <a16:creationId xmlns:a16="http://schemas.microsoft.com/office/drawing/2014/main" id="{2EE4FAE5-DC40-43E2-BACB-84C2CCDA3A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4" name="Freeform: Shape 223">
                <a:extLst>
                  <a:ext uri="{FF2B5EF4-FFF2-40B4-BE49-F238E27FC236}">
                    <a16:creationId xmlns:a16="http://schemas.microsoft.com/office/drawing/2014/main" id="{97E1E565-91F8-469C-998D-413D4E3D0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5" name="Freeform: Shape 224">
                <a:extLst>
                  <a:ext uri="{FF2B5EF4-FFF2-40B4-BE49-F238E27FC236}">
                    <a16:creationId xmlns:a16="http://schemas.microsoft.com/office/drawing/2014/main" id="{7AADD30B-6564-45CD-A760-00AD0ED73C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26" name="Freeform: Shape 225">
                <a:extLst>
                  <a:ext uri="{FF2B5EF4-FFF2-40B4-BE49-F238E27FC236}">
                    <a16:creationId xmlns:a16="http://schemas.microsoft.com/office/drawing/2014/main" id="{3B9ABBD5-5E76-4812-A4CF-2A8B16ADA6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27" name="Freeform: Shape 226">
                <a:extLst>
                  <a:ext uri="{FF2B5EF4-FFF2-40B4-BE49-F238E27FC236}">
                    <a16:creationId xmlns:a16="http://schemas.microsoft.com/office/drawing/2014/main" id="{2F97912E-EDA5-4A75-A106-B25426BB6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28" name="Freeform: Shape 227">
                <a:extLst>
                  <a:ext uri="{FF2B5EF4-FFF2-40B4-BE49-F238E27FC236}">
                    <a16:creationId xmlns:a16="http://schemas.microsoft.com/office/drawing/2014/main" id="{A8D15062-DCA7-43EE-AB75-CD9C80F379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29" name="Freeform: Shape 228">
                <a:extLst>
                  <a:ext uri="{FF2B5EF4-FFF2-40B4-BE49-F238E27FC236}">
                    <a16:creationId xmlns:a16="http://schemas.microsoft.com/office/drawing/2014/main" id="{80EB5712-3433-46B4-A8DF-04A8D03E3E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0" name="Freeform: Shape 229">
                <a:extLst>
                  <a:ext uri="{FF2B5EF4-FFF2-40B4-BE49-F238E27FC236}">
                    <a16:creationId xmlns:a16="http://schemas.microsoft.com/office/drawing/2014/main" id="{6F3BFE28-EB41-4640-802B-FAA4F73787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1" name="Freeform: Shape 230">
                <a:extLst>
                  <a:ext uri="{FF2B5EF4-FFF2-40B4-BE49-F238E27FC236}">
                    <a16:creationId xmlns:a16="http://schemas.microsoft.com/office/drawing/2014/main" id="{203F4E0E-E3AE-4B10-B1BC-529CC3CD03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2" name="Freeform: Shape 231">
                <a:extLst>
                  <a:ext uri="{FF2B5EF4-FFF2-40B4-BE49-F238E27FC236}">
                    <a16:creationId xmlns:a16="http://schemas.microsoft.com/office/drawing/2014/main" id="{1B83F41D-7419-46EC-8C00-37127DC3A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3" name="Freeform: Shape 232">
                <a:extLst>
                  <a:ext uri="{FF2B5EF4-FFF2-40B4-BE49-F238E27FC236}">
                    <a16:creationId xmlns:a16="http://schemas.microsoft.com/office/drawing/2014/main" id="{9991303F-ED54-4483-97A9-3143D1CA7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34" name="Freeform: Shape 233">
                <a:extLst>
                  <a:ext uri="{FF2B5EF4-FFF2-40B4-BE49-F238E27FC236}">
                    <a16:creationId xmlns:a16="http://schemas.microsoft.com/office/drawing/2014/main" id="{0B99A87F-D826-40DC-B688-B209D5253B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35" name="Freeform: Shape 234">
                <a:extLst>
                  <a:ext uri="{FF2B5EF4-FFF2-40B4-BE49-F238E27FC236}">
                    <a16:creationId xmlns:a16="http://schemas.microsoft.com/office/drawing/2014/main" id="{3CB798D6-E3C9-41B2-8F20-F0CF870681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6" name="Freeform: Shape 235">
                <a:extLst>
                  <a:ext uri="{FF2B5EF4-FFF2-40B4-BE49-F238E27FC236}">
                    <a16:creationId xmlns:a16="http://schemas.microsoft.com/office/drawing/2014/main" id="{9CF03CDA-070F-49AE-B37C-4D08A1BAD2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7" name="Freeform: Shape 236">
                <a:extLst>
                  <a:ext uri="{FF2B5EF4-FFF2-40B4-BE49-F238E27FC236}">
                    <a16:creationId xmlns:a16="http://schemas.microsoft.com/office/drawing/2014/main" id="{D4CBFC42-413D-4BC6-9BEA-078040C01E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8" name="Freeform: Shape 237">
                <a:extLst>
                  <a:ext uri="{FF2B5EF4-FFF2-40B4-BE49-F238E27FC236}">
                    <a16:creationId xmlns:a16="http://schemas.microsoft.com/office/drawing/2014/main" id="{24A02437-3BDD-4242-9C52-0DB006A35E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39" name="Freeform: Shape 238">
                <a:extLst>
                  <a:ext uri="{FF2B5EF4-FFF2-40B4-BE49-F238E27FC236}">
                    <a16:creationId xmlns:a16="http://schemas.microsoft.com/office/drawing/2014/main" id="{7209D1D0-DC11-43F3-8050-D8C01D3B62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0" name="Freeform: Shape 239">
                <a:extLst>
                  <a:ext uri="{FF2B5EF4-FFF2-40B4-BE49-F238E27FC236}">
                    <a16:creationId xmlns:a16="http://schemas.microsoft.com/office/drawing/2014/main" id="{8A37369D-62F1-4A67-B1A1-658CBED41D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1" name="Freeform: Shape 240">
                <a:extLst>
                  <a:ext uri="{FF2B5EF4-FFF2-40B4-BE49-F238E27FC236}">
                    <a16:creationId xmlns:a16="http://schemas.microsoft.com/office/drawing/2014/main" id="{68CD3744-B811-40BE-B10F-4D5B1AA93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2" name="Freeform: Shape 241">
                <a:extLst>
                  <a:ext uri="{FF2B5EF4-FFF2-40B4-BE49-F238E27FC236}">
                    <a16:creationId xmlns:a16="http://schemas.microsoft.com/office/drawing/2014/main" id="{3048B8EA-2CD0-40CF-B570-BD99E0F77C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3" name="Freeform: Shape 242">
                <a:extLst>
                  <a:ext uri="{FF2B5EF4-FFF2-40B4-BE49-F238E27FC236}">
                    <a16:creationId xmlns:a16="http://schemas.microsoft.com/office/drawing/2014/main" id="{2D8EA840-350B-405A-A1BB-40D93A00ED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4" name="Freeform: Shape 243">
                <a:extLst>
                  <a:ext uri="{FF2B5EF4-FFF2-40B4-BE49-F238E27FC236}">
                    <a16:creationId xmlns:a16="http://schemas.microsoft.com/office/drawing/2014/main" id="{6BFAC7FE-90ED-4400-9E88-D3EB802CF4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5" name="Freeform: Shape 244">
                <a:extLst>
                  <a:ext uri="{FF2B5EF4-FFF2-40B4-BE49-F238E27FC236}">
                    <a16:creationId xmlns:a16="http://schemas.microsoft.com/office/drawing/2014/main" id="{F8A49AFF-4D6A-4290-A811-6ADBC2A2A5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6" name="Freeform: Shape 245">
                <a:extLst>
                  <a:ext uri="{FF2B5EF4-FFF2-40B4-BE49-F238E27FC236}">
                    <a16:creationId xmlns:a16="http://schemas.microsoft.com/office/drawing/2014/main" id="{A5267CD0-3312-488A-ADC9-2A215FC9B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47" name="Freeform: Shape 246">
                <a:extLst>
                  <a:ext uri="{FF2B5EF4-FFF2-40B4-BE49-F238E27FC236}">
                    <a16:creationId xmlns:a16="http://schemas.microsoft.com/office/drawing/2014/main" id="{734AF3AE-4171-471C-AFDE-0A4B563D9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48" name="Freeform: Shape 247">
                <a:extLst>
                  <a:ext uri="{FF2B5EF4-FFF2-40B4-BE49-F238E27FC236}">
                    <a16:creationId xmlns:a16="http://schemas.microsoft.com/office/drawing/2014/main" id="{9761283D-6867-470C-85BB-833A5997B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249" name="Freeform: Shape 248">
                <a:extLst>
                  <a:ext uri="{FF2B5EF4-FFF2-40B4-BE49-F238E27FC236}">
                    <a16:creationId xmlns:a16="http://schemas.microsoft.com/office/drawing/2014/main" id="{232907EC-87D6-4A76-97C7-ED83798B87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0" name="Freeform: Shape 249">
                <a:extLst>
                  <a:ext uri="{FF2B5EF4-FFF2-40B4-BE49-F238E27FC236}">
                    <a16:creationId xmlns:a16="http://schemas.microsoft.com/office/drawing/2014/main" id="{9AE06A14-FDDB-4888-9F8A-C027B6FC7A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1" name="Freeform: Shape 250">
                <a:extLst>
                  <a:ext uri="{FF2B5EF4-FFF2-40B4-BE49-F238E27FC236}">
                    <a16:creationId xmlns:a16="http://schemas.microsoft.com/office/drawing/2014/main" id="{408FBBF8-91F0-43DF-84FE-8585BD4C01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2" name="Freeform: Shape 251">
                <a:extLst>
                  <a:ext uri="{FF2B5EF4-FFF2-40B4-BE49-F238E27FC236}">
                    <a16:creationId xmlns:a16="http://schemas.microsoft.com/office/drawing/2014/main" id="{40F8B312-3204-4812-9CED-599503CC0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3" name="Freeform: Shape 252">
                <a:extLst>
                  <a:ext uri="{FF2B5EF4-FFF2-40B4-BE49-F238E27FC236}">
                    <a16:creationId xmlns:a16="http://schemas.microsoft.com/office/drawing/2014/main" id="{B3163C36-49A9-42CD-84AB-945A548107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4" name="Freeform: Shape 253">
                <a:extLst>
                  <a:ext uri="{FF2B5EF4-FFF2-40B4-BE49-F238E27FC236}">
                    <a16:creationId xmlns:a16="http://schemas.microsoft.com/office/drawing/2014/main" id="{C737819E-C741-419C-8B07-6CBF226F4A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55" name="Freeform: Shape 254">
                <a:extLst>
                  <a:ext uri="{FF2B5EF4-FFF2-40B4-BE49-F238E27FC236}">
                    <a16:creationId xmlns:a16="http://schemas.microsoft.com/office/drawing/2014/main" id="{86094C82-164A-490B-A711-CBC5914A7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6" name="Freeform: Shape 255">
                <a:extLst>
                  <a:ext uri="{FF2B5EF4-FFF2-40B4-BE49-F238E27FC236}">
                    <a16:creationId xmlns:a16="http://schemas.microsoft.com/office/drawing/2014/main" id="{B97614F7-51E5-4AEF-B768-8C452874D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7" name="Freeform: Shape 256">
                <a:extLst>
                  <a:ext uri="{FF2B5EF4-FFF2-40B4-BE49-F238E27FC236}">
                    <a16:creationId xmlns:a16="http://schemas.microsoft.com/office/drawing/2014/main" id="{B6227872-28BD-445D-96AD-EF00622F89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258" name="Freeform: Shape 257">
                <a:extLst>
                  <a:ext uri="{FF2B5EF4-FFF2-40B4-BE49-F238E27FC236}">
                    <a16:creationId xmlns:a16="http://schemas.microsoft.com/office/drawing/2014/main" id="{C1DC2CF0-2FA0-43FC-9509-0C6DB072B6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59" name="Freeform: Shape 258">
                <a:extLst>
                  <a:ext uri="{FF2B5EF4-FFF2-40B4-BE49-F238E27FC236}">
                    <a16:creationId xmlns:a16="http://schemas.microsoft.com/office/drawing/2014/main" id="{9795B481-57FF-4E8E-83AA-E5D2E3E2F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260" name="Freeform: Shape 259">
                <a:extLst>
                  <a:ext uri="{FF2B5EF4-FFF2-40B4-BE49-F238E27FC236}">
                    <a16:creationId xmlns:a16="http://schemas.microsoft.com/office/drawing/2014/main" id="{148378AF-5FAD-46E5-9709-EA405E6749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61" name="Freeform: Shape 260">
                <a:extLst>
                  <a:ext uri="{FF2B5EF4-FFF2-40B4-BE49-F238E27FC236}">
                    <a16:creationId xmlns:a16="http://schemas.microsoft.com/office/drawing/2014/main" id="{A673CCD4-0D19-45A5-A1E8-0C6F8E2C41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2" name="Freeform: Shape 261">
                <a:extLst>
                  <a:ext uri="{FF2B5EF4-FFF2-40B4-BE49-F238E27FC236}">
                    <a16:creationId xmlns:a16="http://schemas.microsoft.com/office/drawing/2014/main" id="{EE686E15-638D-450E-BD41-9EEC16695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3" name="Freeform: Shape 262">
                <a:extLst>
                  <a:ext uri="{FF2B5EF4-FFF2-40B4-BE49-F238E27FC236}">
                    <a16:creationId xmlns:a16="http://schemas.microsoft.com/office/drawing/2014/main" id="{19970629-2923-493A-A315-FA7EDF1312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64" name="Freeform: Shape 263">
                <a:extLst>
                  <a:ext uri="{FF2B5EF4-FFF2-40B4-BE49-F238E27FC236}">
                    <a16:creationId xmlns:a16="http://schemas.microsoft.com/office/drawing/2014/main" id="{D8839461-CBD3-4A9A-BBCF-09A8835874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65" name="Freeform: Shape 264">
                <a:extLst>
                  <a:ext uri="{FF2B5EF4-FFF2-40B4-BE49-F238E27FC236}">
                    <a16:creationId xmlns:a16="http://schemas.microsoft.com/office/drawing/2014/main" id="{06ACA65A-A638-4499-9A58-4BBB2D8502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66" name="Freeform: Shape 265">
                <a:extLst>
                  <a:ext uri="{FF2B5EF4-FFF2-40B4-BE49-F238E27FC236}">
                    <a16:creationId xmlns:a16="http://schemas.microsoft.com/office/drawing/2014/main" id="{1E2A7DEF-7652-4468-8E3F-6FF0C0A9F9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267" name="Freeform: Shape 266">
                <a:extLst>
                  <a:ext uri="{FF2B5EF4-FFF2-40B4-BE49-F238E27FC236}">
                    <a16:creationId xmlns:a16="http://schemas.microsoft.com/office/drawing/2014/main" id="{B20F00C4-6808-4F91-8495-A7C27E49A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8" name="Freeform: Shape 267">
                <a:extLst>
                  <a:ext uri="{FF2B5EF4-FFF2-40B4-BE49-F238E27FC236}">
                    <a16:creationId xmlns:a16="http://schemas.microsoft.com/office/drawing/2014/main" id="{4254291C-CB21-424F-AF32-0C70F16421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69" name="Freeform: Shape 268">
                <a:extLst>
                  <a:ext uri="{FF2B5EF4-FFF2-40B4-BE49-F238E27FC236}">
                    <a16:creationId xmlns:a16="http://schemas.microsoft.com/office/drawing/2014/main" id="{C6D37468-BE92-4741-86A9-1417F2AA4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70" name="Freeform: Shape 269">
                <a:extLst>
                  <a:ext uri="{FF2B5EF4-FFF2-40B4-BE49-F238E27FC236}">
                    <a16:creationId xmlns:a16="http://schemas.microsoft.com/office/drawing/2014/main" id="{2A361414-EF46-4101-B08C-BA761D10D3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1" name="Freeform: Shape 270">
                <a:extLst>
                  <a:ext uri="{FF2B5EF4-FFF2-40B4-BE49-F238E27FC236}">
                    <a16:creationId xmlns:a16="http://schemas.microsoft.com/office/drawing/2014/main" id="{62B99449-370E-4EEE-9DB6-159197F27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72" name="Freeform: Shape 271">
                <a:extLst>
                  <a:ext uri="{FF2B5EF4-FFF2-40B4-BE49-F238E27FC236}">
                    <a16:creationId xmlns:a16="http://schemas.microsoft.com/office/drawing/2014/main" id="{FAA977E9-699A-4D73-B0CF-CE0C4EB20C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73" name="Freeform: Shape 272">
                <a:extLst>
                  <a:ext uri="{FF2B5EF4-FFF2-40B4-BE49-F238E27FC236}">
                    <a16:creationId xmlns:a16="http://schemas.microsoft.com/office/drawing/2014/main" id="{9EDD115C-F555-4352-B8FB-C7F9829FA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4" name="Freeform: Shape 273">
                <a:extLst>
                  <a:ext uri="{FF2B5EF4-FFF2-40B4-BE49-F238E27FC236}">
                    <a16:creationId xmlns:a16="http://schemas.microsoft.com/office/drawing/2014/main" id="{9454379A-04D7-4413-8E59-262DB6BCD1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5" name="Freeform: Shape 274">
                <a:extLst>
                  <a:ext uri="{FF2B5EF4-FFF2-40B4-BE49-F238E27FC236}">
                    <a16:creationId xmlns:a16="http://schemas.microsoft.com/office/drawing/2014/main" id="{8E65F25A-79A5-4F0D-A340-475979F2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76" name="Freeform: Shape 275">
                <a:extLst>
                  <a:ext uri="{FF2B5EF4-FFF2-40B4-BE49-F238E27FC236}">
                    <a16:creationId xmlns:a16="http://schemas.microsoft.com/office/drawing/2014/main" id="{838E1E5B-3968-49BD-843C-C8C0F44C6E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77" name="Freeform: Shape 276">
                <a:extLst>
                  <a:ext uri="{FF2B5EF4-FFF2-40B4-BE49-F238E27FC236}">
                    <a16:creationId xmlns:a16="http://schemas.microsoft.com/office/drawing/2014/main" id="{94CA466D-7602-4464-BAB2-071A59F8A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78" name="Freeform: Shape 277">
                <a:extLst>
                  <a:ext uri="{FF2B5EF4-FFF2-40B4-BE49-F238E27FC236}">
                    <a16:creationId xmlns:a16="http://schemas.microsoft.com/office/drawing/2014/main" id="{4A1357E7-09DA-4B68-A637-F277764E94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79" name="Freeform: Shape 278">
                <a:extLst>
                  <a:ext uri="{FF2B5EF4-FFF2-40B4-BE49-F238E27FC236}">
                    <a16:creationId xmlns:a16="http://schemas.microsoft.com/office/drawing/2014/main" id="{1EFCA436-DAC9-4B9E-82BE-E0DE3F5C8A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0" name="Freeform: Shape 279">
                <a:extLst>
                  <a:ext uri="{FF2B5EF4-FFF2-40B4-BE49-F238E27FC236}">
                    <a16:creationId xmlns:a16="http://schemas.microsoft.com/office/drawing/2014/main" id="{FA482722-F397-4F01-97DD-D018FE6378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1" name="Freeform: Shape 280">
                <a:extLst>
                  <a:ext uri="{FF2B5EF4-FFF2-40B4-BE49-F238E27FC236}">
                    <a16:creationId xmlns:a16="http://schemas.microsoft.com/office/drawing/2014/main" id="{5CF6C289-6A1B-4031-84CC-4DA52D08ED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82" name="Freeform: Shape 281">
                <a:extLst>
                  <a:ext uri="{FF2B5EF4-FFF2-40B4-BE49-F238E27FC236}">
                    <a16:creationId xmlns:a16="http://schemas.microsoft.com/office/drawing/2014/main" id="{42F190D1-D9E1-46D5-A212-6560B860B6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3" name="Freeform: Shape 282">
                <a:extLst>
                  <a:ext uri="{FF2B5EF4-FFF2-40B4-BE49-F238E27FC236}">
                    <a16:creationId xmlns:a16="http://schemas.microsoft.com/office/drawing/2014/main" id="{08ADD086-4DD1-4EBA-BC75-CD93AE4D44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84" name="Freeform: Shape 283">
                <a:extLst>
                  <a:ext uri="{FF2B5EF4-FFF2-40B4-BE49-F238E27FC236}">
                    <a16:creationId xmlns:a16="http://schemas.microsoft.com/office/drawing/2014/main" id="{75A280D7-478F-468E-9644-B09B8FDEB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85" name="Freeform: Shape 284">
                <a:extLst>
                  <a:ext uri="{FF2B5EF4-FFF2-40B4-BE49-F238E27FC236}">
                    <a16:creationId xmlns:a16="http://schemas.microsoft.com/office/drawing/2014/main" id="{C9BE9354-BB23-458F-9AE3-DD8AC4F1E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6" name="Freeform: Shape 285">
                <a:extLst>
                  <a:ext uri="{FF2B5EF4-FFF2-40B4-BE49-F238E27FC236}">
                    <a16:creationId xmlns:a16="http://schemas.microsoft.com/office/drawing/2014/main" id="{861A354D-F521-44EF-9140-7393D26D2E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7" name="Freeform: Shape 286">
                <a:extLst>
                  <a:ext uri="{FF2B5EF4-FFF2-40B4-BE49-F238E27FC236}">
                    <a16:creationId xmlns:a16="http://schemas.microsoft.com/office/drawing/2014/main" id="{C76B3340-3BF4-4FB9-B7FA-751617C73B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88" name="Freeform: Shape 287">
                <a:extLst>
                  <a:ext uri="{FF2B5EF4-FFF2-40B4-BE49-F238E27FC236}">
                    <a16:creationId xmlns:a16="http://schemas.microsoft.com/office/drawing/2014/main" id="{C802BF6D-7C7F-41BF-B0CA-C5E6AFABB3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89" name="Freeform: Shape 288">
                <a:extLst>
                  <a:ext uri="{FF2B5EF4-FFF2-40B4-BE49-F238E27FC236}">
                    <a16:creationId xmlns:a16="http://schemas.microsoft.com/office/drawing/2014/main" id="{712FB0EF-009B-4384-BD25-D3C6EBCC9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90" name="Freeform: Shape 289">
                <a:extLst>
                  <a:ext uri="{FF2B5EF4-FFF2-40B4-BE49-F238E27FC236}">
                    <a16:creationId xmlns:a16="http://schemas.microsoft.com/office/drawing/2014/main" id="{922F2BA9-9373-465D-8F24-F58DB9B1B7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1" name="Freeform: Shape 290">
                <a:extLst>
                  <a:ext uri="{FF2B5EF4-FFF2-40B4-BE49-F238E27FC236}">
                    <a16:creationId xmlns:a16="http://schemas.microsoft.com/office/drawing/2014/main" id="{4FAD72B3-1B8B-4B05-B201-419A776FB7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2" name="Freeform: Shape 291">
                <a:extLst>
                  <a:ext uri="{FF2B5EF4-FFF2-40B4-BE49-F238E27FC236}">
                    <a16:creationId xmlns:a16="http://schemas.microsoft.com/office/drawing/2014/main" id="{AC81E68B-1417-445D-9B51-60A0F91E5B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3" name="Freeform: Shape 292">
                <a:extLst>
                  <a:ext uri="{FF2B5EF4-FFF2-40B4-BE49-F238E27FC236}">
                    <a16:creationId xmlns:a16="http://schemas.microsoft.com/office/drawing/2014/main" id="{7D5A9E27-E07F-4466-9021-D25D85CDC9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294" name="Freeform: Shape 293">
                <a:extLst>
                  <a:ext uri="{FF2B5EF4-FFF2-40B4-BE49-F238E27FC236}">
                    <a16:creationId xmlns:a16="http://schemas.microsoft.com/office/drawing/2014/main" id="{CF5DC41D-2B9C-4659-9F3E-C3A2BDE8B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5" name="Freeform: Shape 294">
                <a:extLst>
                  <a:ext uri="{FF2B5EF4-FFF2-40B4-BE49-F238E27FC236}">
                    <a16:creationId xmlns:a16="http://schemas.microsoft.com/office/drawing/2014/main" id="{5AA3263F-DADF-4BDD-82AC-F44BC4FE0F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296" name="Freeform: Shape 295">
                <a:extLst>
                  <a:ext uri="{FF2B5EF4-FFF2-40B4-BE49-F238E27FC236}">
                    <a16:creationId xmlns:a16="http://schemas.microsoft.com/office/drawing/2014/main" id="{8999662B-626A-4D98-920C-CDA407F83B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97" name="Freeform: Shape 296">
                <a:extLst>
                  <a:ext uri="{FF2B5EF4-FFF2-40B4-BE49-F238E27FC236}">
                    <a16:creationId xmlns:a16="http://schemas.microsoft.com/office/drawing/2014/main" id="{D6C410A6-2F1A-4222-8D50-2781C5D7E5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298" name="Freeform: Shape 297">
                <a:extLst>
                  <a:ext uri="{FF2B5EF4-FFF2-40B4-BE49-F238E27FC236}">
                    <a16:creationId xmlns:a16="http://schemas.microsoft.com/office/drawing/2014/main" id="{9221CD39-A736-45F1-92AA-8533C1D277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299" name="Freeform: Shape 298">
                <a:extLst>
                  <a:ext uri="{FF2B5EF4-FFF2-40B4-BE49-F238E27FC236}">
                    <a16:creationId xmlns:a16="http://schemas.microsoft.com/office/drawing/2014/main" id="{B3025FBC-7A41-410A-AC63-DD483277D2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0" name="Freeform: Shape 299">
                <a:extLst>
                  <a:ext uri="{FF2B5EF4-FFF2-40B4-BE49-F238E27FC236}">
                    <a16:creationId xmlns:a16="http://schemas.microsoft.com/office/drawing/2014/main" id="{09A5D562-F236-406C-A6FF-163F8FE290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1" name="Freeform: Shape 300">
                <a:extLst>
                  <a:ext uri="{FF2B5EF4-FFF2-40B4-BE49-F238E27FC236}">
                    <a16:creationId xmlns:a16="http://schemas.microsoft.com/office/drawing/2014/main" id="{98086E1B-8B11-4A2D-BB70-33C51E4762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2" name="Freeform: Shape 301">
                <a:extLst>
                  <a:ext uri="{FF2B5EF4-FFF2-40B4-BE49-F238E27FC236}">
                    <a16:creationId xmlns:a16="http://schemas.microsoft.com/office/drawing/2014/main" id="{7B908F0B-B32A-46B3-8587-82EC271B8C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03" name="Freeform: Shape 302">
                <a:extLst>
                  <a:ext uri="{FF2B5EF4-FFF2-40B4-BE49-F238E27FC236}">
                    <a16:creationId xmlns:a16="http://schemas.microsoft.com/office/drawing/2014/main" id="{B2687ECF-D561-41B0-AD3C-7F627A412B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04" name="Freeform: Shape 303">
                <a:extLst>
                  <a:ext uri="{FF2B5EF4-FFF2-40B4-BE49-F238E27FC236}">
                    <a16:creationId xmlns:a16="http://schemas.microsoft.com/office/drawing/2014/main" id="{F7F6218A-89E1-41D8-8C8C-6CF0F70F50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05" name="Freeform: Shape 304">
                <a:extLst>
                  <a:ext uri="{FF2B5EF4-FFF2-40B4-BE49-F238E27FC236}">
                    <a16:creationId xmlns:a16="http://schemas.microsoft.com/office/drawing/2014/main" id="{CAFE4E14-C851-4334-9F44-DFD70DD46D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06" name="Freeform: Shape 305">
                <a:extLst>
                  <a:ext uri="{FF2B5EF4-FFF2-40B4-BE49-F238E27FC236}">
                    <a16:creationId xmlns:a16="http://schemas.microsoft.com/office/drawing/2014/main" id="{7011BCD2-D4B9-4726-8FF7-FF4B12983A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7" name="Freeform: Shape 306">
                <a:extLst>
                  <a:ext uri="{FF2B5EF4-FFF2-40B4-BE49-F238E27FC236}">
                    <a16:creationId xmlns:a16="http://schemas.microsoft.com/office/drawing/2014/main" id="{D21E20DA-52FD-41FC-AB37-5468D9F20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8" name="Freeform: Shape 307">
                <a:extLst>
                  <a:ext uri="{FF2B5EF4-FFF2-40B4-BE49-F238E27FC236}">
                    <a16:creationId xmlns:a16="http://schemas.microsoft.com/office/drawing/2014/main" id="{69EB0F03-97F9-4207-9552-FD5F92185E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09" name="Freeform: Shape 308">
                <a:extLst>
                  <a:ext uri="{FF2B5EF4-FFF2-40B4-BE49-F238E27FC236}">
                    <a16:creationId xmlns:a16="http://schemas.microsoft.com/office/drawing/2014/main" id="{F1675131-367D-4E22-8170-BE1BCA565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10" name="Freeform: Shape 309">
                <a:extLst>
                  <a:ext uri="{FF2B5EF4-FFF2-40B4-BE49-F238E27FC236}">
                    <a16:creationId xmlns:a16="http://schemas.microsoft.com/office/drawing/2014/main" id="{8CA3664D-20A4-4FCC-9CD3-E7A452C5B4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1" name="Freeform: Shape 310">
                <a:extLst>
                  <a:ext uri="{FF2B5EF4-FFF2-40B4-BE49-F238E27FC236}">
                    <a16:creationId xmlns:a16="http://schemas.microsoft.com/office/drawing/2014/main" id="{A9515CFE-D1C5-4594-A572-DB2235C694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2" name="Freeform: Shape 311">
                <a:extLst>
                  <a:ext uri="{FF2B5EF4-FFF2-40B4-BE49-F238E27FC236}">
                    <a16:creationId xmlns:a16="http://schemas.microsoft.com/office/drawing/2014/main" id="{DCFB6755-EA85-4DA9-A570-59F500E95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3" name="Freeform: Shape 312">
                <a:extLst>
                  <a:ext uri="{FF2B5EF4-FFF2-40B4-BE49-F238E27FC236}">
                    <a16:creationId xmlns:a16="http://schemas.microsoft.com/office/drawing/2014/main" id="{824F6828-D6CE-44D4-BF48-6FA7F58862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4" name="Freeform: Shape 313">
                <a:extLst>
                  <a:ext uri="{FF2B5EF4-FFF2-40B4-BE49-F238E27FC236}">
                    <a16:creationId xmlns:a16="http://schemas.microsoft.com/office/drawing/2014/main" id="{97E302B6-BC6F-4DF5-B1FA-3BEE99267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5" name="Freeform: Shape 314">
                <a:extLst>
                  <a:ext uri="{FF2B5EF4-FFF2-40B4-BE49-F238E27FC236}">
                    <a16:creationId xmlns:a16="http://schemas.microsoft.com/office/drawing/2014/main" id="{42327E29-F07F-4C06-A1E3-19EBCABEE3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6" name="Freeform: Shape 315">
                <a:extLst>
                  <a:ext uri="{FF2B5EF4-FFF2-40B4-BE49-F238E27FC236}">
                    <a16:creationId xmlns:a16="http://schemas.microsoft.com/office/drawing/2014/main" id="{1FF70127-1DB3-4507-ABD4-BE6242907A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7" name="Freeform: Shape 316">
                <a:extLst>
                  <a:ext uri="{FF2B5EF4-FFF2-40B4-BE49-F238E27FC236}">
                    <a16:creationId xmlns:a16="http://schemas.microsoft.com/office/drawing/2014/main" id="{9655D743-D6D1-4AAF-8644-B7B6053308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18" name="Freeform: Shape 317">
                <a:extLst>
                  <a:ext uri="{FF2B5EF4-FFF2-40B4-BE49-F238E27FC236}">
                    <a16:creationId xmlns:a16="http://schemas.microsoft.com/office/drawing/2014/main" id="{AEB3D1EA-07D1-4406-BF5A-AEA41D7D21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19" name="Freeform: Shape 318">
                <a:extLst>
                  <a:ext uri="{FF2B5EF4-FFF2-40B4-BE49-F238E27FC236}">
                    <a16:creationId xmlns:a16="http://schemas.microsoft.com/office/drawing/2014/main" id="{0DFB99DC-1A5F-455D-9AD5-B84298D1CB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0" name="Freeform: Shape 319">
                <a:extLst>
                  <a:ext uri="{FF2B5EF4-FFF2-40B4-BE49-F238E27FC236}">
                    <a16:creationId xmlns:a16="http://schemas.microsoft.com/office/drawing/2014/main" id="{30CD14F4-787A-4CB1-87CB-FD4A288166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1" name="Freeform: Shape 320">
                <a:extLst>
                  <a:ext uri="{FF2B5EF4-FFF2-40B4-BE49-F238E27FC236}">
                    <a16:creationId xmlns:a16="http://schemas.microsoft.com/office/drawing/2014/main" id="{A23CE74A-BDFD-4B56-84CA-734581FCF2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2" name="Freeform: Shape 321">
                <a:extLst>
                  <a:ext uri="{FF2B5EF4-FFF2-40B4-BE49-F238E27FC236}">
                    <a16:creationId xmlns:a16="http://schemas.microsoft.com/office/drawing/2014/main" id="{9E4FE61F-77E6-40E1-97B9-2B88B7CE9C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3" name="Freeform: Shape 322">
                <a:extLst>
                  <a:ext uri="{FF2B5EF4-FFF2-40B4-BE49-F238E27FC236}">
                    <a16:creationId xmlns:a16="http://schemas.microsoft.com/office/drawing/2014/main" id="{3C5471DE-7760-4942-9752-D8676B2BE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4" name="Freeform: Shape 323">
                <a:extLst>
                  <a:ext uri="{FF2B5EF4-FFF2-40B4-BE49-F238E27FC236}">
                    <a16:creationId xmlns:a16="http://schemas.microsoft.com/office/drawing/2014/main" id="{AFC6266D-DA02-4614-88F2-7077DCC291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5" name="Freeform: Shape 324">
                <a:extLst>
                  <a:ext uri="{FF2B5EF4-FFF2-40B4-BE49-F238E27FC236}">
                    <a16:creationId xmlns:a16="http://schemas.microsoft.com/office/drawing/2014/main" id="{AE1A43A2-78D9-4279-B715-FED7BD94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26" name="Freeform: Shape 325">
                <a:extLst>
                  <a:ext uri="{FF2B5EF4-FFF2-40B4-BE49-F238E27FC236}">
                    <a16:creationId xmlns:a16="http://schemas.microsoft.com/office/drawing/2014/main" id="{A2B18DEA-1741-42E2-9097-7B5DE0018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7" name="Freeform: Shape 326">
                <a:extLst>
                  <a:ext uri="{FF2B5EF4-FFF2-40B4-BE49-F238E27FC236}">
                    <a16:creationId xmlns:a16="http://schemas.microsoft.com/office/drawing/2014/main" id="{A78E9B74-5DCA-4B60-89A6-2B3A85E24A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8" name="Freeform: Shape 327">
                <a:extLst>
                  <a:ext uri="{FF2B5EF4-FFF2-40B4-BE49-F238E27FC236}">
                    <a16:creationId xmlns:a16="http://schemas.microsoft.com/office/drawing/2014/main" id="{057B4547-96DD-4BA0-994D-C76DE93AD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29" name="Freeform: Shape 328">
                <a:extLst>
                  <a:ext uri="{FF2B5EF4-FFF2-40B4-BE49-F238E27FC236}">
                    <a16:creationId xmlns:a16="http://schemas.microsoft.com/office/drawing/2014/main" id="{30454D66-4E7A-44FE-9822-3D34133AB3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0" name="Freeform: Shape 329">
                <a:extLst>
                  <a:ext uri="{FF2B5EF4-FFF2-40B4-BE49-F238E27FC236}">
                    <a16:creationId xmlns:a16="http://schemas.microsoft.com/office/drawing/2014/main" id="{29051627-5724-440D-8B81-D4F83BE986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1" name="Freeform: Shape 330">
                <a:extLst>
                  <a:ext uri="{FF2B5EF4-FFF2-40B4-BE49-F238E27FC236}">
                    <a16:creationId xmlns:a16="http://schemas.microsoft.com/office/drawing/2014/main" id="{38507626-34D1-4BBF-B9EF-BDE8BBBFD6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32" name="Freeform: Shape 331">
                <a:extLst>
                  <a:ext uri="{FF2B5EF4-FFF2-40B4-BE49-F238E27FC236}">
                    <a16:creationId xmlns:a16="http://schemas.microsoft.com/office/drawing/2014/main" id="{209CB8E9-BC41-4D95-B65F-8285256ADF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333" name="Freeform: Shape 332">
                <a:extLst>
                  <a:ext uri="{FF2B5EF4-FFF2-40B4-BE49-F238E27FC236}">
                    <a16:creationId xmlns:a16="http://schemas.microsoft.com/office/drawing/2014/main" id="{FB597DBE-D5A0-45B1-A659-8452BF04A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4" name="Freeform: Shape 333">
                <a:extLst>
                  <a:ext uri="{FF2B5EF4-FFF2-40B4-BE49-F238E27FC236}">
                    <a16:creationId xmlns:a16="http://schemas.microsoft.com/office/drawing/2014/main" id="{053D2250-26AE-4ED4-8644-0A23D1CBC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5" name="Freeform: Shape 334">
                <a:extLst>
                  <a:ext uri="{FF2B5EF4-FFF2-40B4-BE49-F238E27FC236}">
                    <a16:creationId xmlns:a16="http://schemas.microsoft.com/office/drawing/2014/main" id="{932173CC-8796-4913-BFB5-DEABBA8553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6" name="Freeform: Shape 335">
                <a:extLst>
                  <a:ext uri="{FF2B5EF4-FFF2-40B4-BE49-F238E27FC236}">
                    <a16:creationId xmlns:a16="http://schemas.microsoft.com/office/drawing/2014/main" id="{79FC0C90-AECD-45F4-8BAD-CA3DAC393C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7" name="Freeform: Shape 336">
                <a:extLst>
                  <a:ext uri="{FF2B5EF4-FFF2-40B4-BE49-F238E27FC236}">
                    <a16:creationId xmlns:a16="http://schemas.microsoft.com/office/drawing/2014/main" id="{9475113E-1AC5-4621-A394-9D0657FC01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38" name="Freeform: Shape 337">
                <a:extLst>
                  <a:ext uri="{FF2B5EF4-FFF2-40B4-BE49-F238E27FC236}">
                    <a16:creationId xmlns:a16="http://schemas.microsoft.com/office/drawing/2014/main" id="{EF8491AB-6DD8-4293-B4D7-550388F1BB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39" name="Freeform: Shape 338">
                <a:extLst>
                  <a:ext uri="{FF2B5EF4-FFF2-40B4-BE49-F238E27FC236}">
                    <a16:creationId xmlns:a16="http://schemas.microsoft.com/office/drawing/2014/main" id="{1851A60B-8BBD-4C38-9143-0AF1DC7836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0" name="Freeform: Shape 339">
                <a:extLst>
                  <a:ext uri="{FF2B5EF4-FFF2-40B4-BE49-F238E27FC236}">
                    <a16:creationId xmlns:a16="http://schemas.microsoft.com/office/drawing/2014/main" id="{B9810BA7-727E-4871-A866-A0CD5EE6CD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1" name="Freeform: Shape 340">
                <a:extLst>
                  <a:ext uri="{FF2B5EF4-FFF2-40B4-BE49-F238E27FC236}">
                    <a16:creationId xmlns:a16="http://schemas.microsoft.com/office/drawing/2014/main" id="{E2252C24-7565-4F9E-81B7-F0385F30CB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342" name="Freeform: Shape 341">
                <a:extLst>
                  <a:ext uri="{FF2B5EF4-FFF2-40B4-BE49-F238E27FC236}">
                    <a16:creationId xmlns:a16="http://schemas.microsoft.com/office/drawing/2014/main" id="{91095F58-4C7C-4261-AF74-4C8BEA99F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343" name="Freeform: Shape 342">
                <a:extLst>
                  <a:ext uri="{FF2B5EF4-FFF2-40B4-BE49-F238E27FC236}">
                    <a16:creationId xmlns:a16="http://schemas.microsoft.com/office/drawing/2014/main" id="{A79FED60-FFC3-4420-BB54-25D7E3D20C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344" name="Freeform: Shape 343">
                <a:extLst>
                  <a:ext uri="{FF2B5EF4-FFF2-40B4-BE49-F238E27FC236}">
                    <a16:creationId xmlns:a16="http://schemas.microsoft.com/office/drawing/2014/main" id="{1B619CEC-F915-4E63-AF98-E4212F9F6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45" name="Freeform: Shape 344">
                <a:extLst>
                  <a:ext uri="{FF2B5EF4-FFF2-40B4-BE49-F238E27FC236}">
                    <a16:creationId xmlns:a16="http://schemas.microsoft.com/office/drawing/2014/main" id="{03FBB620-A91A-4FF4-B380-DC4FEC600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6" name="Freeform: Shape 345">
                <a:extLst>
                  <a:ext uri="{FF2B5EF4-FFF2-40B4-BE49-F238E27FC236}">
                    <a16:creationId xmlns:a16="http://schemas.microsoft.com/office/drawing/2014/main" id="{912F7E0D-8362-4060-BB77-EC596B279A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7" name="Freeform: Shape 346">
                <a:extLst>
                  <a:ext uri="{FF2B5EF4-FFF2-40B4-BE49-F238E27FC236}">
                    <a16:creationId xmlns:a16="http://schemas.microsoft.com/office/drawing/2014/main" id="{4F11F9EE-F36A-4206-AE5B-60825B153B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48" name="Freeform: Shape 347">
                <a:extLst>
                  <a:ext uri="{FF2B5EF4-FFF2-40B4-BE49-F238E27FC236}">
                    <a16:creationId xmlns:a16="http://schemas.microsoft.com/office/drawing/2014/main" id="{F342A80B-ACB4-4C6F-8250-212611A28B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49" name="Freeform: Shape 348">
                <a:extLst>
                  <a:ext uri="{FF2B5EF4-FFF2-40B4-BE49-F238E27FC236}">
                    <a16:creationId xmlns:a16="http://schemas.microsoft.com/office/drawing/2014/main" id="{D4EC40C9-93C0-498E-A05D-17EF46BB9B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0" name="Freeform: Shape 349">
                <a:extLst>
                  <a:ext uri="{FF2B5EF4-FFF2-40B4-BE49-F238E27FC236}">
                    <a16:creationId xmlns:a16="http://schemas.microsoft.com/office/drawing/2014/main" id="{E42CF2F2-4895-495A-B10B-EE6C93BDBD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351" name="Freeform: Shape 350">
                <a:extLst>
                  <a:ext uri="{FF2B5EF4-FFF2-40B4-BE49-F238E27FC236}">
                    <a16:creationId xmlns:a16="http://schemas.microsoft.com/office/drawing/2014/main" id="{2AFEDFDC-CB51-46B4-8294-26B55F973A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2" name="Freeform: Shape 351">
                <a:extLst>
                  <a:ext uri="{FF2B5EF4-FFF2-40B4-BE49-F238E27FC236}">
                    <a16:creationId xmlns:a16="http://schemas.microsoft.com/office/drawing/2014/main" id="{AD19ED5F-B560-4366-AD14-9EC71C7ED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3" name="Freeform: Shape 352">
                <a:extLst>
                  <a:ext uri="{FF2B5EF4-FFF2-40B4-BE49-F238E27FC236}">
                    <a16:creationId xmlns:a16="http://schemas.microsoft.com/office/drawing/2014/main" id="{42E95D3F-2E55-4021-9D6F-B6E7224C9B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54" name="Freeform: Shape 353">
                <a:extLst>
                  <a:ext uri="{FF2B5EF4-FFF2-40B4-BE49-F238E27FC236}">
                    <a16:creationId xmlns:a16="http://schemas.microsoft.com/office/drawing/2014/main" id="{F45660DB-2DA2-4937-B362-69FA55D2B5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5" name="Freeform: Shape 354">
                <a:extLst>
                  <a:ext uri="{FF2B5EF4-FFF2-40B4-BE49-F238E27FC236}">
                    <a16:creationId xmlns:a16="http://schemas.microsoft.com/office/drawing/2014/main" id="{FA488514-5D26-42FF-BD81-E9F2E1DE36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56" name="Freeform: Shape 355">
                <a:extLst>
                  <a:ext uri="{FF2B5EF4-FFF2-40B4-BE49-F238E27FC236}">
                    <a16:creationId xmlns:a16="http://schemas.microsoft.com/office/drawing/2014/main" id="{421E4366-604D-4893-BE4C-08D448A06C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7" name="Freeform: Shape 356">
                <a:extLst>
                  <a:ext uri="{FF2B5EF4-FFF2-40B4-BE49-F238E27FC236}">
                    <a16:creationId xmlns:a16="http://schemas.microsoft.com/office/drawing/2014/main" id="{9128E702-7B78-4B59-BAB4-530DF53A86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8" name="Freeform: Shape 357">
                <a:extLst>
                  <a:ext uri="{FF2B5EF4-FFF2-40B4-BE49-F238E27FC236}">
                    <a16:creationId xmlns:a16="http://schemas.microsoft.com/office/drawing/2014/main" id="{97456D98-32F2-4486-81EE-5CBDC51379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59" name="Freeform: Shape 358">
                <a:extLst>
                  <a:ext uri="{FF2B5EF4-FFF2-40B4-BE49-F238E27FC236}">
                    <a16:creationId xmlns:a16="http://schemas.microsoft.com/office/drawing/2014/main" id="{F3173B06-C53D-4E52-B3D3-7D10BB963E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0" name="Freeform: Shape 359">
                <a:extLst>
                  <a:ext uri="{FF2B5EF4-FFF2-40B4-BE49-F238E27FC236}">
                    <a16:creationId xmlns:a16="http://schemas.microsoft.com/office/drawing/2014/main" id="{A5E08649-A0F1-4F92-9B1A-23DD0768E2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1" name="Freeform: Shape 360">
                <a:extLst>
                  <a:ext uri="{FF2B5EF4-FFF2-40B4-BE49-F238E27FC236}">
                    <a16:creationId xmlns:a16="http://schemas.microsoft.com/office/drawing/2014/main" id="{0386755E-BD00-42F5-8AFD-3FE177FD6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2" name="Freeform: Shape 361">
                <a:extLst>
                  <a:ext uri="{FF2B5EF4-FFF2-40B4-BE49-F238E27FC236}">
                    <a16:creationId xmlns:a16="http://schemas.microsoft.com/office/drawing/2014/main" id="{38479D89-3237-4F5A-9785-2F84E973FC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3" name="Freeform: Shape 362">
                <a:extLst>
                  <a:ext uri="{FF2B5EF4-FFF2-40B4-BE49-F238E27FC236}">
                    <a16:creationId xmlns:a16="http://schemas.microsoft.com/office/drawing/2014/main" id="{F86502C8-2734-48E5-9834-A8435644CD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4" name="Freeform: Shape 363">
                <a:extLst>
                  <a:ext uri="{FF2B5EF4-FFF2-40B4-BE49-F238E27FC236}">
                    <a16:creationId xmlns:a16="http://schemas.microsoft.com/office/drawing/2014/main" id="{CEA77AA6-BB37-4CE8-9E75-DB4F595BA2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5" name="Freeform: Shape 364">
                <a:extLst>
                  <a:ext uri="{FF2B5EF4-FFF2-40B4-BE49-F238E27FC236}">
                    <a16:creationId xmlns:a16="http://schemas.microsoft.com/office/drawing/2014/main" id="{CF79F8C8-5618-4880-A26B-8310380F0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366" name="Freeform: Shape 365">
                <a:extLst>
                  <a:ext uri="{FF2B5EF4-FFF2-40B4-BE49-F238E27FC236}">
                    <a16:creationId xmlns:a16="http://schemas.microsoft.com/office/drawing/2014/main" id="{880EE80C-A78F-4B21-985E-50CACEF2E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7" name="Freeform: Shape 366">
                <a:extLst>
                  <a:ext uri="{FF2B5EF4-FFF2-40B4-BE49-F238E27FC236}">
                    <a16:creationId xmlns:a16="http://schemas.microsoft.com/office/drawing/2014/main" id="{0EDC8879-9797-42E5-AB8E-E36229BF3F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368" name="Freeform: Shape 367">
                <a:extLst>
                  <a:ext uri="{FF2B5EF4-FFF2-40B4-BE49-F238E27FC236}">
                    <a16:creationId xmlns:a16="http://schemas.microsoft.com/office/drawing/2014/main" id="{1B37764D-AF04-4F2C-81D9-5EFA3E5C02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369" name="Freeform: Shape 368">
                <a:extLst>
                  <a:ext uri="{FF2B5EF4-FFF2-40B4-BE49-F238E27FC236}">
                    <a16:creationId xmlns:a16="http://schemas.microsoft.com/office/drawing/2014/main" id="{31C6105B-1E1B-4444-A6E5-5B157F3C1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0" name="Freeform: Shape 369">
                <a:extLst>
                  <a:ext uri="{FF2B5EF4-FFF2-40B4-BE49-F238E27FC236}">
                    <a16:creationId xmlns:a16="http://schemas.microsoft.com/office/drawing/2014/main" id="{559B4EC8-EFFF-4DCA-AAB8-26AF6679DE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1" name="Freeform: Shape 370">
                <a:extLst>
                  <a:ext uri="{FF2B5EF4-FFF2-40B4-BE49-F238E27FC236}">
                    <a16:creationId xmlns:a16="http://schemas.microsoft.com/office/drawing/2014/main" id="{ED93E274-9D58-4EC9-80D4-33D9D3A090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372" name="Freeform: Shape 371">
                <a:extLst>
                  <a:ext uri="{FF2B5EF4-FFF2-40B4-BE49-F238E27FC236}">
                    <a16:creationId xmlns:a16="http://schemas.microsoft.com/office/drawing/2014/main" id="{6E5616A1-0B5F-4D6D-910E-792B393B33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373" name="Freeform: Shape 372">
                <a:extLst>
                  <a:ext uri="{FF2B5EF4-FFF2-40B4-BE49-F238E27FC236}">
                    <a16:creationId xmlns:a16="http://schemas.microsoft.com/office/drawing/2014/main" id="{BDD0D9C8-A2E7-4C95-BBC5-5E2D62D670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374" name="Freeform: Shape 373">
                <a:extLst>
                  <a:ext uri="{FF2B5EF4-FFF2-40B4-BE49-F238E27FC236}">
                    <a16:creationId xmlns:a16="http://schemas.microsoft.com/office/drawing/2014/main" id="{509401FA-7222-4A17-828C-1729888E93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nvGrpSpPr>
            <p:cNvPr id="36" name="Graphic 4">
              <a:extLst>
                <a:ext uri="{FF2B5EF4-FFF2-40B4-BE49-F238E27FC236}">
                  <a16:creationId xmlns:a16="http://schemas.microsoft.com/office/drawing/2014/main" id="{7B025375-9B31-46A6-87EC-BA8E94E678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0154385" y="4452524"/>
              <a:ext cx="1443404" cy="1443428"/>
              <a:chOff x="5734037" y="3067039"/>
              <a:chExt cx="724483" cy="724489"/>
            </a:xfrm>
            <a:grpFill/>
          </p:grpSpPr>
          <p:sp>
            <p:nvSpPr>
              <p:cNvPr id="37" name="Freeform: Shape 36">
                <a:extLst>
                  <a:ext uri="{FF2B5EF4-FFF2-40B4-BE49-F238E27FC236}">
                    <a16:creationId xmlns:a16="http://schemas.microsoft.com/office/drawing/2014/main" id="{454AFC84-3FCF-4783-9CE6-BE7BCF5CB7D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067039"/>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EEC3B2D5-1605-4334-8CC6-33D5D53E7F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93286B7-109A-47DD-BD18-3A8E2FCDF5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A6E4611D-D180-45CC-95F3-4D780BF21A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75D9DF6-64E6-48A9-89BE-1AEDF3DBA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A77E91B6-62FE-4219-8648-2FA062EE04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05794AA-8ED8-4FEB-B9E2-3D6829552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CEF7D50-E12D-4F46-9B10-16E903FB7F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26284"/>
                <a:ext cx="14192" cy="14097"/>
              </a:xfrm>
              <a:custGeom>
                <a:avLst/>
                <a:gdLst>
                  <a:gd name="connsiteX0" fmla="*/ 14192 w 14192"/>
                  <a:gd name="connsiteY0" fmla="*/ 7049 h 14097"/>
                  <a:gd name="connsiteX1" fmla="*/ 7144 w 14192"/>
                  <a:gd name="connsiteY1" fmla="*/ 14097 h 14097"/>
                  <a:gd name="connsiteX2" fmla="*/ 0 w 14192"/>
                  <a:gd name="connsiteY2" fmla="*/ 7049 h 14097"/>
                  <a:gd name="connsiteX3" fmla="*/ 7049 w 14192"/>
                  <a:gd name="connsiteY3" fmla="*/ 0 h 14097"/>
                  <a:gd name="connsiteX4" fmla="*/ 14192 w 14192"/>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9"/>
                    </a:moveTo>
                    <a:cubicBezTo>
                      <a:pt x="14192" y="10954"/>
                      <a:pt x="11049" y="14097"/>
                      <a:pt x="7144" y="14097"/>
                    </a:cubicBezTo>
                    <a:cubicBezTo>
                      <a:pt x="3239" y="14097"/>
                      <a:pt x="0" y="10954"/>
                      <a:pt x="0" y="7049"/>
                    </a:cubicBezTo>
                    <a:cubicBezTo>
                      <a:pt x="0" y="3143"/>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4D885088-5CE2-4ABB-AC5F-8E295C63A4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2628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B7F9B5BB-81CC-442B-B607-5F084799EE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1CC6AB35-BB47-42CE-9492-77B57C3613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13E089E-A0F7-4B85-BFEF-EABBF38248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9306C271-11BD-4ACA-99FC-BC847B6AB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126284"/>
                <a:ext cx="14097" cy="14097"/>
              </a:xfrm>
              <a:custGeom>
                <a:avLst/>
                <a:gdLst>
                  <a:gd name="connsiteX0" fmla="*/ 14097 w 14097"/>
                  <a:gd name="connsiteY0" fmla="*/ 7049 h 14097"/>
                  <a:gd name="connsiteX1" fmla="*/ 7048 w 14097"/>
                  <a:gd name="connsiteY1" fmla="*/ 14097 h 14097"/>
                  <a:gd name="connsiteX2" fmla="*/ 0 w 14097"/>
                  <a:gd name="connsiteY2" fmla="*/ 7049 h 14097"/>
                  <a:gd name="connsiteX3" fmla="*/ 7048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A51C39C2-B68B-4FB3-AF93-3B6EFC5EB8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2628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19A9E62-BA64-414F-9053-428828BD4F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18543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90F1A2A5-D670-4734-B018-570175184E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D896E20F-D59A-4E5C-AAC2-ED79FCAC3C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B3B49622-0DD4-4378-A974-3EC752B2DE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BF83D4D-5E95-4F61-8A1C-624625209F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FB270157-AA6D-4EE4-9506-368F8C97C6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18543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94DA0BEE-AE9D-4CE8-B249-C229E628E8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18543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AD089CCA-7A85-405E-9AF7-96F814E3B8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24467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5E30352E-9DBA-4777-A093-B6F3D6060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244677"/>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264C5F14-2A45-42AA-948A-6C7D19578F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1" name="Freeform: Shape 60">
                <a:extLst>
                  <a:ext uri="{FF2B5EF4-FFF2-40B4-BE49-F238E27FC236}">
                    <a16:creationId xmlns:a16="http://schemas.microsoft.com/office/drawing/2014/main" id="{B3CF5D72-A8B6-4A2B-8F09-46F06C3B96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8D32D7ED-2507-43E0-BCA0-69F1D9219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3" name="Freeform: Shape 62">
                <a:extLst>
                  <a:ext uri="{FF2B5EF4-FFF2-40B4-BE49-F238E27FC236}">
                    <a16:creationId xmlns:a16="http://schemas.microsoft.com/office/drawing/2014/main" id="{6029896F-72B5-4FBB-98D7-A4A6B7A8EB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24467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4" name="Freeform: Shape 63">
                <a:extLst>
                  <a:ext uri="{FF2B5EF4-FFF2-40B4-BE49-F238E27FC236}">
                    <a16:creationId xmlns:a16="http://schemas.microsoft.com/office/drawing/2014/main" id="{C735037E-DA25-4564-960C-F744D00E1C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244677"/>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65" name="Freeform: Shape 64">
                <a:extLst>
                  <a:ext uri="{FF2B5EF4-FFF2-40B4-BE49-F238E27FC236}">
                    <a16:creationId xmlns:a16="http://schemas.microsoft.com/office/drawing/2014/main" id="{975717CD-2FAA-46E2-825A-5A409DC36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03829"/>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9ABAD2C5-9937-47FF-9A17-132CEA54C7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7" name="Freeform: Shape 66">
                <a:extLst>
                  <a:ext uri="{FF2B5EF4-FFF2-40B4-BE49-F238E27FC236}">
                    <a16:creationId xmlns:a16="http://schemas.microsoft.com/office/drawing/2014/main" id="{5319C0FD-333B-49B2-B54F-959084B1C6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A3F88462-C743-4DF3-9A31-09108B3DD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69" name="Freeform: Shape 68">
                <a:extLst>
                  <a:ext uri="{FF2B5EF4-FFF2-40B4-BE49-F238E27FC236}">
                    <a16:creationId xmlns:a16="http://schemas.microsoft.com/office/drawing/2014/main" id="{5A47CC3C-9310-422C-8AF8-CF56E286B3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0" name="Freeform: Shape 69">
                <a:extLst>
                  <a:ext uri="{FF2B5EF4-FFF2-40B4-BE49-F238E27FC236}">
                    <a16:creationId xmlns:a16="http://schemas.microsoft.com/office/drawing/2014/main" id="{64CBAB0F-DFA6-4370-AF0D-EAEA0DA18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03829"/>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CB75D567-78A7-4986-B241-E03EB5B6A7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2" name="Freeform: Shape 71">
                <a:extLst>
                  <a:ext uri="{FF2B5EF4-FFF2-40B4-BE49-F238E27FC236}">
                    <a16:creationId xmlns:a16="http://schemas.microsoft.com/office/drawing/2014/main" id="{A6065FE5-5B5D-426F-A331-FFB91E483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363074"/>
                <a:ext cx="14192" cy="14097"/>
              </a:xfrm>
              <a:custGeom>
                <a:avLst/>
                <a:gdLst>
                  <a:gd name="connsiteX0" fmla="*/ 14192 w 14192"/>
                  <a:gd name="connsiteY0" fmla="*/ 7048 h 14097"/>
                  <a:gd name="connsiteX1" fmla="*/ 7144 w 14192"/>
                  <a:gd name="connsiteY1" fmla="*/ 14097 h 14097"/>
                  <a:gd name="connsiteX2" fmla="*/ 0 w 14192"/>
                  <a:gd name="connsiteY2" fmla="*/ 7048 h 14097"/>
                  <a:gd name="connsiteX3" fmla="*/ 7049 w 14192"/>
                  <a:gd name="connsiteY3" fmla="*/ 0 h 14097"/>
                  <a:gd name="connsiteX4" fmla="*/ 14192 w 14192"/>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7">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73" name="Freeform: Shape 72">
                <a:extLst>
                  <a:ext uri="{FF2B5EF4-FFF2-40B4-BE49-F238E27FC236}">
                    <a16:creationId xmlns:a16="http://schemas.microsoft.com/office/drawing/2014/main" id="{48748863-F066-4C39-BA9E-951EA19F14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4" name="Freeform: Shape 73">
                <a:extLst>
                  <a:ext uri="{FF2B5EF4-FFF2-40B4-BE49-F238E27FC236}">
                    <a16:creationId xmlns:a16="http://schemas.microsoft.com/office/drawing/2014/main" id="{2988B46B-EC58-4704-8960-75C617B2CE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5" name="Freeform: Shape 74">
                <a:extLst>
                  <a:ext uri="{FF2B5EF4-FFF2-40B4-BE49-F238E27FC236}">
                    <a16:creationId xmlns:a16="http://schemas.microsoft.com/office/drawing/2014/main" id="{3C8F94F3-22A8-4403-BAF4-DA1344D120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6" name="Freeform: Shape 75">
                <a:extLst>
                  <a:ext uri="{FF2B5EF4-FFF2-40B4-BE49-F238E27FC236}">
                    <a16:creationId xmlns:a16="http://schemas.microsoft.com/office/drawing/2014/main" id="{6144F6B6-FBD2-44C5-93F2-36FB060AB8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7" name="Freeform: Shape 76">
                <a:extLst>
                  <a:ext uri="{FF2B5EF4-FFF2-40B4-BE49-F238E27FC236}">
                    <a16:creationId xmlns:a16="http://schemas.microsoft.com/office/drawing/2014/main" id="{FDFF1114-943E-4377-9482-AC35E9B91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363074"/>
                <a:ext cx="14097" cy="14097"/>
              </a:xfrm>
              <a:custGeom>
                <a:avLst/>
                <a:gdLst>
                  <a:gd name="connsiteX0" fmla="*/ 14097 w 14097"/>
                  <a:gd name="connsiteY0" fmla="*/ 7048 h 14097"/>
                  <a:gd name="connsiteX1" fmla="*/ 7048 w 14097"/>
                  <a:gd name="connsiteY1" fmla="*/ 14097 h 14097"/>
                  <a:gd name="connsiteX2" fmla="*/ 0 w 14097"/>
                  <a:gd name="connsiteY2" fmla="*/ 7048 h 14097"/>
                  <a:gd name="connsiteX3" fmla="*/ 7048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78" name="Freeform: Shape 77">
                <a:extLst>
                  <a:ext uri="{FF2B5EF4-FFF2-40B4-BE49-F238E27FC236}">
                    <a16:creationId xmlns:a16="http://schemas.microsoft.com/office/drawing/2014/main" id="{E29A169E-8860-41C6-B2BA-656C9E87F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79" name="Freeform: Shape 78">
                <a:extLst>
                  <a:ext uri="{FF2B5EF4-FFF2-40B4-BE49-F238E27FC236}">
                    <a16:creationId xmlns:a16="http://schemas.microsoft.com/office/drawing/2014/main" id="{D1DA92F1-025A-41CC-892D-006269B6C0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2222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80" name="Freeform: Shape 79">
                <a:extLst>
                  <a:ext uri="{FF2B5EF4-FFF2-40B4-BE49-F238E27FC236}">
                    <a16:creationId xmlns:a16="http://schemas.microsoft.com/office/drawing/2014/main" id="{5B423574-AD0E-466C-A690-E3BF7ABCC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1" name="Freeform: Shape 80">
                <a:extLst>
                  <a:ext uri="{FF2B5EF4-FFF2-40B4-BE49-F238E27FC236}">
                    <a16:creationId xmlns:a16="http://schemas.microsoft.com/office/drawing/2014/main" id="{C37E67DD-12D5-49FA-AE92-B1F4186329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2" name="Freeform: Shape 81">
                <a:extLst>
                  <a:ext uri="{FF2B5EF4-FFF2-40B4-BE49-F238E27FC236}">
                    <a16:creationId xmlns:a16="http://schemas.microsoft.com/office/drawing/2014/main" id="{3E085075-A03E-4D1C-A2BE-219D51E775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3" name="Freeform: Shape 82">
                <a:extLst>
                  <a:ext uri="{FF2B5EF4-FFF2-40B4-BE49-F238E27FC236}">
                    <a16:creationId xmlns:a16="http://schemas.microsoft.com/office/drawing/2014/main" id="{A552ECBE-4DF7-4004-80CB-33A3864DC1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4" name="Freeform: Shape 83">
                <a:extLst>
                  <a:ext uri="{FF2B5EF4-FFF2-40B4-BE49-F238E27FC236}">
                    <a16:creationId xmlns:a16="http://schemas.microsoft.com/office/drawing/2014/main" id="{BB1DFB18-112F-43BE-938F-949ACF4CE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42222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7107EA75-B66F-478F-A9A4-8BE4090A18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86" name="Freeform: Shape 85">
                <a:extLst>
                  <a:ext uri="{FF2B5EF4-FFF2-40B4-BE49-F238E27FC236}">
                    <a16:creationId xmlns:a16="http://schemas.microsoft.com/office/drawing/2014/main" id="{B032A1FF-0163-4F65-9627-3D0E330E79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067039"/>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6953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54"/>
                      <a:pt x="10954" y="14097"/>
                      <a:pt x="7049" y="14097"/>
                    </a:cubicBezTo>
                    <a:cubicBezTo>
                      <a:pt x="3143" y="14097"/>
                      <a:pt x="0" y="10954"/>
                      <a:pt x="0" y="7049"/>
                    </a:cubicBezTo>
                    <a:cubicBezTo>
                      <a:pt x="0" y="3143"/>
                      <a:pt x="3048" y="0"/>
                      <a:pt x="6953"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7" name="Freeform: Shape 86">
                <a:extLst>
                  <a:ext uri="{FF2B5EF4-FFF2-40B4-BE49-F238E27FC236}">
                    <a16:creationId xmlns:a16="http://schemas.microsoft.com/office/drawing/2014/main" id="{68F81DD7-3941-40F3-A5C5-1D25AD61E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88" name="Freeform: Shape 87">
                <a:extLst>
                  <a:ext uri="{FF2B5EF4-FFF2-40B4-BE49-F238E27FC236}">
                    <a16:creationId xmlns:a16="http://schemas.microsoft.com/office/drawing/2014/main" id="{767D955C-E4A5-47E9-B07D-7C7FD8E395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067039"/>
                <a:ext cx="14096" cy="14097"/>
              </a:xfrm>
              <a:custGeom>
                <a:avLst/>
                <a:gdLst>
                  <a:gd name="connsiteX0" fmla="*/ 14097 w 14096"/>
                  <a:gd name="connsiteY0" fmla="*/ 7049 h 14097"/>
                  <a:gd name="connsiteX1" fmla="*/ 7049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9" y="14097"/>
                    </a:cubicBezTo>
                    <a:cubicBezTo>
                      <a:pt x="3143" y="14097"/>
                      <a:pt x="0" y="10954"/>
                      <a:pt x="0" y="7049"/>
                    </a:cubicBezTo>
                    <a:cubicBezTo>
                      <a:pt x="0" y="3143"/>
                      <a:pt x="3048" y="0"/>
                      <a:pt x="6953"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89" name="Freeform: Shape 88">
                <a:extLst>
                  <a:ext uri="{FF2B5EF4-FFF2-40B4-BE49-F238E27FC236}">
                    <a16:creationId xmlns:a16="http://schemas.microsoft.com/office/drawing/2014/main" id="{331DEA5B-7DF4-4F3E-B837-7388E6701C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0" name="Freeform: Shape 89">
                <a:extLst>
                  <a:ext uri="{FF2B5EF4-FFF2-40B4-BE49-F238E27FC236}">
                    <a16:creationId xmlns:a16="http://schemas.microsoft.com/office/drawing/2014/main" id="{F640D8A9-2845-4810-99AA-3464C47FBC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6953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048" y="0"/>
                      <a:pt x="6953"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91" name="Freeform: Shape 90">
                <a:extLst>
                  <a:ext uri="{FF2B5EF4-FFF2-40B4-BE49-F238E27FC236}">
                    <a16:creationId xmlns:a16="http://schemas.microsoft.com/office/drawing/2014/main" id="{C1AA428D-A610-40EA-926D-72664C6A3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067039"/>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92" name="Freeform: Shape 91">
                <a:extLst>
                  <a:ext uri="{FF2B5EF4-FFF2-40B4-BE49-F238E27FC236}">
                    <a16:creationId xmlns:a16="http://schemas.microsoft.com/office/drawing/2014/main" id="{088B6BF5-3A26-476D-AF79-46892B0AE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26281"/>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3" name="Freeform: Shape 92">
                <a:extLst>
                  <a:ext uri="{FF2B5EF4-FFF2-40B4-BE49-F238E27FC236}">
                    <a16:creationId xmlns:a16="http://schemas.microsoft.com/office/drawing/2014/main" id="{A0D38E94-BDA0-466A-866C-7D754B54B6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4" name="Freeform: Shape 93">
                <a:extLst>
                  <a:ext uri="{FF2B5EF4-FFF2-40B4-BE49-F238E27FC236}">
                    <a16:creationId xmlns:a16="http://schemas.microsoft.com/office/drawing/2014/main" id="{2E4807B4-64BB-4BB1-A6C7-B9F8B78FE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26281"/>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95" name="Freeform: Shape 94">
                <a:extLst>
                  <a:ext uri="{FF2B5EF4-FFF2-40B4-BE49-F238E27FC236}">
                    <a16:creationId xmlns:a16="http://schemas.microsoft.com/office/drawing/2014/main" id="{AB74427A-2B27-4328-8ECD-0166E61D8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96" name="Freeform: Shape 95">
                <a:extLst>
                  <a:ext uri="{FF2B5EF4-FFF2-40B4-BE49-F238E27FC236}">
                    <a16:creationId xmlns:a16="http://schemas.microsoft.com/office/drawing/2014/main" id="{058C6F50-4093-4240-B613-EA20F73E29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26281"/>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97" name="Freeform: Shape 96">
                <a:extLst>
                  <a:ext uri="{FF2B5EF4-FFF2-40B4-BE49-F238E27FC236}">
                    <a16:creationId xmlns:a16="http://schemas.microsoft.com/office/drawing/2014/main" id="{341C2F64-B446-495C-B3ED-DA19115FD8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2628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98" name="Freeform: Shape 97">
                <a:extLst>
                  <a:ext uri="{FF2B5EF4-FFF2-40B4-BE49-F238E27FC236}">
                    <a16:creationId xmlns:a16="http://schemas.microsoft.com/office/drawing/2014/main" id="{DEDDACDA-D780-49ED-88B3-AC1E6CECD35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185433"/>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99" name="Freeform: Shape 98">
                <a:extLst>
                  <a:ext uri="{FF2B5EF4-FFF2-40B4-BE49-F238E27FC236}">
                    <a16:creationId xmlns:a16="http://schemas.microsoft.com/office/drawing/2014/main" id="{3B6F340F-6BFF-4869-B569-850333B1C4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0" name="Freeform: Shape 99">
                <a:extLst>
                  <a:ext uri="{FF2B5EF4-FFF2-40B4-BE49-F238E27FC236}">
                    <a16:creationId xmlns:a16="http://schemas.microsoft.com/office/drawing/2014/main" id="{C4FC277F-1805-46F5-8D99-EE30A5FCD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185433"/>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01" name="Freeform: Shape 100">
                <a:extLst>
                  <a:ext uri="{FF2B5EF4-FFF2-40B4-BE49-F238E27FC236}">
                    <a16:creationId xmlns:a16="http://schemas.microsoft.com/office/drawing/2014/main" id="{DE3D8861-A4CB-46F2-812C-4857D1E763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02" name="Freeform: Shape 101">
                <a:extLst>
                  <a:ext uri="{FF2B5EF4-FFF2-40B4-BE49-F238E27FC236}">
                    <a16:creationId xmlns:a16="http://schemas.microsoft.com/office/drawing/2014/main" id="{5C3AD847-D9CA-4EC5-890E-21244786F3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18543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03" name="Freeform: Shape 102">
                <a:extLst>
                  <a:ext uri="{FF2B5EF4-FFF2-40B4-BE49-F238E27FC236}">
                    <a16:creationId xmlns:a16="http://schemas.microsoft.com/office/drawing/2014/main" id="{CA89CE44-4244-411C-A74F-1446D8BC13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185432"/>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60E6026F-2714-4620-8EE9-3C55C2D6C2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244676"/>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5" name="Freeform: Shape 104">
                <a:extLst>
                  <a:ext uri="{FF2B5EF4-FFF2-40B4-BE49-F238E27FC236}">
                    <a16:creationId xmlns:a16="http://schemas.microsoft.com/office/drawing/2014/main" id="{C0A828ED-45A9-4D69-975D-19CD36650C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6" name="Freeform: Shape 105">
                <a:extLst>
                  <a:ext uri="{FF2B5EF4-FFF2-40B4-BE49-F238E27FC236}">
                    <a16:creationId xmlns:a16="http://schemas.microsoft.com/office/drawing/2014/main" id="{970CBCD0-B8B7-483D-A17D-9351A1A47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244676"/>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8BDEF120-B9AE-44F5-B98D-937D9C929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08" name="Freeform: Shape 107">
                <a:extLst>
                  <a:ext uri="{FF2B5EF4-FFF2-40B4-BE49-F238E27FC236}">
                    <a16:creationId xmlns:a16="http://schemas.microsoft.com/office/drawing/2014/main" id="{A8C22314-7ABA-46AF-98F6-EA626787D8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244676"/>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09" name="Freeform: Shape 108">
                <a:extLst>
                  <a:ext uri="{FF2B5EF4-FFF2-40B4-BE49-F238E27FC236}">
                    <a16:creationId xmlns:a16="http://schemas.microsoft.com/office/drawing/2014/main" id="{8E57EC52-CDFD-4DC8-8C7F-DA76CBC94D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24467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2E44CDAD-CC81-4519-A934-3E75CB58F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03829"/>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1" name="Freeform: Shape 110">
                <a:extLst>
                  <a:ext uri="{FF2B5EF4-FFF2-40B4-BE49-F238E27FC236}">
                    <a16:creationId xmlns:a16="http://schemas.microsoft.com/office/drawing/2014/main" id="{D7234B76-B5E7-497F-8C9A-BEADE7D2A5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2" name="Freeform: Shape 111">
                <a:extLst>
                  <a:ext uri="{FF2B5EF4-FFF2-40B4-BE49-F238E27FC236}">
                    <a16:creationId xmlns:a16="http://schemas.microsoft.com/office/drawing/2014/main" id="{D308AC98-72DE-4623-8351-5CDBA5F858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03829"/>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13" name="Freeform: Shape 112">
                <a:extLst>
                  <a:ext uri="{FF2B5EF4-FFF2-40B4-BE49-F238E27FC236}">
                    <a16:creationId xmlns:a16="http://schemas.microsoft.com/office/drawing/2014/main" id="{16BCA60F-A345-4A89-8E76-8F628DE2498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4" name="Freeform: Shape 113">
                <a:extLst>
                  <a:ext uri="{FF2B5EF4-FFF2-40B4-BE49-F238E27FC236}">
                    <a16:creationId xmlns:a16="http://schemas.microsoft.com/office/drawing/2014/main" id="{B712711F-FF52-40E0-8B6D-7AB132EFBB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15" name="Freeform: Shape 114">
                <a:extLst>
                  <a:ext uri="{FF2B5EF4-FFF2-40B4-BE49-F238E27FC236}">
                    <a16:creationId xmlns:a16="http://schemas.microsoft.com/office/drawing/2014/main" id="{EBB99ABA-6734-4713-A9AA-6A0613DB3D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03829"/>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A8DBC39A-A841-4DAD-A5EE-BAD254A4FA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363072"/>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7" name="Freeform: Shape 116">
                <a:extLst>
                  <a:ext uri="{FF2B5EF4-FFF2-40B4-BE49-F238E27FC236}">
                    <a16:creationId xmlns:a16="http://schemas.microsoft.com/office/drawing/2014/main" id="{E88E8002-19BD-4C58-ACEF-D092676D50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637DEA0B-D0C3-4386-B016-9012088810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363072"/>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119" name="Freeform: Shape 118">
                <a:extLst>
                  <a:ext uri="{FF2B5EF4-FFF2-40B4-BE49-F238E27FC236}">
                    <a16:creationId xmlns:a16="http://schemas.microsoft.com/office/drawing/2014/main" id="{1E085198-3B84-4E70-8004-5B739F0D07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1F8854E4-646B-4843-9429-2E68B3AE9A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363072"/>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121" name="Freeform: Shape 120">
                <a:extLst>
                  <a:ext uri="{FF2B5EF4-FFF2-40B4-BE49-F238E27FC236}">
                    <a16:creationId xmlns:a16="http://schemas.microsoft.com/office/drawing/2014/main" id="{D75E4420-1C5B-4C29-9622-F3DA7E0BFB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363074"/>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2" name="Freeform: Shape 121">
                <a:extLst>
                  <a:ext uri="{FF2B5EF4-FFF2-40B4-BE49-F238E27FC236}">
                    <a16:creationId xmlns:a16="http://schemas.microsoft.com/office/drawing/2014/main" id="{69099746-E839-480D-A294-3851848558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69" y="342222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35C60C66-6A6A-42B6-82CE-9F5BCAD5FF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4" name="Freeform: Shape 123">
                <a:extLst>
                  <a:ext uri="{FF2B5EF4-FFF2-40B4-BE49-F238E27FC236}">
                    <a16:creationId xmlns:a16="http://schemas.microsoft.com/office/drawing/2014/main" id="{A85425DE-B5F8-4166-8F76-168A6E6F5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5" y="3422225"/>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25" name="Freeform: Shape 124">
                <a:extLst>
                  <a:ext uri="{FF2B5EF4-FFF2-40B4-BE49-F238E27FC236}">
                    <a16:creationId xmlns:a16="http://schemas.microsoft.com/office/drawing/2014/main" id="{AF5E9558-8664-40E2-818A-C90536250A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14"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6" name="Freeform: Shape 125">
                <a:extLst>
                  <a:ext uri="{FF2B5EF4-FFF2-40B4-BE49-F238E27FC236}">
                    <a16:creationId xmlns:a16="http://schemas.microsoft.com/office/drawing/2014/main" id="{620CC716-8E51-492E-95F3-7DF5778E85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0" y="342222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27" name="Freeform: Shape 126">
                <a:extLst>
                  <a:ext uri="{FF2B5EF4-FFF2-40B4-BE49-F238E27FC236}">
                    <a16:creationId xmlns:a16="http://schemas.microsoft.com/office/drawing/2014/main" id="{87956267-D439-4A6C-8779-9864DDF69C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0" y="34222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E566625F-0177-4163-AAC6-DD5AA35254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481374"/>
                <a:ext cx="14192" cy="14096"/>
              </a:xfrm>
              <a:custGeom>
                <a:avLst/>
                <a:gdLst>
                  <a:gd name="connsiteX0" fmla="*/ 14192 w 14192"/>
                  <a:gd name="connsiteY0" fmla="*/ 7049 h 14096"/>
                  <a:gd name="connsiteX1" fmla="*/ 7144 w 14192"/>
                  <a:gd name="connsiteY1" fmla="*/ 14097 h 14096"/>
                  <a:gd name="connsiteX2" fmla="*/ 0 w 14192"/>
                  <a:gd name="connsiteY2" fmla="*/ 7049 h 14096"/>
                  <a:gd name="connsiteX3" fmla="*/ 7049 w 14192"/>
                  <a:gd name="connsiteY3" fmla="*/ 0 h 14096"/>
                  <a:gd name="connsiteX4" fmla="*/ 14192 w 14192"/>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9"/>
                    </a:moveTo>
                    <a:cubicBezTo>
                      <a:pt x="14192" y="10954"/>
                      <a:pt x="11049" y="14097"/>
                      <a:pt x="7144" y="14097"/>
                    </a:cubicBezTo>
                    <a:cubicBezTo>
                      <a:pt x="3239" y="14097"/>
                      <a:pt x="0" y="11049"/>
                      <a:pt x="0" y="7049"/>
                    </a:cubicBezTo>
                    <a:cubicBezTo>
                      <a:pt x="0" y="3048"/>
                      <a:pt x="3143" y="0"/>
                      <a:pt x="7049" y="0"/>
                    </a:cubicBezTo>
                    <a:cubicBezTo>
                      <a:pt x="10954" y="0"/>
                      <a:pt x="14192" y="3143"/>
                      <a:pt x="14192" y="7049"/>
                    </a:cubicBezTo>
                    <a:close/>
                  </a:path>
                </a:pathLst>
              </a:custGeom>
              <a:grpFill/>
              <a:ln w="9525"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01580694-1781-46F9-B2C4-76F4689BAD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1635D9A5-51BC-49A2-9AE2-4C8147FC5E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B6D58AC8-F8B3-4C3D-AE9F-26677AE638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53CA316E-6515-47CF-9F53-7A0EE31AF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F8E79866-F842-47A5-8D8C-0185FD69D0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481374"/>
                <a:ext cx="14097" cy="14097"/>
              </a:xfrm>
              <a:custGeom>
                <a:avLst/>
                <a:gdLst>
                  <a:gd name="connsiteX0" fmla="*/ 14097 w 14097"/>
                  <a:gd name="connsiteY0" fmla="*/ 7049 h 14097"/>
                  <a:gd name="connsiteX1" fmla="*/ 7049 w 14097"/>
                  <a:gd name="connsiteY1" fmla="*/ 14097 h 14097"/>
                  <a:gd name="connsiteX2" fmla="*/ 0 w 14097"/>
                  <a:gd name="connsiteY2" fmla="*/ 7049 h 14097"/>
                  <a:gd name="connsiteX3" fmla="*/ 7049 w 14097"/>
                  <a:gd name="connsiteY3" fmla="*/ 0 h 14097"/>
                  <a:gd name="connsiteX4" fmla="*/ 14097 w 14097"/>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9"/>
                    </a:moveTo>
                    <a:cubicBezTo>
                      <a:pt x="14097" y="10941"/>
                      <a:pt x="10941" y="14097"/>
                      <a:pt x="7049" y="14097"/>
                    </a:cubicBezTo>
                    <a:cubicBezTo>
                      <a:pt x="3156" y="14097"/>
                      <a:pt x="0" y="10941"/>
                      <a:pt x="0" y="7049"/>
                    </a:cubicBezTo>
                    <a:cubicBezTo>
                      <a:pt x="0" y="3156"/>
                      <a:pt x="3156" y="0"/>
                      <a:pt x="7049"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34" name="Freeform: Shape 133">
                <a:extLst>
                  <a:ext uri="{FF2B5EF4-FFF2-40B4-BE49-F238E27FC236}">
                    <a16:creationId xmlns:a16="http://schemas.microsoft.com/office/drawing/2014/main" id="{A1939D2F-E660-4CFF-BF9C-2146DD9CC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35" name="Freeform: Shape 134">
                <a:extLst>
                  <a:ext uri="{FF2B5EF4-FFF2-40B4-BE49-F238E27FC236}">
                    <a16:creationId xmlns:a16="http://schemas.microsoft.com/office/drawing/2014/main" id="{3F048F16-4CC3-406C-93A3-3CEDF31C4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4062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BA5658A8-AB7B-409C-A206-50CDD5818C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1A4F8AC2-9FA1-4E5B-ACB2-661CAABFEE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8" name="Freeform: Shape 137">
                <a:extLst>
                  <a:ext uri="{FF2B5EF4-FFF2-40B4-BE49-F238E27FC236}">
                    <a16:creationId xmlns:a16="http://schemas.microsoft.com/office/drawing/2014/main" id="{6438DDE6-AE18-4B2A-92CE-57D6032A1C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39" name="Freeform: Shape 138">
                <a:extLst>
                  <a:ext uri="{FF2B5EF4-FFF2-40B4-BE49-F238E27FC236}">
                    <a16:creationId xmlns:a16="http://schemas.microsoft.com/office/drawing/2014/main" id="{19B002FA-1035-4DE8-8097-3675A4FB2E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0" name="Freeform: Shape 139">
                <a:extLst>
                  <a:ext uri="{FF2B5EF4-FFF2-40B4-BE49-F238E27FC236}">
                    <a16:creationId xmlns:a16="http://schemas.microsoft.com/office/drawing/2014/main" id="{699ADFD1-CBA1-4C59-A545-CA6EEAF2C4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540620"/>
                <a:ext cx="14097" cy="14097"/>
              </a:xfrm>
              <a:custGeom>
                <a:avLst/>
                <a:gdLst>
                  <a:gd name="connsiteX0" fmla="*/ 14097 w 14097"/>
                  <a:gd name="connsiteY0" fmla="*/ 7048 h 14097"/>
                  <a:gd name="connsiteX1" fmla="*/ 7049 w 14097"/>
                  <a:gd name="connsiteY1" fmla="*/ 14097 h 14097"/>
                  <a:gd name="connsiteX2" fmla="*/ 0 w 14097"/>
                  <a:gd name="connsiteY2" fmla="*/ 7048 h 14097"/>
                  <a:gd name="connsiteX3" fmla="*/ 7049 w 14097"/>
                  <a:gd name="connsiteY3" fmla="*/ 0 h 14097"/>
                  <a:gd name="connsiteX4" fmla="*/ 14097 w 14097"/>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7">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41" name="Freeform: Shape 140">
                <a:extLst>
                  <a:ext uri="{FF2B5EF4-FFF2-40B4-BE49-F238E27FC236}">
                    <a16:creationId xmlns:a16="http://schemas.microsoft.com/office/drawing/2014/main" id="{85DDA6CB-B8BF-4E57-BF2E-5C880FAF87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4062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2" name="Freeform: Shape 141">
                <a:extLst>
                  <a:ext uri="{FF2B5EF4-FFF2-40B4-BE49-F238E27FC236}">
                    <a16:creationId xmlns:a16="http://schemas.microsoft.com/office/drawing/2014/main" id="{6A8B2946-9D70-4DD4-B9B2-606E8F83A0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8" y="359977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43" name="Freeform: Shape 142">
                <a:extLst>
                  <a:ext uri="{FF2B5EF4-FFF2-40B4-BE49-F238E27FC236}">
                    <a16:creationId xmlns:a16="http://schemas.microsoft.com/office/drawing/2014/main" id="{C319A466-F3AE-4F1F-BD2F-77D9F148B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3" y="359977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4" name="Freeform: Shape 143">
                <a:extLst>
                  <a:ext uri="{FF2B5EF4-FFF2-40B4-BE49-F238E27FC236}">
                    <a16:creationId xmlns:a16="http://schemas.microsoft.com/office/drawing/2014/main" id="{C6CF0A07-A757-404E-9880-5AF3D52DE4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3"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5" name="Freeform: Shape 144">
                <a:extLst>
                  <a:ext uri="{FF2B5EF4-FFF2-40B4-BE49-F238E27FC236}">
                    <a16:creationId xmlns:a16="http://schemas.microsoft.com/office/drawing/2014/main" id="{DD3C2686-5B08-4159-865F-1B0A72E7E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6" name="Freeform: Shape 145">
                <a:extLst>
                  <a:ext uri="{FF2B5EF4-FFF2-40B4-BE49-F238E27FC236}">
                    <a16:creationId xmlns:a16="http://schemas.microsoft.com/office/drawing/2014/main" id="{5AAB7354-0524-4F71-83F0-35FAFA9EED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7" name="Freeform: Shape 146">
                <a:extLst>
                  <a:ext uri="{FF2B5EF4-FFF2-40B4-BE49-F238E27FC236}">
                    <a16:creationId xmlns:a16="http://schemas.microsoft.com/office/drawing/2014/main" id="{C93C7EEE-727B-4A0D-AA01-3B0893F866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599770"/>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8" name="Freeform: Shape 147">
                <a:extLst>
                  <a:ext uri="{FF2B5EF4-FFF2-40B4-BE49-F238E27FC236}">
                    <a16:creationId xmlns:a16="http://schemas.microsoft.com/office/drawing/2014/main" id="{7F98C909-0D3D-402C-86A1-9647DA57B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59977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49" name="Freeform: Shape 148">
                <a:extLst>
                  <a:ext uri="{FF2B5EF4-FFF2-40B4-BE49-F238E27FC236}">
                    <a16:creationId xmlns:a16="http://schemas.microsoft.com/office/drawing/2014/main" id="{29CF4616-0FC7-4D90-97D4-47F26C31B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7" y="3659014"/>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0" name="Freeform: Shape 149">
                <a:extLst>
                  <a:ext uri="{FF2B5EF4-FFF2-40B4-BE49-F238E27FC236}">
                    <a16:creationId xmlns:a16="http://schemas.microsoft.com/office/drawing/2014/main" id="{A5151952-7057-44BC-B171-EC280CDD30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2" y="3659014"/>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1" name="Freeform: Shape 150">
                <a:extLst>
                  <a:ext uri="{FF2B5EF4-FFF2-40B4-BE49-F238E27FC236}">
                    <a16:creationId xmlns:a16="http://schemas.microsoft.com/office/drawing/2014/main" id="{0CC14CA9-836E-4131-9614-CC7AF80C7A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2"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2" name="Freeform: Shape 151">
                <a:extLst>
                  <a:ext uri="{FF2B5EF4-FFF2-40B4-BE49-F238E27FC236}">
                    <a16:creationId xmlns:a16="http://schemas.microsoft.com/office/drawing/2014/main" id="{B9227461-A59A-437A-A371-0B3DD0510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3" name="Freeform: Shape 152">
                <a:extLst>
                  <a:ext uri="{FF2B5EF4-FFF2-40B4-BE49-F238E27FC236}">
                    <a16:creationId xmlns:a16="http://schemas.microsoft.com/office/drawing/2014/main" id="{4564435B-AE59-45CC-A733-1D61AB9A5F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8"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4" name="Freeform: Shape 153">
                <a:extLst>
                  <a:ext uri="{FF2B5EF4-FFF2-40B4-BE49-F238E27FC236}">
                    <a16:creationId xmlns:a16="http://schemas.microsoft.com/office/drawing/2014/main" id="{24964014-4F54-4767-B2A1-1E68A49A2E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3" y="3659014"/>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5" name="Freeform: Shape 154">
                <a:extLst>
                  <a:ext uri="{FF2B5EF4-FFF2-40B4-BE49-F238E27FC236}">
                    <a16:creationId xmlns:a16="http://schemas.microsoft.com/office/drawing/2014/main" id="{AB12DA42-BE2F-486C-A207-50F0B2A0D6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4" y="365901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6" name="Freeform: Shape 155">
                <a:extLst>
                  <a:ext uri="{FF2B5EF4-FFF2-40B4-BE49-F238E27FC236}">
                    <a16:creationId xmlns:a16="http://schemas.microsoft.com/office/drawing/2014/main" id="{F35083CD-4EE4-48A6-BDE4-DCEB0CD087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39" y="3718165"/>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57" name="Freeform: Shape 156">
                <a:extLst>
                  <a:ext uri="{FF2B5EF4-FFF2-40B4-BE49-F238E27FC236}">
                    <a16:creationId xmlns:a16="http://schemas.microsoft.com/office/drawing/2014/main" id="{2ACA69B4-304D-4E76-91E8-B824CC474C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4" y="3718165"/>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8" name="Freeform: Shape 157">
                <a:extLst>
                  <a:ext uri="{FF2B5EF4-FFF2-40B4-BE49-F238E27FC236}">
                    <a16:creationId xmlns:a16="http://schemas.microsoft.com/office/drawing/2014/main" id="{05FBB8B7-7087-4F0C-8A80-BA19FA3C59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4"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59" name="Freeform: Shape 158">
                <a:extLst>
                  <a:ext uri="{FF2B5EF4-FFF2-40B4-BE49-F238E27FC236}">
                    <a16:creationId xmlns:a16="http://schemas.microsoft.com/office/drawing/2014/main" id="{708B546A-B18E-4E08-B52F-1F1FB4515C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7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0" name="Freeform: Shape 159">
                <a:extLst>
                  <a:ext uri="{FF2B5EF4-FFF2-40B4-BE49-F238E27FC236}">
                    <a16:creationId xmlns:a16="http://schemas.microsoft.com/office/drawing/2014/main" id="{4D083028-5844-4BA9-91D6-6066256F89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29"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1" name="Freeform: Shape 160">
                <a:extLst>
                  <a:ext uri="{FF2B5EF4-FFF2-40B4-BE49-F238E27FC236}">
                    <a16:creationId xmlns:a16="http://schemas.microsoft.com/office/drawing/2014/main" id="{46BDB7B8-D976-4509-BB67-E960BEB6E3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74" y="3718165"/>
                <a:ext cx="14097" cy="14096"/>
              </a:xfrm>
              <a:custGeom>
                <a:avLst/>
                <a:gdLst>
                  <a:gd name="connsiteX0" fmla="*/ 14097 w 14097"/>
                  <a:gd name="connsiteY0" fmla="*/ 7048 h 14096"/>
                  <a:gd name="connsiteX1" fmla="*/ 7048 w 14097"/>
                  <a:gd name="connsiteY1" fmla="*/ 14097 h 14096"/>
                  <a:gd name="connsiteX2" fmla="*/ 0 w 14097"/>
                  <a:gd name="connsiteY2" fmla="*/ 7048 h 14096"/>
                  <a:gd name="connsiteX3" fmla="*/ 7048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2" name="Freeform: Shape 161">
                <a:extLst>
                  <a:ext uri="{FF2B5EF4-FFF2-40B4-BE49-F238E27FC236}">
                    <a16:creationId xmlns:a16="http://schemas.microsoft.com/office/drawing/2014/main" id="{1F8D90CC-4AD0-49F4-B215-61FD0A2FE8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25" y="3718165"/>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63" name="Freeform: Shape 162">
                <a:extLst>
                  <a:ext uri="{FF2B5EF4-FFF2-40B4-BE49-F238E27FC236}">
                    <a16:creationId xmlns:a16="http://schemas.microsoft.com/office/drawing/2014/main" id="{FA255F4C-2D85-48C3-A425-B1B090100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34040" y="3777410"/>
                <a:ext cx="14192" cy="14096"/>
              </a:xfrm>
              <a:custGeom>
                <a:avLst/>
                <a:gdLst>
                  <a:gd name="connsiteX0" fmla="*/ 14192 w 14192"/>
                  <a:gd name="connsiteY0" fmla="*/ 7048 h 14096"/>
                  <a:gd name="connsiteX1" fmla="*/ 7144 w 14192"/>
                  <a:gd name="connsiteY1" fmla="*/ 14097 h 14096"/>
                  <a:gd name="connsiteX2" fmla="*/ 0 w 14192"/>
                  <a:gd name="connsiteY2" fmla="*/ 7048 h 14096"/>
                  <a:gd name="connsiteX3" fmla="*/ 7049 w 14192"/>
                  <a:gd name="connsiteY3" fmla="*/ 0 h 14096"/>
                  <a:gd name="connsiteX4" fmla="*/ 14192 w 14192"/>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92" h="14096">
                    <a:moveTo>
                      <a:pt x="14192" y="7048"/>
                    </a:moveTo>
                    <a:cubicBezTo>
                      <a:pt x="14192" y="10954"/>
                      <a:pt x="11049" y="14097"/>
                      <a:pt x="7144" y="14097"/>
                    </a:cubicBezTo>
                    <a:cubicBezTo>
                      <a:pt x="3239" y="14097"/>
                      <a:pt x="0" y="10954"/>
                      <a:pt x="0" y="7048"/>
                    </a:cubicBezTo>
                    <a:cubicBezTo>
                      <a:pt x="0" y="3143"/>
                      <a:pt x="3143" y="0"/>
                      <a:pt x="7049" y="0"/>
                    </a:cubicBezTo>
                    <a:cubicBezTo>
                      <a:pt x="10954" y="0"/>
                      <a:pt x="14192" y="3143"/>
                      <a:pt x="14192" y="7048"/>
                    </a:cubicBezTo>
                    <a:close/>
                  </a:path>
                </a:pathLst>
              </a:custGeom>
              <a:grpFill/>
              <a:ln w="9525" cap="flat">
                <a:noFill/>
                <a:prstDash val="solid"/>
                <a:miter/>
              </a:ln>
            </p:spPr>
            <p:txBody>
              <a:bodyPr rtlCol="0" anchor="ctr"/>
              <a:lstStyle/>
              <a:p>
                <a:endParaRPr lang="en-US"/>
              </a:p>
            </p:txBody>
          </p:sp>
          <p:sp>
            <p:nvSpPr>
              <p:cNvPr id="164" name="Freeform: Shape 163">
                <a:extLst>
                  <a:ext uri="{FF2B5EF4-FFF2-40B4-BE49-F238E27FC236}">
                    <a16:creationId xmlns:a16="http://schemas.microsoft.com/office/drawing/2014/main" id="{64D88F2F-ACB0-4172-BB9F-71ABC334DB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793285"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5" name="Freeform: Shape 164">
                <a:extLst>
                  <a:ext uri="{FF2B5EF4-FFF2-40B4-BE49-F238E27FC236}">
                    <a16:creationId xmlns:a16="http://schemas.microsoft.com/office/drawing/2014/main" id="{6102F024-AF29-4883-BE6C-52EFD02071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2436"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6" name="Freeform: Shape 165">
                <a:extLst>
                  <a:ext uri="{FF2B5EF4-FFF2-40B4-BE49-F238E27FC236}">
                    <a16:creationId xmlns:a16="http://schemas.microsoft.com/office/drawing/2014/main" id="{809DB4B0-EDB8-4635-9A3D-B48E596585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11683"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7" name="Freeform: Shape 166">
                <a:extLst>
                  <a:ext uri="{FF2B5EF4-FFF2-40B4-BE49-F238E27FC236}">
                    <a16:creationId xmlns:a16="http://schemas.microsoft.com/office/drawing/2014/main" id="{BA4BB9B4-19AF-4964-8FDE-1C02C01F37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0835"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68" name="Freeform: Shape 167">
                <a:extLst>
                  <a:ext uri="{FF2B5EF4-FFF2-40B4-BE49-F238E27FC236}">
                    <a16:creationId xmlns:a16="http://schemas.microsoft.com/office/drawing/2014/main" id="{3466ACF5-678D-47AC-A8E1-250FBEA6E5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30082" y="3777410"/>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41"/>
                      <a:pt x="10941" y="14097"/>
                      <a:pt x="7049" y="14097"/>
                    </a:cubicBezTo>
                    <a:cubicBezTo>
                      <a:pt x="3156" y="14097"/>
                      <a:pt x="0" y="10941"/>
                      <a:pt x="0" y="7048"/>
                    </a:cubicBezTo>
                    <a:cubicBezTo>
                      <a:pt x="0" y="3156"/>
                      <a:pt x="3156" y="0"/>
                      <a:pt x="7049"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69" name="Freeform: Shape 168">
                <a:extLst>
                  <a:ext uri="{FF2B5EF4-FFF2-40B4-BE49-F238E27FC236}">
                    <a16:creationId xmlns:a16="http://schemas.microsoft.com/office/drawing/2014/main" id="{CF4BE354-56F1-4CC0-ABC3-CFA2255599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9231" y="3777408"/>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170" name="Freeform: Shape 169">
                <a:extLst>
                  <a:ext uri="{FF2B5EF4-FFF2-40B4-BE49-F238E27FC236}">
                    <a16:creationId xmlns:a16="http://schemas.microsoft.com/office/drawing/2014/main" id="{1FF6AB4A-7E14-48F4-B58E-D3BCD7F552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481374"/>
                <a:ext cx="14097" cy="14096"/>
              </a:xfrm>
              <a:custGeom>
                <a:avLst/>
                <a:gdLst>
                  <a:gd name="connsiteX0" fmla="*/ 14097 w 14097"/>
                  <a:gd name="connsiteY0" fmla="*/ 7049 h 14096"/>
                  <a:gd name="connsiteX1" fmla="*/ 7049 w 14097"/>
                  <a:gd name="connsiteY1" fmla="*/ 14097 h 14096"/>
                  <a:gd name="connsiteX2" fmla="*/ 0 w 14097"/>
                  <a:gd name="connsiteY2" fmla="*/ 7049 h 14096"/>
                  <a:gd name="connsiteX3" fmla="*/ 7049 w 14097"/>
                  <a:gd name="connsiteY3" fmla="*/ 0 h 14096"/>
                  <a:gd name="connsiteX4" fmla="*/ 14097 w 14097"/>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9"/>
                    </a:moveTo>
                    <a:cubicBezTo>
                      <a:pt x="14097" y="10954"/>
                      <a:pt x="10954" y="14097"/>
                      <a:pt x="7049" y="14097"/>
                    </a:cubicBezTo>
                    <a:cubicBezTo>
                      <a:pt x="3143" y="14097"/>
                      <a:pt x="0" y="10954"/>
                      <a:pt x="0" y="7049"/>
                    </a:cubicBezTo>
                    <a:cubicBezTo>
                      <a:pt x="0" y="3143"/>
                      <a:pt x="3143" y="0"/>
                      <a:pt x="7049"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1" name="Freeform: Shape 170">
                <a:extLst>
                  <a:ext uri="{FF2B5EF4-FFF2-40B4-BE49-F238E27FC236}">
                    <a16:creationId xmlns:a16="http://schemas.microsoft.com/office/drawing/2014/main" id="{826A8026-2DFD-4691-81ED-CF8C6C810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2" name="Freeform: Shape 171">
                <a:extLst>
                  <a:ext uri="{FF2B5EF4-FFF2-40B4-BE49-F238E27FC236}">
                    <a16:creationId xmlns:a16="http://schemas.microsoft.com/office/drawing/2014/main" id="{DCBE85A3-D478-4EBF-A094-768EDE80E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481374"/>
                <a:ext cx="14096" cy="14096"/>
              </a:xfrm>
              <a:custGeom>
                <a:avLst/>
                <a:gdLst>
                  <a:gd name="connsiteX0" fmla="*/ 14097 w 14096"/>
                  <a:gd name="connsiteY0" fmla="*/ 7049 h 14096"/>
                  <a:gd name="connsiteX1" fmla="*/ 7049 w 14096"/>
                  <a:gd name="connsiteY1" fmla="*/ 14097 h 14096"/>
                  <a:gd name="connsiteX2" fmla="*/ 0 w 14096"/>
                  <a:gd name="connsiteY2" fmla="*/ 7049 h 14096"/>
                  <a:gd name="connsiteX3" fmla="*/ 7049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9" y="14097"/>
                    </a:cubicBezTo>
                    <a:cubicBezTo>
                      <a:pt x="3143" y="14097"/>
                      <a:pt x="0" y="10954"/>
                      <a:pt x="0" y="7049"/>
                    </a:cubicBezTo>
                    <a:cubicBezTo>
                      <a:pt x="0" y="3143"/>
                      <a:pt x="3143" y="0"/>
                      <a:pt x="7049" y="0"/>
                    </a:cubicBezTo>
                    <a:cubicBezTo>
                      <a:pt x="10859" y="0"/>
                      <a:pt x="14097" y="3143"/>
                      <a:pt x="14097" y="7049"/>
                    </a:cubicBezTo>
                    <a:close/>
                  </a:path>
                </a:pathLst>
              </a:custGeom>
              <a:grpFill/>
              <a:ln w="9525" cap="flat">
                <a:noFill/>
                <a:prstDash val="solid"/>
                <a:miter/>
              </a:ln>
            </p:spPr>
            <p:txBody>
              <a:bodyPr rtlCol="0" anchor="ctr"/>
              <a:lstStyle/>
              <a:p>
                <a:endParaRPr lang="en-US"/>
              </a:p>
            </p:txBody>
          </p:sp>
          <p:sp>
            <p:nvSpPr>
              <p:cNvPr id="173" name="Freeform: Shape 172">
                <a:extLst>
                  <a:ext uri="{FF2B5EF4-FFF2-40B4-BE49-F238E27FC236}">
                    <a16:creationId xmlns:a16="http://schemas.microsoft.com/office/drawing/2014/main" id="{9B03629E-D0C6-47D9-9E55-FB00BFBAD0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954" y="0"/>
                      <a:pt x="14097" y="3143"/>
                      <a:pt x="14097" y="7049"/>
                    </a:cubicBezTo>
                    <a:close/>
                  </a:path>
                </a:pathLst>
              </a:custGeom>
              <a:grpFill/>
              <a:ln w="9525" cap="flat">
                <a:noFill/>
                <a:prstDash val="solid"/>
                <a:miter/>
              </a:ln>
            </p:spPr>
            <p:txBody>
              <a:bodyPr rtlCol="0" anchor="ctr"/>
              <a:lstStyle/>
              <a:p>
                <a:endParaRPr lang="en-US"/>
              </a:p>
            </p:txBody>
          </p:sp>
          <p:sp>
            <p:nvSpPr>
              <p:cNvPr id="174" name="Freeform: Shape 173">
                <a:extLst>
                  <a:ext uri="{FF2B5EF4-FFF2-40B4-BE49-F238E27FC236}">
                    <a16:creationId xmlns:a16="http://schemas.microsoft.com/office/drawing/2014/main" id="{7ECA1C99-3F19-4C93-9683-CDDBE2840F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481374"/>
                <a:ext cx="14096" cy="14096"/>
              </a:xfrm>
              <a:custGeom>
                <a:avLst/>
                <a:gdLst>
                  <a:gd name="connsiteX0" fmla="*/ 14097 w 14096"/>
                  <a:gd name="connsiteY0" fmla="*/ 7049 h 14096"/>
                  <a:gd name="connsiteX1" fmla="*/ 7048 w 14096"/>
                  <a:gd name="connsiteY1" fmla="*/ 14097 h 14096"/>
                  <a:gd name="connsiteX2" fmla="*/ 0 w 14096"/>
                  <a:gd name="connsiteY2" fmla="*/ 7049 h 14096"/>
                  <a:gd name="connsiteX3" fmla="*/ 7048 w 14096"/>
                  <a:gd name="connsiteY3" fmla="*/ 0 h 14096"/>
                  <a:gd name="connsiteX4" fmla="*/ 14097 w 14096"/>
                  <a:gd name="connsiteY4" fmla="*/ 7049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9"/>
                    </a:moveTo>
                    <a:cubicBezTo>
                      <a:pt x="14097" y="10954"/>
                      <a:pt x="10954" y="14097"/>
                      <a:pt x="7048" y="14097"/>
                    </a:cubicBezTo>
                    <a:cubicBezTo>
                      <a:pt x="3143" y="14097"/>
                      <a:pt x="0" y="10954"/>
                      <a:pt x="0" y="7049"/>
                    </a:cubicBezTo>
                    <a:cubicBezTo>
                      <a:pt x="0" y="3143"/>
                      <a:pt x="3143" y="0"/>
                      <a:pt x="7048" y="0"/>
                    </a:cubicBezTo>
                    <a:cubicBezTo>
                      <a:pt x="10858" y="0"/>
                      <a:pt x="14097" y="3143"/>
                      <a:pt x="14097" y="7049"/>
                    </a:cubicBezTo>
                    <a:close/>
                  </a:path>
                </a:pathLst>
              </a:custGeom>
              <a:grpFill/>
              <a:ln w="9525" cap="flat">
                <a:noFill/>
                <a:prstDash val="solid"/>
                <a:miter/>
              </a:ln>
            </p:spPr>
            <p:txBody>
              <a:bodyPr rtlCol="0" anchor="ctr"/>
              <a:lstStyle/>
              <a:p>
                <a:endParaRPr lang="en-US"/>
              </a:p>
            </p:txBody>
          </p:sp>
          <p:sp>
            <p:nvSpPr>
              <p:cNvPr id="175" name="Freeform: Shape 174">
                <a:extLst>
                  <a:ext uri="{FF2B5EF4-FFF2-40B4-BE49-F238E27FC236}">
                    <a16:creationId xmlns:a16="http://schemas.microsoft.com/office/drawing/2014/main" id="{6E53F2EA-BC30-4BEC-BBA5-FF485FD8B6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481373"/>
                <a:ext cx="14096" cy="14097"/>
              </a:xfrm>
              <a:custGeom>
                <a:avLst/>
                <a:gdLst>
                  <a:gd name="connsiteX0" fmla="*/ 14097 w 14096"/>
                  <a:gd name="connsiteY0" fmla="*/ 7049 h 14097"/>
                  <a:gd name="connsiteX1" fmla="*/ 7048 w 14096"/>
                  <a:gd name="connsiteY1" fmla="*/ 14097 h 14097"/>
                  <a:gd name="connsiteX2" fmla="*/ 0 w 14096"/>
                  <a:gd name="connsiteY2" fmla="*/ 7049 h 14097"/>
                  <a:gd name="connsiteX3" fmla="*/ 7048 w 14096"/>
                  <a:gd name="connsiteY3" fmla="*/ 0 h 14097"/>
                  <a:gd name="connsiteX4" fmla="*/ 14097 w 14096"/>
                  <a:gd name="connsiteY4" fmla="*/ 7049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9"/>
                    </a:moveTo>
                    <a:cubicBezTo>
                      <a:pt x="14097" y="10941"/>
                      <a:pt x="10941" y="14097"/>
                      <a:pt x="7048" y="14097"/>
                    </a:cubicBezTo>
                    <a:cubicBezTo>
                      <a:pt x="3156" y="14097"/>
                      <a:pt x="0" y="10941"/>
                      <a:pt x="0" y="7049"/>
                    </a:cubicBezTo>
                    <a:cubicBezTo>
                      <a:pt x="0" y="3156"/>
                      <a:pt x="3156" y="0"/>
                      <a:pt x="7048" y="0"/>
                    </a:cubicBezTo>
                    <a:cubicBezTo>
                      <a:pt x="10941" y="0"/>
                      <a:pt x="14097" y="3156"/>
                      <a:pt x="14097" y="7049"/>
                    </a:cubicBezTo>
                    <a:close/>
                  </a:path>
                </a:pathLst>
              </a:custGeom>
              <a:grpFill/>
              <a:ln w="9525" cap="flat">
                <a:noFill/>
                <a:prstDash val="solid"/>
                <a:miter/>
              </a:ln>
            </p:spPr>
            <p:txBody>
              <a:bodyPr rtlCol="0" anchor="ctr"/>
              <a:lstStyle/>
              <a:p>
                <a:endParaRPr lang="en-US"/>
              </a:p>
            </p:txBody>
          </p:sp>
          <p:sp>
            <p:nvSpPr>
              <p:cNvPr id="176" name="Freeform: Shape 175">
                <a:extLst>
                  <a:ext uri="{FF2B5EF4-FFF2-40B4-BE49-F238E27FC236}">
                    <a16:creationId xmlns:a16="http://schemas.microsoft.com/office/drawing/2014/main" id="{4FE941FB-7EBE-489D-B1D8-06BC9E2F78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40622"/>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7" name="Freeform: Shape 176">
                <a:extLst>
                  <a:ext uri="{FF2B5EF4-FFF2-40B4-BE49-F238E27FC236}">
                    <a16:creationId xmlns:a16="http://schemas.microsoft.com/office/drawing/2014/main" id="{4FCECFFB-D979-4814-99CC-B8C0CCE047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40623"/>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78" name="Freeform: Shape 177">
                <a:extLst>
                  <a:ext uri="{FF2B5EF4-FFF2-40B4-BE49-F238E27FC236}">
                    <a16:creationId xmlns:a16="http://schemas.microsoft.com/office/drawing/2014/main" id="{5218BC88-1436-4861-9108-ED5C49172D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406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79" name="Freeform: Shape 178">
                <a:extLst>
                  <a:ext uri="{FF2B5EF4-FFF2-40B4-BE49-F238E27FC236}">
                    <a16:creationId xmlns:a16="http://schemas.microsoft.com/office/drawing/2014/main" id="{7C43492A-8ADB-4CDA-976F-F9159DE140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4062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0" name="Freeform: Shape 179">
                <a:extLst>
                  <a:ext uri="{FF2B5EF4-FFF2-40B4-BE49-F238E27FC236}">
                    <a16:creationId xmlns:a16="http://schemas.microsoft.com/office/drawing/2014/main" id="{448A8C4E-CD2B-4E83-895D-6B1071C5E9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4063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1" name="Freeform: Shape 180">
                <a:extLst>
                  <a:ext uri="{FF2B5EF4-FFF2-40B4-BE49-F238E27FC236}">
                    <a16:creationId xmlns:a16="http://schemas.microsoft.com/office/drawing/2014/main" id="{2315E315-11E8-4514-BE71-EEA42E2372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40631"/>
                <a:ext cx="14096" cy="14097"/>
              </a:xfrm>
              <a:custGeom>
                <a:avLst/>
                <a:gdLst>
                  <a:gd name="connsiteX0" fmla="*/ 14097 w 14096"/>
                  <a:gd name="connsiteY0" fmla="*/ 7048 h 14097"/>
                  <a:gd name="connsiteX1" fmla="*/ 7048 w 14096"/>
                  <a:gd name="connsiteY1" fmla="*/ 14097 h 14097"/>
                  <a:gd name="connsiteX2" fmla="*/ 0 w 14096"/>
                  <a:gd name="connsiteY2" fmla="*/ 7048 h 14097"/>
                  <a:gd name="connsiteX3" fmla="*/ 7048 w 14096"/>
                  <a:gd name="connsiteY3" fmla="*/ 0 h 14097"/>
                  <a:gd name="connsiteX4" fmla="*/ 14097 w 14096"/>
                  <a:gd name="connsiteY4" fmla="*/ 7048 h 14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7">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a:p>
            </p:txBody>
          </p:sp>
          <p:sp>
            <p:nvSpPr>
              <p:cNvPr id="182" name="Freeform: Shape 181">
                <a:extLst>
                  <a:ext uri="{FF2B5EF4-FFF2-40B4-BE49-F238E27FC236}">
                    <a16:creationId xmlns:a16="http://schemas.microsoft.com/office/drawing/2014/main" id="{26C36A72-5D83-400B-9DC6-D6A4F7D365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599781"/>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3" name="Freeform: Shape 182">
                <a:extLst>
                  <a:ext uri="{FF2B5EF4-FFF2-40B4-BE49-F238E27FC236}">
                    <a16:creationId xmlns:a16="http://schemas.microsoft.com/office/drawing/2014/main" id="{DF388598-6DD8-4B12-8DBD-1F8933348E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4" name="Freeform: Shape 183">
                <a:extLst>
                  <a:ext uri="{FF2B5EF4-FFF2-40B4-BE49-F238E27FC236}">
                    <a16:creationId xmlns:a16="http://schemas.microsoft.com/office/drawing/2014/main" id="{42ADD8C0-C6F0-46A9-8D78-B6026B55BD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599781"/>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85" name="Freeform: Shape 184">
                <a:extLst>
                  <a:ext uri="{FF2B5EF4-FFF2-40B4-BE49-F238E27FC236}">
                    <a16:creationId xmlns:a16="http://schemas.microsoft.com/office/drawing/2014/main" id="{B5CC1749-FD2F-40FD-AA5A-CAFE9C6E2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599781"/>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6" name="Freeform: Shape 185">
                <a:extLst>
                  <a:ext uri="{FF2B5EF4-FFF2-40B4-BE49-F238E27FC236}">
                    <a16:creationId xmlns:a16="http://schemas.microsoft.com/office/drawing/2014/main" id="{38F5A197-D6C9-4BDB-A9DE-7FFE84B351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599780"/>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87" name="Freeform: Shape 186">
                <a:extLst>
                  <a:ext uri="{FF2B5EF4-FFF2-40B4-BE49-F238E27FC236}">
                    <a16:creationId xmlns:a16="http://schemas.microsoft.com/office/drawing/2014/main" id="{0B6C64F3-7126-4337-9067-15A64EF535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59978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8" name="Freeform: Shape 187">
                <a:extLst>
                  <a:ext uri="{FF2B5EF4-FFF2-40B4-BE49-F238E27FC236}">
                    <a16:creationId xmlns:a16="http://schemas.microsoft.com/office/drawing/2014/main" id="{5A902BCF-C9BF-4566-AC1E-1E91502F2B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659026"/>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89" name="Freeform: Shape 188">
                <a:extLst>
                  <a:ext uri="{FF2B5EF4-FFF2-40B4-BE49-F238E27FC236}">
                    <a16:creationId xmlns:a16="http://schemas.microsoft.com/office/drawing/2014/main" id="{09B1FBFF-C965-462A-9B34-D01689CAFE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0" name="Freeform: Shape 189">
                <a:extLst>
                  <a:ext uri="{FF2B5EF4-FFF2-40B4-BE49-F238E27FC236}">
                    <a16:creationId xmlns:a16="http://schemas.microsoft.com/office/drawing/2014/main" id="{C13CFECF-7502-40A2-92A6-3DBC74DF93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659026"/>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1" name="Freeform: Shape 190">
                <a:extLst>
                  <a:ext uri="{FF2B5EF4-FFF2-40B4-BE49-F238E27FC236}">
                    <a16:creationId xmlns:a16="http://schemas.microsoft.com/office/drawing/2014/main" id="{01280C84-683C-4088-8E3C-8A98A6749E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2" name="Freeform: Shape 191">
                <a:extLst>
                  <a:ext uri="{FF2B5EF4-FFF2-40B4-BE49-F238E27FC236}">
                    <a16:creationId xmlns:a16="http://schemas.microsoft.com/office/drawing/2014/main" id="{3747508C-3AE5-4D8D-A086-A46FDBEDEE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3" name="Freeform: Shape 192">
                <a:extLst>
                  <a:ext uri="{FF2B5EF4-FFF2-40B4-BE49-F238E27FC236}">
                    <a16:creationId xmlns:a16="http://schemas.microsoft.com/office/drawing/2014/main" id="{EEC02501-119D-4C07-AB8C-A131B125B1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65902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4" name="Freeform: Shape 193">
                <a:extLst>
                  <a:ext uri="{FF2B5EF4-FFF2-40B4-BE49-F238E27FC236}">
                    <a16:creationId xmlns:a16="http://schemas.microsoft.com/office/drawing/2014/main" id="{8F899201-EDD3-4F1A-89A6-345290E70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6" y="3718177"/>
                <a:ext cx="14097" cy="14096"/>
              </a:xfrm>
              <a:custGeom>
                <a:avLst/>
                <a:gdLst>
                  <a:gd name="connsiteX0" fmla="*/ 14097 w 14097"/>
                  <a:gd name="connsiteY0" fmla="*/ 7048 h 14096"/>
                  <a:gd name="connsiteX1" fmla="*/ 7049 w 14097"/>
                  <a:gd name="connsiteY1" fmla="*/ 14097 h 14096"/>
                  <a:gd name="connsiteX2" fmla="*/ 0 w 14097"/>
                  <a:gd name="connsiteY2" fmla="*/ 7048 h 14096"/>
                  <a:gd name="connsiteX3" fmla="*/ 7049 w 14097"/>
                  <a:gd name="connsiteY3" fmla="*/ 0 h 14096"/>
                  <a:gd name="connsiteX4" fmla="*/ 14097 w 14097"/>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6">
                    <a:moveTo>
                      <a:pt x="14097" y="7048"/>
                    </a:moveTo>
                    <a:cubicBezTo>
                      <a:pt x="14097" y="10954"/>
                      <a:pt x="10954" y="14097"/>
                      <a:pt x="7049" y="14097"/>
                    </a:cubicBezTo>
                    <a:cubicBezTo>
                      <a:pt x="3143" y="14097"/>
                      <a:pt x="0" y="10954"/>
                      <a:pt x="0" y="7048"/>
                    </a:cubicBezTo>
                    <a:cubicBezTo>
                      <a:pt x="0" y="3143"/>
                      <a:pt x="3143" y="0"/>
                      <a:pt x="7049"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5" name="Freeform: Shape 194">
                <a:extLst>
                  <a:ext uri="{FF2B5EF4-FFF2-40B4-BE49-F238E27FC236}">
                    <a16:creationId xmlns:a16="http://schemas.microsoft.com/office/drawing/2014/main" id="{225488C2-1481-42C0-AE4D-4052F7EFF7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7"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6" name="Freeform: Shape 195">
                <a:extLst>
                  <a:ext uri="{FF2B5EF4-FFF2-40B4-BE49-F238E27FC236}">
                    <a16:creationId xmlns:a16="http://schemas.microsoft.com/office/drawing/2014/main" id="{84F224FC-B0FB-4A2E-A9BD-0F7CFB241D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72" y="3718177"/>
                <a:ext cx="14096" cy="14096"/>
              </a:xfrm>
              <a:custGeom>
                <a:avLst/>
                <a:gdLst>
                  <a:gd name="connsiteX0" fmla="*/ 14097 w 14096"/>
                  <a:gd name="connsiteY0" fmla="*/ 7048 h 14096"/>
                  <a:gd name="connsiteX1" fmla="*/ 7049 w 14096"/>
                  <a:gd name="connsiteY1" fmla="*/ 14097 h 14096"/>
                  <a:gd name="connsiteX2" fmla="*/ 0 w 14096"/>
                  <a:gd name="connsiteY2" fmla="*/ 7048 h 14096"/>
                  <a:gd name="connsiteX3" fmla="*/ 7049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9" y="14097"/>
                    </a:cubicBezTo>
                    <a:cubicBezTo>
                      <a:pt x="3143" y="14097"/>
                      <a:pt x="0" y="10954"/>
                      <a:pt x="0" y="7048"/>
                    </a:cubicBezTo>
                    <a:cubicBezTo>
                      <a:pt x="0" y="3143"/>
                      <a:pt x="3143" y="0"/>
                      <a:pt x="7049" y="0"/>
                    </a:cubicBezTo>
                    <a:cubicBezTo>
                      <a:pt x="10859" y="0"/>
                      <a:pt x="14097" y="3143"/>
                      <a:pt x="14097" y="7048"/>
                    </a:cubicBezTo>
                    <a:close/>
                  </a:path>
                </a:pathLst>
              </a:custGeom>
              <a:grpFill/>
              <a:ln w="9525" cap="flat">
                <a:noFill/>
                <a:prstDash val="solid"/>
                <a:miter/>
              </a:ln>
            </p:spPr>
            <p:txBody>
              <a:bodyPr rtlCol="0" anchor="ctr"/>
              <a:lstStyle/>
              <a:p>
                <a:endParaRPr lang="en-US"/>
              </a:p>
            </p:txBody>
          </p:sp>
          <p:sp>
            <p:nvSpPr>
              <p:cNvPr id="197" name="Freeform: Shape 196">
                <a:extLst>
                  <a:ext uri="{FF2B5EF4-FFF2-40B4-BE49-F238E27FC236}">
                    <a16:creationId xmlns:a16="http://schemas.microsoft.com/office/drawing/2014/main" id="{D04F68AF-F37B-4407-8471-E549ADCFA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2" y="3718177"/>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198" name="Freeform: Shape 197">
                <a:extLst>
                  <a:ext uri="{FF2B5EF4-FFF2-40B4-BE49-F238E27FC236}">
                    <a16:creationId xmlns:a16="http://schemas.microsoft.com/office/drawing/2014/main" id="{6030291B-8F7B-4D02-A35F-561C0DAA8A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68" y="3718172"/>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858" y="0"/>
                      <a:pt x="14097" y="3143"/>
                      <a:pt x="14097" y="7048"/>
                    </a:cubicBezTo>
                    <a:close/>
                  </a:path>
                </a:pathLst>
              </a:custGeom>
              <a:grpFill/>
              <a:ln w="9525" cap="flat">
                <a:noFill/>
                <a:prstDash val="solid"/>
                <a:miter/>
              </a:ln>
            </p:spPr>
            <p:txBody>
              <a:bodyPr rtlCol="0" anchor="ctr"/>
              <a:lstStyle/>
              <a:p>
                <a:endParaRPr lang="en-US"/>
              </a:p>
            </p:txBody>
          </p:sp>
          <p:sp>
            <p:nvSpPr>
              <p:cNvPr id="199" name="Freeform: Shape 198">
                <a:extLst>
                  <a:ext uri="{FF2B5EF4-FFF2-40B4-BE49-F238E27FC236}">
                    <a16:creationId xmlns:a16="http://schemas.microsoft.com/office/drawing/2014/main" id="{3E961417-D5BB-4D51-8FD8-340228425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17" y="3718176"/>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54"/>
                      <a:pt x="10954" y="14097"/>
                      <a:pt x="7048" y="14097"/>
                    </a:cubicBezTo>
                    <a:cubicBezTo>
                      <a:pt x="3143" y="14097"/>
                      <a:pt x="0" y="10954"/>
                      <a:pt x="0" y="7048"/>
                    </a:cubicBezTo>
                    <a:cubicBezTo>
                      <a:pt x="0" y="3143"/>
                      <a:pt x="3143" y="0"/>
                      <a:pt x="7048" y="0"/>
                    </a:cubicBezTo>
                    <a:cubicBezTo>
                      <a:pt x="10954" y="0"/>
                      <a:pt x="14097" y="3143"/>
                      <a:pt x="14097" y="7048"/>
                    </a:cubicBezTo>
                    <a:close/>
                  </a:path>
                </a:pathLst>
              </a:custGeom>
              <a:grpFill/>
              <a:ln w="9525" cap="flat">
                <a:noFill/>
                <a:prstDash val="solid"/>
                <a:miter/>
              </a:ln>
            </p:spPr>
            <p:txBody>
              <a:bodyPr rtlCol="0" anchor="ctr"/>
              <a:lstStyle/>
              <a:p>
                <a:endParaRPr lang="en-US"/>
              </a:p>
            </p:txBody>
          </p:sp>
          <p:sp>
            <p:nvSpPr>
              <p:cNvPr id="200" name="Freeform: Shape 199">
                <a:extLst>
                  <a:ext uri="{FF2B5EF4-FFF2-40B4-BE49-F238E27FC236}">
                    <a16:creationId xmlns:a16="http://schemas.microsoft.com/office/drawing/2014/main" id="{133EAFF3-FE9C-4606-89F9-19982C0FE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48472" y="3777419"/>
                <a:ext cx="14097" cy="14099"/>
              </a:xfrm>
              <a:custGeom>
                <a:avLst/>
                <a:gdLst>
                  <a:gd name="connsiteX0" fmla="*/ 14097 w 14097"/>
                  <a:gd name="connsiteY0" fmla="*/ 7051 h 14099"/>
                  <a:gd name="connsiteX1" fmla="*/ 7049 w 14097"/>
                  <a:gd name="connsiteY1" fmla="*/ 14099 h 14099"/>
                  <a:gd name="connsiteX2" fmla="*/ 0 w 14097"/>
                  <a:gd name="connsiteY2" fmla="*/ 7051 h 14099"/>
                  <a:gd name="connsiteX3" fmla="*/ 7049 w 14097"/>
                  <a:gd name="connsiteY3" fmla="*/ 2 h 14099"/>
                  <a:gd name="connsiteX4" fmla="*/ 14097 w 14097"/>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7" h="14099">
                    <a:moveTo>
                      <a:pt x="14097" y="7051"/>
                    </a:moveTo>
                    <a:cubicBezTo>
                      <a:pt x="14097" y="10956"/>
                      <a:pt x="10954" y="14099"/>
                      <a:pt x="7049" y="14099"/>
                    </a:cubicBezTo>
                    <a:cubicBezTo>
                      <a:pt x="3143" y="14099"/>
                      <a:pt x="0" y="10956"/>
                      <a:pt x="0" y="7051"/>
                    </a:cubicBezTo>
                    <a:cubicBezTo>
                      <a:pt x="0" y="3145"/>
                      <a:pt x="3143" y="2"/>
                      <a:pt x="7049"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1" name="Freeform: Shape 200">
                <a:extLst>
                  <a:ext uri="{FF2B5EF4-FFF2-40B4-BE49-F238E27FC236}">
                    <a16:creationId xmlns:a16="http://schemas.microsoft.com/office/drawing/2014/main" id="{01882DC7-070C-47B0-B378-FA112A6CA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7622" y="377741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2" name="Freeform: Shape 201">
                <a:extLst>
                  <a:ext uri="{FF2B5EF4-FFF2-40B4-BE49-F238E27FC236}">
                    <a16:creationId xmlns:a16="http://schemas.microsoft.com/office/drawing/2014/main" id="{BDF1B4B0-0A75-4538-A610-7272090817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66868" y="3777419"/>
                <a:ext cx="14096" cy="14099"/>
              </a:xfrm>
              <a:custGeom>
                <a:avLst/>
                <a:gdLst>
                  <a:gd name="connsiteX0" fmla="*/ 14097 w 14096"/>
                  <a:gd name="connsiteY0" fmla="*/ 7051 h 14099"/>
                  <a:gd name="connsiteX1" fmla="*/ 7049 w 14096"/>
                  <a:gd name="connsiteY1" fmla="*/ 14099 h 14099"/>
                  <a:gd name="connsiteX2" fmla="*/ 0 w 14096"/>
                  <a:gd name="connsiteY2" fmla="*/ 7051 h 14099"/>
                  <a:gd name="connsiteX3" fmla="*/ 7049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9" y="14099"/>
                    </a:cubicBezTo>
                    <a:cubicBezTo>
                      <a:pt x="3143" y="14099"/>
                      <a:pt x="0" y="10956"/>
                      <a:pt x="0" y="7051"/>
                    </a:cubicBezTo>
                    <a:cubicBezTo>
                      <a:pt x="0" y="3145"/>
                      <a:pt x="3143" y="2"/>
                      <a:pt x="7049" y="2"/>
                    </a:cubicBezTo>
                    <a:cubicBezTo>
                      <a:pt x="10859" y="-93"/>
                      <a:pt x="14097" y="3145"/>
                      <a:pt x="14097" y="7051"/>
                    </a:cubicBezTo>
                    <a:close/>
                  </a:path>
                </a:pathLst>
              </a:custGeom>
              <a:grpFill/>
              <a:ln w="9525" cap="flat">
                <a:noFill/>
                <a:prstDash val="solid"/>
                <a:miter/>
              </a:ln>
            </p:spPr>
            <p:txBody>
              <a:bodyPr rtlCol="0" anchor="ctr"/>
              <a:lstStyle/>
              <a:p>
                <a:endParaRPr lang="en-US"/>
              </a:p>
            </p:txBody>
          </p:sp>
          <p:sp>
            <p:nvSpPr>
              <p:cNvPr id="203" name="Freeform: Shape 202">
                <a:extLst>
                  <a:ext uri="{FF2B5EF4-FFF2-40B4-BE49-F238E27FC236}">
                    <a16:creationId xmlns:a16="http://schemas.microsoft.com/office/drawing/2014/main" id="{6E4AD28E-F206-45E2-9B00-A2E68FFB4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26024" y="3777383"/>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954" y="-93"/>
                      <a:pt x="14097" y="3145"/>
                      <a:pt x="14097" y="7051"/>
                    </a:cubicBezTo>
                    <a:close/>
                  </a:path>
                </a:pathLst>
              </a:custGeom>
              <a:grpFill/>
              <a:ln w="9525" cap="flat">
                <a:noFill/>
                <a:prstDash val="solid"/>
                <a:miter/>
              </a:ln>
            </p:spPr>
            <p:txBody>
              <a:bodyPr rtlCol="0" anchor="ctr"/>
              <a:lstStyle/>
              <a:p>
                <a:endParaRPr lang="en-US"/>
              </a:p>
            </p:txBody>
          </p:sp>
          <p:sp>
            <p:nvSpPr>
              <p:cNvPr id="204" name="Freeform: Shape 203">
                <a:extLst>
                  <a:ext uri="{FF2B5EF4-FFF2-40B4-BE49-F238E27FC236}">
                    <a16:creationId xmlns:a16="http://schemas.microsoft.com/office/drawing/2014/main" id="{735023C8-4EFD-461A-8FFD-C78035856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85287" y="3777429"/>
                <a:ext cx="14096" cy="14099"/>
              </a:xfrm>
              <a:custGeom>
                <a:avLst/>
                <a:gdLst>
                  <a:gd name="connsiteX0" fmla="*/ 14097 w 14096"/>
                  <a:gd name="connsiteY0" fmla="*/ 7051 h 14099"/>
                  <a:gd name="connsiteX1" fmla="*/ 7048 w 14096"/>
                  <a:gd name="connsiteY1" fmla="*/ 14099 h 14099"/>
                  <a:gd name="connsiteX2" fmla="*/ 0 w 14096"/>
                  <a:gd name="connsiteY2" fmla="*/ 7051 h 14099"/>
                  <a:gd name="connsiteX3" fmla="*/ 7048 w 14096"/>
                  <a:gd name="connsiteY3" fmla="*/ 2 h 14099"/>
                  <a:gd name="connsiteX4" fmla="*/ 14097 w 14096"/>
                  <a:gd name="connsiteY4" fmla="*/ 7051 h 140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9">
                    <a:moveTo>
                      <a:pt x="14097" y="7051"/>
                    </a:moveTo>
                    <a:cubicBezTo>
                      <a:pt x="14097" y="10956"/>
                      <a:pt x="10954" y="14099"/>
                      <a:pt x="7048" y="14099"/>
                    </a:cubicBezTo>
                    <a:cubicBezTo>
                      <a:pt x="3143" y="14099"/>
                      <a:pt x="0" y="10956"/>
                      <a:pt x="0" y="7051"/>
                    </a:cubicBezTo>
                    <a:cubicBezTo>
                      <a:pt x="0" y="3145"/>
                      <a:pt x="3143" y="2"/>
                      <a:pt x="7048" y="2"/>
                    </a:cubicBezTo>
                    <a:cubicBezTo>
                      <a:pt x="10858" y="-93"/>
                      <a:pt x="14097" y="3145"/>
                      <a:pt x="14097" y="7051"/>
                    </a:cubicBezTo>
                    <a:close/>
                  </a:path>
                </a:pathLst>
              </a:custGeom>
              <a:grpFill/>
              <a:ln w="9525" cap="flat">
                <a:noFill/>
                <a:prstDash val="solid"/>
                <a:miter/>
              </a:ln>
            </p:spPr>
            <p:txBody>
              <a:bodyPr rtlCol="0" anchor="ctr"/>
              <a:lstStyle/>
              <a:p>
                <a:endParaRPr lang="en-US"/>
              </a:p>
            </p:txBody>
          </p:sp>
          <p:sp>
            <p:nvSpPr>
              <p:cNvPr id="205" name="Freeform: Shape 204">
                <a:extLst>
                  <a:ext uri="{FF2B5EF4-FFF2-40B4-BE49-F238E27FC236}">
                    <a16:creationId xmlns:a16="http://schemas.microsoft.com/office/drawing/2014/main" id="{7FFEB6B5-C11C-4B5F-BCC4-C86C5659E6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44424" y="3777424"/>
                <a:ext cx="14096" cy="14096"/>
              </a:xfrm>
              <a:custGeom>
                <a:avLst/>
                <a:gdLst>
                  <a:gd name="connsiteX0" fmla="*/ 14097 w 14096"/>
                  <a:gd name="connsiteY0" fmla="*/ 7048 h 14096"/>
                  <a:gd name="connsiteX1" fmla="*/ 7048 w 14096"/>
                  <a:gd name="connsiteY1" fmla="*/ 14097 h 14096"/>
                  <a:gd name="connsiteX2" fmla="*/ 0 w 14096"/>
                  <a:gd name="connsiteY2" fmla="*/ 7048 h 14096"/>
                  <a:gd name="connsiteX3" fmla="*/ 7048 w 14096"/>
                  <a:gd name="connsiteY3" fmla="*/ 0 h 14096"/>
                  <a:gd name="connsiteX4" fmla="*/ 14097 w 14096"/>
                  <a:gd name="connsiteY4" fmla="*/ 7048 h 14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6" h="14096">
                    <a:moveTo>
                      <a:pt x="14097" y="7048"/>
                    </a:moveTo>
                    <a:cubicBezTo>
                      <a:pt x="14097" y="10941"/>
                      <a:pt x="10941" y="14097"/>
                      <a:pt x="7048" y="14097"/>
                    </a:cubicBezTo>
                    <a:cubicBezTo>
                      <a:pt x="3156" y="14097"/>
                      <a:pt x="0" y="10941"/>
                      <a:pt x="0" y="7048"/>
                    </a:cubicBezTo>
                    <a:cubicBezTo>
                      <a:pt x="0" y="3156"/>
                      <a:pt x="3156" y="0"/>
                      <a:pt x="7048" y="0"/>
                    </a:cubicBezTo>
                    <a:cubicBezTo>
                      <a:pt x="10941" y="0"/>
                      <a:pt x="14097" y="3156"/>
                      <a:pt x="14097" y="7048"/>
                    </a:cubicBezTo>
                    <a:close/>
                  </a:path>
                </a:pathLst>
              </a:custGeom>
              <a:grpFill/>
              <a:ln w="9525" cap="flat">
                <a:noFill/>
                <a:prstDash val="solid"/>
                <a:miter/>
              </a:ln>
            </p:spPr>
            <p:txBody>
              <a:bodyPr rtlCol="0" anchor="ctr"/>
              <a:lstStyle/>
              <a:p>
                <a:endParaRPr lang="en-US" dirty="0"/>
              </a:p>
            </p:txBody>
          </p:sp>
        </p:grpSp>
      </p:grpSp>
    </p:spTree>
    <p:extLst>
      <p:ext uri="{BB962C8B-B14F-4D97-AF65-F5344CB8AC3E}">
        <p14:creationId xmlns:p14="http://schemas.microsoft.com/office/powerpoint/2010/main" val="316364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53DD4-69B1-1735-EC69-2BDE2A7F1825}"/>
              </a:ext>
            </a:extLst>
          </p:cNvPr>
          <p:cNvSpPr>
            <a:spLocks noGrp="1"/>
          </p:cNvSpPr>
          <p:nvPr>
            <p:ph type="title"/>
          </p:nvPr>
        </p:nvSpPr>
        <p:spPr>
          <a:xfrm>
            <a:off x="838200" y="69012"/>
            <a:ext cx="10515600" cy="741872"/>
          </a:xfrm>
        </p:spPr>
        <p:txBody>
          <a:bodyPr/>
          <a:lstStyle/>
          <a:p>
            <a:r>
              <a:rPr lang="en-US" dirty="0"/>
              <a:t>Project Overview</a:t>
            </a:r>
          </a:p>
        </p:txBody>
      </p:sp>
      <p:sp>
        <p:nvSpPr>
          <p:cNvPr id="3" name="Content Placeholder 2">
            <a:extLst>
              <a:ext uri="{FF2B5EF4-FFF2-40B4-BE49-F238E27FC236}">
                <a16:creationId xmlns:a16="http://schemas.microsoft.com/office/drawing/2014/main" id="{C3EF09DB-E1F0-965D-D537-6355C7240992}"/>
              </a:ext>
            </a:extLst>
          </p:cNvPr>
          <p:cNvSpPr>
            <a:spLocks noGrp="1"/>
          </p:cNvSpPr>
          <p:nvPr>
            <p:ph idx="1"/>
          </p:nvPr>
        </p:nvSpPr>
        <p:spPr>
          <a:xfrm>
            <a:off x="838200" y="1104182"/>
            <a:ext cx="10515600" cy="5753818"/>
          </a:xfrm>
        </p:spPr>
        <p:txBody>
          <a:bodyPr>
            <a:normAutofit/>
          </a:bodyPr>
          <a:lstStyle/>
          <a:p>
            <a:pPr marL="0" indent="0">
              <a:buNone/>
            </a:pPr>
            <a:r>
              <a:rPr lang="en-US" sz="2400" dirty="0">
                <a:latin typeface="Aparajita" panose="02020603050405020304" pitchFamily="18" charset="0"/>
                <a:cs typeface="Aparajita" panose="02020603050405020304" pitchFamily="18" charset="0"/>
              </a:rPr>
              <a:t>Scenario:</a:t>
            </a:r>
          </a:p>
          <a:p>
            <a:pPr marL="0" indent="0">
              <a:buNone/>
            </a:pPr>
            <a:r>
              <a:rPr lang="en-US" sz="2400" dirty="0">
                <a:latin typeface="Aparajita" panose="02020603050405020304" pitchFamily="18" charset="0"/>
                <a:cs typeface="Aparajita" panose="02020603050405020304" pitchFamily="18" charset="0"/>
              </a:rPr>
              <a:t>As a junior data analyst working on the marketing analyst team at Cyclitic, a bike-share company in Chicago. The director of marketing believes the company’s future success depends on maximizing the number of annual members. Your team wants to understand  how casual riders and annual members use </a:t>
            </a:r>
            <a:r>
              <a:rPr lang="en-US" sz="2400" dirty="0" err="1">
                <a:latin typeface="Aparajita" panose="02020603050405020304" pitchFamily="18" charset="0"/>
                <a:cs typeface="Aparajita" panose="02020603050405020304" pitchFamily="18" charset="0"/>
              </a:rPr>
              <a:t>Cyclistic</a:t>
            </a:r>
            <a:r>
              <a:rPr lang="en-US" sz="2400" dirty="0">
                <a:latin typeface="Aparajita" panose="02020603050405020304" pitchFamily="18" charset="0"/>
                <a:cs typeface="Aparajita" panose="02020603050405020304" pitchFamily="18" charset="0"/>
              </a:rPr>
              <a:t> bikes differently. From these insights, your team will design a new marketing strategy to covert casual riders into annual members. </a:t>
            </a:r>
            <a:r>
              <a:rPr lang="en-US" sz="2400" dirty="0" err="1">
                <a:latin typeface="Aparajita" panose="02020603050405020304" pitchFamily="18" charset="0"/>
                <a:cs typeface="Aparajita" panose="02020603050405020304" pitchFamily="18" charset="0"/>
              </a:rPr>
              <a:t>Cyclistic</a:t>
            </a:r>
            <a:r>
              <a:rPr lang="en-US" sz="2400" dirty="0">
                <a:latin typeface="Aparajita" panose="02020603050405020304" pitchFamily="18" charset="0"/>
                <a:cs typeface="Aparajita" panose="02020603050405020304" pitchFamily="18" charset="0"/>
              </a:rPr>
              <a:t> executives must approve your recommendations.</a:t>
            </a:r>
          </a:p>
          <a:p>
            <a:pPr marL="0" indent="0">
              <a:buNone/>
            </a:pPr>
            <a:r>
              <a:rPr lang="en-US" sz="2400" dirty="0">
                <a:latin typeface="Aparajita" panose="02020603050405020304" pitchFamily="18" charset="0"/>
                <a:cs typeface="Aparajita" panose="02020603050405020304" pitchFamily="18" charset="0"/>
              </a:rPr>
              <a:t>Key Stakeholders:</a:t>
            </a:r>
          </a:p>
          <a:p>
            <a:pPr>
              <a:buFont typeface="Wingdings" panose="05000000000000000000" pitchFamily="2" charset="2"/>
              <a:buChar char="Ø"/>
            </a:pPr>
            <a:r>
              <a:rPr lang="en-US" sz="2400" dirty="0">
                <a:latin typeface="Aparajita" panose="02020603050405020304" pitchFamily="18" charset="0"/>
                <a:cs typeface="Aparajita" panose="02020603050405020304" pitchFamily="18" charset="0"/>
              </a:rPr>
              <a:t>Lily Moreno: the Director of Marketing and my manager</a:t>
            </a:r>
          </a:p>
          <a:p>
            <a:pPr>
              <a:buFont typeface="Wingdings" panose="05000000000000000000" pitchFamily="2" charset="2"/>
              <a:buChar char="Ø"/>
            </a:pPr>
            <a:r>
              <a:rPr lang="en-US" sz="2400" dirty="0" err="1">
                <a:latin typeface="Aparajita" panose="02020603050405020304" pitchFamily="18" charset="0"/>
                <a:cs typeface="Aparajita" panose="02020603050405020304" pitchFamily="18" charset="0"/>
              </a:rPr>
              <a:t>Cyclistic</a:t>
            </a:r>
            <a:r>
              <a:rPr lang="en-US" sz="2400" dirty="0">
                <a:latin typeface="Aparajita" panose="02020603050405020304" pitchFamily="18" charset="0"/>
                <a:cs typeface="Aparajita" panose="02020603050405020304" pitchFamily="18" charset="0"/>
              </a:rPr>
              <a:t> Executive Team: the notoriously detail-oriented executive team who will decide whether to approve the recommended marketing program.</a:t>
            </a:r>
          </a:p>
          <a:p>
            <a:pPr>
              <a:buFont typeface="Wingdings" panose="05000000000000000000" pitchFamily="2" charset="2"/>
              <a:buChar char="Ø"/>
            </a:pPr>
            <a:r>
              <a:rPr lang="en-US" sz="2400" dirty="0" err="1">
                <a:latin typeface="Aparajita" panose="02020603050405020304" pitchFamily="18" charset="0"/>
                <a:cs typeface="Aparajita" panose="02020603050405020304" pitchFamily="18" charset="0"/>
              </a:rPr>
              <a:t>Cyclistic</a:t>
            </a:r>
            <a:r>
              <a:rPr lang="en-US" sz="2400" dirty="0">
                <a:latin typeface="Aparajita" panose="02020603050405020304" pitchFamily="18" charset="0"/>
                <a:cs typeface="Aparajita" panose="02020603050405020304" pitchFamily="18" charset="0"/>
              </a:rPr>
              <a:t> Marketing Analytics Team: a team of data analysts who are responsible for collecting, analyzing, and reporting data that helps guide </a:t>
            </a:r>
            <a:r>
              <a:rPr lang="en-US" sz="2400" dirty="0" err="1">
                <a:latin typeface="Aparajita" panose="02020603050405020304" pitchFamily="18" charset="0"/>
                <a:cs typeface="Aparajita" panose="02020603050405020304" pitchFamily="18" charset="0"/>
              </a:rPr>
              <a:t>Cyclistic</a:t>
            </a:r>
            <a:r>
              <a:rPr lang="en-US" sz="2400" dirty="0">
                <a:latin typeface="Aparajita" panose="02020603050405020304" pitchFamily="18" charset="0"/>
                <a:cs typeface="Aparajita" panose="02020603050405020304" pitchFamily="18" charset="0"/>
              </a:rPr>
              <a:t> marketing strategy (my team)</a:t>
            </a:r>
          </a:p>
          <a:p>
            <a:pPr>
              <a:buFont typeface="Wingdings" panose="05000000000000000000" pitchFamily="2" charset="2"/>
              <a:buChar char="Ø"/>
            </a:pPr>
            <a:endParaRPr lang="en-US" dirty="0">
              <a:latin typeface="Aparajita" panose="02020603050405020304" pitchFamily="18" charset="0"/>
              <a:cs typeface="Aparajita" panose="02020603050405020304" pitchFamily="18" charset="0"/>
            </a:endParaRPr>
          </a:p>
          <a:p>
            <a:pPr marL="0" indent="0">
              <a:buNone/>
            </a:pPr>
            <a:endParaRPr lang="en-US" dirty="0"/>
          </a:p>
        </p:txBody>
      </p:sp>
    </p:spTree>
    <p:extLst>
      <p:ext uri="{BB962C8B-B14F-4D97-AF65-F5344CB8AC3E}">
        <p14:creationId xmlns:p14="http://schemas.microsoft.com/office/powerpoint/2010/main" val="168134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9F3BF-CF2F-0FF3-5429-128F98804490}"/>
              </a:ext>
            </a:extLst>
          </p:cNvPr>
          <p:cNvSpPr>
            <a:spLocks noGrp="1"/>
          </p:cNvSpPr>
          <p:nvPr>
            <p:ph type="title"/>
          </p:nvPr>
        </p:nvSpPr>
        <p:spPr/>
        <p:txBody>
          <a:bodyPr/>
          <a:lstStyle/>
          <a:p>
            <a:r>
              <a:rPr lang="en-US" dirty="0"/>
              <a:t>Ask- Define The Business Question </a:t>
            </a:r>
          </a:p>
        </p:txBody>
      </p:sp>
      <p:sp>
        <p:nvSpPr>
          <p:cNvPr id="3" name="Content Placeholder 2">
            <a:extLst>
              <a:ext uri="{FF2B5EF4-FFF2-40B4-BE49-F238E27FC236}">
                <a16:creationId xmlns:a16="http://schemas.microsoft.com/office/drawing/2014/main" id="{9718BDA2-6493-2A57-F3CF-E1AB54F8B714}"/>
              </a:ext>
            </a:extLst>
          </p:cNvPr>
          <p:cNvSpPr>
            <a:spLocks noGrp="1"/>
          </p:cNvSpPr>
          <p:nvPr>
            <p:ph idx="1"/>
          </p:nvPr>
        </p:nvSpPr>
        <p:spPr/>
        <p:txBody>
          <a:bodyPr>
            <a:normAutofit/>
          </a:bodyPr>
          <a:lstStyle/>
          <a:p>
            <a:pPr marL="0" indent="0">
              <a:buNone/>
            </a:pPr>
            <a:r>
              <a:rPr lang="en-US" sz="2400" dirty="0">
                <a:latin typeface="Aparajita" panose="02020603050405020304" pitchFamily="18" charset="0"/>
                <a:cs typeface="Aparajita" panose="02020603050405020304" pitchFamily="18" charset="0"/>
              </a:rPr>
              <a:t>Key Question: How can Design marketing team convert casual riders into annual members</a:t>
            </a:r>
          </a:p>
          <a:p>
            <a:pPr marL="0" indent="0">
              <a:buNone/>
            </a:pPr>
            <a:endParaRPr lang="en-US" sz="2400" dirty="0">
              <a:latin typeface="Aparajita" panose="02020603050405020304" pitchFamily="18" charset="0"/>
              <a:cs typeface="Aparajita" panose="02020603050405020304" pitchFamily="18" charset="0"/>
            </a:endParaRPr>
          </a:p>
          <a:p>
            <a:pPr marL="0" indent="0">
              <a:buNone/>
            </a:pPr>
            <a:endParaRPr lang="en-US" dirty="0">
              <a:latin typeface="Aparajita" panose="02020603050405020304" pitchFamily="18" charset="0"/>
              <a:cs typeface="Aparajita" panose="02020603050405020304" pitchFamily="18" charset="0"/>
            </a:endParaRPr>
          </a:p>
          <a:p>
            <a:r>
              <a:rPr lang="en-US" sz="2400" dirty="0">
                <a:latin typeface="Aparajita" panose="02020603050405020304" pitchFamily="18" charset="0"/>
                <a:cs typeface="Aparajita" panose="02020603050405020304" pitchFamily="18" charset="0"/>
              </a:rPr>
              <a:t> How do Annual members and Casual riders use </a:t>
            </a:r>
            <a:r>
              <a:rPr lang="en-US" sz="2400" dirty="0" err="1">
                <a:latin typeface="Aparajita" panose="02020603050405020304" pitchFamily="18" charset="0"/>
                <a:cs typeface="Aparajita" panose="02020603050405020304" pitchFamily="18" charset="0"/>
              </a:rPr>
              <a:t>Cyclistic</a:t>
            </a:r>
            <a:r>
              <a:rPr lang="en-US" sz="2400" dirty="0">
                <a:latin typeface="Aparajita" panose="02020603050405020304" pitchFamily="18" charset="0"/>
                <a:cs typeface="Aparajita" panose="02020603050405020304" pitchFamily="18" charset="0"/>
              </a:rPr>
              <a:t> rides differently?</a:t>
            </a:r>
            <a:br>
              <a:rPr lang="en-US" sz="2400" dirty="0">
                <a:latin typeface="Aparajita" panose="02020603050405020304" pitchFamily="18" charset="0"/>
                <a:cs typeface="Aparajita" panose="02020603050405020304" pitchFamily="18" charset="0"/>
              </a:rPr>
            </a:br>
            <a:r>
              <a:rPr lang="en-US" sz="2400" dirty="0">
                <a:latin typeface="Aparajita" panose="02020603050405020304" pitchFamily="18" charset="0"/>
                <a:cs typeface="Aparajita" panose="02020603050405020304" pitchFamily="18" charset="0"/>
              </a:rPr>
              <a:t> </a:t>
            </a:r>
          </a:p>
          <a:p>
            <a:r>
              <a:rPr lang="en-US" sz="2400" dirty="0">
                <a:latin typeface="Aparajita" panose="02020603050405020304" pitchFamily="18" charset="0"/>
                <a:cs typeface="Aparajita" panose="02020603050405020304" pitchFamily="18" charset="0"/>
              </a:rPr>
              <a:t>Why would casual riders buy </a:t>
            </a:r>
            <a:r>
              <a:rPr lang="en-US" sz="2400" dirty="0" err="1">
                <a:latin typeface="Aparajita" panose="02020603050405020304" pitchFamily="18" charset="0"/>
                <a:cs typeface="Aparajita" panose="02020603050405020304" pitchFamily="18" charset="0"/>
              </a:rPr>
              <a:t>Cyclistic</a:t>
            </a:r>
            <a:r>
              <a:rPr lang="en-US" sz="2400" dirty="0">
                <a:latin typeface="Aparajita" panose="02020603050405020304" pitchFamily="18" charset="0"/>
                <a:cs typeface="Aparajita" panose="02020603050405020304" pitchFamily="18" charset="0"/>
              </a:rPr>
              <a:t> annual memberships?</a:t>
            </a:r>
            <a:br>
              <a:rPr lang="en-US" sz="2400" dirty="0">
                <a:latin typeface="Aparajita" panose="02020603050405020304" pitchFamily="18" charset="0"/>
                <a:cs typeface="Aparajita" panose="02020603050405020304" pitchFamily="18" charset="0"/>
              </a:rPr>
            </a:br>
            <a:r>
              <a:rPr lang="en-US" sz="2400" dirty="0">
                <a:latin typeface="Aparajita" panose="02020603050405020304" pitchFamily="18" charset="0"/>
                <a:cs typeface="Aparajita" panose="02020603050405020304" pitchFamily="18" charset="0"/>
              </a:rPr>
              <a:t> </a:t>
            </a:r>
          </a:p>
          <a:p>
            <a:r>
              <a:rPr lang="en-US" sz="2400" dirty="0">
                <a:latin typeface="Aparajita" panose="02020603050405020304" pitchFamily="18" charset="0"/>
                <a:cs typeface="Aparajita" panose="02020603050405020304" pitchFamily="18" charset="0"/>
              </a:rPr>
              <a:t>How can </a:t>
            </a:r>
            <a:r>
              <a:rPr lang="en-US" sz="2400" dirty="0" err="1">
                <a:latin typeface="Aparajita" panose="02020603050405020304" pitchFamily="18" charset="0"/>
                <a:cs typeface="Aparajita" panose="02020603050405020304" pitchFamily="18" charset="0"/>
              </a:rPr>
              <a:t>Cyclistic</a:t>
            </a:r>
            <a:r>
              <a:rPr lang="en-US" sz="2400" dirty="0">
                <a:latin typeface="Aparajita" panose="02020603050405020304" pitchFamily="18" charset="0"/>
                <a:cs typeface="Aparajita" panose="02020603050405020304" pitchFamily="18" charset="0"/>
              </a:rPr>
              <a:t> use digital media to influence casual riders to become members?</a:t>
            </a:r>
          </a:p>
        </p:txBody>
      </p:sp>
    </p:spTree>
    <p:extLst>
      <p:ext uri="{BB962C8B-B14F-4D97-AF65-F5344CB8AC3E}">
        <p14:creationId xmlns:p14="http://schemas.microsoft.com/office/powerpoint/2010/main" val="10031195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B62E2-5034-D43A-F195-392D12463A98}"/>
              </a:ext>
            </a:extLst>
          </p:cNvPr>
          <p:cNvSpPr>
            <a:spLocks noGrp="1"/>
          </p:cNvSpPr>
          <p:nvPr>
            <p:ph type="title"/>
          </p:nvPr>
        </p:nvSpPr>
        <p:spPr/>
        <p:txBody>
          <a:bodyPr/>
          <a:lstStyle/>
          <a:p>
            <a:r>
              <a:rPr lang="en-US" dirty="0"/>
              <a:t>Problem Statement</a:t>
            </a:r>
          </a:p>
        </p:txBody>
      </p:sp>
      <p:sp>
        <p:nvSpPr>
          <p:cNvPr id="3" name="Content Placeholder 2">
            <a:extLst>
              <a:ext uri="{FF2B5EF4-FFF2-40B4-BE49-F238E27FC236}">
                <a16:creationId xmlns:a16="http://schemas.microsoft.com/office/drawing/2014/main" id="{8319963A-EF49-8B0C-C8D4-7D7C9A66E565}"/>
              </a:ext>
            </a:extLst>
          </p:cNvPr>
          <p:cNvSpPr>
            <a:spLocks noGrp="1"/>
          </p:cNvSpPr>
          <p:nvPr>
            <p:ph idx="1"/>
          </p:nvPr>
        </p:nvSpPr>
        <p:spPr/>
        <p:txBody>
          <a:bodyPr>
            <a:normAutofit fontScale="92500" lnSpcReduction="10000"/>
          </a:bodyPr>
          <a:lstStyle/>
          <a:p>
            <a:r>
              <a:rPr lang="en-US" dirty="0" err="1">
                <a:latin typeface="Aparajita" panose="02020603050405020304" pitchFamily="18" charset="0"/>
                <a:cs typeface="Aparajita" panose="02020603050405020304" pitchFamily="18" charset="0"/>
              </a:rPr>
              <a:t>Cyclistic</a:t>
            </a:r>
            <a:r>
              <a:rPr lang="en-US" dirty="0">
                <a:latin typeface="Aparajita" panose="02020603050405020304" pitchFamily="18" charset="0"/>
                <a:cs typeface="Aparajita" panose="02020603050405020304" pitchFamily="18" charset="0"/>
              </a:rPr>
              <a:t> wants to increase revenue by converting more casual riders into annual members, but it’s unclear what riding behaviors, patterns, or customer characteristics influence membership decisions</a:t>
            </a:r>
          </a:p>
          <a:p>
            <a:pPr marL="0" indent="0">
              <a:buNone/>
            </a:pPr>
            <a:endParaRPr lang="en-US" dirty="0">
              <a:latin typeface="Aparajita" panose="02020603050405020304" pitchFamily="18" charset="0"/>
              <a:cs typeface="Aparajita" panose="02020603050405020304" pitchFamily="18" charset="0"/>
            </a:endParaRPr>
          </a:p>
          <a:p>
            <a:pPr marL="0" indent="0">
              <a:buNone/>
            </a:pPr>
            <a:r>
              <a:rPr lang="en-US" b="1" dirty="0">
                <a:latin typeface="Aparajita" panose="02020603050405020304" pitchFamily="18" charset="0"/>
                <a:cs typeface="Aparajita" panose="02020603050405020304" pitchFamily="18" charset="0"/>
              </a:rPr>
              <a:t>Deliverables:</a:t>
            </a:r>
          </a:p>
          <a:p>
            <a:r>
              <a:rPr lang="en-US" dirty="0">
                <a:latin typeface="Aparajita" panose="02020603050405020304" pitchFamily="18" charset="0"/>
                <a:cs typeface="Aparajita" panose="02020603050405020304" pitchFamily="18" charset="0"/>
              </a:rPr>
              <a:t>A cleaned and analyzed dataset of 2019–2020 ride activity.</a:t>
            </a:r>
          </a:p>
          <a:p>
            <a:r>
              <a:rPr lang="en-US" dirty="0">
                <a:latin typeface="Aparajita" panose="02020603050405020304" pitchFamily="18" charset="0"/>
                <a:cs typeface="Aparajita" panose="02020603050405020304" pitchFamily="18" charset="0"/>
              </a:rPr>
              <a:t>Data visualizations (Tableau dashboards &amp; charts) comparing member vs. casual rider behavior. </a:t>
            </a:r>
          </a:p>
          <a:p>
            <a:r>
              <a:rPr lang="en-US" dirty="0">
                <a:latin typeface="Aparajita" panose="02020603050405020304" pitchFamily="18" charset="0"/>
                <a:cs typeface="Aparajita" panose="02020603050405020304" pitchFamily="18" charset="0"/>
              </a:rPr>
              <a:t>Insights &amp; recommendations on ride length, day of week, and seasonality trends. </a:t>
            </a:r>
          </a:p>
          <a:p>
            <a:r>
              <a:rPr lang="en-US" dirty="0">
                <a:latin typeface="Aparajita" panose="02020603050405020304" pitchFamily="18" charset="0"/>
                <a:cs typeface="Aparajita" panose="02020603050405020304" pitchFamily="18" charset="0"/>
              </a:rPr>
              <a:t>A strategic proposal with targeted actions for converting casual riders into members</a:t>
            </a:r>
          </a:p>
        </p:txBody>
      </p:sp>
    </p:spTree>
    <p:extLst>
      <p:ext uri="{BB962C8B-B14F-4D97-AF65-F5344CB8AC3E}">
        <p14:creationId xmlns:p14="http://schemas.microsoft.com/office/powerpoint/2010/main" val="419889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Freeform: Shape 31">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E59DF2FA-F67A-D143-BBF7-35A44D3BDBBD}"/>
              </a:ext>
            </a:extLst>
          </p:cNvPr>
          <p:cNvSpPr>
            <a:spLocks noGrp="1"/>
          </p:cNvSpPr>
          <p:nvPr>
            <p:ph type="title"/>
          </p:nvPr>
        </p:nvSpPr>
        <p:spPr>
          <a:xfrm>
            <a:off x="2232252" y="633046"/>
            <a:ext cx="4463623" cy="1314996"/>
          </a:xfrm>
        </p:spPr>
        <p:txBody>
          <a:bodyPr anchor="b">
            <a:normAutofit/>
          </a:bodyPr>
          <a:lstStyle/>
          <a:p>
            <a:r>
              <a:rPr lang="en-US" dirty="0"/>
              <a:t>Prepare- Data Collection </a:t>
            </a:r>
          </a:p>
        </p:txBody>
      </p:sp>
      <p:sp>
        <p:nvSpPr>
          <p:cNvPr id="34" name="Freeform: Shape 33">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6" name="Freeform: Shape 35">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 name="Content Placeholder 2">
            <a:extLst>
              <a:ext uri="{FF2B5EF4-FFF2-40B4-BE49-F238E27FC236}">
                <a16:creationId xmlns:a16="http://schemas.microsoft.com/office/drawing/2014/main" id="{6D8AADD4-825D-D286-95E8-00E16A00CD3D}"/>
              </a:ext>
            </a:extLst>
          </p:cNvPr>
          <p:cNvSpPr>
            <a:spLocks noGrp="1"/>
          </p:cNvSpPr>
          <p:nvPr>
            <p:ph idx="1"/>
          </p:nvPr>
        </p:nvSpPr>
        <p:spPr>
          <a:xfrm>
            <a:off x="2232252" y="2125737"/>
            <a:ext cx="4463623" cy="4044463"/>
          </a:xfrm>
        </p:spPr>
        <p:txBody>
          <a:bodyPr>
            <a:normAutofit/>
          </a:bodyPr>
          <a:lstStyle/>
          <a:p>
            <a:pPr marL="0" indent="0">
              <a:buNone/>
            </a:pPr>
            <a:r>
              <a:rPr lang="en-US" sz="1300" b="1" dirty="0">
                <a:latin typeface="Aparajita" panose="02020603050405020304" pitchFamily="18" charset="0"/>
                <a:cs typeface="Aparajita" panose="02020603050405020304" pitchFamily="18" charset="0"/>
              </a:rPr>
              <a:t>Data Source:</a:t>
            </a:r>
          </a:p>
          <a:p>
            <a:r>
              <a:rPr lang="en-US" sz="1300" dirty="0">
                <a:latin typeface="Aparajita" panose="02020603050405020304" pitchFamily="18" charset="0"/>
                <a:cs typeface="Aparajita" panose="02020603050405020304" pitchFamily="18" charset="0"/>
              </a:rPr>
              <a:t>I used the 12 month historical Divvy/</a:t>
            </a:r>
            <a:r>
              <a:rPr lang="en-US" sz="1300" dirty="0" err="1">
                <a:latin typeface="Aparajita" panose="02020603050405020304" pitchFamily="18" charset="0"/>
                <a:cs typeface="Aparajita" panose="02020603050405020304" pitchFamily="18" charset="0"/>
              </a:rPr>
              <a:t>Cyclistic</a:t>
            </a:r>
            <a:r>
              <a:rPr lang="en-US" sz="1300" dirty="0">
                <a:latin typeface="Aparajita" panose="02020603050405020304" pitchFamily="18" charset="0"/>
                <a:cs typeface="Aparajita" panose="02020603050405020304" pitchFamily="18" charset="0"/>
              </a:rPr>
              <a:t> trip data (2019–2020)</a:t>
            </a:r>
          </a:p>
          <a:p>
            <a:r>
              <a:rPr lang="en-US" sz="1300" dirty="0">
                <a:latin typeface="Aparajita" panose="02020603050405020304" pitchFamily="18" charset="0"/>
                <a:cs typeface="Aparajita" panose="02020603050405020304" pitchFamily="18" charset="0"/>
              </a:rPr>
              <a:t>Provided by Motivate International Inc. license (CSV format)</a:t>
            </a:r>
          </a:p>
          <a:p>
            <a:r>
              <a:rPr lang="en-US" sz="1300" dirty="0">
                <a:latin typeface="Aparajita" panose="02020603050405020304" pitchFamily="18" charset="0"/>
                <a:cs typeface="Aparajita" panose="02020603050405020304" pitchFamily="18" charset="0"/>
              </a:rPr>
              <a:t>Contains ride details: </a:t>
            </a:r>
            <a:r>
              <a:rPr lang="en-US" sz="1300" dirty="0" err="1">
                <a:latin typeface="Aparajita" panose="02020603050405020304" pitchFamily="18" charset="0"/>
                <a:cs typeface="Aparajita" panose="02020603050405020304" pitchFamily="18" charset="0"/>
              </a:rPr>
              <a:t>ride_id</a:t>
            </a:r>
            <a:r>
              <a:rPr lang="en-US" sz="1300" dirty="0">
                <a:latin typeface="Aparajita" panose="02020603050405020304" pitchFamily="18" charset="0"/>
                <a:cs typeface="Aparajita" panose="02020603050405020304" pitchFamily="18" charset="0"/>
              </a:rPr>
              <a:t>, </a:t>
            </a:r>
            <a:r>
              <a:rPr lang="en-US" sz="1300" dirty="0" err="1">
                <a:latin typeface="Aparajita" panose="02020603050405020304" pitchFamily="18" charset="0"/>
                <a:cs typeface="Aparajita" panose="02020603050405020304" pitchFamily="18" charset="0"/>
              </a:rPr>
              <a:t>rideable_type</a:t>
            </a:r>
            <a:r>
              <a:rPr lang="en-US" sz="1300" dirty="0">
                <a:latin typeface="Aparajita" panose="02020603050405020304" pitchFamily="18" charset="0"/>
                <a:cs typeface="Aparajita" panose="02020603050405020304" pitchFamily="18" charset="0"/>
              </a:rPr>
              <a:t>, </a:t>
            </a:r>
            <a:r>
              <a:rPr lang="en-US" sz="1300" dirty="0" err="1">
                <a:latin typeface="Aparajita" panose="02020603050405020304" pitchFamily="18" charset="0"/>
                <a:cs typeface="Aparajita" panose="02020603050405020304" pitchFamily="18" charset="0"/>
              </a:rPr>
              <a:t>start_time</a:t>
            </a:r>
            <a:r>
              <a:rPr lang="en-US" sz="1300" dirty="0">
                <a:latin typeface="Aparajita" panose="02020603050405020304" pitchFamily="18" charset="0"/>
                <a:cs typeface="Aparajita" panose="02020603050405020304" pitchFamily="18" charset="0"/>
              </a:rPr>
              <a:t>, </a:t>
            </a:r>
            <a:r>
              <a:rPr lang="en-US" sz="1300" dirty="0" err="1">
                <a:latin typeface="Aparajita" panose="02020603050405020304" pitchFamily="18" charset="0"/>
                <a:cs typeface="Aparajita" panose="02020603050405020304" pitchFamily="18" charset="0"/>
              </a:rPr>
              <a:t>end_time</a:t>
            </a:r>
            <a:r>
              <a:rPr lang="en-US" sz="1300" dirty="0">
                <a:latin typeface="Aparajita" panose="02020603050405020304" pitchFamily="18" charset="0"/>
                <a:cs typeface="Aparajita" panose="02020603050405020304" pitchFamily="18" charset="0"/>
              </a:rPr>
              <a:t>, </a:t>
            </a:r>
            <a:r>
              <a:rPr lang="en-US" sz="1300" dirty="0" err="1">
                <a:latin typeface="Aparajita" panose="02020603050405020304" pitchFamily="18" charset="0"/>
                <a:cs typeface="Aparajita" panose="02020603050405020304" pitchFamily="18" charset="0"/>
              </a:rPr>
              <a:t>start_station</a:t>
            </a:r>
            <a:r>
              <a:rPr lang="en-US" sz="1300" dirty="0">
                <a:latin typeface="Aparajita" panose="02020603050405020304" pitchFamily="18" charset="0"/>
                <a:cs typeface="Aparajita" panose="02020603050405020304" pitchFamily="18" charset="0"/>
              </a:rPr>
              <a:t>, </a:t>
            </a:r>
            <a:r>
              <a:rPr lang="en-US" sz="1300" dirty="0" err="1">
                <a:latin typeface="Aparajita" panose="02020603050405020304" pitchFamily="18" charset="0"/>
                <a:cs typeface="Aparajita" panose="02020603050405020304" pitchFamily="18" charset="0"/>
              </a:rPr>
              <a:t>end_station</a:t>
            </a:r>
            <a:r>
              <a:rPr lang="en-US" sz="1300" dirty="0">
                <a:latin typeface="Aparajita" panose="02020603050405020304" pitchFamily="18" charset="0"/>
                <a:cs typeface="Aparajita" panose="02020603050405020304" pitchFamily="18" charset="0"/>
              </a:rPr>
              <a:t>, </a:t>
            </a:r>
            <a:r>
              <a:rPr lang="en-US" sz="1300" dirty="0" err="1">
                <a:latin typeface="Aparajita" panose="02020603050405020304" pitchFamily="18" charset="0"/>
                <a:cs typeface="Aparajita" panose="02020603050405020304" pitchFamily="18" charset="0"/>
              </a:rPr>
              <a:t>member_casual</a:t>
            </a:r>
            <a:endParaRPr lang="en-US" sz="1300" dirty="0">
              <a:latin typeface="Aparajita" panose="02020603050405020304" pitchFamily="18" charset="0"/>
              <a:cs typeface="Aparajita" panose="02020603050405020304" pitchFamily="18" charset="0"/>
            </a:endParaRPr>
          </a:p>
          <a:p>
            <a:pPr marL="0" indent="0">
              <a:buNone/>
            </a:pPr>
            <a:r>
              <a:rPr lang="en-US" sz="1300" b="1" dirty="0">
                <a:latin typeface="Aparajita" panose="02020603050405020304" pitchFamily="18" charset="0"/>
                <a:cs typeface="Aparajita" panose="02020603050405020304" pitchFamily="18" charset="0"/>
              </a:rPr>
              <a:t>Initial Checks: </a:t>
            </a:r>
          </a:p>
          <a:p>
            <a:pPr>
              <a:buFont typeface="Wingdings" panose="05000000000000000000" pitchFamily="2" charset="2"/>
              <a:buChar char="Ø"/>
            </a:pPr>
            <a:r>
              <a:rPr lang="en-US" sz="1300" dirty="0">
                <a:latin typeface="Aparajita" panose="02020603050405020304" pitchFamily="18" charset="0"/>
                <a:cs typeface="Aparajita" panose="02020603050405020304" pitchFamily="18" charset="0"/>
              </a:rPr>
              <a:t>Verified data licensing &amp; permission for use</a:t>
            </a:r>
          </a:p>
          <a:p>
            <a:pPr>
              <a:buFont typeface="Wingdings" panose="05000000000000000000" pitchFamily="2" charset="2"/>
              <a:buChar char="Ø"/>
            </a:pPr>
            <a:r>
              <a:rPr lang="en-US" sz="1300" dirty="0">
                <a:latin typeface="Aparajita" panose="02020603050405020304" pitchFamily="18" charset="0"/>
                <a:cs typeface="Aparajita" panose="02020603050405020304" pitchFamily="18" charset="0"/>
              </a:rPr>
              <a:t>Confirmed files are consistent (same column names across months)</a:t>
            </a:r>
          </a:p>
          <a:p>
            <a:pPr>
              <a:buFont typeface="Wingdings" panose="05000000000000000000" pitchFamily="2" charset="2"/>
              <a:buChar char="Ø"/>
            </a:pPr>
            <a:r>
              <a:rPr lang="en-US" sz="1300" dirty="0">
                <a:latin typeface="Aparajita" panose="02020603050405020304" pitchFamily="18" charset="0"/>
                <a:cs typeface="Aparajita" panose="02020603050405020304" pitchFamily="18" charset="0"/>
              </a:rPr>
              <a:t>Ensured dataset is large enough to answer the business question</a:t>
            </a:r>
            <a:r>
              <a:rPr lang="en-US" sz="1300" dirty="0"/>
              <a:t> </a:t>
            </a:r>
          </a:p>
          <a:p>
            <a:pPr marL="0" indent="0">
              <a:buNone/>
            </a:pPr>
            <a:r>
              <a:rPr lang="en-US" sz="1300" b="1" dirty="0">
                <a:latin typeface="Aparajita" panose="02020603050405020304" pitchFamily="18" charset="0"/>
                <a:cs typeface="Aparajita" panose="02020603050405020304" pitchFamily="18" charset="0"/>
              </a:rPr>
              <a:t>Limitations/Considerations: </a:t>
            </a:r>
          </a:p>
          <a:p>
            <a:r>
              <a:rPr lang="en-US" sz="1300" dirty="0">
                <a:latin typeface="Aparajita" panose="02020603050405020304" pitchFamily="18" charset="0"/>
                <a:cs typeface="Aparajita" panose="02020603050405020304" pitchFamily="18" charset="0"/>
              </a:rPr>
              <a:t>Some missing station data</a:t>
            </a:r>
          </a:p>
          <a:p>
            <a:r>
              <a:rPr lang="en-US" sz="1300" dirty="0">
                <a:latin typeface="Aparajita" panose="02020603050405020304" pitchFamily="18" charset="0"/>
                <a:cs typeface="Aparajita" panose="02020603050405020304" pitchFamily="18" charset="0"/>
              </a:rPr>
              <a:t>Outliers (e.g., unusually long or short ride times)</a:t>
            </a:r>
          </a:p>
          <a:p>
            <a:r>
              <a:rPr lang="en-US" sz="1300" dirty="0">
                <a:latin typeface="Aparajita" panose="02020603050405020304" pitchFamily="18" charset="0"/>
                <a:cs typeface="Aparajita" panose="02020603050405020304" pitchFamily="18" charset="0"/>
              </a:rPr>
              <a:t>No demographic or personal info included (privacy protected</a:t>
            </a:r>
          </a:p>
        </p:txBody>
      </p:sp>
      <p:sp>
        <p:nvSpPr>
          <p:cNvPr id="38" name="Freeform: Shape 37">
            <a:extLst>
              <a:ext uri="{FF2B5EF4-FFF2-40B4-BE49-F238E27FC236}">
                <a16:creationId xmlns:a16="http://schemas.microsoft.com/office/drawing/2014/main" id="{D9E00F87-86BE-4F3A-9141-35EC0659D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pic>
        <p:nvPicPr>
          <p:cNvPr id="7" name="Graphic 6" descr="Clipboard outline">
            <a:extLst>
              <a:ext uri="{FF2B5EF4-FFF2-40B4-BE49-F238E27FC236}">
                <a16:creationId xmlns:a16="http://schemas.microsoft.com/office/drawing/2014/main" id="{34D29816-A796-ECCF-1458-B0E89268769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21600000">
            <a:off x="8796751" y="732391"/>
            <a:ext cx="2590987" cy="2590987"/>
          </a:xfrm>
          <a:prstGeom prst="rect">
            <a:avLst/>
          </a:prstGeom>
        </p:spPr>
      </p:pic>
      <p:sp>
        <p:nvSpPr>
          <p:cNvPr id="40" name="Freeform: Shape 39">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42" name="Freeform: Shape 41">
            <a:extLst>
              <a:ext uri="{FF2B5EF4-FFF2-40B4-BE49-F238E27FC236}">
                <a16:creationId xmlns:a16="http://schemas.microsoft.com/office/drawing/2014/main" id="{EBAF167C-3D30-4736-A6B7-5965437B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5" name="Picture 4">
            <a:extLst>
              <a:ext uri="{FF2B5EF4-FFF2-40B4-BE49-F238E27FC236}">
                <a16:creationId xmlns:a16="http://schemas.microsoft.com/office/drawing/2014/main" id="{674884D2-4568-F1A9-0BEC-75E8C8AEF057}"/>
              </a:ext>
            </a:extLst>
          </p:cNvPr>
          <p:cNvPicPr>
            <a:picLocks noChangeAspect="1"/>
          </p:cNvPicPr>
          <p:nvPr/>
        </p:nvPicPr>
        <p:blipFill>
          <a:blip r:embed="rId4"/>
          <a:stretch>
            <a:fillRect/>
          </a:stretch>
        </p:blipFill>
        <p:spPr>
          <a:xfrm>
            <a:off x="6924145" y="3952876"/>
            <a:ext cx="4463594" cy="2098016"/>
          </a:xfrm>
          <a:prstGeom prst="rect">
            <a:avLst/>
          </a:prstGeom>
        </p:spPr>
      </p:pic>
      <p:grpSp>
        <p:nvGrpSpPr>
          <p:cNvPr id="44"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45" name="Freeform: Shape 44">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4107903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5C2EA8-220F-6352-EC77-A95878F889D8}"/>
              </a:ext>
            </a:extLst>
          </p:cNvPr>
          <p:cNvSpPr>
            <a:spLocks noGrp="1"/>
          </p:cNvSpPr>
          <p:nvPr>
            <p:ph type="title"/>
          </p:nvPr>
        </p:nvSpPr>
        <p:spPr>
          <a:xfrm>
            <a:off x="838200" y="129396"/>
            <a:ext cx="10515600" cy="871268"/>
          </a:xfrm>
        </p:spPr>
        <p:txBody>
          <a:bodyPr/>
          <a:lstStyle/>
          <a:p>
            <a:r>
              <a:rPr lang="en-US" dirty="0"/>
              <a:t>Process- Data Cleaning &amp; Preparations</a:t>
            </a:r>
          </a:p>
        </p:txBody>
      </p:sp>
      <p:sp>
        <p:nvSpPr>
          <p:cNvPr id="3" name="Content Placeholder 2">
            <a:extLst>
              <a:ext uri="{FF2B5EF4-FFF2-40B4-BE49-F238E27FC236}">
                <a16:creationId xmlns:a16="http://schemas.microsoft.com/office/drawing/2014/main" id="{EDF21121-922A-A4E3-FFD1-2FF5D67396DD}"/>
              </a:ext>
            </a:extLst>
          </p:cNvPr>
          <p:cNvSpPr>
            <a:spLocks noGrp="1"/>
          </p:cNvSpPr>
          <p:nvPr>
            <p:ph idx="1"/>
          </p:nvPr>
        </p:nvSpPr>
        <p:spPr>
          <a:xfrm>
            <a:off x="672860" y="1147314"/>
            <a:ext cx="10680940" cy="5469146"/>
          </a:xfrm>
        </p:spPr>
        <p:txBody>
          <a:bodyPr>
            <a:normAutofit fontScale="62500" lnSpcReduction="20000"/>
          </a:bodyPr>
          <a:lstStyle/>
          <a:p>
            <a:pPr marL="0" indent="0">
              <a:buNone/>
            </a:pPr>
            <a:r>
              <a:rPr lang="en-US" b="1" dirty="0">
                <a:latin typeface="Aparajita" panose="02020603050405020304" pitchFamily="18" charset="0"/>
                <a:cs typeface="Aparajita" panose="02020603050405020304" pitchFamily="18" charset="0"/>
              </a:rPr>
              <a:t>Data Cleaning Steps :</a:t>
            </a:r>
          </a:p>
          <a:p>
            <a:r>
              <a:rPr lang="en-US" dirty="0">
                <a:latin typeface="Aparajita" panose="02020603050405020304" pitchFamily="18" charset="0"/>
                <a:cs typeface="Aparajita" panose="02020603050405020304" pitchFamily="18" charset="0"/>
              </a:rPr>
              <a:t>Combined 12 monthly CSV files( 2019-2020) into one dataset </a:t>
            </a:r>
          </a:p>
          <a:p>
            <a:r>
              <a:rPr lang="en-US" dirty="0">
                <a:latin typeface="Aparajita" panose="02020603050405020304" pitchFamily="18" charset="0"/>
                <a:cs typeface="Aparajita" panose="02020603050405020304" pitchFamily="18" charset="0"/>
              </a:rPr>
              <a:t>Removed duplicate ride IDs</a:t>
            </a:r>
          </a:p>
          <a:p>
            <a:r>
              <a:rPr lang="en-US" dirty="0">
                <a:latin typeface="Aparajita" panose="02020603050405020304" pitchFamily="18" charset="0"/>
                <a:cs typeface="Aparajita" panose="02020603050405020304" pitchFamily="18" charset="0"/>
              </a:rPr>
              <a:t>Standardized date/time format (start &amp; end time) </a:t>
            </a:r>
          </a:p>
          <a:p>
            <a:r>
              <a:rPr lang="en-US" dirty="0">
                <a:latin typeface="Aparajita" panose="02020603050405020304" pitchFamily="18" charset="0"/>
                <a:cs typeface="Aparajita" panose="02020603050405020304" pitchFamily="18" charset="0"/>
              </a:rPr>
              <a:t>Calculated ride length (</a:t>
            </a:r>
            <a:r>
              <a:rPr lang="en-US" dirty="0" err="1">
                <a:latin typeface="Aparajita" panose="02020603050405020304" pitchFamily="18" charset="0"/>
                <a:cs typeface="Aparajita" panose="02020603050405020304" pitchFamily="18" charset="0"/>
              </a:rPr>
              <a:t>end_time</a:t>
            </a:r>
            <a:r>
              <a:rPr lang="en-US" dirty="0">
                <a:latin typeface="Aparajita" panose="02020603050405020304" pitchFamily="18" charset="0"/>
                <a:cs typeface="Aparajita" panose="02020603050405020304" pitchFamily="18" charset="0"/>
              </a:rPr>
              <a:t> – </a:t>
            </a:r>
            <a:r>
              <a:rPr lang="en-US" dirty="0" err="1">
                <a:latin typeface="Aparajita" panose="02020603050405020304" pitchFamily="18" charset="0"/>
                <a:cs typeface="Aparajita" panose="02020603050405020304" pitchFamily="18" charset="0"/>
              </a:rPr>
              <a:t>start_time</a:t>
            </a:r>
            <a:r>
              <a:rPr lang="en-US" dirty="0">
                <a:latin typeface="Aparajita" panose="02020603050405020304" pitchFamily="18" charset="0"/>
                <a:cs typeface="Aparajita" panose="02020603050405020304" pitchFamily="18" charset="0"/>
              </a:rPr>
              <a:t>)</a:t>
            </a:r>
          </a:p>
          <a:p>
            <a:r>
              <a:rPr lang="en-US" dirty="0">
                <a:latin typeface="Aparajita" panose="02020603050405020304" pitchFamily="18" charset="0"/>
                <a:cs typeface="Aparajita" panose="02020603050405020304" pitchFamily="18" charset="0"/>
              </a:rPr>
              <a:t>Dropped incomplete or null station values </a:t>
            </a:r>
          </a:p>
          <a:p>
            <a:pPr marL="0" indent="0">
              <a:buNone/>
            </a:pPr>
            <a:r>
              <a:rPr lang="en-US" b="1" dirty="0">
                <a:latin typeface="Aparajita" panose="02020603050405020304" pitchFamily="18" charset="0"/>
                <a:cs typeface="Aparajita" panose="02020603050405020304" pitchFamily="18" charset="0"/>
              </a:rPr>
              <a:t>Data Validation </a:t>
            </a:r>
          </a:p>
          <a:p>
            <a:r>
              <a:rPr lang="en-US" dirty="0">
                <a:latin typeface="Aparajita" panose="02020603050405020304" pitchFamily="18" charset="0"/>
                <a:cs typeface="Aparajita" panose="02020603050405020304" pitchFamily="18" charset="0"/>
              </a:rPr>
              <a:t>Filtered out outliers (negative or extremely long ride durations) </a:t>
            </a:r>
          </a:p>
          <a:p>
            <a:r>
              <a:rPr lang="en-US" dirty="0">
                <a:latin typeface="Aparajita" panose="02020603050405020304" pitchFamily="18" charset="0"/>
                <a:cs typeface="Aparajita" panose="02020603050405020304" pitchFamily="18" charset="0"/>
              </a:rPr>
              <a:t>Ensured rideable types matched valid categories (</a:t>
            </a:r>
            <a:r>
              <a:rPr lang="en-US" dirty="0" err="1">
                <a:latin typeface="Aparajita" panose="02020603050405020304" pitchFamily="18" charset="0"/>
                <a:cs typeface="Aparajita" panose="02020603050405020304" pitchFamily="18" charset="0"/>
              </a:rPr>
              <a:t>classic_bike</a:t>
            </a:r>
            <a:r>
              <a:rPr lang="en-US" dirty="0">
                <a:latin typeface="Aparajita" panose="02020603050405020304" pitchFamily="18" charset="0"/>
                <a:cs typeface="Aparajita" panose="02020603050405020304" pitchFamily="18" charset="0"/>
              </a:rPr>
              <a:t>, </a:t>
            </a:r>
            <a:r>
              <a:rPr lang="en-US" dirty="0" err="1">
                <a:latin typeface="Aparajita" panose="02020603050405020304" pitchFamily="18" charset="0"/>
                <a:cs typeface="Aparajita" panose="02020603050405020304" pitchFamily="18" charset="0"/>
              </a:rPr>
              <a:t>docked_bike</a:t>
            </a:r>
            <a:r>
              <a:rPr lang="en-US" dirty="0">
                <a:latin typeface="Aparajita" panose="02020603050405020304" pitchFamily="18" charset="0"/>
                <a:cs typeface="Aparajita" panose="02020603050405020304" pitchFamily="18" charset="0"/>
              </a:rPr>
              <a:t>, </a:t>
            </a:r>
            <a:r>
              <a:rPr lang="en-US" dirty="0" err="1">
                <a:latin typeface="Aparajita" panose="02020603050405020304" pitchFamily="18" charset="0"/>
                <a:cs typeface="Aparajita" panose="02020603050405020304" pitchFamily="18" charset="0"/>
              </a:rPr>
              <a:t>electric_bike</a:t>
            </a:r>
            <a:r>
              <a:rPr lang="en-US" dirty="0">
                <a:latin typeface="Aparajita" panose="02020603050405020304" pitchFamily="18" charset="0"/>
                <a:cs typeface="Aparajita" panose="02020603050405020304" pitchFamily="18" charset="0"/>
              </a:rPr>
              <a:t>) </a:t>
            </a:r>
          </a:p>
          <a:p>
            <a:r>
              <a:rPr lang="en-US" dirty="0">
                <a:latin typeface="Aparajita" panose="02020603050405020304" pitchFamily="18" charset="0"/>
                <a:cs typeface="Aparajita" panose="02020603050405020304" pitchFamily="18" charset="0"/>
              </a:rPr>
              <a:t>Verified member vs. casual labels were consistent</a:t>
            </a:r>
          </a:p>
          <a:p>
            <a:pPr marL="0" indent="0">
              <a:buNone/>
            </a:pPr>
            <a:r>
              <a:rPr lang="en-US" b="1" dirty="0">
                <a:latin typeface="Aparajita" panose="02020603050405020304" pitchFamily="18" charset="0"/>
                <a:cs typeface="Aparajita" panose="02020603050405020304" pitchFamily="18" charset="0"/>
              </a:rPr>
              <a:t>Tools Used </a:t>
            </a:r>
          </a:p>
          <a:p>
            <a:r>
              <a:rPr lang="en-US" dirty="0">
                <a:latin typeface="Aparajita" panose="02020603050405020304" pitchFamily="18" charset="0"/>
                <a:cs typeface="Aparajita" panose="02020603050405020304" pitchFamily="18" charset="0"/>
              </a:rPr>
              <a:t>Excel (initial review &amp; checks) </a:t>
            </a:r>
          </a:p>
          <a:p>
            <a:r>
              <a:rPr lang="en-US" dirty="0">
                <a:latin typeface="Aparajita" panose="02020603050405020304" pitchFamily="18" charset="0"/>
                <a:cs typeface="Aparajita" panose="02020603050405020304" pitchFamily="18" charset="0"/>
              </a:rPr>
              <a:t>SQL (combining &amp; cleaning datasets) </a:t>
            </a:r>
          </a:p>
          <a:p>
            <a:r>
              <a:rPr lang="en-US" dirty="0">
                <a:latin typeface="Aparajita" panose="02020603050405020304" pitchFamily="18" charset="0"/>
                <a:cs typeface="Aparajita" panose="02020603050405020304" pitchFamily="18" charset="0"/>
              </a:rPr>
              <a:t>Tableau (later for visualization) </a:t>
            </a:r>
          </a:p>
          <a:p>
            <a:r>
              <a:rPr lang="en-US" dirty="0">
                <a:latin typeface="Aparajita" panose="02020603050405020304" pitchFamily="18" charset="0"/>
                <a:cs typeface="Aparajita" panose="02020603050405020304" pitchFamily="18" charset="0"/>
              </a:rPr>
              <a:t>GitHub (create raspatory and link to visuals created)</a:t>
            </a:r>
          </a:p>
          <a:p>
            <a:pPr marL="0" indent="0">
              <a:buNone/>
            </a:pPr>
            <a:r>
              <a:rPr lang="en-US" b="1" dirty="0">
                <a:latin typeface="Aparajita" panose="02020603050405020304" pitchFamily="18" charset="0"/>
                <a:cs typeface="Aparajita" panose="02020603050405020304" pitchFamily="18" charset="0"/>
              </a:rPr>
              <a:t>Deliverable</a:t>
            </a:r>
          </a:p>
          <a:p>
            <a:r>
              <a:rPr lang="en-US" dirty="0">
                <a:latin typeface="Aparajita" panose="02020603050405020304" pitchFamily="18" charset="0"/>
                <a:cs typeface="Aparajita" panose="02020603050405020304" pitchFamily="18" charset="0"/>
              </a:rPr>
              <a:t>A cleaned, structured dataset ready for Analyze Phase</a:t>
            </a:r>
          </a:p>
          <a:p>
            <a:endParaRPr lang="en-US" dirty="0"/>
          </a:p>
        </p:txBody>
      </p:sp>
    </p:spTree>
    <p:extLst>
      <p:ext uri="{BB962C8B-B14F-4D97-AF65-F5344CB8AC3E}">
        <p14:creationId xmlns:p14="http://schemas.microsoft.com/office/powerpoint/2010/main" val="28291609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D2FB2-1A5A-316E-7A1C-3B2EEB26A0BC}"/>
              </a:ext>
            </a:extLst>
          </p:cNvPr>
          <p:cNvSpPr>
            <a:spLocks noGrp="1"/>
          </p:cNvSpPr>
          <p:nvPr>
            <p:ph type="title"/>
          </p:nvPr>
        </p:nvSpPr>
        <p:spPr>
          <a:xfrm>
            <a:off x="838200" y="91440"/>
            <a:ext cx="10515600" cy="589598"/>
          </a:xfrm>
        </p:spPr>
        <p:txBody>
          <a:bodyPr>
            <a:normAutofit fontScale="90000"/>
          </a:bodyPr>
          <a:lstStyle/>
          <a:p>
            <a:r>
              <a:rPr lang="en-US" dirty="0"/>
              <a:t>Analysis- Insights </a:t>
            </a:r>
          </a:p>
        </p:txBody>
      </p:sp>
      <p:sp>
        <p:nvSpPr>
          <p:cNvPr id="3" name="Content Placeholder 2">
            <a:extLst>
              <a:ext uri="{FF2B5EF4-FFF2-40B4-BE49-F238E27FC236}">
                <a16:creationId xmlns:a16="http://schemas.microsoft.com/office/drawing/2014/main" id="{9CB750BC-6527-2BB0-8E68-48F571788415}"/>
              </a:ext>
            </a:extLst>
          </p:cNvPr>
          <p:cNvSpPr>
            <a:spLocks noGrp="1"/>
          </p:cNvSpPr>
          <p:nvPr>
            <p:ph idx="1"/>
          </p:nvPr>
        </p:nvSpPr>
        <p:spPr>
          <a:xfrm>
            <a:off x="838200" y="681038"/>
            <a:ext cx="10515600" cy="6085522"/>
          </a:xfrm>
        </p:spPr>
        <p:txBody>
          <a:bodyPr>
            <a:normAutofit lnSpcReduction="10000"/>
          </a:bodyPr>
          <a:lstStyle/>
          <a:p>
            <a:r>
              <a:rPr lang="en-US" sz="2400" dirty="0">
                <a:latin typeface="Aparajita" panose="02020603050405020304" pitchFamily="18" charset="0"/>
                <a:cs typeface="Aparajita" panose="02020603050405020304" pitchFamily="18" charset="0"/>
              </a:rPr>
              <a:t>Compared member vs. casual rider usage (ride length, frequency, seasonality) </a:t>
            </a:r>
          </a:p>
          <a:p>
            <a:r>
              <a:rPr lang="en-US" sz="2400" dirty="0">
                <a:latin typeface="Aparajita" panose="02020603050405020304" pitchFamily="18" charset="0"/>
                <a:cs typeface="Aparajita" panose="02020603050405020304" pitchFamily="18" charset="0"/>
              </a:rPr>
              <a:t>Identified peak ride times (time of day &amp; day of week trends)</a:t>
            </a:r>
          </a:p>
          <a:p>
            <a:r>
              <a:rPr lang="en-US" sz="2400" dirty="0">
                <a:latin typeface="Aparajita" panose="02020603050405020304" pitchFamily="18" charset="0"/>
                <a:cs typeface="Aparajita" panose="02020603050405020304" pitchFamily="18" charset="0"/>
              </a:rPr>
              <a:t>Analyzed station usage patterns (popular start/end points)</a:t>
            </a:r>
          </a:p>
          <a:p>
            <a:pPr marL="0" indent="0">
              <a:buNone/>
            </a:pPr>
            <a:endParaRPr lang="en-US" dirty="0">
              <a:latin typeface="Aparajita" panose="02020603050405020304" pitchFamily="18" charset="0"/>
              <a:cs typeface="Aparajita" panose="02020603050405020304" pitchFamily="18" charset="0"/>
            </a:endParaRPr>
          </a:p>
          <a:p>
            <a:pPr marL="0" indent="0">
              <a:buNone/>
            </a:pPr>
            <a:r>
              <a:rPr lang="en-US" sz="2000" b="1" dirty="0">
                <a:latin typeface="Aparajita" panose="02020603050405020304" pitchFamily="18" charset="0"/>
                <a:cs typeface="Aparajita" panose="02020603050405020304" pitchFamily="18" charset="0"/>
              </a:rPr>
              <a:t>Key Findings</a:t>
            </a:r>
          </a:p>
          <a:p>
            <a:r>
              <a:rPr lang="en-US" sz="2200" dirty="0">
                <a:latin typeface="Aparajita" panose="02020603050405020304" pitchFamily="18" charset="0"/>
                <a:cs typeface="Aparajita" panose="02020603050405020304" pitchFamily="18" charset="0"/>
              </a:rPr>
              <a:t>Casual riders generally take longer rides than members</a:t>
            </a:r>
          </a:p>
          <a:p>
            <a:r>
              <a:rPr lang="en-US" sz="2200" dirty="0">
                <a:latin typeface="Aparajita" panose="02020603050405020304" pitchFamily="18" charset="0"/>
                <a:cs typeface="Aparajita" panose="02020603050405020304" pitchFamily="18" charset="0"/>
              </a:rPr>
              <a:t>Members ride more consistently year-round</a:t>
            </a:r>
          </a:p>
          <a:p>
            <a:r>
              <a:rPr lang="en-US" sz="2200" dirty="0">
                <a:latin typeface="Aparajita" panose="02020603050405020304" pitchFamily="18" charset="0"/>
                <a:cs typeface="Aparajita" panose="02020603050405020304" pitchFamily="18" charset="0"/>
              </a:rPr>
              <a:t>Casual riders are more active on weekends, while members ride more on weekdays</a:t>
            </a:r>
          </a:p>
          <a:p>
            <a:r>
              <a:rPr lang="en-US" sz="2200" dirty="0">
                <a:latin typeface="Aparajita" panose="02020603050405020304" pitchFamily="18" charset="0"/>
                <a:cs typeface="Aparajita" panose="02020603050405020304" pitchFamily="18" charset="0"/>
              </a:rPr>
              <a:t>Electric bikes popular among casual riders; classic bikes more common with members</a:t>
            </a:r>
          </a:p>
          <a:p>
            <a:pPr marL="0" indent="0">
              <a:buNone/>
            </a:pPr>
            <a:endParaRPr lang="en-US" sz="2200" dirty="0">
              <a:latin typeface="Aparajita" panose="02020603050405020304" pitchFamily="18" charset="0"/>
              <a:cs typeface="Aparajita" panose="02020603050405020304" pitchFamily="18" charset="0"/>
            </a:endParaRPr>
          </a:p>
          <a:p>
            <a:pPr marL="0" indent="0">
              <a:buNone/>
            </a:pPr>
            <a:r>
              <a:rPr lang="en-US" sz="2200" b="1" dirty="0">
                <a:latin typeface="Aparajita" panose="02020603050405020304" pitchFamily="18" charset="0"/>
                <a:cs typeface="Aparajita" panose="02020603050405020304" pitchFamily="18" charset="0"/>
              </a:rPr>
              <a:t>Tools Used</a:t>
            </a:r>
          </a:p>
          <a:p>
            <a:r>
              <a:rPr lang="en-US" sz="2200" dirty="0">
                <a:latin typeface="Aparajita" panose="02020603050405020304" pitchFamily="18" charset="0"/>
                <a:cs typeface="Aparajita" panose="02020603050405020304" pitchFamily="18" charset="0"/>
              </a:rPr>
              <a:t>SQL (queries for averages, grouping, filtering)</a:t>
            </a:r>
          </a:p>
          <a:p>
            <a:r>
              <a:rPr lang="en-US" sz="2200" dirty="0">
                <a:latin typeface="Aparajita" panose="02020603050405020304" pitchFamily="18" charset="0"/>
                <a:cs typeface="Aparajita" panose="02020603050405020304" pitchFamily="18" charset="0"/>
              </a:rPr>
              <a:t>Excel (pivot tables for summary stats) </a:t>
            </a:r>
          </a:p>
          <a:p>
            <a:r>
              <a:rPr lang="en-US" sz="2200" dirty="0">
                <a:latin typeface="Aparajita" panose="02020603050405020304" pitchFamily="18" charset="0"/>
                <a:cs typeface="Aparajita" panose="02020603050405020304" pitchFamily="18" charset="0"/>
              </a:rPr>
              <a:t>Tableau (visual dashboards &amp; charts)</a:t>
            </a:r>
          </a:p>
          <a:p>
            <a:pPr marL="0" indent="0">
              <a:buNone/>
            </a:pPr>
            <a:endParaRPr lang="en-US" sz="2200" dirty="0">
              <a:latin typeface="Aparajita" panose="02020603050405020304" pitchFamily="18" charset="0"/>
              <a:cs typeface="Aparajita" panose="02020603050405020304" pitchFamily="18" charset="0"/>
            </a:endParaRPr>
          </a:p>
          <a:p>
            <a:endParaRPr lang="en-US" dirty="0"/>
          </a:p>
        </p:txBody>
      </p:sp>
    </p:spTree>
    <p:extLst>
      <p:ext uri="{BB962C8B-B14F-4D97-AF65-F5344CB8AC3E}">
        <p14:creationId xmlns:p14="http://schemas.microsoft.com/office/powerpoint/2010/main" val="29858780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99576" y="5987064"/>
            <a:ext cx="1054466" cy="469689"/>
            <a:chOff x="9841624" y="4115729"/>
            <a:chExt cx="602169" cy="268223"/>
          </a:xfrm>
          <a:solidFill>
            <a:schemeClr val="tx1"/>
          </a:solidFill>
        </p:grpSpPr>
        <p:sp>
          <p:nvSpPr>
            <p:cNvPr id="17" name="Freeform: Shape 16">
              <a:extLst>
                <a:ext uri="{FF2B5EF4-FFF2-40B4-BE49-F238E27FC236}">
                  <a16:creationId xmlns:a16="http://schemas.microsoft.com/office/drawing/2014/main" id="{B5E13483-2FB6-4753-8402-06FDC3498E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88F0DF22-F640-4002-B783-DF1C6A9473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9C2787B8-7984-4332-B611-D3D3DE898F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5AF3646C-B3D7-4F57-8FD2-CD93CEB392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C65FA7DA-93A0-43A4-834C-0F1BB9806A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3" name="Oval 22">
            <a:extLst>
              <a:ext uri="{FF2B5EF4-FFF2-40B4-BE49-F238E27FC236}">
                <a16:creationId xmlns:a16="http://schemas.microsoft.com/office/drawing/2014/main" id="{104332FF-8349-42A5-B5C8-5EE3825CE2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useBgFill="1">
        <p:nvSpPr>
          <p:cNvPr id="25" name="Rectangle 24">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F98F79A4-A6C7-4101-B1E9-27E05CB7CF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sp>
        <p:nvSpPr>
          <p:cNvPr id="29" name="Freeform: Shape 28">
            <a:extLst>
              <a:ext uri="{FF2B5EF4-FFF2-40B4-BE49-F238E27FC236}">
                <a16:creationId xmlns:a16="http://schemas.microsoft.com/office/drawing/2014/main" id="{79AFCB35-9C04-4524-A0B1-57FF6865D0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92656"/>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31" name="Freeform: Shape 30">
            <a:extLst>
              <a:ext uri="{FF2B5EF4-FFF2-40B4-BE49-F238E27FC236}">
                <a16:creationId xmlns:a16="http://schemas.microsoft.com/office/drawing/2014/main" id="{D11AD2AD-0BA0-4DD3-8EEA-84686A0E71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32391"/>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tx1"/>
          </a:solidFill>
          <a:ln w="9525" cap="flat">
            <a:noFill/>
            <a:prstDash val="solid"/>
            <a:miter/>
          </a:ln>
        </p:spPr>
        <p:txBody>
          <a:bodyPr wrap="square" rtlCol="0" anchor="ctr">
            <a:noAutofit/>
          </a:bodyPr>
          <a:lstStyle/>
          <a:p>
            <a:endParaRPr lang="en-US"/>
          </a:p>
        </p:txBody>
      </p:sp>
      <p:sp>
        <p:nvSpPr>
          <p:cNvPr id="11" name="TextBox 10">
            <a:extLst>
              <a:ext uri="{FF2B5EF4-FFF2-40B4-BE49-F238E27FC236}">
                <a16:creationId xmlns:a16="http://schemas.microsoft.com/office/drawing/2014/main" id="{B4B16EDA-C6A1-1235-9D9E-E3BA85CCD6D6}"/>
              </a:ext>
            </a:extLst>
          </p:cNvPr>
          <p:cNvSpPr txBox="1"/>
          <p:nvPr/>
        </p:nvSpPr>
        <p:spPr>
          <a:xfrm>
            <a:off x="2232252" y="2125737"/>
            <a:ext cx="4463623" cy="4044463"/>
          </a:xfrm>
          <a:prstGeom prst="rect">
            <a:avLst/>
          </a:prstGeom>
        </p:spPr>
        <p:txBody>
          <a:bodyPr vert="horz" lIns="91440" tIns="45720" rIns="91440" bIns="45720" rtlCol="0">
            <a:normAutofit/>
          </a:bodyPr>
          <a:lstStyle/>
          <a:p>
            <a:pPr>
              <a:lnSpc>
                <a:spcPct val="90000"/>
              </a:lnSpc>
              <a:spcAft>
                <a:spcPts val="600"/>
              </a:spcAft>
            </a:pPr>
            <a:r>
              <a:rPr lang="en-US" dirty="0"/>
              <a:t> </a:t>
            </a:r>
          </a:p>
        </p:txBody>
      </p:sp>
      <p:sp>
        <p:nvSpPr>
          <p:cNvPr id="33" name="Freeform: Shape 32">
            <a:extLst>
              <a:ext uri="{FF2B5EF4-FFF2-40B4-BE49-F238E27FC236}">
                <a16:creationId xmlns:a16="http://schemas.microsoft.com/office/drawing/2014/main" id="{D9E00F87-86BE-4F3A-9141-35EC0659D3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
            <a:ext cx="2232251" cy="2361890"/>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3">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accent1"/>
              </a:solidFill>
            </a:endParaRPr>
          </a:p>
        </p:txBody>
      </p:sp>
      <p:pic>
        <p:nvPicPr>
          <p:cNvPr id="8" name="Picture 7">
            <a:extLst>
              <a:ext uri="{FF2B5EF4-FFF2-40B4-BE49-F238E27FC236}">
                <a16:creationId xmlns:a16="http://schemas.microsoft.com/office/drawing/2014/main" id="{4E2B44D0-3E37-F0B1-8606-015E6AFEEC21}"/>
              </a:ext>
            </a:extLst>
          </p:cNvPr>
          <p:cNvPicPr>
            <a:picLocks noChangeAspect="1"/>
          </p:cNvPicPr>
          <p:nvPr/>
        </p:nvPicPr>
        <p:blipFill>
          <a:blip r:embed="rId3"/>
          <a:stretch>
            <a:fillRect/>
          </a:stretch>
        </p:blipFill>
        <p:spPr>
          <a:xfrm>
            <a:off x="6514648" y="687800"/>
            <a:ext cx="5539394" cy="2670484"/>
          </a:xfrm>
          <a:prstGeom prst="rect">
            <a:avLst/>
          </a:prstGeom>
        </p:spPr>
      </p:pic>
      <p:sp>
        <p:nvSpPr>
          <p:cNvPr id="35" name="Freeform: Shape 34">
            <a:extLst>
              <a:ext uri="{FF2B5EF4-FFF2-40B4-BE49-F238E27FC236}">
                <a16:creationId xmlns:a16="http://schemas.microsoft.com/office/drawing/2014/main" id="{9E5C5460-229E-46C8-A712-CC31798542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37" name="Freeform: Shape 36">
            <a:extLst>
              <a:ext uri="{FF2B5EF4-FFF2-40B4-BE49-F238E27FC236}">
                <a16:creationId xmlns:a16="http://schemas.microsoft.com/office/drawing/2014/main" id="{EBAF167C-3D30-4736-A6B7-5965437B2C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1">
              <a:alpha val="2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pic>
        <p:nvPicPr>
          <p:cNvPr id="3" name="Content Placeholder 4">
            <a:extLst>
              <a:ext uri="{FF2B5EF4-FFF2-40B4-BE49-F238E27FC236}">
                <a16:creationId xmlns:a16="http://schemas.microsoft.com/office/drawing/2014/main" id="{EBC85F07-39EA-6318-077E-D96D99110A45}"/>
              </a:ext>
            </a:extLst>
          </p:cNvPr>
          <p:cNvPicPr>
            <a:picLocks noChangeAspect="1"/>
          </p:cNvPicPr>
          <p:nvPr/>
        </p:nvPicPr>
        <p:blipFill>
          <a:blip r:embed="rId4"/>
          <a:stretch>
            <a:fillRect/>
          </a:stretch>
        </p:blipFill>
        <p:spPr>
          <a:xfrm>
            <a:off x="5621576" y="3673381"/>
            <a:ext cx="5193499" cy="2401993"/>
          </a:xfrm>
          <a:prstGeom prst="rect">
            <a:avLst/>
          </a:prstGeom>
        </p:spPr>
      </p:pic>
      <p:grpSp>
        <p:nvGrpSpPr>
          <p:cNvPr id="39" name="Graphic 185">
            <a:extLst>
              <a:ext uri="{FF2B5EF4-FFF2-40B4-BE49-F238E27FC236}">
                <a16:creationId xmlns:a16="http://schemas.microsoft.com/office/drawing/2014/main" id="{0C156BF8-7FF7-440F-BE2B-417DFFE8BFA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tx1"/>
          </a:solidFill>
        </p:grpSpPr>
        <p:sp>
          <p:nvSpPr>
            <p:cNvPr id="40" name="Freeform: Shape 39">
              <a:extLst>
                <a:ext uri="{FF2B5EF4-FFF2-40B4-BE49-F238E27FC236}">
                  <a16:creationId xmlns:a16="http://schemas.microsoft.com/office/drawing/2014/main" id="{B7067280-C3E7-4DF6-A345-B9FEF6EF8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78365A8-666B-4417-9D3C-554E6E6B2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1CAAFA-0A31-4308-AB9F-B1C84ABDF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96AB1D25-144D-4BB4-A45C-60B8A094F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069F0FB4-779A-48FC-AC33-784F177C92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12" name="TextBox 11">
            <a:extLst>
              <a:ext uri="{FF2B5EF4-FFF2-40B4-BE49-F238E27FC236}">
                <a16:creationId xmlns:a16="http://schemas.microsoft.com/office/drawing/2014/main" id="{182DFD44-D00E-188F-DCA8-A84BC9CB6CB5}"/>
              </a:ext>
            </a:extLst>
          </p:cNvPr>
          <p:cNvSpPr txBox="1"/>
          <p:nvPr/>
        </p:nvSpPr>
        <p:spPr>
          <a:xfrm>
            <a:off x="930927" y="1335689"/>
            <a:ext cx="6096000" cy="923330"/>
          </a:xfrm>
          <a:prstGeom prst="rect">
            <a:avLst/>
          </a:prstGeom>
          <a:noFill/>
        </p:spPr>
        <p:txBody>
          <a:bodyPr wrap="square">
            <a:spAutoFit/>
          </a:bodyPr>
          <a:lstStyle/>
          <a:p>
            <a:r>
              <a:rPr lang="en-US" sz="1800" dirty="0">
                <a:effectLst/>
                <a:latin typeface="Aparajita" panose="02020603050405020304" pitchFamily="18" charset="0"/>
                <a:ea typeface="Times New Roman" panose="02020603050405020304" pitchFamily="18" charset="0"/>
                <a:cs typeface="Aparajita" panose="02020603050405020304" pitchFamily="18" charset="0"/>
              </a:rPr>
              <a:t>Weekday riders often start at Union Station and end near residential areas, suggesting commuting. Weekend riders cluster around parks and waterfront stations, reflecting leisure use</a:t>
            </a:r>
            <a:endParaRPr lang="en-US" dirty="0">
              <a:latin typeface="Aparajita" panose="02020603050405020304" pitchFamily="18" charset="0"/>
              <a:cs typeface="Aparajita" panose="02020603050405020304" pitchFamily="18" charset="0"/>
            </a:endParaRPr>
          </a:p>
        </p:txBody>
      </p:sp>
      <p:sp>
        <p:nvSpPr>
          <p:cNvPr id="14" name="TextBox 13">
            <a:extLst>
              <a:ext uri="{FF2B5EF4-FFF2-40B4-BE49-F238E27FC236}">
                <a16:creationId xmlns:a16="http://schemas.microsoft.com/office/drawing/2014/main" id="{7B164FCC-F4CD-8299-850B-57D4BEE190E7}"/>
              </a:ext>
            </a:extLst>
          </p:cNvPr>
          <p:cNvSpPr txBox="1"/>
          <p:nvPr/>
        </p:nvSpPr>
        <p:spPr>
          <a:xfrm>
            <a:off x="320736" y="4206184"/>
            <a:ext cx="4937057" cy="646331"/>
          </a:xfrm>
          <a:prstGeom prst="rect">
            <a:avLst/>
          </a:prstGeom>
          <a:noFill/>
        </p:spPr>
        <p:txBody>
          <a:bodyPr wrap="square" rtlCol="0">
            <a:spAutoFit/>
          </a:bodyPr>
          <a:lstStyle/>
          <a:p>
            <a:r>
              <a:rPr lang="en-US" dirty="0">
                <a:latin typeface="Aparajita" panose="02020603050405020304" pitchFamily="18" charset="0"/>
                <a:cs typeface="Aparajita" panose="02020603050405020304" pitchFamily="18" charset="0"/>
              </a:rPr>
              <a:t>Weekly trends show commuter reliance → service is tied to daily work-life routines</a:t>
            </a:r>
          </a:p>
        </p:txBody>
      </p:sp>
      <p:sp>
        <p:nvSpPr>
          <p:cNvPr id="15" name="TextBox 14">
            <a:extLst>
              <a:ext uri="{FF2B5EF4-FFF2-40B4-BE49-F238E27FC236}">
                <a16:creationId xmlns:a16="http://schemas.microsoft.com/office/drawing/2014/main" id="{66B6F958-C019-C2D8-4086-874861177E53}"/>
              </a:ext>
            </a:extLst>
          </p:cNvPr>
          <p:cNvSpPr txBox="1"/>
          <p:nvPr/>
        </p:nvSpPr>
        <p:spPr>
          <a:xfrm>
            <a:off x="1940318" y="-159431"/>
            <a:ext cx="4268457" cy="707886"/>
          </a:xfrm>
          <a:prstGeom prst="rect">
            <a:avLst/>
          </a:prstGeom>
          <a:noFill/>
        </p:spPr>
        <p:txBody>
          <a:bodyPr wrap="square" rtlCol="0">
            <a:spAutoFit/>
          </a:bodyPr>
          <a:lstStyle/>
          <a:p>
            <a:r>
              <a:rPr lang="en-US" sz="4000" dirty="0"/>
              <a:t>Share – Insights </a:t>
            </a:r>
          </a:p>
        </p:txBody>
      </p:sp>
    </p:spTree>
    <p:extLst>
      <p:ext uri="{BB962C8B-B14F-4D97-AF65-F5344CB8AC3E}">
        <p14:creationId xmlns:p14="http://schemas.microsoft.com/office/powerpoint/2010/main" val="3981422505"/>
      </p:ext>
    </p:extLst>
  </p:cSld>
  <p:clrMapOvr>
    <a:masterClrMapping/>
  </p:clrMapOvr>
</p:sld>
</file>

<file path=ppt/theme/theme1.xml><?xml version="1.0" encoding="utf-8"?>
<a:theme xmlns:a="http://schemas.openxmlformats.org/drawingml/2006/main" name="FunkyShapesVTI">
  <a:themeElements>
    <a:clrScheme name="Custom 15">
      <a:dk1>
        <a:sysClr val="windowText" lastClr="000000"/>
      </a:dk1>
      <a:lt1>
        <a:sysClr val="window" lastClr="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VTI" id="{A7F40C41-3FB2-45B0-B0D6-DFB7FDD9B7AD}" vid="{C49381A0-09CD-46EE-B141-E2CDD87ABF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e75f88f0-5244-4dc3-a56d-4b34a6562bb8"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C3122709CC3D874EAD604AC932B59B55" ma:contentTypeVersion="10" ma:contentTypeDescription="Create a new document." ma:contentTypeScope="" ma:versionID="9afcefbd995e189aec0ab4b202f6931e">
  <xsd:schema xmlns:xsd="http://www.w3.org/2001/XMLSchema" xmlns:xs="http://www.w3.org/2001/XMLSchema" xmlns:p="http://schemas.microsoft.com/office/2006/metadata/properties" xmlns:ns3="e75f88f0-5244-4dc3-a56d-4b34a6562bb8" targetNamespace="http://schemas.microsoft.com/office/2006/metadata/properties" ma:root="true" ma:fieldsID="841cc17a074012399bf14e30cc1bd089" ns3:_="">
    <xsd:import namespace="e75f88f0-5244-4dc3-a56d-4b34a6562bb8"/>
    <xsd:element name="properties">
      <xsd:complexType>
        <xsd:sequence>
          <xsd:element name="documentManagement">
            <xsd:complexType>
              <xsd:all>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_activity" minOccurs="0"/>
                <xsd:element ref="ns3:MediaServiceSystemTags" minOccurs="0"/>
                <xsd:element ref="ns3:MediaServiceGenerationTime" minOccurs="0"/>
                <xsd:element ref="ns3:MediaServiceEventHashCode"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5f88f0-5244-4dc3-a56d-4b34a6562b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B0023F-3A84-4DDD-866D-28D0FB0DE462}">
  <ds:schemaRefs>
    <ds:schemaRef ds:uri="http://schemas.microsoft.com/sharepoint/v3/contenttype/forms"/>
  </ds:schemaRefs>
</ds:datastoreItem>
</file>

<file path=customXml/itemProps2.xml><?xml version="1.0" encoding="utf-8"?>
<ds:datastoreItem xmlns:ds="http://schemas.openxmlformats.org/officeDocument/2006/customXml" ds:itemID="{2E39D145-FA1F-40B7-BE99-6809228D45F1}">
  <ds:schemaRefs>
    <ds:schemaRef ds:uri="http://purl.org/dc/elements/1.1/"/>
    <ds:schemaRef ds:uri="http://schemas.microsoft.com/office/2006/documentManagement/types"/>
    <ds:schemaRef ds:uri="http://purl.org/dc/dcmitype/"/>
    <ds:schemaRef ds:uri="http://schemas.openxmlformats.org/package/2006/metadata/core-properties"/>
    <ds:schemaRef ds:uri="http://www.w3.org/XML/1998/namespace"/>
    <ds:schemaRef ds:uri="http://schemas.microsoft.com/office/2006/metadata/properties"/>
    <ds:schemaRef ds:uri="http://purl.org/dc/terms/"/>
    <ds:schemaRef ds:uri="e75f88f0-5244-4dc3-a56d-4b34a6562bb8"/>
    <ds:schemaRef ds:uri="http://schemas.microsoft.com/office/infopath/2007/PartnerControls"/>
  </ds:schemaRefs>
</ds:datastoreItem>
</file>

<file path=customXml/itemProps3.xml><?xml version="1.0" encoding="utf-8"?>
<ds:datastoreItem xmlns:ds="http://schemas.openxmlformats.org/officeDocument/2006/customXml" ds:itemID="{BC8A216D-4C32-484F-BE73-EB4DCCE042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75f88f0-5244-4dc3-a56d-4b34a6562b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1450</TotalTime>
  <Words>1228</Words>
  <Application>Microsoft Office PowerPoint</Application>
  <PresentationFormat>Widescreen</PresentationFormat>
  <Paragraphs>137</Paragraphs>
  <Slides>12</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Aparajita</vt:lpstr>
      <vt:lpstr>Aptos</vt:lpstr>
      <vt:lpstr>Arial</vt:lpstr>
      <vt:lpstr>Source Sans Pro</vt:lpstr>
      <vt:lpstr>Wingdings</vt:lpstr>
      <vt:lpstr>FunkyShapesVTI</vt:lpstr>
      <vt:lpstr>Cyclitic Bike Share Capstone Case Study  </vt:lpstr>
      <vt:lpstr>Introduction: About Me</vt:lpstr>
      <vt:lpstr>Project Overview</vt:lpstr>
      <vt:lpstr>Ask- Define The Business Question </vt:lpstr>
      <vt:lpstr>Problem Statement</vt:lpstr>
      <vt:lpstr>Prepare- Data Collection </vt:lpstr>
      <vt:lpstr>Process- Data Cleaning &amp; Preparations</vt:lpstr>
      <vt:lpstr>Analysis- Insights </vt:lpstr>
      <vt:lpstr>PowerPoint Presentation</vt:lpstr>
      <vt:lpstr>PowerPoint Presentation</vt:lpstr>
      <vt:lpstr>Act- Recommendations</vt:lpstr>
      <vt:lpstr>Closing Remarks </vt:lpstr>
    </vt:vector>
  </TitlesOfParts>
  <Company>Atrius Health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Pierre, Farahnaz</dc:creator>
  <cp:lastModifiedBy>Pierre, Farahnaz</cp:lastModifiedBy>
  <cp:revision>2</cp:revision>
  <dcterms:created xsi:type="dcterms:W3CDTF">2025-08-25T20:04:08Z</dcterms:created>
  <dcterms:modified xsi:type="dcterms:W3CDTF">2025-08-29T14:22:37Z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0x010100C3122709CC3D874EAD604AC932B59B55</vt:lpwstr>
  </property>
</Properties>
</file>