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0" r:id="rId6"/>
    <p:sldId id="258" r:id="rId7"/>
    <p:sldId id="260" r:id="rId8"/>
    <p:sldId id="257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93EA9-9A28-4574-97A9-420BB95F9887}" v="31" dt="2025-08-29T14:14:55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8E5B3-6571-4A30-B733-24743618C13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AD1E04-7C24-4209-875F-6133D96441DF}">
      <dgm:prSet/>
      <dgm:spPr/>
      <dgm:t>
        <a:bodyPr/>
        <a:lstStyle/>
        <a:p>
          <a:r>
            <a:rPr lang="en-US"/>
            <a:t>Data Cleaning Task:</a:t>
          </a:r>
        </a:p>
      </dgm:t>
    </dgm:pt>
    <dgm:pt modelId="{B5497845-890C-4B69-85AE-56AE23C58BF2}" type="parTrans" cxnId="{0C57FBF6-E89A-4122-89A8-4BFF4F64BC63}">
      <dgm:prSet/>
      <dgm:spPr/>
      <dgm:t>
        <a:bodyPr/>
        <a:lstStyle/>
        <a:p>
          <a:endParaRPr lang="en-US"/>
        </a:p>
      </dgm:t>
    </dgm:pt>
    <dgm:pt modelId="{37B73B3A-4E7D-49FC-B08C-E43789748EC8}" type="sibTrans" cxnId="{0C57FBF6-E89A-4122-89A8-4BFF4F64BC63}">
      <dgm:prSet/>
      <dgm:spPr/>
      <dgm:t>
        <a:bodyPr/>
        <a:lstStyle/>
        <a:p>
          <a:endParaRPr lang="en-US"/>
        </a:p>
      </dgm:t>
    </dgm:pt>
    <dgm:pt modelId="{F5E74B22-ED22-46C9-BFFC-0C6A3B7E043F}">
      <dgm:prSet/>
      <dgm:spPr/>
      <dgm:t>
        <a:bodyPr/>
        <a:lstStyle/>
        <a:p>
          <a:r>
            <a:rPr lang="en-US"/>
            <a:t>Removed duplicates and missing values</a:t>
          </a:r>
        </a:p>
      </dgm:t>
    </dgm:pt>
    <dgm:pt modelId="{16DC46D3-C94D-4778-BD53-FC95E09EDF4E}" type="parTrans" cxnId="{B9B8592D-8B6C-427F-816F-5557B8BBD893}">
      <dgm:prSet/>
      <dgm:spPr/>
      <dgm:t>
        <a:bodyPr/>
        <a:lstStyle/>
        <a:p>
          <a:endParaRPr lang="en-US"/>
        </a:p>
      </dgm:t>
    </dgm:pt>
    <dgm:pt modelId="{63D708B5-05DF-4776-8AD9-FB1EA25B2A3B}" type="sibTrans" cxnId="{B9B8592D-8B6C-427F-816F-5557B8BBD893}">
      <dgm:prSet/>
      <dgm:spPr/>
      <dgm:t>
        <a:bodyPr/>
        <a:lstStyle/>
        <a:p>
          <a:endParaRPr lang="en-US"/>
        </a:p>
      </dgm:t>
    </dgm:pt>
    <dgm:pt modelId="{ADA8E032-53BA-4C7E-9B70-ABC2901B3978}">
      <dgm:prSet/>
      <dgm:spPr/>
      <dgm:t>
        <a:bodyPr/>
        <a:lstStyle/>
        <a:p>
          <a:r>
            <a:rPr lang="en-US"/>
            <a:t>Handled missing values (filled or excluded)</a:t>
          </a:r>
        </a:p>
      </dgm:t>
    </dgm:pt>
    <dgm:pt modelId="{D2619FFB-C922-41E9-9386-4FD06F869E83}" type="parTrans" cxnId="{E41C19B3-0C59-4C66-91E5-D48A5A2E3F46}">
      <dgm:prSet/>
      <dgm:spPr/>
      <dgm:t>
        <a:bodyPr/>
        <a:lstStyle/>
        <a:p>
          <a:endParaRPr lang="en-US"/>
        </a:p>
      </dgm:t>
    </dgm:pt>
    <dgm:pt modelId="{DA9429C9-5952-4F65-A63D-0F259E1714AE}" type="sibTrans" cxnId="{E41C19B3-0C59-4C66-91E5-D48A5A2E3F46}">
      <dgm:prSet/>
      <dgm:spPr/>
      <dgm:t>
        <a:bodyPr/>
        <a:lstStyle/>
        <a:p>
          <a:endParaRPr lang="en-US"/>
        </a:p>
      </dgm:t>
    </dgm:pt>
    <dgm:pt modelId="{EEB5050A-C29C-43E3-B08D-7EFC62650C1B}">
      <dgm:prSet/>
      <dgm:spPr/>
      <dgm:t>
        <a:bodyPr/>
        <a:lstStyle/>
        <a:p>
          <a:r>
            <a:rPr lang="en-US"/>
            <a:t>Standardized price tiers (low, mid, high)</a:t>
          </a:r>
        </a:p>
      </dgm:t>
    </dgm:pt>
    <dgm:pt modelId="{8FCEA4ED-8011-4AB7-877F-551C6CB1406C}" type="parTrans" cxnId="{776E4039-D31A-428A-9E16-02BC0708143A}">
      <dgm:prSet/>
      <dgm:spPr/>
      <dgm:t>
        <a:bodyPr/>
        <a:lstStyle/>
        <a:p>
          <a:endParaRPr lang="en-US"/>
        </a:p>
      </dgm:t>
    </dgm:pt>
    <dgm:pt modelId="{F4CF68DC-2094-461C-9616-0EA352B4626C}" type="sibTrans" cxnId="{776E4039-D31A-428A-9E16-02BC0708143A}">
      <dgm:prSet/>
      <dgm:spPr/>
      <dgm:t>
        <a:bodyPr/>
        <a:lstStyle/>
        <a:p>
          <a:endParaRPr lang="en-US"/>
        </a:p>
      </dgm:t>
    </dgm:pt>
    <dgm:pt modelId="{3A806686-353B-403F-A37D-54D356F98AA4}">
      <dgm:prSet/>
      <dgm:spPr/>
      <dgm:t>
        <a:bodyPr/>
        <a:lstStyle/>
        <a:p>
          <a:r>
            <a:rPr lang="en-US"/>
            <a:t>Data Transformation:</a:t>
          </a:r>
        </a:p>
      </dgm:t>
    </dgm:pt>
    <dgm:pt modelId="{C023F717-6E46-43E0-B30D-7630C8E36ED0}" type="parTrans" cxnId="{B4084664-29A6-4C2F-B6C2-E1A6A555D72D}">
      <dgm:prSet/>
      <dgm:spPr/>
      <dgm:t>
        <a:bodyPr/>
        <a:lstStyle/>
        <a:p>
          <a:endParaRPr lang="en-US"/>
        </a:p>
      </dgm:t>
    </dgm:pt>
    <dgm:pt modelId="{1C97598A-17F0-4C6F-98D9-3CA5A528A181}" type="sibTrans" cxnId="{B4084664-29A6-4C2F-B6C2-E1A6A555D72D}">
      <dgm:prSet/>
      <dgm:spPr/>
      <dgm:t>
        <a:bodyPr/>
        <a:lstStyle/>
        <a:p>
          <a:endParaRPr lang="en-US"/>
        </a:p>
      </dgm:t>
    </dgm:pt>
    <dgm:pt modelId="{05055695-F64D-4C91-A2DB-D74539B86A71}">
      <dgm:prSet/>
      <dgm:spPr/>
      <dgm:t>
        <a:bodyPr/>
        <a:lstStyle/>
        <a:p>
          <a:r>
            <a:rPr lang="en-US"/>
            <a:t>Created calculated fields (review month, review length, avg rating)</a:t>
          </a:r>
        </a:p>
      </dgm:t>
    </dgm:pt>
    <dgm:pt modelId="{1710D240-2DDE-4C2C-B640-219B798D4FE6}" type="parTrans" cxnId="{A3833E4D-F976-4558-B2D0-6A31182D2DEB}">
      <dgm:prSet/>
      <dgm:spPr/>
      <dgm:t>
        <a:bodyPr/>
        <a:lstStyle/>
        <a:p>
          <a:endParaRPr lang="en-US"/>
        </a:p>
      </dgm:t>
    </dgm:pt>
    <dgm:pt modelId="{0A96ADEE-3E99-42A4-AD92-557A964918FF}" type="sibTrans" cxnId="{A3833E4D-F976-4558-B2D0-6A31182D2DEB}">
      <dgm:prSet/>
      <dgm:spPr/>
      <dgm:t>
        <a:bodyPr/>
        <a:lstStyle/>
        <a:p>
          <a:endParaRPr lang="en-US"/>
        </a:p>
      </dgm:t>
    </dgm:pt>
    <dgm:pt modelId="{6B6F05D5-DE95-40B6-8457-ACB9D3459067}">
      <dgm:prSet/>
      <dgm:spPr/>
      <dgm:t>
        <a:bodyPr/>
        <a:lstStyle/>
        <a:p>
          <a:r>
            <a:rPr lang="en-US"/>
            <a:t>Aggregated sales &amp; reviews by product and category </a:t>
          </a:r>
        </a:p>
      </dgm:t>
    </dgm:pt>
    <dgm:pt modelId="{129C90FA-B7CC-48E9-AA1D-835B7F4DCD18}" type="parTrans" cxnId="{404116FB-7A01-4123-9DCB-69FB66D96189}">
      <dgm:prSet/>
      <dgm:spPr/>
      <dgm:t>
        <a:bodyPr/>
        <a:lstStyle/>
        <a:p>
          <a:endParaRPr lang="en-US"/>
        </a:p>
      </dgm:t>
    </dgm:pt>
    <dgm:pt modelId="{B6632265-F88C-4612-B5EE-5DAF5D2F4153}" type="sibTrans" cxnId="{404116FB-7A01-4123-9DCB-69FB66D96189}">
      <dgm:prSet/>
      <dgm:spPr/>
      <dgm:t>
        <a:bodyPr/>
        <a:lstStyle/>
        <a:p>
          <a:endParaRPr lang="en-US"/>
        </a:p>
      </dgm:t>
    </dgm:pt>
    <dgm:pt modelId="{8D268E93-1B50-4284-8C0D-A225CEDC163C}">
      <dgm:prSet/>
      <dgm:spPr/>
      <dgm:t>
        <a:bodyPr/>
        <a:lstStyle/>
        <a:p>
          <a:r>
            <a:rPr lang="en-US"/>
            <a:t>Filtered out irrelevant or incomplete records</a:t>
          </a:r>
        </a:p>
      </dgm:t>
    </dgm:pt>
    <dgm:pt modelId="{AB2EEFF2-A882-4191-832F-42FBE5E365DD}" type="parTrans" cxnId="{7B518B7F-F22D-4A77-BCDF-16FE12298DC0}">
      <dgm:prSet/>
      <dgm:spPr/>
      <dgm:t>
        <a:bodyPr/>
        <a:lstStyle/>
        <a:p>
          <a:endParaRPr lang="en-US"/>
        </a:p>
      </dgm:t>
    </dgm:pt>
    <dgm:pt modelId="{B76A8B25-6800-4194-B981-3D7EFBF0B423}" type="sibTrans" cxnId="{7B518B7F-F22D-4A77-BCDF-16FE12298DC0}">
      <dgm:prSet/>
      <dgm:spPr/>
      <dgm:t>
        <a:bodyPr/>
        <a:lstStyle/>
        <a:p>
          <a:endParaRPr lang="en-US"/>
        </a:p>
      </dgm:t>
    </dgm:pt>
    <dgm:pt modelId="{CF849829-83D0-4D8D-B2AD-A158314C1FE3}">
      <dgm:prSet/>
      <dgm:spPr/>
      <dgm:t>
        <a:bodyPr/>
        <a:lstStyle/>
        <a:p>
          <a:r>
            <a:rPr lang="en-US"/>
            <a:t>Tools Used: Excel, SQL</a:t>
          </a:r>
        </a:p>
      </dgm:t>
    </dgm:pt>
    <dgm:pt modelId="{A3767A0E-E3D6-4399-9972-E605DBC7969B}" type="parTrans" cxnId="{AC4C14A2-6FF5-4A4B-981D-FCEB15349DE6}">
      <dgm:prSet/>
      <dgm:spPr/>
      <dgm:t>
        <a:bodyPr/>
        <a:lstStyle/>
        <a:p>
          <a:endParaRPr lang="en-US"/>
        </a:p>
      </dgm:t>
    </dgm:pt>
    <dgm:pt modelId="{CA26BEE4-56B8-47D1-830E-3CA3AFD97DBD}" type="sibTrans" cxnId="{AC4C14A2-6FF5-4A4B-981D-FCEB15349DE6}">
      <dgm:prSet/>
      <dgm:spPr/>
      <dgm:t>
        <a:bodyPr/>
        <a:lstStyle/>
        <a:p>
          <a:endParaRPr lang="en-US"/>
        </a:p>
      </dgm:t>
    </dgm:pt>
    <dgm:pt modelId="{267788F0-C1D8-4F15-B9B7-7FC4D086B450}" type="pres">
      <dgm:prSet presAssocID="{2328E5B3-6571-4A30-B733-24743618C137}" presName="Name0" presStyleCnt="0">
        <dgm:presLayoutVars>
          <dgm:dir/>
          <dgm:resizeHandles val="exact"/>
        </dgm:presLayoutVars>
      </dgm:prSet>
      <dgm:spPr/>
    </dgm:pt>
    <dgm:pt modelId="{C4FB41F7-4361-4D4E-816E-D37C0B09ED83}" type="pres">
      <dgm:prSet presAssocID="{43AD1E04-7C24-4209-875F-6133D96441DF}" presName="node" presStyleLbl="node1" presStyleIdx="0" presStyleCnt="9">
        <dgm:presLayoutVars>
          <dgm:bulletEnabled val="1"/>
        </dgm:presLayoutVars>
      </dgm:prSet>
      <dgm:spPr/>
    </dgm:pt>
    <dgm:pt modelId="{5988E511-A63F-4655-A10B-E37FF1D88D77}" type="pres">
      <dgm:prSet presAssocID="{37B73B3A-4E7D-49FC-B08C-E43789748EC8}" presName="sibTrans" presStyleLbl="sibTrans1D1" presStyleIdx="0" presStyleCnt="8"/>
      <dgm:spPr/>
    </dgm:pt>
    <dgm:pt modelId="{61275332-E630-455A-AFBD-E9D742A327BE}" type="pres">
      <dgm:prSet presAssocID="{37B73B3A-4E7D-49FC-B08C-E43789748EC8}" presName="connectorText" presStyleLbl="sibTrans1D1" presStyleIdx="0" presStyleCnt="8"/>
      <dgm:spPr/>
    </dgm:pt>
    <dgm:pt modelId="{336B87FE-35D2-41AB-84B5-7348A0D8C976}" type="pres">
      <dgm:prSet presAssocID="{F5E74B22-ED22-46C9-BFFC-0C6A3B7E043F}" presName="node" presStyleLbl="node1" presStyleIdx="1" presStyleCnt="9">
        <dgm:presLayoutVars>
          <dgm:bulletEnabled val="1"/>
        </dgm:presLayoutVars>
      </dgm:prSet>
      <dgm:spPr/>
    </dgm:pt>
    <dgm:pt modelId="{90D0A279-A721-4036-80DF-27F5317E045A}" type="pres">
      <dgm:prSet presAssocID="{63D708B5-05DF-4776-8AD9-FB1EA25B2A3B}" presName="sibTrans" presStyleLbl="sibTrans1D1" presStyleIdx="1" presStyleCnt="8"/>
      <dgm:spPr/>
    </dgm:pt>
    <dgm:pt modelId="{08D811B1-EBB6-4C8E-BE32-82F969A2CA24}" type="pres">
      <dgm:prSet presAssocID="{63D708B5-05DF-4776-8AD9-FB1EA25B2A3B}" presName="connectorText" presStyleLbl="sibTrans1D1" presStyleIdx="1" presStyleCnt="8"/>
      <dgm:spPr/>
    </dgm:pt>
    <dgm:pt modelId="{E0FB8622-3B5A-41A3-99F7-8C2432E6539C}" type="pres">
      <dgm:prSet presAssocID="{ADA8E032-53BA-4C7E-9B70-ABC2901B3978}" presName="node" presStyleLbl="node1" presStyleIdx="2" presStyleCnt="9">
        <dgm:presLayoutVars>
          <dgm:bulletEnabled val="1"/>
        </dgm:presLayoutVars>
      </dgm:prSet>
      <dgm:spPr/>
    </dgm:pt>
    <dgm:pt modelId="{DF4F9B13-C70C-4D69-8789-EC032E823E03}" type="pres">
      <dgm:prSet presAssocID="{DA9429C9-5952-4F65-A63D-0F259E1714AE}" presName="sibTrans" presStyleLbl="sibTrans1D1" presStyleIdx="2" presStyleCnt="8"/>
      <dgm:spPr/>
    </dgm:pt>
    <dgm:pt modelId="{5B8223C9-2ACD-4DED-8200-0FC625E2D579}" type="pres">
      <dgm:prSet presAssocID="{DA9429C9-5952-4F65-A63D-0F259E1714AE}" presName="connectorText" presStyleLbl="sibTrans1D1" presStyleIdx="2" presStyleCnt="8"/>
      <dgm:spPr/>
    </dgm:pt>
    <dgm:pt modelId="{193FBDF5-5225-4A1B-8F96-0444B73AD28D}" type="pres">
      <dgm:prSet presAssocID="{EEB5050A-C29C-43E3-B08D-7EFC62650C1B}" presName="node" presStyleLbl="node1" presStyleIdx="3" presStyleCnt="9">
        <dgm:presLayoutVars>
          <dgm:bulletEnabled val="1"/>
        </dgm:presLayoutVars>
      </dgm:prSet>
      <dgm:spPr/>
    </dgm:pt>
    <dgm:pt modelId="{B5FD1DBE-F4FC-4CDE-9268-ADCEBD9C864E}" type="pres">
      <dgm:prSet presAssocID="{F4CF68DC-2094-461C-9616-0EA352B4626C}" presName="sibTrans" presStyleLbl="sibTrans1D1" presStyleIdx="3" presStyleCnt="8"/>
      <dgm:spPr/>
    </dgm:pt>
    <dgm:pt modelId="{90BDADD1-84BB-44CD-A98F-39D43C9F87CE}" type="pres">
      <dgm:prSet presAssocID="{F4CF68DC-2094-461C-9616-0EA352B4626C}" presName="connectorText" presStyleLbl="sibTrans1D1" presStyleIdx="3" presStyleCnt="8"/>
      <dgm:spPr/>
    </dgm:pt>
    <dgm:pt modelId="{BAA14392-9082-4AE4-8786-B3CB3F65A4E9}" type="pres">
      <dgm:prSet presAssocID="{3A806686-353B-403F-A37D-54D356F98AA4}" presName="node" presStyleLbl="node1" presStyleIdx="4" presStyleCnt="9">
        <dgm:presLayoutVars>
          <dgm:bulletEnabled val="1"/>
        </dgm:presLayoutVars>
      </dgm:prSet>
      <dgm:spPr/>
    </dgm:pt>
    <dgm:pt modelId="{3F82B958-9BC3-4F73-8C64-E71A997CED0A}" type="pres">
      <dgm:prSet presAssocID="{1C97598A-17F0-4C6F-98D9-3CA5A528A181}" presName="sibTrans" presStyleLbl="sibTrans1D1" presStyleIdx="4" presStyleCnt="8"/>
      <dgm:spPr/>
    </dgm:pt>
    <dgm:pt modelId="{8B436125-D20B-4D54-864C-8383F7C172E0}" type="pres">
      <dgm:prSet presAssocID="{1C97598A-17F0-4C6F-98D9-3CA5A528A181}" presName="connectorText" presStyleLbl="sibTrans1D1" presStyleIdx="4" presStyleCnt="8"/>
      <dgm:spPr/>
    </dgm:pt>
    <dgm:pt modelId="{58F10D25-8E6F-4D82-A500-5F24A55520B9}" type="pres">
      <dgm:prSet presAssocID="{05055695-F64D-4C91-A2DB-D74539B86A71}" presName="node" presStyleLbl="node1" presStyleIdx="5" presStyleCnt="9">
        <dgm:presLayoutVars>
          <dgm:bulletEnabled val="1"/>
        </dgm:presLayoutVars>
      </dgm:prSet>
      <dgm:spPr/>
    </dgm:pt>
    <dgm:pt modelId="{8FF43226-0ACB-4E50-913A-28D4550B3520}" type="pres">
      <dgm:prSet presAssocID="{0A96ADEE-3E99-42A4-AD92-557A964918FF}" presName="sibTrans" presStyleLbl="sibTrans1D1" presStyleIdx="5" presStyleCnt="8"/>
      <dgm:spPr/>
    </dgm:pt>
    <dgm:pt modelId="{90375F52-3946-45C5-9CB4-4C14E3A4D741}" type="pres">
      <dgm:prSet presAssocID="{0A96ADEE-3E99-42A4-AD92-557A964918FF}" presName="connectorText" presStyleLbl="sibTrans1D1" presStyleIdx="5" presStyleCnt="8"/>
      <dgm:spPr/>
    </dgm:pt>
    <dgm:pt modelId="{FA61990B-59AC-4930-8549-0A3B53FE72A8}" type="pres">
      <dgm:prSet presAssocID="{6B6F05D5-DE95-40B6-8457-ACB9D3459067}" presName="node" presStyleLbl="node1" presStyleIdx="6" presStyleCnt="9">
        <dgm:presLayoutVars>
          <dgm:bulletEnabled val="1"/>
        </dgm:presLayoutVars>
      </dgm:prSet>
      <dgm:spPr/>
    </dgm:pt>
    <dgm:pt modelId="{DC875B9C-EC9D-4B54-8920-5196F0FA1267}" type="pres">
      <dgm:prSet presAssocID="{B6632265-F88C-4612-B5EE-5DAF5D2F4153}" presName="sibTrans" presStyleLbl="sibTrans1D1" presStyleIdx="6" presStyleCnt="8"/>
      <dgm:spPr/>
    </dgm:pt>
    <dgm:pt modelId="{CAB131BA-0DE1-474D-AFCD-BBFA104D1EE7}" type="pres">
      <dgm:prSet presAssocID="{B6632265-F88C-4612-B5EE-5DAF5D2F4153}" presName="connectorText" presStyleLbl="sibTrans1D1" presStyleIdx="6" presStyleCnt="8"/>
      <dgm:spPr/>
    </dgm:pt>
    <dgm:pt modelId="{5416BAAE-85B1-4027-BED5-9FBE7BA21422}" type="pres">
      <dgm:prSet presAssocID="{8D268E93-1B50-4284-8C0D-A225CEDC163C}" presName="node" presStyleLbl="node1" presStyleIdx="7" presStyleCnt="9">
        <dgm:presLayoutVars>
          <dgm:bulletEnabled val="1"/>
        </dgm:presLayoutVars>
      </dgm:prSet>
      <dgm:spPr/>
    </dgm:pt>
    <dgm:pt modelId="{03B98BF9-5D1A-4F40-87FF-4D721FD1865E}" type="pres">
      <dgm:prSet presAssocID="{B76A8B25-6800-4194-B981-3D7EFBF0B423}" presName="sibTrans" presStyleLbl="sibTrans1D1" presStyleIdx="7" presStyleCnt="8"/>
      <dgm:spPr/>
    </dgm:pt>
    <dgm:pt modelId="{674B0B70-D5C4-425A-9933-AB0DCB2B3EAE}" type="pres">
      <dgm:prSet presAssocID="{B76A8B25-6800-4194-B981-3D7EFBF0B423}" presName="connectorText" presStyleLbl="sibTrans1D1" presStyleIdx="7" presStyleCnt="8"/>
      <dgm:spPr/>
    </dgm:pt>
    <dgm:pt modelId="{F817EB88-0058-40EF-AA25-DDB2E628733B}" type="pres">
      <dgm:prSet presAssocID="{CF849829-83D0-4D8D-B2AD-A158314C1FE3}" presName="node" presStyleLbl="node1" presStyleIdx="8" presStyleCnt="9">
        <dgm:presLayoutVars>
          <dgm:bulletEnabled val="1"/>
        </dgm:presLayoutVars>
      </dgm:prSet>
      <dgm:spPr/>
    </dgm:pt>
  </dgm:ptLst>
  <dgm:cxnLst>
    <dgm:cxn modelId="{B9B8592D-8B6C-427F-816F-5557B8BBD893}" srcId="{2328E5B3-6571-4A30-B733-24743618C137}" destId="{F5E74B22-ED22-46C9-BFFC-0C6A3B7E043F}" srcOrd="1" destOrd="0" parTransId="{16DC46D3-C94D-4778-BD53-FC95E09EDF4E}" sibTransId="{63D708B5-05DF-4776-8AD9-FB1EA25B2A3B}"/>
    <dgm:cxn modelId="{776E4039-D31A-428A-9E16-02BC0708143A}" srcId="{2328E5B3-6571-4A30-B733-24743618C137}" destId="{EEB5050A-C29C-43E3-B08D-7EFC62650C1B}" srcOrd="3" destOrd="0" parTransId="{8FCEA4ED-8011-4AB7-877F-551C6CB1406C}" sibTransId="{F4CF68DC-2094-461C-9616-0EA352B4626C}"/>
    <dgm:cxn modelId="{3F79603D-1639-4A58-95E8-7E3008F54D3F}" type="presOf" srcId="{2328E5B3-6571-4A30-B733-24743618C137}" destId="{267788F0-C1D8-4F15-B9B7-7FC4D086B450}" srcOrd="0" destOrd="0" presId="urn:microsoft.com/office/officeart/2016/7/layout/RepeatingBendingProcessNew"/>
    <dgm:cxn modelId="{A6A85743-63BB-4EE9-921C-9962131DC50A}" type="presOf" srcId="{1C97598A-17F0-4C6F-98D9-3CA5A528A181}" destId="{3F82B958-9BC3-4F73-8C64-E71A997CED0A}" srcOrd="0" destOrd="0" presId="urn:microsoft.com/office/officeart/2016/7/layout/RepeatingBendingProcessNew"/>
    <dgm:cxn modelId="{27379263-E771-4430-AABD-E7716C1E1C5F}" type="presOf" srcId="{6B6F05D5-DE95-40B6-8457-ACB9D3459067}" destId="{FA61990B-59AC-4930-8549-0A3B53FE72A8}" srcOrd="0" destOrd="0" presId="urn:microsoft.com/office/officeart/2016/7/layout/RepeatingBendingProcessNew"/>
    <dgm:cxn modelId="{B4084664-29A6-4C2F-B6C2-E1A6A555D72D}" srcId="{2328E5B3-6571-4A30-B733-24743618C137}" destId="{3A806686-353B-403F-A37D-54D356F98AA4}" srcOrd="4" destOrd="0" parTransId="{C023F717-6E46-43E0-B30D-7630C8E36ED0}" sibTransId="{1C97598A-17F0-4C6F-98D9-3CA5A528A181}"/>
    <dgm:cxn modelId="{1BB2A064-F352-4603-800B-8CC26CB5C2AD}" type="presOf" srcId="{43AD1E04-7C24-4209-875F-6133D96441DF}" destId="{C4FB41F7-4361-4D4E-816E-D37C0B09ED83}" srcOrd="0" destOrd="0" presId="urn:microsoft.com/office/officeart/2016/7/layout/RepeatingBendingProcessNew"/>
    <dgm:cxn modelId="{9BB84F68-A089-4125-B5FD-640C99E47B10}" type="presOf" srcId="{EEB5050A-C29C-43E3-B08D-7EFC62650C1B}" destId="{193FBDF5-5225-4A1B-8F96-0444B73AD28D}" srcOrd="0" destOrd="0" presId="urn:microsoft.com/office/officeart/2016/7/layout/RepeatingBendingProcessNew"/>
    <dgm:cxn modelId="{0056AC4C-4CBE-43A9-9853-E54704510180}" type="presOf" srcId="{63D708B5-05DF-4776-8AD9-FB1EA25B2A3B}" destId="{08D811B1-EBB6-4C8E-BE32-82F969A2CA24}" srcOrd="1" destOrd="0" presId="urn:microsoft.com/office/officeart/2016/7/layout/RepeatingBendingProcessNew"/>
    <dgm:cxn modelId="{A3833E4D-F976-4558-B2D0-6A31182D2DEB}" srcId="{2328E5B3-6571-4A30-B733-24743618C137}" destId="{05055695-F64D-4C91-A2DB-D74539B86A71}" srcOrd="5" destOrd="0" parTransId="{1710D240-2DDE-4C2C-B640-219B798D4FE6}" sibTransId="{0A96ADEE-3E99-42A4-AD92-557A964918FF}"/>
    <dgm:cxn modelId="{BD3BB052-9B17-4EE3-BC34-653AF657B692}" type="presOf" srcId="{37B73B3A-4E7D-49FC-B08C-E43789748EC8}" destId="{61275332-E630-455A-AFBD-E9D742A327BE}" srcOrd="1" destOrd="0" presId="urn:microsoft.com/office/officeart/2016/7/layout/RepeatingBendingProcessNew"/>
    <dgm:cxn modelId="{BB572D73-C46C-49EC-8F63-C90827FF5BB1}" type="presOf" srcId="{63D708B5-05DF-4776-8AD9-FB1EA25B2A3B}" destId="{90D0A279-A721-4036-80DF-27F5317E045A}" srcOrd="0" destOrd="0" presId="urn:microsoft.com/office/officeart/2016/7/layout/RepeatingBendingProcessNew"/>
    <dgm:cxn modelId="{CE8AD779-61A7-455A-86D4-EB693C9E4E8C}" type="presOf" srcId="{B6632265-F88C-4612-B5EE-5DAF5D2F4153}" destId="{CAB131BA-0DE1-474D-AFCD-BBFA104D1EE7}" srcOrd="1" destOrd="0" presId="urn:microsoft.com/office/officeart/2016/7/layout/RepeatingBendingProcessNew"/>
    <dgm:cxn modelId="{7B518B7F-F22D-4A77-BCDF-16FE12298DC0}" srcId="{2328E5B3-6571-4A30-B733-24743618C137}" destId="{8D268E93-1B50-4284-8C0D-A225CEDC163C}" srcOrd="7" destOrd="0" parTransId="{AB2EEFF2-A882-4191-832F-42FBE5E365DD}" sibTransId="{B76A8B25-6800-4194-B981-3D7EFBF0B423}"/>
    <dgm:cxn modelId="{64397780-7E0C-4D65-A627-2C657668F7D4}" type="presOf" srcId="{ADA8E032-53BA-4C7E-9B70-ABC2901B3978}" destId="{E0FB8622-3B5A-41A3-99F7-8C2432E6539C}" srcOrd="0" destOrd="0" presId="urn:microsoft.com/office/officeart/2016/7/layout/RepeatingBendingProcessNew"/>
    <dgm:cxn modelId="{F0F2F780-F904-44D4-8D72-FFA9EAB889EE}" type="presOf" srcId="{05055695-F64D-4C91-A2DB-D74539B86A71}" destId="{58F10D25-8E6F-4D82-A500-5F24A55520B9}" srcOrd="0" destOrd="0" presId="urn:microsoft.com/office/officeart/2016/7/layout/RepeatingBendingProcessNew"/>
    <dgm:cxn modelId="{57D8AF81-7E28-4836-8215-874F78FB7CD2}" type="presOf" srcId="{F4CF68DC-2094-461C-9616-0EA352B4626C}" destId="{90BDADD1-84BB-44CD-A98F-39D43C9F87CE}" srcOrd="1" destOrd="0" presId="urn:microsoft.com/office/officeart/2016/7/layout/RepeatingBendingProcessNew"/>
    <dgm:cxn modelId="{A2980186-5B23-4EC0-8249-08A6CFF33D15}" type="presOf" srcId="{1C97598A-17F0-4C6F-98D9-3CA5A528A181}" destId="{8B436125-D20B-4D54-864C-8383F7C172E0}" srcOrd="1" destOrd="0" presId="urn:microsoft.com/office/officeart/2016/7/layout/RepeatingBendingProcessNew"/>
    <dgm:cxn modelId="{207CE48C-29C4-49F9-94C7-271E0A207B50}" type="presOf" srcId="{8D268E93-1B50-4284-8C0D-A225CEDC163C}" destId="{5416BAAE-85B1-4027-BED5-9FBE7BA21422}" srcOrd="0" destOrd="0" presId="urn:microsoft.com/office/officeart/2016/7/layout/RepeatingBendingProcessNew"/>
    <dgm:cxn modelId="{2308C595-6F40-4D9A-A433-5F0ED524192A}" type="presOf" srcId="{F4CF68DC-2094-461C-9616-0EA352B4626C}" destId="{B5FD1DBE-F4FC-4CDE-9268-ADCEBD9C864E}" srcOrd="0" destOrd="0" presId="urn:microsoft.com/office/officeart/2016/7/layout/RepeatingBendingProcessNew"/>
    <dgm:cxn modelId="{AC4C14A2-6FF5-4A4B-981D-FCEB15349DE6}" srcId="{2328E5B3-6571-4A30-B733-24743618C137}" destId="{CF849829-83D0-4D8D-B2AD-A158314C1FE3}" srcOrd="8" destOrd="0" parTransId="{A3767A0E-E3D6-4399-9972-E605DBC7969B}" sibTransId="{CA26BEE4-56B8-47D1-830E-3CA3AFD97DBD}"/>
    <dgm:cxn modelId="{E41C19B3-0C59-4C66-91E5-D48A5A2E3F46}" srcId="{2328E5B3-6571-4A30-B733-24743618C137}" destId="{ADA8E032-53BA-4C7E-9B70-ABC2901B3978}" srcOrd="2" destOrd="0" parTransId="{D2619FFB-C922-41E9-9386-4FD06F869E83}" sibTransId="{DA9429C9-5952-4F65-A63D-0F259E1714AE}"/>
    <dgm:cxn modelId="{27B573CD-34AA-4222-87A5-88F0EC1D2D88}" type="presOf" srcId="{0A96ADEE-3E99-42A4-AD92-557A964918FF}" destId="{8FF43226-0ACB-4E50-913A-28D4550B3520}" srcOrd="0" destOrd="0" presId="urn:microsoft.com/office/officeart/2016/7/layout/RepeatingBendingProcessNew"/>
    <dgm:cxn modelId="{62652CD3-F0DC-4A33-B17A-109403957F6A}" type="presOf" srcId="{F5E74B22-ED22-46C9-BFFC-0C6A3B7E043F}" destId="{336B87FE-35D2-41AB-84B5-7348A0D8C976}" srcOrd="0" destOrd="0" presId="urn:microsoft.com/office/officeart/2016/7/layout/RepeatingBendingProcessNew"/>
    <dgm:cxn modelId="{B45A5AD4-0FB0-47AA-BD6E-C6D702123F53}" type="presOf" srcId="{B6632265-F88C-4612-B5EE-5DAF5D2F4153}" destId="{DC875B9C-EC9D-4B54-8920-5196F0FA1267}" srcOrd="0" destOrd="0" presId="urn:microsoft.com/office/officeart/2016/7/layout/RepeatingBendingProcessNew"/>
    <dgm:cxn modelId="{4CC5BDD7-5947-4A1D-BA64-45FB142CB8EC}" type="presOf" srcId="{CF849829-83D0-4D8D-B2AD-A158314C1FE3}" destId="{F817EB88-0058-40EF-AA25-DDB2E628733B}" srcOrd="0" destOrd="0" presId="urn:microsoft.com/office/officeart/2016/7/layout/RepeatingBendingProcessNew"/>
    <dgm:cxn modelId="{FBF35CEA-DBB9-4463-A23F-5DBC12B8FB8C}" type="presOf" srcId="{DA9429C9-5952-4F65-A63D-0F259E1714AE}" destId="{DF4F9B13-C70C-4D69-8789-EC032E823E03}" srcOrd="0" destOrd="0" presId="urn:microsoft.com/office/officeart/2016/7/layout/RepeatingBendingProcessNew"/>
    <dgm:cxn modelId="{F7C226EF-C0FC-4C2D-B90E-E17D32262765}" type="presOf" srcId="{3A806686-353B-403F-A37D-54D356F98AA4}" destId="{BAA14392-9082-4AE4-8786-B3CB3F65A4E9}" srcOrd="0" destOrd="0" presId="urn:microsoft.com/office/officeart/2016/7/layout/RepeatingBendingProcessNew"/>
    <dgm:cxn modelId="{BE94ABEF-6C08-4179-BF17-8B8903F6E782}" type="presOf" srcId="{B76A8B25-6800-4194-B981-3D7EFBF0B423}" destId="{03B98BF9-5D1A-4F40-87FF-4D721FD1865E}" srcOrd="0" destOrd="0" presId="urn:microsoft.com/office/officeart/2016/7/layout/RepeatingBendingProcessNew"/>
    <dgm:cxn modelId="{6115CEF0-3D68-4180-B2F0-DFCA411DF933}" type="presOf" srcId="{B76A8B25-6800-4194-B981-3D7EFBF0B423}" destId="{674B0B70-D5C4-425A-9933-AB0DCB2B3EAE}" srcOrd="1" destOrd="0" presId="urn:microsoft.com/office/officeart/2016/7/layout/RepeatingBendingProcessNew"/>
    <dgm:cxn modelId="{E864BFF5-E8AE-41EE-A744-0558E13AA376}" type="presOf" srcId="{DA9429C9-5952-4F65-A63D-0F259E1714AE}" destId="{5B8223C9-2ACD-4DED-8200-0FC625E2D579}" srcOrd="1" destOrd="0" presId="urn:microsoft.com/office/officeart/2016/7/layout/RepeatingBendingProcessNew"/>
    <dgm:cxn modelId="{112249F6-4BD4-4CDA-9CED-294C64DF9FD3}" type="presOf" srcId="{37B73B3A-4E7D-49FC-B08C-E43789748EC8}" destId="{5988E511-A63F-4655-A10B-E37FF1D88D77}" srcOrd="0" destOrd="0" presId="urn:microsoft.com/office/officeart/2016/7/layout/RepeatingBendingProcessNew"/>
    <dgm:cxn modelId="{0C57FBF6-E89A-4122-89A8-4BFF4F64BC63}" srcId="{2328E5B3-6571-4A30-B733-24743618C137}" destId="{43AD1E04-7C24-4209-875F-6133D96441DF}" srcOrd="0" destOrd="0" parTransId="{B5497845-890C-4B69-85AE-56AE23C58BF2}" sibTransId="{37B73B3A-4E7D-49FC-B08C-E43789748EC8}"/>
    <dgm:cxn modelId="{404116FB-7A01-4123-9DCB-69FB66D96189}" srcId="{2328E5B3-6571-4A30-B733-24743618C137}" destId="{6B6F05D5-DE95-40B6-8457-ACB9D3459067}" srcOrd="6" destOrd="0" parTransId="{129C90FA-B7CC-48E9-AA1D-835B7F4DCD18}" sibTransId="{B6632265-F88C-4612-B5EE-5DAF5D2F4153}"/>
    <dgm:cxn modelId="{894486FD-C871-412E-A18A-7E35DBD8018C}" type="presOf" srcId="{0A96ADEE-3E99-42A4-AD92-557A964918FF}" destId="{90375F52-3946-45C5-9CB4-4C14E3A4D741}" srcOrd="1" destOrd="0" presId="urn:microsoft.com/office/officeart/2016/7/layout/RepeatingBendingProcessNew"/>
    <dgm:cxn modelId="{CD916844-6774-4A72-9527-F4CF52A8A616}" type="presParOf" srcId="{267788F0-C1D8-4F15-B9B7-7FC4D086B450}" destId="{C4FB41F7-4361-4D4E-816E-D37C0B09ED83}" srcOrd="0" destOrd="0" presId="urn:microsoft.com/office/officeart/2016/7/layout/RepeatingBendingProcessNew"/>
    <dgm:cxn modelId="{1A272CA9-74BB-4B83-85BE-FF464B48A60F}" type="presParOf" srcId="{267788F0-C1D8-4F15-B9B7-7FC4D086B450}" destId="{5988E511-A63F-4655-A10B-E37FF1D88D77}" srcOrd="1" destOrd="0" presId="urn:microsoft.com/office/officeart/2016/7/layout/RepeatingBendingProcessNew"/>
    <dgm:cxn modelId="{13346F50-ECEF-4018-A2D6-6A52D98A159F}" type="presParOf" srcId="{5988E511-A63F-4655-A10B-E37FF1D88D77}" destId="{61275332-E630-455A-AFBD-E9D742A327BE}" srcOrd="0" destOrd="0" presId="urn:microsoft.com/office/officeart/2016/7/layout/RepeatingBendingProcessNew"/>
    <dgm:cxn modelId="{610A6DF5-CA28-4D59-B67B-C3819ECD0023}" type="presParOf" srcId="{267788F0-C1D8-4F15-B9B7-7FC4D086B450}" destId="{336B87FE-35D2-41AB-84B5-7348A0D8C976}" srcOrd="2" destOrd="0" presId="urn:microsoft.com/office/officeart/2016/7/layout/RepeatingBendingProcessNew"/>
    <dgm:cxn modelId="{D9930C8E-7C0B-4D2A-9AB5-502474C085B9}" type="presParOf" srcId="{267788F0-C1D8-4F15-B9B7-7FC4D086B450}" destId="{90D0A279-A721-4036-80DF-27F5317E045A}" srcOrd="3" destOrd="0" presId="urn:microsoft.com/office/officeart/2016/7/layout/RepeatingBendingProcessNew"/>
    <dgm:cxn modelId="{34127733-EA6F-4C7A-AAAF-0B565FE605F6}" type="presParOf" srcId="{90D0A279-A721-4036-80DF-27F5317E045A}" destId="{08D811B1-EBB6-4C8E-BE32-82F969A2CA24}" srcOrd="0" destOrd="0" presId="urn:microsoft.com/office/officeart/2016/7/layout/RepeatingBendingProcessNew"/>
    <dgm:cxn modelId="{FA8975D2-6950-4D93-A55D-449FDA43A37F}" type="presParOf" srcId="{267788F0-C1D8-4F15-B9B7-7FC4D086B450}" destId="{E0FB8622-3B5A-41A3-99F7-8C2432E6539C}" srcOrd="4" destOrd="0" presId="urn:microsoft.com/office/officeart/2016/7/layout/RepeatingBendingProcessNew"/>
    <dgm:cxn modelId="{E6F68CD3-9566-41B4-9E96-3B580791AF8E}" type="presParOf" srcId="{267788F0-C1D8-4F15-B9B7-7FC4D086B450}" destId="{DF4F9B13-C70C-4D69-8789-EC032E823E03}" srcOrd="5" destOrd="0" presId="urn:microsoft.com/office/officeart/2016/7/layout/RepeatingBendingProcessNew"/>
    <dgm:cxn modelId="{6CC35D55-BB3A-4E56-A652-E2C07E685386}" type="presParOf" srcId="{DF4F9B13-C70C-4D69-8789-EC032E823E03}" destId="{5B8223C9-2ACD-4DED-8200-0FC625E2D579}" srcOrd="0" destOrd="0" presId="urn:microsoft.com/office/officeart/2016/7/layout/RepeatingBendingProcessNew"/>
    <dgm:cxn modelId="{896F39BD-9911-43E3-80FE-D4078312E197}" type="presParOf" srcId="{267788F0-C1D8-4F15-B9B7-7FC4D086B450}" destId="{193FBDF5-5225-4A1B-8F96-0444B73AD28D}" srcOrd="6" destOrd="0" presId="urn:microsoft.com/office/officeart/2016/7/layout/RepeatingBendingProcessNew"/>
    <dgm:cxn modelId="{0FC26F46-5965-4AB1-9C54-D4D7361811A5}" type="presParOf" srcId="{267788F0-C1D8-4F15-B9B7-7FC4D086B450}" destId="{B5FD1DBE-F4FC-4CDE-9268-ADCEBD9C864E}" srcOrd="7" destOrd="0" presId="urn:microsoft.com/office/officeart/2016/7/layout/RepeatingBendingProcessNew"/>
    <dgm:cxn modelId="{A45982BB-80C4-4280-8027-44494D08E09F}" type="presParOf" srcId="{B5FD1DBE-F4FC-4CDE-9268-ADCEBD9C864E}" destId="{90BDADD1-84BB-44CD-A98F-39D43C9F87CE}" srcOrd="0" destOrd="0" presId="urn:microsoft.com/office/officeart/2016/7/layout/RepeatingBendingProcessNew"/>
    <dgm:cxn modelId="{E23B369E-8CAA-43B3-BCE6-F85BA77F87F6}" type="presParOf" srcId="{267788F0-C1D8-4F15-B9B7-7FC4D086B450}" destId="{BAA14392-9082-4AE4-8786-B3CB3F65A4E9}" srcOrd="8" destOrd="0" presId="urn:microsoft.com/office/officeart/2016/7/layout/RepeatingBendingProcessNew"/>
    <dgm:cxn modelId="{37F53C60-683E-49BB-B07F-167B5B0AB21B}" type="presParOf" srcId="{267788F0-C1D8-4F15-B9B7-7FC4D086B450}" destId="{3F82B958-9BC3-4F73-8C64-E71A997CED0A}" srcOrd="9" destOrd="0" presId="urn:microsoft.com/office/officeart/2016/7/layout/RepeatingBendingProcessNew"/>
    <dgm:cxn modelId="{8FD4D3FC-D4CC-46E7-8E32-9CAC5990FE1B}" type="presParOf" srcId="{3F82B958-9BC3-4F73-8C64-E71A997CED0A}" destId="{8B436125-D20B-4D54-864C-8383F7C172E0}" srcOrd="0" destOrd="0" presId="urn:microsoft.com/office/officeart/2016/7/layout/RepeatingBendingProcessNew"/>
    <dgm:cxn modelId="{5B0234C6-3621-47CF-AF17-2A852A63183E}" type="presParOf" srcId="{267788F0-C1D8-4F15-B9B7-7FC4D086B450}" destId="{58F10D25-8E6F-4D82-A500-5F24A55520B9}" srcOrd="10" destOrd="0" presId="urn:microsoft.com/office/officeart/2016/7/layout/RepeatingBendingProcessNew"/>
    <dgm:cxn modelId="{7CFE0186-CD8D-4B60-9C66-08AC5D746F96}" type="presParOf" srcId="{267788F0-C1D8-4F15-B9B7-7FC4D086B450}" destId="{8FF43226-0ACB-4E50-913A-28D4550B3520}" srcOrd="11" destOrd="0" presId="urn:microsoft.com/office/officeart/2016/7/layout/RepeatingBendingProcessNew"/>
    <dgm:cxn modelId="{3491298A-9697-4839-A6C6-E6039178A40E}" type="presParOf" srcId="{8FF43226-0ACB-4E50-913A-28D4550B3520}" destId="{90375F52-3946-45C5-9CB4-4C14E3A4D741}" srcOrd="0" destOrd="0" presId="urn:microsoft.com/office/officeart/2016/7/layout/RepeatingBendingProcessNew"/>
    <dgm:cxn modelId="{03523480-3E4B-44A7-8FC0-E8445FF3802F}" type="presParOf" srcId="{267788F0-C1D8-4F15-B9B7-7FC4D086B450}" destId="{FA61990B-59AC-4930-8549-0A3B53FE72A8}" srcOrd="12" destOrd="0" presId="urn:microsoft.com/office/officeart/2016/7/layout/RepeatingBendingProcessNew"/>
    <dgm:cxn modelId="{B81FD3D8-5C0C-4081-8C3C-BEE790B42A01}" type="presParOf" srcId="{267788F0-C1D8-4F15-B9B7-7FC4D086B450}" destId="{DC875B9C-EC9D-4B54-8920-5196F0FA1267}" srcOrd="13" destOrd="0" presId="urn:microsoft.com/office/officeart/2016/7/layout/RepeatingBendingProcessNew"/>
    <dgm:cxn modelId="{1A4BE045-2B03-471A-BB50-BE83D31B4D60}" type="presParOf" srcId="{DC875B9C-EC9D-4B54-8920-5196F0FA1267}" destId="{CAB131BA-0DE1-474D-AFCD-BBFA104D1EE7}" srcOrd="0" destOrd="0" presId="urn:microsoft.com/office/officeart/2016/7/layout/RepeatingBendingProcessNew"/>
    <dgm:cxn modelId="{364B46C5-6705-47A6-8E3D-160832629D39}" type="presParOf" srcId="{267788F0-C1D8-4F15-B9B7-7FC4D086B450}" destId="{5416BAAE-85B1-4027-BED5-9FBE7BA21422}" srcOrd="14" destOrd="0" presId="urn:microsoft.com/office/officeart/2016/7/layout/RepeatingBendingProcessNew"/>
    <dgm:cxn modelId="{941B4032-8DB3-47FB-955C-760CD31D8184}" type="presParOf" srcId="{267788F0-C1D8-4F15-B9B7-7FC4D086B450}" destId="{03B98BF9-5D1A-4F40-87FF-4D721FD1865E}" srcOrd="15" destOrd="0" presId="urn:microsoft.com/office/officeart/2016/7/layout/RepeatingBendingProcessNew"/>
    <dgm:cxn modelId="{3DF52911-B712-444F-A03B-A6035E16012B}" type="presParOf" srcId="{03B98BF9-5D1A-4F40-87FF-4D721FD1865E}" destId="{674B0B70-D5C4-425A-9933-AB0DCB2B3EAE}" srcOrd="0" destOrd="0" presId="urn:microsoft.com/office/officeart/2016/7/layout/RepeatingBendingProcessNew"/>
    <dgm:cxn modelId="{0F03DA27-1503-490D-BE23-753E16431ED0}" type="presParOf" srcId="{267788F0-C1D8-4F15-B9B7-7FC4D086B450}" destId="{F817EB88-0058-40EF-AA25-DDB2E628733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8E511-A63F-4655-A10B-E37FF1D88D77}">
      <dsp:nvSpPr>
        <dsp:cNvPr id="0" name=""/>
        <dsp:cNvSpPr/>
      </dsp:nvSpPr>
      <dsp:spPr>
        <a:xfrm>
          <a:off x="1488900" y="963414"/>
          <a:ext cx="311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5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6028" y="1007424"/>
        <a:ext cx="17097" cy="3419"/>
      </dsp:txXfrm>
    </dsp:sp>
    <dsp:sp modelId="{C4FB41F7-4361-4D4E-816E-D37C0B09ED83}">
      <dsp:nvSpPr>
        <dsp:cNvPr id="0" name=""/>
        <dsp:cNvSpPr/>
      </dsp:nvSpPr>
      <dsp:spPr>
        <a:xfrm>
          <a:off x="3949" y="563108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Cleaning Task:</a:t>
          </a:r>
        </a:p>
      </dsp:txBody>
      <dsp:txXfrm>
        <a:off x="3949" y="563108"/>
        <a:ext cx="1486751" cy="892050"/>
      </dsp:txXfrm>
    </dsp:sp>
    <dsp:sp modelId="{90D0A279-A721-4036-80DF-27F5317E045A}">
      <dsp:nvSpPr>
        <dsp:cNvPr id="0" name=""/>
        <dsp:cNvSpPr/>
      </dsp:nvSpPr>
      <dsp:spPr>
        <a:xfrm>
          <a:off x="3317604" y="963414"/>
          <a:ext cx="311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5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4732" y="1007424"/>
        <a:ext cx="17097" cy="3419"/>
      </dsp:txXfrm>
    </dsp:sp>
    <dsp:sp modelId="{336B87FE-35D2-41AB-84B5-7348A0D8C976}">
      <dsp:nvSpPr>
        <dsp:cNvPr id="0" name=""/>
        <dsp:cNvSpPr/>
      </dsp:nvSpPr>
      <dsp:spPr>
        <a:xfrm>
          <a:off x="1832653" y="563108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Removed duplicates and missing values</a:t>
          </a:r>
        </a:p>
      </dsp:txBody>
      <dsp:txXfrm>
        <a:off x="1832653" y="563108"/>
        <a:ext cx="1486751" cy="892050"/>
      </dsp:txXfrm>
    </dsp:sp>
    <dsp:sp modelId="{DF4F9B13-C70C-4D69-8789-EC032E823E03}">
      <dsp:nvSpPr>
        <dsp:cNvPr id="0" name=""/>
        <dsp:cNvSpPr/>
      </dsp:nvSpPr>
      <dsp:spPr>
        <a:xfrm>
          <a:off x="747325" y="1453359"/>
          <a:ext cx="3657407" cy="311352"/>
        </a:xfrm>
        <a:custGeom>
          <a:avLst/>
          <a:gdLst/>
          <a:ahLst/>
          <a:cxnLst/>
          <a:rect l="0" t="0" r="0" b="0"/>
          <a:pathLst>
            <a:path>
              <a:moveTo>
                <a:pt x="3657407" y="0"/>
              </a:moveTo>
              <a:lnTo>
                <a:pt x="3657407" y="172776"/>
              </a:lnTo>
              <a:lnTo>
                <a:pt x="0" y="172776"/>
              </a:lnTo>
              <a:lnTo>
                <a:pt x="0" y="3113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195" y="1607326"/>
        <a:ext cx="183667" cy="3419"/>
      </dsp:txXfrm>
    </dsp:sp>
    <dsp:sp modelId="{E0FB8622-3B5A-41A3-99F7-8C2432E6539C}">
      <dsp:nvSpPr>
        <dsp:cNvPr id="0" name=""/>
        <dsp:cNvSpPr/>
      </dsp:nvSpPr>
      <dsp:spPr>
        <a:xfrm>
          <a:off x="3661357" y="563108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Handled missing values (filled or excluded)</a:t>
          </a:r>
        </a:p>
      </dsp:txBody>
      <dsp:txXfrm>
        <a:off x="3661357" y="563108"/>
        <a:ext cx="1486751" cy="892050"/>
      </dsp:txXfrm>
    </dsp:sp>
    <dsp:sp modelId="{B5FD1DBE-F4FC-4CDE-9268-ADCEBD9C864E}">
      <dsp:nvSpPr>
        <dsp:cNvPr id="0" name=""/>
        <dsp:cNvSpPr/>
      </dsp:nvSpPr>
      <dsp:spPr>
        <a:xfrm>
          <a:off x="1488900" y="2197417"/>
          <a:ext cx="311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5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6028" y="2241427"/>
        <a:ext cx="17097" cy="3419"/>
      </dsp:txXfrm>
    </dsp:sp>
    <dsp:sp modelId="{193FBDF5-5225-4A1B-8F96-0444B73AD28D}">
      <dsp:nvSpPr>
        <dsp:cNvPr id="0" name=""/>
        <dsp:cNvSpPr/>
      </dsp:nvSpPr>
      <dsp:spPr>
        <a:xfrm>
          <a:off x="3949" y="1797112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Standardized price tiers (low, mid, high)</a:t>
          </a:r>
        </a:p>
      </dsp:txBody>
      <dsp:txXfrm>
        <a:off x="3949" y="1797112"/>
        <a:ext cx="1486751" cy="892050"/>
      </dsp:txXfrm>
    </dsp:sp>
    <dsp:sp modelId="{3F82B958-9BC3-4F73-8C64-E71A997CED0A}">
      <dsp:nvSpPr>
        <dsp:cNvPr id="0" name=""/>
        <dsp:cNvSpPr/>
      </dsp:nvSpPr>
      <dsp:spPr>
        <a:xfrm>
          <a:off x="3317604" y="2197417"/>
          <a:ext cx="311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5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4732" y="2241427"/>
        <a:ext cx="17097" cy="3419"/>
      </dsp:txXfrm>
    </dsp:sp>
    <dsp:sp modelId="{BAA14392-9082-4AE4-8786-B3CB3F65A4E9}">
      <dsp:nvSpPr>
        <dsp:cNvPr id="0" name=""/>
        <dsp:cNvSpPr/>
      </dsp:nvSpPr>
      <dsp:spPr>
        <a:xfrm>
          <a:off x="1832653" y="1797112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Transformation:</a:t>
          </a:r>
        </a:p>
      </dsp:txBody>
      <dsp:txXfrm>
        <a:off x="1832653" y="1797112"/>
        <a:ext cx="1486751" cy="892050"/>
      </dsp:txXfrm>
    </dsp:sp>
    <dsp:sp modelId="{8FF43226-0ACB-4E50-913A-28D4550B3520}">
      <dsp:nvSpPr>
        <dsp:cNvPr id="0" name=""/>
        <dsp:cNvSpPr/>
      </dsp:nvSpPr>
      <dsp:spPr>
        <a:xfrm>
          <a:off x="747325" y="2687362"/>
          <a:ext cx="3657407" cy="311352"/>
        </a:xfrm>
        <a:custGeom>
          <a:avLst/>
          <a:gdLst/>
          <a:ahLst/>
          <a:cxnLst/>
          <a:rect l="0" t="0" r="0" b="0"/>
          <a:pathLst>
            <a:path>
              <a:moveTo>
                <a:pt x="3657407" y="0"/>
              </a:moveTo>
              <a:lnTo>
                <a:pt x="3657407" y="172776"/>
              </a:lnTo>
              <a:lnTo>
                <a:pt x="0" y="172776"/>
              </a:lnTo>
              <a:lnTo>
                <a:pt x="0" y="3113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4195" y="2841329"/>
        <a:ext cx="183667" cy="3419"/>
      </dsp:txXfrm>
    </dsp:sp>
    <dsp:sp modelId="{58F10D25-8E6F-4D82-A500-5F24A55520B9}">
      <dsp:nvSpPr>
        <dsp:cNvPr id="0" name=""/>
        <dsp:cNvSpPr/>
      </dsp:nvSpPr>
      <dsp:spPr>
        <a:xfrm>
          <a:off x="3661357" y="1797112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Created calculated fields (review month, review length, avg rating)</a:t>
          </a:r>
        </a:p>
      </dsp:txBody>
      <dsp:txXfrm>
        <a:off x="3661357" y="1797112"/>
        <a:ext cx="1486751" cy="892050"/>
      </dsp:txXfrm>
    </dsp:sp>
    <dsp:sp modelId="{DC875B9C-EC9D-4B54-8920-5196F0FA1267}">
      <dsp:nvSpPr>
        <dsp:cNvPr id="0" name=""/>
        <dsp:cNvSpPr/>
      </dsp:nvSpPr>
      <dsp:spPr>
        <a:xfrm>
          <a:off x="1488900" y="3431420"/>
          <a:ext cx="311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5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6028" y="3475431"/>
        <a:ext cx="17097" cy="3419"/>
      </dsp:txXfrm>
    </dsp:sp>
    <dsp:sp modelId="{FA61990B-59AC-4930-8549-0A3B53FE72A8}">
      <dsp:nvSpPr>
        <dsp:cNvPr id="0" name=""/>
        <dsp:cNvSpPr/>
      </dsp:nvSpPr>
      <dsp:spPr>
        <a:xfrm>
          <a:off x="3949" y="3031115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Aggregated sales &amp; reviews by product and category </a:t>
          </a:r>
        </a:p>
      </dsp:txBody>
      <dsp:txXfrm>
        <a:off x="3949" y="3031115"/>
        <a:ext cx="1486751" cy="892050"/>
      </dsp:txXfrm>
    </dsp:sp>
    <dsp:sp modelId="{03B98BF9-5D1A-4F40-87FF-4D721FD1865E}">
      <dsp:nvSpPr>
        <dsp:cNvPr id="0" name=""/>
        <dsp:cNvSpPr/>
      </dsp:nvSpPr>
      <dsp:spPr>
        <a:xfrm>
          <a:off x="3317604" y="3431420"/>
          <a:ext cx="311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5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4732" y="3475431"/>
        <a:ext cx="17097" cy="3419"/>
      </dsp:txXfrm>
    </dsp:sp>
    <dsp:sp modelId="{5416BAAE-85B1-4027-BED5-9FBE7BA21422}">
      <dsp:nvSpPr>
        <dsp:cNvPr id="0" name=""/>
        <dsp:cNvSpPr/>
      </dsp:nvSpPr>
      <dsp:spPr>
        <a:xfrm>
          <a:off x="1832653" y="3031115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Filtered out irrelevant or incomplete records</a:t>
          </a:r>
        </a:p>
      </dsp:txBody>
      <dsp:txXfrm>
        <a:off x="1832653" y="3031115"/>
        <a:ext cx="1486751" cy="892050"/>
      </dsp:txXfrm>
    </dsp:sp>
    <dsp:sp modelId="{F817EB88-0058-40EF-AA25-DDB2E628733B}">
      <dsp:nvSpPr>
        <dsp:cNvPr id="0" name=""/>
        <dsp:cNvSpPr/>
      </dsp:nvSpPr>
      <dsp:spPr>
        <a:xfrm>
          <a:off x="3661357" y="3031115"/>
          <a:ext cx="1486751" cy="89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52" tIns="76471" rIns="72852" bIns="7647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 Used: Excel, SQL</a:t>
          </a:r>
        </a:p>
      </dsp:txBody>
      <dsp:txXfrm>
        <a:off x="3661357" y="3031115"/>
        <a:ext cx="1486751" cy="89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78E5-3387-46BE-B2C7-E503C6CCB3F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C043-F390-46AD-A7ED-5F2F66625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phase: I collected the Amazon review and sales dataset from Kaggle. The raw data came in CSV format, which I imported into Excel and </a:t>
            </a:r>
            <a:r>
              <a:rPr lang="en-US" dirty="0" err="1"/>
              <a:t>Sql</a:t>
            </a:r>
            <a:r>
              <a:rPr lang="en-US" dirty="0"/>
              <a:t> for organization. I also prepared it for visualization in Tableau . Early on I noticed serval challenges , including missing values, duplicate product entries, and inconsistent categories. Preparing this data was a crucial step to ensure accurate analysis later in the project,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6C043-F390-46AD-A7ED-5F2F666251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focused on cleaning and transforming the dataset to prepare it for accurate analysis. I started by removing duplicate product entries and handling missing values, either filling them where possible or excluding incomplete rows. I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standardized inconsistent product categories to make sure comparisons were accurate. Next, I created calculated fields like review length and average rating, which allowed me to explore patterns in customer feedback. I aggregated sales and reviews by product and category to get a clearer view of overall performance. Finally, I filtered out irrelevant records to keep the dataset focused on meaningful insights. This cleaned dataset became the foundation for my Tableau visualizations in the analysis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6C043-F390-46AD-A7ED-5F2F666251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 SQL queries for product performance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Excel pivot tables for trends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 key patterns in reviews &amp; pricing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6C043-F390-46AD-A7ED-5F2F666251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6C043-F390-46AD-A7ED-5F2F666251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6C043-F390-46AD-A7ED-5F2F666251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6C043-F390-46AD-A7ED-5F2F666251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F717-CC94-880A-9689-B2A13C1A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2C2EE-05BF-00C3-DC73-2CB6E179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2F19-778C-6CAB-CAB9-C43DFF03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1F73-2CF7-A91B-3017-305A2C69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F558-9F14-0E40-94AE-A40C9BDF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CF93-E39C-7BF6-8854-2E19DC40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409C3-CD81-4A21-CFEE-CD9D44360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7C90-B092-45CB-49D3-2931E0D9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75F79-ADB1-9644-C65F-81266F9F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9B1F-582F-8347-BB9C-C7F7C24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10BE9-F3FC-4A52-5C38-1439ADBC1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B86D8-5401-FD6E-2F50-464CFEA6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6BF5-A2C5-09AA-991D-BEC03ECA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0C49-19A4-C174-9B0B-F8081F5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D2E9-1B2F-5B52-7F6C-E1EDFD00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417C-3ACE-A6A1-FBBF-7574F77C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31FD-874F-F136-9251-1D0B52CB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E9D1-1165-06D7-1D6A-F378E2B4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FC0C-ABE5-F91B-4A7B-7EC638F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0F35-7382-7B96-C1AF-C9E0C7B4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45D4-36EC-156B-9B74-0479E918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F452A-EA9F-CB88-E18C-BCA2BB41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F4EE-950E-A217-4DA2-4CFA7ED1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BC15-D7B9-4CD4-6795-2AC04C42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29FA-D804-8D76-2F8E-79794934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BF08-A451-C2C6-7427-5CCA6A51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259E-6C95-4C55-3191-4C803E69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FE63-90CE-D0C3-CA27-AB9D1F8F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691A-657C-E8CF-6624-E173B3D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49AC-42BD-C77F-9312-191E6161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09BCA-B314-9842-446B-325BC560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5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1DC7-4B0A-598B-20AF-8DBF1AF9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798C-440F-F251-3500-FE24C741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F1D19-7315-4CD5-4332-B6F59F13D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737DE-F6AF-9F1F-C818-9E4A5D43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DC9D5-E1B5-DEDC-B33F-A740829B2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98932-C498-6C57-E5A5-90335264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46973-D886-01C1-6053-096FD948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DF2BE-9372-17CB-F03F-AB16CD52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0679-141E-A082-EA2A-09F5034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7B785-EC64-1F2C-5DB3-9C588A16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3CC8-0540-6FFB-4A85-B9FEC6E1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09456-215A-3303-E66C-24D835B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440AB-8125-0E76-57E4-102DFE54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5F431-FBB4-FAC8-4137-8212DA2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DAD4B-2F49-DFE5-A030-E519E98B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693-2959-C238-86D2-98C2B18E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A430-F93A-591F-470D-4DBF1112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B8A0C-E1A5-B0A5-B5E8-0E009DC2C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D7C1-E9CF-43F3-307C-DE73D7D4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A3E13-9F97-01C6-E21F-29A09067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A953-1982-F868-4128-D3E6EBD2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4C2E-63B2-A5A5-9881-EC89530A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8EDE4-533C-C3E0-9808-D137C8C0C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EFF9-35E4-7E1D-8166-B7DCD350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222D-6983-EE91-97C5-74D6A9E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24B2-D550-9522-23A2-F484384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D909-95EE-DA3C-ED4E-34789BE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C4F1-ABC8-20BA-2D01-4056947A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73D5-628C-8329-F2DF-BAC630B1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1E77-D54A-E3BC-B7B4-8BCDAB965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2FCB4-B176-474C-BC96-B6A85D05F1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6733-7176-6B5D-303F-7406C671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2A01-07B9-1AE3-DF93-DD4E61C14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05931-B718-459A-809F-B59B7E94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EAF74-F23D-E514-202B-48796F49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en-US" sz="7400">
                <a:solidFill>
                  <a:schemeClr val="bg1"/>
                </a:solidFill>
              </a:rPr>
              <a:t>Amazon Product Review &amp; Sales Insights – Capstone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98944-611C-074C-8C54-E7C5D92F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endParaRPr lang="en-US" sz="3100"/>
          </a:p>
          <a:p>
            <a:pPr algn="l"/>
            <a:r>
              <a:rPr lang="en-US" sz="3100"/>
              <a:t>Farahnaz Pierre-Isme – Aspiring Data Analyst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4FC04-E213-8819-293E-C3F3266F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Visualization – Key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CCAE5-B16D-53E2-D5D7-2CFEAB50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4841"/>
          <a:stretch>
            <a:fillRect/>
          </a:stretch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389E40-4528-14D3-35A3-2FA2DABC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524" y="4589832"/>
            <a:ext cx="4739771" cy="2001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1) Customer Engagement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Review volume peaked during holiday and discount periods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Seasonal buying trends are strong</a:t>
            </a:r>
          </a:p>
          <a:p>
            <a:pPr marL="0" indent="0">
              <a:buNone/>
            </a:pPr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2) Product Ratings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Mid-range priced products ($50-$150) earned the highest ratings.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Discounted products attracted more reviews and positive sentiment.</a:t>
            </a:r>
          </a:p>
        </p:txBody>
      </p:sp>
    </p:spTree>
    <p:extLst>
      <p:ext uri="{BB962C8B-B14F-4D97-AF65-F5344CB8AC3E}">
        <p14:creationId xmlns:p14="http://schemas.microsoft.com/office/powerpoint/2010/main" val="42617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725E-237C-7FA2-773E-86882166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Visualization – Key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3F83-AF8A-B3F4-8C83-B504880C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2839"/>
          <a:stretch>
            <a:fillRect/>
          </a:stretch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6899-89E0-E8D1-8909-2CB595FB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589832"/>
            <a:ext cx="4310672" cy="1370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3) Review Behavior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Longer reviews often signal dissatisfaction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Shorter reviews are tied to higher ratings and quick feedback</a:t>
            </a:r>
          </a:p>
          <a:p>
            <a:pPr marL="0" indent="0">
              <a:buNone/>
            </a:pPr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4) Top Products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A small set of products drive most of the engagement.</a:t>
            </a:r>
          </a:p>
          <a:p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These products act as “brand leaders” in their categories</a:t>
            </a:r>
          </a:p>
        </p:txBody>
      </p:sp>
    </p:spTree>
    <p:extLst>
      <p:ext uri="{BB962C8B-B14F-4D97-AF65-F5344CB8AC3E}">
        <p14:creationId xmlns:p14="http://schemas.microsoft.com/office/powerpoint/2010/main" val="184963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58AA-7A52-EE4D-EB84-23D46BEE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Act-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E1B0-8AC4-F289-0E3A-41FB7A37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Leverage Promotions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Run targeted discounts around holidays to maximize review volume and sales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2) Highlight Mid-Range Products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Feature mid-priced, high-rated products in marketing campaigns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3) Monitor Review Lengths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Set alerts for unusual long reviews to catch customer issues early.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4) Boost Popular Products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Prioritize advertising and stock levels for the top 10 products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Use them as an anchors to draw customers into relate categories</a:t>
            </a:r>
          </a:p>
          <a:p>
            <a:pPr marL="0" indent="0">
              <a:buNone/>
            </a:pP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3F83-815F-B1EC-5913-53362773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7C89-FEE3-38C6-4100-91B15E5B74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Key Insights from Analysis: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Top-rated products correlate with higher sales in certain categories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 volume over time highlighted seasonal purchasing trends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Products with longer reviews often provide deeper customer sentiment insights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Identified price tiers impacting customer behavior and review patterns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18E43-5CCF-67AD-82D3-860475592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What I Would Do Differently: 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Perform more advanced sentiment analysis on reviews for richer insights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additional features like product categories, promotions, and shipping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predictive analytics to forecast sales trends based on historical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Refine Tableau dashboards for even more interactive storytelling for stakeholders</a:t>
            </a:r>
          </a:p>
          <a:p>
            <a:endParaRPr lang="en-US" dirty="0"/>
          </a:p>
        </p:txBody>
      </p:sp>
      <p:pic>
        <p:nvPicPr>
          <p:cNvPr id="6" name="Picture 5" descr="Gold glitter star on white background">
            <a:extLst>
              <a:ext uri="{FF2B5EF4-FFF2-40B4-BE49-F238E27FC236}">
                <a16:creationId xmlns:a16="http://schemas.microsoft.com/office/drawing/2014/main" id="{F01C7991-DC80-A2AF-EC38-F29D35F2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6865">
            <a:off x="9736264" y="291367"/>
            <a:ext cx="1992440" cy="1992440"/>
          </a:xfrm>
          <a:prstGeom prst="rect">
            <a:avLst/>
          </a:prstGeom>
        </p:spPr>
      </p:pic>
      <p:pic>
        <p:nvPicPr>
          <p:cNvPr id="8" name="Graphic 7" descr="Lightbulb and gear outline">
            <a:extLst>
              <a:ext uri="{FF2B5EF4-FFF2-40B4-BE49-F238E27FC236}">
                <a16:creationId xmlns:a16="http://schemas.microsoft.com/office/drawing/2014/main" id="{7E25F369-C9B6-36EC-FE7E-7AA05254D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0" y="5719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6B82F-1A43-C586-932A-B57DD5E5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 : About Me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83481-0B50-B6B6-EA21-4BBA10E0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b="1" dirty="0"/>
              <a:t>Who Am 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Aspiring Junior Data Analyst with a background in healthcare operations and customer relations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Passionate about uncovering insights from complex datasets and improving business decisions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Experienced in handling patient data, customer feedback, and operational metrics</a:t>
            </a:r>
          </a:p>
          <a:p>
            <a:endParaRPr lang="en-US" sz="1000" dirty="0"/>
          </a:p>
          <a:p>
            <a:r>
              <a:rPr lang="en-US" sz="1000" b="1" dirty="0"/>
              <a:t>Skills &amp; Tools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Technical: SQL, Excel, Tableau, Data Cleaning, Data Visualization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Analysis: Trend analysis, KPI reporting, dashboard creation, pivot tables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Soft Skills: Communication, problem-solving, stakeholder collaboration, leadership, attention to detail</a:t>
            </a:r>
          </a:p>
          <a:p>
            <a:r>
              <a:rPr lang="en-US" sz="1000" dirty="0"/>
              <a:t> </a:t>
            </a:r>
          </a:p>
          <a:p>
            <a:r>
              <a:rPr lang="en-US" sz="1000" b="1" dirty="0"/>
              <a:t> What I Bring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Strong attention to detail and ability to translate raw data into actionable insights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Blend of analytical skills and real-world business understanding (healthcare + e-commerce)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 Curiosity and commitment to continuous learning in data analytics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6" name="Picture Placeholder 5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518FB05-A4B4-9CF3-D550-A86578150E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2" b="1"/>
          <a:stretch>
            <a:fillRect/>
          </a:stretch>
        </p:blipFill>
        <p:spPr>
          <a:xfrm rot="5400000">
            <a:off x="7597934" y="2171700"/>
            <a:ext cx="4096512" cy="39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069B-4E7C-FFF6-CC3E-671034BE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5D69-707E-9747-53EB-AC6E02FB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Amazon Product Review Dataset from Kaggle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Cleaned Amazon product review dataset (Excel + SQL)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Analysis &amp; KPI’S: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Average rating by price tier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Review volume trends over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Top 10 products by sales &amp; ratings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Tools Used: Excel, SQL, Tableau, GitHub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4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8842D-3474-F4EF-3B90-A7A4C53D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Ask- Define the Business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B8D3-63F2-165D-F52F-D40A8247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Key Question: What insights can be drawn from Amazon product reviews and sales data to improve decision-making?</a:t>
            </a:r>
          </a:p>
          <a:p>
            <a:pPr marL="0" indent="0">
              <a:buNone/>
            </a:pP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Which products have the highest/lowest sales?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How do customer ratings impact product performance?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What trends exist in review volume and sentiment over time?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59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ECC6B-ADE0-AC11-2806-B8DA1BA3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6103-DC36-076F-03B0-AC4C2103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Amazon Sellers struggle to understand how customer review and ratings impact product sales performance, making it difficult to identify strategies that drive both revenue growth and customer satisfaction. </a:t>
            </a:r>
          </a:p>
          <a:p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Deliverable Business Task: Understand how reviews, ratings, and price tiers affect customer behavior</a:t>
            </a:r>
          </a:p>
          <a:p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Value: Helps Amazon improve product strategy and customer trust</a:t>
            </a:r>
          </a:p>
        </p:txBody>
      </p:sp>
    </p:spTree>
    <p:extLst>
      <p:ext uri="{BB962C8B-B14F-4D97-AF65-F5344CB8AC3E}">
        <p14:creationId xmlns:p14="http://schemas.microsoft.com/office/powerpoint/2010/main" val="24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88A-762C-EABD-FC61-0CAC2A43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Prepare- 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80F6-E23F-428D-0AD8-FC13E23F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Data Source: Kaggle Amazon Product Review Dataset (Sales + Ratings + review text)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Format: CVS files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Tools Used: Excel, SQL, Tableau 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Initial Issues Found: 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Inconsistent product categories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Missing values in ratings &amp; reviews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Duplicate product categories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Large dataset size requiring filtering</a:t>
            </a:r>
          </a:p>
        </p:txBody>
      </p:sp>
    </p:spTree>
    <p:extLst>
      <p:ext uri="{BB962C8B-B14F-4D97-AF65-F5344CB8AC3E}">
        <p14:creationId xmlns:p14="http://schemas.microsoft.com/office/powerpoint/2010/main" val="36542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93E5-6563-D1EB-1B19-EA2AB7E8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Process-Data Cleaning &amp; Preparation 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7075914-17E1-1BF3-9679-097ACD205B1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81944" y="1690688"/>
          <a:ext cx="5152058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EF770B4-D890-4CA4-37A6-BFEB3169C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705477" y="3971925"/>
            <a:ext cx="5837854" cy="241458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E880C2-7E56-39FB-E63F-9C75A0064B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5477" y="1778521"/>
            <a:ext cx="5837854" cy="18126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E5B12F-3CF7-B405-69FE-35510C8C5075}"/>
              </a:ext>
            </a:extLst>
          </p:cNvPr>
          <p:cNvSpPr txBox="1"/>
          <p:nvPr/>
        </p:nvSpPr>
        <p:spPr>
          <a:xfrm>
            <a:off x="5610225" y="1314451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Messy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B21CB-7060-8E13-DF15-9BE10EE7ED39}"/>
              </a:ext>
            </a:extLst>
          </p:cNvPr>
          <p:cNvSpPr txBox="1"/>
          <p:nvPr/>
        </p:nvSpPr>
        <p:spPr>
          <a:xfrm>
            <a:off x="5610225" y="367900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Clean Data</a:t>
            </a:r>
          </a:p>
        </p:txBody>
      </p:sp>
    </p:spTree>
    <p:extLst>
      <p:ext uri="{BB962C8B-B14F-4D97-AF65-F5344CB8AC3E}">
        <p14:creationId xmlns:p14="http://schemas.microsoft.com/office/powerpoint/2010/main" val="102658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B888-3E3E-5C0B-69BE-1865F0A6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DCD-F45F-50F1-6851-BB1E095CB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Exploratory Analysis: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Identified Top 10 products by sales and rating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Measured review volume trends over time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Analyzed relationship between rating and sales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Key Findings: 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Products with higher ratings (4–5 stars) consistently show higher sales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Review volume spikes align with holiday seasons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Longer, detailed reviews often correlate with higher customer satisfaction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Tools Used: Pivot Tables (Excel), SQL Queries, Tableau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85670-0EE0-A23A-A9FF-172C0420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56" y="369913"/>
            <a:ext cx="2238914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A017E-33BE-1BF8-10EE-F46AE06C3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038661" y="3773519"/>
            <a:ext cx="3588640" cy="26980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3352-FCBC-6E63-F763-42EEAC3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56"/>
          </a:xfrm>
        </p:spPr>
        <p:txBody>
          <a:bodyPr>
            <a:normAutofit fontScale="90000"/>
          </a:bodyPr>
          <a:lstStyle/>
          <a:p>
            <a:r>
              <a:rPr lang="en-US" dirty="0"/>
              <a:t> Share – Visualization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3C6-B572-D5D2-40A5-F1ACF703B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379" y="1825625"/>
            <a:ext cx="523348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Tableau Dashboard Highlights: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KPI Summary Sheet (Revenue, Avg. Rating, Review Volume)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Review Trends Over Time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Customer Behavior Insights (Review length vs rating)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Top 10 products by sales &amp; ratings</a:t>
            </a:r>
          </a:p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BBBEE74-92F0-5CDD-CA32-D9C7C30E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27243"/>
            <a:ext cx="4888149" cy="4649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44E8CF-8D7F-C0B1-3464-C7FE95E6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95" y="1130709"/>
            <a:ext cx="6746915" cy="52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122709CC3D874EAD604AC932B59B55" ma:contentTypeVersion="10" ma:contentTypeDescription="Create a new document." ma:contentTypeScope="" ma:versionID="9afcefbd995e189aec0ab4b202f6931e">
  <xsd:schema xmlns:xsd="http://www.w3.org/2001/XMLSchema" xmlns:xs="http://www.w3.org/2001/XMLSchema" xmlns:p="http://schemas.microsoft.com/office/2006/metadata/properties" xmlns:ns3="e75f88f0-5244-4dc3-a56d-4b34a6562bb8" targetNamespace="http://schemas.microsoft.com/office/2006/metadata/properties" ma:root="true" ma:fieldsID="841cc17a074012399bf14e30cc1bd089" ns3:_="">
    <xsd:import namespace="e75f88f0-5244-4dc3-a56d-4b34a6562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88f0-5244-4dc3-a56d-4b34a6562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5f88f0-5244-4dc3-a56d-4b34a6562bb8" xsi:nil="true"/>
  </documentManagement>
</p:properties>
</file>

<file path=customXml/itemProps1.xml><?xml version="1.0" encoding="utf-8"?>
<ds:datastoreItem xmlns:ds="http://schemas.openxmlformats.org/officeDocument/2006/customXml" ds:itemID="{02AF83C0-C996-4F19-AB65-304AA636B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0A60C-A618-425A-9196-648B3A5B7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f88f0-5244-4dc3-a56d-4b34a6562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F170B3-DEC8-42BB-91F4-3209868255ED}">
  <ds:schemaRefs>
    <ds:schemaRef ds:uri="e75f88f0-5244-4dc3-a56d-4b34a6562bb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1030</Words>
  <Application>Microsoft Office PowerPoint</Application>
  <PresentationFormat>Widescreen</PresentationFormat>
  <Paragraphs>131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Aparajita</vt:lpstr>
      <vt:lpstr>Aptos</vt:lpstr>
      <vt:lpstr>Aptos Display</vt:lpstr>
      <vt:lpstr>Arial</vt:lpstr>
      <vt:lpstr>Wingdings</vt:lpstr>
      <vt:lpstr>Office Theme</vt:lpstr>
      <vt:lpstr>Amazon Product Review &amp; Sales Insights – Capstone Project</vt:lpstr>
      <vt:lpstr>Introduction : About Me</vt:lpstr>
      <vt:lpstr>Project Overview</vt:lpstr>
      <vt:lpstr>Ask- Define the Business Question</vt:lpstr>
      <vt:lpstr> Problem Statement</vt:lpstr>
      <vt:lpstr>Prepare- Data Collection </vt:lpstr>
      <vt:lpstr>Process-Data Cleaning &amp; Preparation </vt:lpstr>
      <vt:lpstr>Analyze</vt:lpstr>
      <vt:lpstr> Share – Visualization Insights </vt:lpstr>
      <vt:lpstr>Data Visualization – Key Insights</vt:lpstr>
      <vt:lpstr>Data Visualization – Key Insights</vt:lpstr>
      <vt:lpstr>Act- Recommendations</vt:lpstr>
      <vt:lpstr>Final Takeaway</vt:lpstr>
    </vt:vector>
  </TitlesOfParts>
  <Company>Atrius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Pierre, Farahnaz</dc:creator>
  <cp:lastModifiedBy>Pierre, Farahnaz</cp:lastModifiedBy>
  <cp:revision>2</cp:revision>
  <dcterms:created xsi:type="dcterms:W3CDTF">2025-08-20T19:18:40Z</dcterms:created>
  <dcterms:modified xsi:type="dcterms:W3CDTF">2025-08-29T14:21:22Z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0x010100C3122709CC3D874EAD604AC932B59B55</vt:lpwstr>
  </property>
</Properties>
</file>