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9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28EBD9-2A82-45B8-B952-1AB6455AE81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EC16492-F927-417F-8014-F4FB60144497}">
      <dgm:prSet/>
      <dgm:spPr/>
      <dgm:t>
        <a:bodyPr/>
        <a:lstStyle/>
        <a:p>
          <a:r>
            <a:rPr lang="en-US"/>
            <a:t>Stimulate healthcare datasets (Patients, Appointments, Payments)</a:t>
          </a:r>
        </a:p>
      </dgm:t>
    </dgm:pt>
    <dgm:pt modelId="{23BA8717-EE25-451C-9E65-8C4AEF63D048}" type="parTrans" cxnId="{6FFA9E6E-15D4-43EC-A246-C8F492D1DD5C}">
      <dgm:prSet/>
      <dgm:spPr/>
      <dgm:t>
        <a:bodyPr/>
        <a:lstStyle/>
        <a:p>
          <a:endParaRPr lang="en-US"/>
        </a:p>
      </dgm:t>
    </dgm:pt>
    <dgm:pt modelId="{DD89BEE9-5721-4DF2-8CAB-5FECDDA584E2}" type="sibTrans" cxnId="{6FFA9E6E-15D4-43EC-A246-C8F492D1DD5C}">
      <dgm:prSet/>
      <dgm:spPr/>
      <dgm:t>
        <a:bodyPr/>
        <a:lstStyle/>
        <a:p>
          <a:endParaRPr lang="en-US"/>
        </a:p>
      </dgm:t>
    </dgm:pt>
    <dgm:pt modelId="{09A1779E-EE4C-4EC7-BAA2-F5FE0F6F0737}">
      <dgm:prSet/>
      <dgm:spPr/>
      <dgm:t>
        <a:bodyPr/>
        <a:lstStyle/>
        <a:p>
          <a:r>
            <a:rPr lang="en-US"/>
            <a:t>Focus on key operational KPI’s:</a:t>
          </a:r>
        </a:p>
      </dgm:t>
    </dgm:pt>
    <dgm:pt modelId="{CA0FE711-1426-41C1-AC09-8ED5626A2323}" type="parTrans" cxnId="{BDF8D5D4-24E3-4DDF-AF7E-A7195814DB96}">
      <dgm:prSet/>
      <dgm:spPr/>
      <dgm:t>
        <a:bodyPr/>
        <a:lstStyle/>
        <a:p>
          <a:endParaRPr lang="en-US"/>
        </a:p>
      </dgm:t>
    </dgm:pt>
    <dgm:pt modelId="{E51DE0DA-5160-46D6-A566-097E2A2C7C17}" type="sibTrans" cxnId="{BDF8D5D4-24E3-4DDF-AF7E-A7195814DB96}">
      <dgm:prSet/>
      <dgm:spPr/>
      <dgm:t>
        <a:bodyPr/>
        <a:lstStyle/>
        <a:p>
          <a:endParaRPr lang="en-US"/>
        </a:p>
      </dgm:t>
    </dgm:pt>
    <dgm:pt modelId="{EE3C43D8-AFD3-466F-8923-DC4556740CEA}">
      <dgm:prSet/>
      <dgm:spPr/>
      <dgm:t>
        <a:bodyPr/>
        <a:lstStyle/>
        <a:p>
          <a:r>
            <a:rPr lang="en-US"/>
            <a:t>No-Show Rates</a:t>
          </a:r>
        </a:p>
      </dgm:t>
    </dgm:pt>
    <dgm:pt modelId="{EC6A7738-7270-48D4-9EB8-4F819C6310F8}" type="parTrans" cxnId="{746D2F33-7B6E-4C96-9993-92C618DCA7F4}">
      <dgm:prSet/>
      <dgm:spPr/>
      <dgm:t>
        <a:bodyPr/>
        <a:lstStyle/>
        <a:p>
          <a:endParaRPr lang="en-US"/>
        </a:p>
      </dgm:t>
    </dgm:pt>
    <dgm:pt modelId="{4236C995-9EFE-4795-B1B5-FD4D58193657}" type="sibTrans" cxnId="{746D2F33-7B6E-4C96-9993-92C618DCA7F4}">
      <dgm:prSet/>
      <dgm:spPr/>
      <dgm:t>
        <a:bodyPr/>
        <a:lstStyle/>
        <a:p>
          <a:endParaRPr lang="en-US"/>
        </a:p>
      </dgm:t>
    </dgm:pt>
    <dgm:pt modelId="{E3D9C1F5-75CF-4711-BB04-5324556009D1}">
      <dgm:prSet/>
      <dgm:spPr/>
      <dgm:t>
        <a:bodyPr/>
        <a:lstStyle/>
        <a:p>
          <a:r>
            <a:rPr lang="en-US"/>
            <a:t>Revenue trends by provider</a:t>
          </a:r>
        </a:p>
      </dgm:t>
    </dgm:pt>
    <dgm:pt modelId="{21D5FF6D-E81D-4D57-A089-A3B50926F861}" type="parTrans" cxnId="{F4EEAAC2-0944-43A0-B5A3-695FBE077425}">
      <dgm:prSet/>
      <dgm:spPr/>
      <dgm:t>
        <a:bodyPr/>
        <a:lstStyle/>
        <a:p>
          <a:endParaRPr lang="en-US"/>
        </a:p>
      </dgm:t>
    </dgm:pt>
    <dgm:pt modelId="{9574AD95-27F5-4FD0-A49C-F036822D989A}" type="sibTrans" cxnId="{F4EEAAC2-0944-43A0-B5A3-695FBE077425}">
      <dgm:prSet/>
      <dgm:spPr/>
      <dgm:t>
        <a:bodyPr/>
        <a:lstStyle/>
        <a:p>
          <a:endParaRPr lang="en-US"/>
        </a:p>
      </dgm:t>
    </dgm:pt>
    <dgm:pt modelId="{B748EC0E-3172-4567-9465-C3660AEDD800}">
      <dgm:prSet/>
      <dgm:spPr/>
      <dgm:t>
        <a:bodyPr/>
        <a:lstStyle/>
        <a:p>
          <a:r>
            <a:rPr lang="en-US"/>
            <a:t>Appointment volume overtime</a:t>
          </a:r>
        </a:p>
      </dgm:t>
    </dgm:pt>
    <dgm:pt modelId="{A4892BB0-D1DE-4F5C-A476-2E6B55B5A2EE}" type="parTrans" cxnId="{B5667576-4F3A-4B45-9C16-FA88022A21AE}">
      <dgm:prSet/>
      <dgm:spPr/>
      <dgm:t>
        <a:bodyPr/>
        <a:lstStyle/>
        <a:p>
          <a:endParaRPr lang="en-US"/>
        </a:p>
      </dgm:t>
    </dgm:pt>
    <dgm:pt modelId="{C6588607-0066-4007-BB08-2C3DC052163B}" type="sibTrans" cxnId="{B5667576-4F3A-4B45-9C16-FA88022A21AE}">
      <dgm:prSet/>
      <dgm:spPr/>
      <dgm:t>
        <a:bodyPr/>
        <a:lstStyle/>
        <a:p>
          <a:endParaRPr lang="en-US"/>
        </a:p>
      </dgm:t>
    </dgm:pt>
    <dgm:pt modelId="{C4397A70-A623-41A2-8CDC-F645D639CC33}">
      <dgm:prSet/>
      <dgm:spPr/>
      <dgm:t>
        <a:bodyPr/>
        <a:lstStyle/>
        <a:p>
          <a:r>
            <a:rPr lang="en-US"/>
            <a:t>Tools used: Excel, Tableau, SQL, GitHub</a:t>
          </a:r>
        </a:p>
      </dgm:t>
    </dgm:pt>
    <dgm:pt modelId="{FA81ACE5-34FA-4E0E-96CD-E86AF9C5F8EC}" type="parTrans" cxnId="{5771253F-EB95-4593-9A56-5769C742E368}">
      <dgm:prSet/>
      <dgm:spPr/>
      <dgm:t>
        <a:bodyPr/>
        <a:lstStyle/>
        <a:p>
          <a:endParaRPr lang="en-US"/>
        </a:p>
      </dgm:t>
    </dgm:pt>
    <dgm:pt modelId="{3449A941-448F-4BDF-BE78-7F524BE2D418}" type="sibTrans" cxnId="{5771253F-EB95-4593-9A56-5769C742E368}">
      <dgm:prSet/>
      <dgm:spPr/>
      <dgm:t>
        <a:bodyPr/>
        <a:lstStyle/>
        <a:p>
          <a:endParaRPr lang="en-US"/>
        </a:p>
      </dgm:t>
    </dgm:pt>
    <dgm:pt modelId="{78D3540C-4475-49DC-BA8F-6BBAAE520428}" type="pres">
      <dgm:prSet presAssocID="{E228EBD9-2A82-45B8-B952-1AB6455AE81A}" presName="linear" presStyleCnt="0">
        <dgm:presLayoutVars>
          <dgm:animLvl val="lvl"/>
          <dgm:resizeHandles val="exact"/>
        </dgm:presLayoutVars>
      </dgm:prSet>
      <dgm:spPr/>
    </dgm:pt>
    <dgm:pt modelId="{BFA69B6A-D0F5-47CA-9EE9-8773BCD0CF91}" type="pres">
      <dgm:prSet presAssocID="{8EC16492-F927-417F-8014-F4FB60144497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11FB281E-2A98-4A3E-8361-7443080605DC}" type="pres">
      <dgm:prSet presAssocID="{DD89BEE9-5721-4DF2-8CAB-5FECDDA584E2}" presName="spacer" presStyleCnt="0"/>
      <dgm:spPr/>
    </dgm:pt>
    <dgm:pt modelId="{7A2B1EF8-D82E-4ADF-8D88-0BC274426C16}" type="pres">
      <dgm:prSet presAssocID="{09A1779E-EE4C-4EC7-BAA2-F5FE0F6F0737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08FAFF7F-8BD5-42F5-B3CF-89E71B750039}" type="pres">
      <dgm:prSet presAssocID="{E51DE0DA-5160-46D6-A566-097E2A2C7C17}" presName="spacer" presStyleCnt="0"/>
      <dgm:spPr/>
    </dgm:pt>
    <dgm:pt modelId="{EB752270-A3A3-4661-BA6A-9AEB216877BB}" type="pres">
      <dgm:prSet presAssocID="{EE3C43D8-AFD3-466F-8923-DC4556740CE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C2CBB640-A1BB-4F03-A413-9937B5E181C7}" type="pres">
      <dgm:prSet presAssocID="{4236C995-9EFE-4795-B1B5-FD4D58193657}" presName="spacer" presStyleCnt="0"/>
      <dgm:spPr/>
    </dgm:pt>
    <dgm:pt modelId="{E683DB9E-AEC0-4C35-867E-A8891F7B1C61}" type="pres">
      <dgm:prSet presAssocID="{E3D9C1F5-75CF-4711-BB04-5324556009D1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53FC00BC-7873-48C3-8142-5A0492EFD175}" type="pres">
      <dgm:prSet presAssocID="{9574AD95-27F5-4FD0-A49C-F036822D989A}" presName="spacer" presStyleCnt="0"/>
      <dgm:spPr/>
    </dgm:pt>
    <dgm:pt modelId="{9589859E-B33C-4A5C-B37C-CA57D11AAFEB}" type="pres">
      <dgm:prSet presAssocID="{B748EC0E-3172-4567-9465-C3660AEDD80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9BD59F3-688A-42F8-8168-BD7954C818D0}" type="pres">
      <dgm:prSet presAssocID="{C6588607-0066-4007-BB08-2C3DC052163B}" presName="spacer" presStyleCnt="0"/>
      <dgm:spPr/>
    </dgm:pt>
    <dgm:pt modelId="{091958FE-DAED-442B-A1BE-9888969F3139}" type="pres">
      <dgm:prSet presAssocID="{C4397A70-A623-41A2-8CDC-F645D639CC33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8FD82407-1E71-4C3F-A468-641812B4D53C}" type="presOf" srcId="{8EC16492-F927-417F-8014-F4FB60144497}" destId="{BFA69B6A-D0F5-47CA-9EE9-8773BCD0CF91}" srcOrd="0" destOrd="0" presId="urn:microsoft.com/office/officeart/2005/8/layout/vList2"/>
    <dgm:cxn modelId="{87BC5D1A-F4EC-4B18-884D-21F249669736}" type="presOf" srcId="{B748EC0E-3172-4567-9465-C3660AEDD800}" destId="{9589859E-B33C-4A5C-B37C-CA57D11AAFEB}" srcOrd="0" destOrd="0" presId="urn:microsoft.com/office/officeart/2005/8/layout/vList2"/>
    <dgm:cxn modelId="{746D2F33-7B6E-4C96-9993-92C618DCA7F4}" srcId="{E228EBD9-2A82-45B8-B952-1AB6455AE81A}" destId="{EE3C43D8-AFD3-466F-8923-DC4556740CEA}" srcOrd="2" destOrd="0" parTransId="{EC6A7738-7270-48D4-9EB8-4F819C6310F8}" sibTransId="{4236C995-9EFE-4795-B1B5-FD4D58193657}"/>
    <dgm:cxn modelId="{5771253F-EB95-4593-9A56-5769C742E368}" srcId="{E228EBD9-2A82-45B8-B952-1AB6455AE81A}" destId="{C4397A70-A623-41A2-8CDC-F645D639CC33}" srcOrd="5" destOrd="0" parTransId="{FA81ACE5-34FA-4E0E-96CD-E86AF9C5F8EC}" sibTransId="{3449A941-448F-4BDF-BE78-7F524BE2D418}"/>
    <dgm:cxn modelId="{F88D8346-EA0E-47B3-93F6-DE35915F8318}" type="presOf" srcId="{E228EBD9-2A82-45B8-B952-1AB6455AE81A}" destId="{78D3540C-4475-49DC-BA8F-6BBAAE520428}" srcOrd="0" destOrd="0" presId="urn:microsoft.com/office/officeart/2005/8/layout/vList2"/>
    <dgm:cxn modelId="{F7DB5C6A-AD53-4683-8009-1BAE07733462}" type="presOf" srcId="{EE3C43D8-AFD3-466F-8923-DC4556740CEA}" destId="{EB752270-A3A3-4661-BA6A-9AEB216877BB}" srcOrd="0" destOrd="0" presId="urn:microsoft.com/office/officeart/2005/8/layout/vList2"/>
    <dgm:cxn modelId="{6FFA9E6E-15D4-43EC-A246-C8F492D1DD5C}" srcId="{E228EBD9-2A82-45B8-B952-1AB6455AE81A}" destId="{8EC16492-F927-417F-8014-F4FB60144497}" srcOrd="0" destOrd="0" parTransId="{23BA8717-EE25-451C-9E65-8C4AEF63D048}" sibTransId="{DD89BEE9-5721-4DF2-8CAB-5FECDDA584E2}"/>
    <dgm:cxn modelId="{2A17E954-0713-4314-B42F-B92B15F05E90}" type="presOf" srcId="{C4397A70-A623-41A2-8CDC-F645D639CC33}" destId="{091958FE-DAED-442B-A1BE-9888969F3139}" srcOrd="0" destOrd="0" presId="urn:microsoft.com/office/officeart/2005/8/layout/vList2"/>
    <dgm:cxn modelId="{B5667576-4F3A-4B45-9C16-FA88022A21AE}" srcId="{E228EBD9-2A82-45B8-B952-1AB6455AE81A}" destId="{B748EC0E-3172-4567-9465-C3660AEDD800}" srcOrd="4" destOrd="0" parTransId="{A4892BB0-D1DE-4F5C-A476-2E6B55B5A2EE}" sibTransId="{C6588607-0066-4007-BB08-2C3DC052163B}"/>
    <dgm:cxn modelId="{8DC9965A-526B-404B-9FCD-32AC502C15AB}" type="presOf" srcId="{09A1779E-EE4C-4EC7-BAA2-F5FE0F6F0737}" destId="{7A2B1EF8-D82E-4ADF-8D88-0BC274426C16}" srcOrd="0" destOrd="0" presId="urn:microsoft.com/office/officeart/2005/8/layout/vList2"/>
    <dgm:cxn modelId="{37BFDA92-6853-405D-A2CB-75EFD1891BBA}" type="presOf" srcId="{E3D9C1F5-75CF-4711-BB04-5324556009D1}" destId="{E683DB9E-AEC0-4C35-867E-A8891F7B1C61}" srcOrd="0" destOrd="0" presId="urn:microsoft.com/office/officeart/2005/8/layout/vList2"/>
    <dgm:cxn modelId="{F4EEAAC2-0944-43A0-B5A3-695FBE077425}" srcId="{E228EBD9-2A82-45B8-B952-1AB6455AE81A}" destId="{E3D9C1F5-75CF-4711-BB04-5324556009D1}" srcOrd="3" destOrd="0" parTransId="{21D5FF6D-E81D-4D57-A089-A3B50926F861}" sibTransId="{9574AD95-27F5-4FD0-A49C-F036822D989A}"/>
    <dgm:cxn modelId="{BDF8D5D4-24E3-4DDF-AF7E-A7195814DB96}" srcId="{E228EBD9-2A82-45B8-B952-1AB6455AE81A}" destId="{09A1779E-EE4C-4EC7-BAA2-F5FE0F6F0737}" srcOrd="1" destOrd="0" parTransId="{CA0FE711-1426-41C1-AC09-8ED5626A2323}" sibTransId="{E51DE0DA-5160-46D6-A566-097E2A2C7C17}"/>
    <dgm:cxn modelId="{BE794679-EA4F-4B85-BD03-49068411CB13}" type="presParOf" srcId="{78D3540C-4475-49DC-BA8F-6BBAAE520428}" destId="{BFA69B6A-D0F5-47CA-9EE9-8773BCD0CF91}" srcOrd="0" destOrd="0" presId="urn:microsoft.com/office/officeart/2005/8/layout/vList2"/>
    <dgm:cxn modelId="{0E499B74-E579-4201-9D5F-FE65270AA8A2}" type="presParOf" srcId="{78D3540C-4475-49DC-BA8F-6BBAAE520428}" destId="{11FB281E-2A98-4A3E-8361-7443080605DC}" srcOrd="1" destOrd="0" presId="urn:microsoft.com/office/officeart/2005/8/layout/vList2"/>
    <dgm:cxn modelId="{711B3554-5952-423B-98C6-02B020D79930}" type="presParOf" srcId="{78D3540C-4475-49DC-BA8F-6BBAAE520428}" destId="{7A2B1EF8-D82E-4ADF-8D88-0BC274426C16}" srcOrd="2" destOrd="0" presId="urn:microsoft.com/office/officeart/2005/8/layout/vList2"/>
    <dgm:cxn modelId="{E8C51935-5CC6-49F7-812B-322DDC1B19E6}" type="presParOf" srcId="{78D3540C-4475-49DC-BA8F-6BBAAE520428}" destId="{08FAFF7F-8BD5-42F5-B3CF-89E71B750039}" srcOrd="3" destOrd="0" presId="urn:microsoft.com/office/officeart/2005/8/layout/vList2"/>
    <dgm:cxn modelId="{3AE3DC7B-8E63-4CA0-9AD2-BEF49C550914}" type="presParOf" srcId="{78D3540C-4475-49DC-BA8F-6BBAAE520428}" destId="{EB752270-A3A3-4661-BA6A-9AEB216877BB}" srcOrd="4" destOrd="0" presId="urn:microsoft.com/office/officeart/2005/8/layout/vList2"/>
    <dgm:cxn modelId="{63E5910E-A42C-43F3-966D-3394324B5BE9}" type="presParOf" srcId="{78D3540C-4475-49DC-BA8F-6BBAAE520428}" destId="{C2CBB640-A1BB-4F03-A413-9937B5E181C7}" srcOrd="5" destOrd="0" presId="urn:microsoft.com/office/officeart/2005/8/layout/vList2"/>
    <dgm:cxn modelId="{ED157D45-BF44-4641-9C21-2950AF98EF84}" type="presParOf" srcId="{78D3540C-4475-49DC-BA8F-6BBAAE520428}" destId="{E683DB9E-AEC0-4C35-867E-A8891F7B1C61}" srcOrd="6" destOrd="0" presId="urn:microsoft.com/office/officeart/2005/8/layout/vList2"/>
    <dgm:cxn modelId="{7E78F57D-13FA-4595-8CC4-47EF19CA651B}" type="presParOf" srcId="{78D3540C-4475-49DC-BA8F-6BBAAE520428}" destId="{53FC00BC-7873-48C3-8142-5A0492EFD175}" srcOrd="7" destOrd="0" presId="urn:microsoft.com/office/officeart/2005/8/layout/vList2"/>
    <dgm:cxn modelId="{0F53B241-0D95-4CD0-B9D5-A8809C14D6CD}" type="presParOf" srcId="{78D3540C-4475-49DC-BA8F-6BBAAE520428}" destId="{9589859E-B33C-4A5C-B37C-CA57D11AAFEB}" srcOrd="8" destOrd="0" presId="urn:microsoft.com/office/officeart/2005/8/layout/vList2"/>
    <dgm:cxn modelId="{055882F6-FC19-4257-8107-F016BCBEFCCF}" type="presParOf" srcId="{78D3540C-4475-49DC-BA8F-6BBAAE520428}" destId="{F9BD59F3-688A-42F8-8168-BD7954C818D0}" srcOrd="9" destOrd="0" presId="urn:microsoft.com/office/officeart/2005/8/layout/vList2"/>
    <dgm:cxn modelId="{5B1D046C-0374-4861-85E6-50CFDBBED57F}" type="presParOf" srcId="{78D3540C-4475-49DC-BA8F-6BBAAE520428}" destId="{091958FE-DAED-442B-A1BE-9888969F3139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F47841-42AA-48CF-9A05-E24EE27EEE3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3EC4CD0-E96F-49B0-89B9-6DDC3B88ABE8}">
      <dgm:prSet/>
      <dgm:spPr/>
      <dgm:t>
        <a:bodyPr/>
        <a:lstStyle/>
        <a:p>
          <a:pPr>
            <a:defRPr cap="all"/>
          </a:pPr>
          <a:r>
            <a:rPr lang="en-US"/>
            <a:t>Analyze clinic performance using visual KPI’s</a:t>
          </a:r>
        </a:p>
      </dgm:t>
    </dgm:pt>
    <dgm:pt modelId="{A3B16866-8D45-431E-8BA4-557FC0B3B85F}" type="parTrans" cxnId="{9D38A477-49CA-4162-92CE-C20987BC2EBD}">
      <dgm:prSet/>
      <dgm:spPr/>
      <dgm:t>
        <a:bodyPr/>
        <a:lstStyle/>
        <a:p>
          <a:endParaRPr lang="en-US"/>
        </a:p>
      </dgm:t>
    </dgm:pt>
    <dgm:pt modelId="{2D1BF30A-E714-4C72-BA96-9AD7CD80ED22}" type="sibTrans" cxnId="{9D38A477-49CA-4162-92CE-C20987BC2EBD}">
      <dgm:prSet/>
      <dgm:spPr/>
      <dgm:t>
        <a:bodyPr/>
        <a:lstStyle/>
        <a:p>
          <a:endParaRPr lang="en-US"/>
        </a:p>
      </dgm:t>
    </dgm:pt>
    <dgm:pt modelId="{C23F6E6E-5494-4191-9B8B-05460F6BEAEC}">
      <dgm:prSet/>
      <dgm:spPr/>
      <dgm:t>
        <a:bodyPr/>
        <a:lstStyle/>
        <a:p>
          <a:pPr>
            <a:defRPr cap="all"/>
          </a:pPr>
          <a:r>
            <a:rPr lang="en-US"/>
            <a:t>Identify patterns in patient no-show</a:t>
          </a:r>
        </a:p>
      </dgm:t>
    </dgm:pt>
    <dgm:pt modelId="{5BE346B5-76CF-4625-95E4-E5A78D980A8F}" type="parTrans" cxnId="{2A1F9D6D-91D3-4342-AD05-06E6BF0844B4}">
      <dgm:prSet/>
      <dgm:spPr/>
      <dgm:t>
        <a:bodyPr/>
        <a:lstStyle/>
        <a:p>
          <a:endParaRPr lang="en-US"/>
        </a:p>
      </dgm:t>
    </dgm:pt>
    <dgm:pt modelId="{6157B6E0-8D34-4EEE-8C56-F1F42046C550}" type="sibTrans" cxnId="{2A1F9D6D-91D3-4342-AD05-06E6BF0844B4}">
      <dgm:prSet/>
      <dgm:spPr/>
      <dgm:t>
        <a:bodyPr/>
        <a:lstStyle/>
        <a:p>
          <a:endParaRPr lang="en-US"/>
        </a:p>
      </dgm:t>
    </dgm:pt>
    <dgm:pt modelId="{8B90889A-C858-4AF6-B52F-E786232BD103}">
      <dgm:prSet/>
      <dgm:spPr/>
      <dgm:t>
        <a:bodyPr/>
        <a:lstStyle/>
        <a:p>
          <a:pPr>
            <a:defRPr cap="all"/>
          </a:pPr>
          <a:r>
            <a:rPr lang="en-US"/>
            <a:t>Understand provider revenue trend</a:t>
          </a:r>
        </a:p>
      </dgm:t>
    </dgm:pt>
    <dgm:pt modelId="{893FBD20-C24E-487D-A1B1-22D8F0D08C6A}" type="parTrans" cxnId="{9F8281CC-5057-4E90-8D0E-CC96CC9EAA69}">
      <dgm:prSet/>
      <dgm:spPr/>
      <dgm:t>
        <a:bodyPr/>
        <a:lstStyle/>
        <a:p>
          <a:endParaRPr lang="en-US"/>
        </a:p>
      </dgm:t>
    </dgm:pt>
    <dgm:pt modelId="{06A11622-C54B-4EE6-87A2-96BB45CB30A0}" type="sibTrans" cxnId="{9F8281CC-5057-4E90-8D0E-CC96CC9EAA69}">
      <dgm:prSet/>
      <dgm:spPr/>
      <dgm:t>
        <a:bodyPr/>
        <a:lstStyle/>
        <a:p>
          <a:endParaRPr lang="en-US"/>
        </a:p>
      </dgm:t>
    </dgm:pt>
    <dgm:pt modelId="{FFAB8E03-B383-4654-8BA9-86AE3ECABFD6}">
      <dgm:prSet/>
      <dgm:spPr/>
      <dgm:t>
        <a:bodyPr/>
        <a:lstStyle/>
        <a:p>
          <a:pPr>
            <a:defRPr cap="all"/>
          </a:pPr>
          <a:r>
            <a:rPr lang="en-US"/>
            <a:t>Build a clean Tableau dashboard for stakeholder insights</a:t>
          </a:r>
        </a:p>
      </dgm:t>
    </dgm:pt>
    <dgm:pt modelId="{438A4485-2F0E-445F-8B8C-B7051B0A27F3}" type="parTrans" cxnId="{50BEAA8B-A070-4607-94E4-FCD9A47CADD6}">
      <dgm:prSet/>
      <dgm:spPr/>
      <dgm:t>
        <a:bodyPr/>
        <a:lstStyle/>
        <a:p>
          <a:endParaRPr lang="en-US"/>
        </a:p>
      </dgm:t>
    </dgm:pt>
    <dgm:pt modelId="{F560B28A-F6B7-4906-8465-C425DE4DA885}" type="sibTrans" cxnId="{50BEAA8B-A070-4607-94E4-FCD9A47CADD6}">
      <dgm:prSet/>
      <dgm:spPr/>
      <dgm:t>
        <a:bodyPr/>
        <a:lstStyle/>
        <a:p>
          <a:endParaRPr lang="en-US"/>
        </a:p>
      </dgm:t>
    </dgm:pt>
    <dgm:pt modelId="{98FD0AF5-8FB8-4836-B120-A788E58ECB3D}" type="pres">
      <dgm:prSet presAssocID="{A4F47841-42AA-48CF-9A05-E24EE27EEE36}" presName="root" presStyleCnt="0">
        <dgm:presLayoutVars>
          <dgm:dir/>
          <dgm:resizeHandles val="exact"/>
        </dgm:presLayoutVars>
      </dgm:prSet>
      <dgm:spPr/>
    </dgm:pt>
    <dgm:pt modelId="{462EF83C-2F78-4DB2-9762-59E2DA91D679}" type="pres">
      <dgm:prSet presAssocID="{D3EC4CD0-E96F-49B0-89B9-6DDC3B88ABE8}" presName="compNode" presStyleCnt="0"/>
      <dgm:spPr/>
    </dgm:pt>
    <dgm:pt modelId="{A83AA8A8-C83B-4128-B173-9A9CCFD3574B}" type="pres">
      <dgm:prSet presAssocID="{D3EC4CD0-E96F-49B0-89B9-6DDC3B88ABE8}" presName="iconBgRect" presStyleLbl="bgShp" presStyleIdx="0" presStyleCnt="4"/>
      <dgm:spPr/>
    </dgm:pt>
    <dgm:pt modelId="{6403A6C7-7584-4213-A1F0-FE2FAB30F733}" type="pres">
      <dgm:prSet presAssocID="{D3EC4CD0-E96F-49B0-89B9-6DDC3B88ABE8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3A44A15C-112E-4930-A887-C9987B3ECB1A}" type="pres">
      <dgm:prSet presAssocID="{D3EC4CD0-E96F-49B0-89B9-6DDC3B88ABE8}" presName="spaceRect" presStyleCnt="0"/>
      <dgm:spPr/>
    </dgm:pt>
    <dgm:pt modelId="{3BCDD69B-F420-47B9-9C47-49ED3A573D43}" type="pres">
      <dgm:prSet presAssocID="{D3EC4CD0-E96F-49B0-89B9-6DDC3B88ABE8}" presName="textRect" presStyleLbl="revTx" presStyleIdx="0" presStyleCnt="4">
        <dgm:presLayoutVars>
          <dgm:chMax val="1"/>
          <dgm:chPref val="1"/>
        </dgm:presLayoutVars>
      </dgm:prSet>
      <dgm:spPr/>
    </dgm:pt>
    <dgm:pt modelId="{EF955C9D-C0D3-4614-BFE3-43CBB668B5A6}" type="pres">
      <dgm:prSet presAssocID="{2D1BF30A-E714-4C72-BA96-9AD7CD80ED22}" presName="sibTrans" presStyleCnt="0"/>
      <dgm:spPr/>
    </dgm:pt>
    <dgm:pt modelId="{F2853A25-AAF8-4068-8F2C-5D72423BD412}" type="pres">
      <dgm:prSet presAssocID="{C23F6E6E-5494-4191-9B8B-05460F6BEAEC}" presName="compNode" presStyleCnt="0"/>
      <dgm:spPr/>
    </dgm:pt>
    <dgm:pt modelId="{70ECAB4C-6A4D-4C18-89D5-70BD377540B2}" type="pres">
      <dgm:prSet presAssocID="{C23F6E6E-5494-4191-9B8B-05460F6BEAEC}" presName="iconBgRect" presStyleLbl="bgShp" presStyleIdx="1" presStyleCnt="4"/>
      <dgm:spPr/>
    </dgm:pt>
    <dgm:pt modelId="{AA27B749-E9FF-46E5-8F33-00DFE6F9DC26}" type="pres">
      <dgm:prSet presAssocID="{C23F6E6E-5494-4191-9B8B-05460F6BEAE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548EC175-32EC-4F7B-BDBD-7EA4368D9324}" type="pres">
      <dgm:prSet presAssocID="{C23F6E6E-5494-4191-9B8B-05460F6BEAEC}" presName="spaceRect" presStyleCnt="0"/>
      <dgm:spPr/>
    </dgm:pt>
    <dgm:pt modelId="{9FC95B5D-1DFB-4FAD-BC1D-71B8FCC8F2B5}" type="pres">
      <dgm:prSet presAssocID="{C23F6E6E-5494-4191-9B8B-05460F6BEAEC}" presName="textRect" presStyleLbl="revTx" presStyleIdx="1" presStyleCnt="4">
        <dgm:presLayoutVars>
          <dgm:chMax val="1"/>
          <dgm:chPref val="1"/>
        </dgm:presLayoutVars>
      </dgm:prSet>
      <dgm:spPr/>
    </dgm:pt>
    <dgm:pt modelId="{57DAAB2C-D2D6-4C7B-A0E6-EE8D7DF3EA09}" type="pres">
      <dgm:prSet presAssocID="{6157B6E0-8D34-4EEE-8C56-F1F42046C550}" presName="sibTrans" presStyleCnt="0"/>
      <dgm:spPr/>
    </dgm:pt>
    <dgm:pt modelId="{D663B5C6-D120-4585-B048-0F5C95E6095B}" type="pres">
      <dgm:prSet presAssocID="{8B90889A-C858-4AF6-B52F-E786232BD103}" presName="compNode" presStyleCnt="0"/>
      <dgm:spPr/>
    </dgm:pt>
    <dgm:pt modelId="{BF1297EC-2AD2-4612-ADF3-AD24084FDAAF}" type="pres">
      <dgm:prSet presAssocID="{8B90889A-C858-4AF6-B52F-E786232BD103}" presName="iconBgRect" presStyleLbl="bgShp" presStyleIdx="2" presStyleCnt="4"/>
      <dgm:spPr/>
    </dgm:pt>
    <dgm:pt modelId="{E052445B-E2EA-4433-895F-7DD26D178797}" type="pres">
      <dgm:prSet presAssocID="{8B90889A-C858-4AF6-B52F-E786232BD103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C0C4CE1E-E8C9-4056-8929-8D6969A507EC}" type="pres">
      <dgm:prSet presAssocID="{8B90889A-C858-4AF6-B52F-E786232BD103}" presName="spaceRect" presStyleCnt="0"/>
      <dgm:spPr/>
    </dgm:pt>
    <dgm:pt modelId="{6CE2949B-A661-4DB1-AAA1-EE46B61112BB}" type="pres">
      <dgm:prSet presAssocID="{8B90889A-C858-4AF6-B52F-E786232BD103}" presName="textRect" presStyleLbl="revTx" presStyleIdx="2" presStyleCnt="4">
        <dgm:presLayoutVars>
          <dgm:chMax val="1"/>
          <dgm:chPref val="1"/>
        </dgm:presLayoutVars>
      </dgm:prSet>
      <dgm:spPr/>
    </dgm:pt>
    <dgm:pt modelId="{60A8BE96-A8C5-4CAF-976A-B6A50270E2E5}" type="pres">
      <dgm:prSet presAssocID="{06A11622-C54B-4EE6-87A2-96BB45CB30A0}" presName="sibTrans" presStyleCnt="0"/>
      <dgm:spPr/>
    </dgm:pt>
    <dgm:pt modelId="{73B19A3B-A01B-4F2B-A42E-C47E947C3152}" type="pres">
      <dgm:prSet presAssocID="{FFAB8E03-B383-4654-8BA9-86AE3ECABFD6}" presName="compNode" presStyleCnt="0"/>
      <dgm:spPr/>
    </dgm:pt>
    <dgm:pt modelId="{B6D0143F-280F-4346-A87C-7751490AC82E}" type="pres">
      <dgm:prSet presAssocID="{FFAB8E03-B383-4654-8BA9-86AE3ECABFD6}" presName="iconBgRect" presStyleLbl="bgShp" presStyleIdx="3" presStyleCnt="4"/>
      <dgm:spPr/>
    </dgm:pt>
    <dgm:pt modelId="{26CFC400-38FC-4A8C-A9DF-95DF2F19C02E}" type="pres">
      <dgm:prSet presAssocID="{FFAB8E03-B383-4654-8BA9-86AE3ECABFD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uge"/>
        </a:ext>
      </dgm:extLst>
    </dgm:pt>
    <dgm:pt modelId="{19BCDCAB-CDDC-4F24-B98D-FB137C3BEF02}" type="pres">
      <dgm:prSet presAssocID="{FFAB8E03-B383-4654-8BA9-86AE3ECABFD6}" presName="spaceRect" presStyleCnt="0"/>
      <dgm:spPr/>
    </dgm:pt>
    <dgm:pt modelId="{B3567AB9-347B-46F4-81B8-3F96A979D394}" type="pres">
      <dgm:prSet presAssocID="{FFAB8E03-B383-4654-8BA9-86AE3ECABFD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A5F6706-5757-400B-A015-3A94DBBA2F7F}" type="presOf" srcId="{FFAB8E03-B383-4654-8BA9-86AE3ECABFD6}" destId="{B3567AB9-347B-46F4-81B8-3F96A979D394}" srcOrd="0" destOrd="0" presId="urn:microsoft.com/office/officeart/2018/5/layout/IconCircleLabelList"/>
    <dgm:cxn modelId="{487A0F24-A0C6-4FD7-871A-700510311EAD}" type="presOf" srcId="{A4F47841-42AA-48CF-9A05-E24EE27EEE36}" destId="{98FD0AF5-8FB8-4836-B120-A788E58ECB3D}" srcOrd="0" destOrd="0" presId="urn:microsoft.com/office/officeart/2018/5/layout/IconCircleLabelList"/>
    <dgm:cxn modelId="{2A1F9D6D-91D3-4342-AD05-06E6BF0844B4}" srcId="{A4F47841-42AA-48CF-9A05-E24EE27EEE36}" destId="{C23F6E6E-5494-4191-9B8B-05460F6BEAEC}" srcOrd="1" destOrd="0" parTransId="{5BE346B5-76CF-4625-95E4-E5A78D980A8F}" sibTransId="{6157B6E0-8D34-4EEE-8C56-F1F42046C550}"/>
    <dgm:cxn modelId="{9D38A477-49CA-4162-92CE-C20987BC2EBD}" srcId="{A4F47841-42AA-48CF-9A05-E24EE27EEE36}" destId="{D3EC4CD0-E96F-49B0-89B9-6DDC3B88ABE8}" srcOrd="0" destOrd="0" parTransId="{A3B16866-8D45-431E-8BA4-557FC0B3B85F}" sibTransId="{2D1BF30A-E714-4C72-BA96-9AD7CD80ED22}"/>
    <dgm:cxn modelId="{80850559-CFD8-4FC5-BE70-5C0CA7464A5C}" type="presOf" srcId="{C23F6E6E-5494-4191-9B8B-05460F6BEAEC}" destId="{9FC95B5D-1DFB-4FAD-BC1D-71B8FCC8F2B5}" srcOrd="0" destOrd="0" presId="urn:microsoft.com/office/officeart/2018/5/layout/IconCircleLabelList"/>
    <dgm:cxn modelId="{50BEAA8B-A070-4607-94E4-FCD9A47CADD6}" srcId="{A4F47841-42AA-48CF-9A05-E24EE27EEE36}" destId="{FFAB8E03-B383-4654-8BA9-86AE3ECABFD6}" srcOrd="3" destOrd="0" parTransId="{438A4485-2F0E-445F-8B8C-B7051B0A27F3}" sibTransId="{F560B28A-F6B7-4906-8465-C425DE4DA885}"/>
    <dgm:cxn modelId="{9F8281CC-5057-4E90-8D0E-CC96CC9EAA69}" srcId="{A4F47841-42AA-48CF-9A05-E24EE27EEE36}" destId="{8B90889A-C858-4AF6-B52F-E786232BD103}" srcOrd="2" destOrd="0" parTransId="{893FBD20-C24E-487D-A1B1-22D8F0D08C6A}" sibTransId="{06A11622-C54B-4EE6-87A2-96BB45CB30A0}"/>
    <dgm:cxn modelId="{13B46ED7-21D2-48D5-A46D-9F54E81FB13D}" type="presOf" srcId="{D3EC4CD0-E96F-49B0-89B9-6DDC3B88ABE8}" destId="{3BCDD69B-F420-47B9-9C47-49ED3A573D43}" srcOrd="0" destOrd="0" presId="urn:microsoft.com/office/officeart/2018/5/layout/IconCircleLabelList"/>
    <dgm:cxn modelId="{EEBB58EF-CE95-4782-B44B-B2089DC923B6}" type="presOf" srcId="{8B90889A-C858-4AF6-B52F-E786232BD103}" destId="{6CE2949B-A661-4DB1-AAA1-EE46B61112BB}" srcOrd="0" destOrd="0" presId="urn:microsoft.com/office/officeart/2018/5/layout/IconCircleLabelList"/>
    <dgm:cxn modelId="{B5C95765-C038-43AE-8829-66A2B46D5C9B}" type="presParOf" srcId="{98FD0AF5-8FB8-4836-B120-A788E58ECB3D}" destId="{462EF83C-2F78-4DB2-9762-59E2DA91D679}" srcOrd="0" destOrd="0" presId="urn:microsoft.com/office/officeart/2018/5/layout/IconCircleLabelList"/>
    <dgm:cxn modelId="{AF5991ED-0508-48D7-921F-A37B1B47A22A}" type="presParOf" srcId="{462EF83C-2F78-4DB2-9762-59E2DA91D679}" destId="{A83AA8A8-C83B-4128-B173-9A9CCFD3574B}" srcOrd="0" destOrd="0" presId="urn:microsoft.com/office/officeart/2018/5/layout/IconCircleLabelList"/>
    <dgm:cxn modelId="{16AEB324-B380-4C24-9BA5-35BF04F0F825}" type="presParOf" srcId="{462EF83C-2F78-4DB2-9762-59E2DA91D679}" destId="{6403A6C7-7584-4213-A1F0-FE2FAB30F733}" srcOrd="1" destOrd="0" presId="urn:microsoft.com/office/officeart/2018/5/layout/IconCircleLabelList"/>
    <dgm:cxn modelId="{303AD4E3-9500-4C55-A7BA-60CB4C837D93}" type="presParOf" srcId="{462EF83C-2F78-4DB2-9762-59E2DA91D679}" destId="{3A44A15C-112E-4930-A887-C9987B3ECB1A}" srcOrd="2" destOrd="0" presId="urn:microsoft.com/office/officeart/2018/5/layout/IconCircleLabelList"/>
    <dgm:cxn modelId="{4E6C8CFB-DB09-403D-91BF-93D4938630F7}" type="presParOf" srcId="{462EF83C-2F78-4DB2-9762-59E2DA91D679}" destId="{3BCDD69B-F420-47B9-9C47-49ED3A573D43}" srcOrd="3" destOrd="0" presId="urn:microsoft.com/office/officeart/2018/5/layout/IconCircleLabelList"/>
    <dgm:cxn modelId="{635ABFE5-769A-4BC2-919A-AF31EC71711E}" type="presParOf" srcId="{98FD0AF5-8FB8-4836-B120-A788E58ECB3D}" destId="{EF955C9D-C0D3-4614-BFE3-43CBB668B5A6}" srcOrd="1" destOrd="0" presId="urn:microsoft.com/office/officeart/2018/5/layout/IconCircleLabelList"/>
    <dgm:cxn modelId="{003EBEC7-0ED6-458E-BCF9-31C9170C7881}" type="presParOf" srcId="{98FD0AF5-8FB8-4836-B120-A788E58ECB3D}" destId="{F2853A25-AAF8-4068-8F2C-5D72423BD412}" srcOrd="2" destOrd="0" presId="urn:microsoft.com/office/officeart/2018/5/layout/IconCircleLabelList"/>
    <dgm:cxn modelId="{CE4A6665-E326-4C56-A148-B4C658721CB0}" type="presParOf" srcId="{F2853A25-AAF8-4068-8F2C-5D72423BD412}" destId="{70ECAB4C-6A4D-4C18-89D5-70BD377540B2}" srcOrd="0" destOrd="0" presId="urn:microsoft.com/office/officeart/2018/5/layout/IconCircleLabelList"/>
    <dgm:cxn modelId="{C21DE507-D7B7-4633-B090-624127427978}" type="presParOf" srcId="{F2853A25-AAF8-4068-8F2C-5D72423BD412}" destId="{AA27B749-E9FF-46E5-8F33-00DFE6F9DC26}" srcOrd="1" destOrd="0" presId="urn:microsoft.com/office/officeart/2018/5/layout/IconCircleLabelList"/>
    <dgm:cxn modelId="{84E8EBFB-44BA-4C1A-AB32-AE2A81B55A03}" type="presParOf" srcId="{F2853A25-AAF8-4068-8F2C-5D72423BD412}" destId="{548EC175-32EC-4F7B-BDBD-7EA4368D9324}" srcOrd="2" destOrd="0" presId="urn:microsoft.com/office/officeart/2018/5/layout/IconCircleLabelList"/>
    <dgm:cxn modelId="{BF7DD8B6-6786-4C04-B718-78AC296F3DE4}" type="presParOf" srcId="{F2853A25-AAF8-4068-8F2C-5D72423BD412}" destId="{9FC95B5D-1DFB-4FAD-BC1D-71B8FCC8F2B5}" srcOrd="3" destOrd="0" presId="urn:microsoft.com/office/officeart/2018/5/layout/IconCircleLabelList"/>
    <dgm:cxn modelId="{A0CAED1B-3B83-4E64-A736-3E24F2C49A2B}" type="presParOf" srcId="{98FD0AF5-8FB8-4836-B120-A788E58ECB3D}" destId="{57DAAB2C-D2D6-4C7B-A0E6-EE8D7DF3EA09}" srcOrd="3" destOrd="0" presId="urn:microsoft.com/office/officeart/2018/5/layout/IconCircleLabelList"/>
    <dgm:cxn modelId="{7B7E9297-583B-462C-B481-D152165A18E2}" type="presParOf" srcId="{98FD0AF5-8FB8-4836-B120-A788E58ECB3D}" destId="{D663B5C6-D120-4585-B048-0F5C95E6095B}" srcOrd="4" destOrd="0" presId="urn:microsoft.com/office/officeart/2018/5/layout/IconCircleLabelList"/>
    <dgm:cxn modelId="{AE43A7B9-CDD5-4F24-B2F1-925EF2A0DECA}" type="presParOf" srcId="{D663B5C6-D120-4585-B048-0F5C95E6095B}" destId="{BF1297EC-2AD2-4612-ADF3-AD24084FDAAF}" srcOrd="0" destOrd="0" presId="urn:microsoft.com/office/officeart/2018/5/layout/IconCircleLabelList"/>
    <dgm:cxn modelId="{2A0D722C-25A9-48FD-8BD4-084A240D1B7C}" type="presParOf" srcId="{D663B5C6-D120-4585-B048-0F5C95E6095B}" destId="{E052445B-E2EA-4433-895F-7DD26D178797}" srcOrd="1" destOrd="0" presId="urn:microsoft.com/office/officeart/2018/5/layout/IconCircleLabelList"/>
    <dgm:cxn modelId="{89A67EB9-8E88-4489-9CC9-1081069108CD}" type="presParOf" srcId="{D663B5C6-D120-4585-B048-0F5C95E6095B}" destId="{C0C4CE1E-E8C9-4056-8929-8D6969A507EC}" srcOrd="2" destOrd="0" presId="urn:microsoft.com/office/officeart/2018/5/layout/IconCircleLabelList"/>
    <dgm:cxn modelId="{CBFB288C-B4DF-4307-977D-E22E0F9D7CEE}" type="presParOf" srcId="{D663B5C6-D120-4585-B048-0F5C95E6095B}" destId="{6CE2949B-A661-4DB1-AAA1-EE46B61112BB}" srcOrd="3" destOrd="0" presId="urn:microsoft.com/office/officeart/2018/5/layout/IconCircleLabelList"/>
    <dgm:cxn modelId="{1A308A6D-8414-4F42-8DBD-74CB0A482839}" type="presParOf" srcId="{98FD0AF5-8FB8-4836-B120-A788E58ECB3D}" destId="{60A8BE96-A8C5-4CAF-976A-B6A50270E2E5}" srcOrd="5" destOrd="0" presId="urn:microsoft.com/office/officeart/2018/5/layout/IconCircleLabelList"/>
    <dgm:cxn modelId="{CEB92CFD-EE81-4A19-9F3C-0E54723383AA}" type="presParOf" srcId="{98FD0AF5-8FB8-4836-B120-A788E58ECB3D}" destId="{73B19A3B-A01B-4F2B-A42E-C47E947C3152}" srcOrd="6" destOrd="0" presId="urn:microsoft.com/office/officeart/2018/5/layout/IconCircleLabelList"/>
    <dgm:cxn modelId="{B6292466-B954-41AF-B215-7E206A2219E4}" type="presParOf" srcId="{73B19A3B-A01B-4F2B-A42E-C47E947C3152}" destId="{B6D0143F-280F-4346-A87C-7751490AC82E}" srcOrd="0" destOrd="0" presId="urn:microsoft.com/office/officeart/2018/5/layout/IconCircleLabelList"/>
    <dgm:cxn modelId="{78528528-5247-4B10-9EBA-5BCADCDC767D}" type="presParOf" srcId="{73B19A3B-A01B-4F2B-A42E-C47E947C3152}" destId="{26CFC400-38FC-4A8C-A9DF-95DF2F19C02E}" srcOrd="1" destOrd="0" presId="urn:microsoft.com/office/officeart/2018/5/layout/IconCircleLabelList"/>
    <dgm:cxn modelId="{577D4D21-CC5A-4B77-9303-9715AB3D88E1}" type="presParOf" srcId="{73B19A3B-A01B-4F2B-A42E-C47E947C3152}" destId="{19BCDCAB-CDDC-4F24-B98D-FB137C3BEF02}" srcOrd="2" destOrd="0" presId="urn:microsoft.com/office/officeart/2018/5/layout/IconCircleLabelList"/>
    <dgm:cxn modelId="{17E6F575-EBDF-4C3E-81B7-91F9096701C2}" type="presParOf" srcId="{73B19A3B-A01B-4F2B-A42E-C47E947C3152}" destId="{B3567AB9-347B-46F4-81B8-3F96A979D394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C437BEA-2ED7-4F96-A8D5-1421B7E42F7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E79D103-C4EF-4BE4-A593-EEFB8AC34E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Tableau (dashboard design, filtering, calculated fields)</a:t>
          </a:r>
        </a:p>
      </dgm:t>
    </dgm:pt>
    <dgm:pt modelId="{020FFC72-CF94-45A3-87F8-8AF06EA27A7F}" type="parTrans" cxnId="{808B0A83-4F47-4602-97B8-45DDF14191DA}">
      <dgm:prSet/>
      <dgm:spPr/>
      <dgm:t>
        <a:bodyPr/>
        <a:lstStyle/>
        <a:p>
          <a:endParaRPr lang="en-US"/>
        </a:p>
      </dgm:t>
    </dgm:pt>
    <dgm:pt modelId="{7DAC11EF-B3C4-4A46-AACF-510B5DF2A366}" type="sibTrans" cxnId="{808B0A83-4F47-4602-97B8-45DDF14191DA}">
      <dgm:prSet/>
      <dgm:spPr/>
      <dgm:t>
        <a:bodyPr/>
        <a:lstStyle/>
        <a:p>
          <a:endParaRPr lang="en-US"/>
        </a:p>
      </dgm:t>
    </dgm:pt>
    <dgm:pt modelId="{4B7CE957-133F-4577-9348-7B10922B62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Excel (mock data creation)</a:t>
          </a:r>
        </a:p>
      </dgm:t>
    </dgm:pt>
    <dgm:pt modelId="{05F64CFA-B8B9-4158-ADFB-B46FF08A6E52}" type="parTrans" cxnId="{29FCF908-9FA8-428D-87D8-4030592E6C39}">
      <dgm:prSet/>
      <dgm:spPr/>
      <dgm:t>
        <a:bodyPr/>
        <a:lstStyle/>
        <a:p>
          <a:endParaRPr lang="en-US"/>
        </a:p>
      </dgm:t>
    </dgm:pt>
    <dgm:pt modelId="{F2114C5A-7336-4DF7-BB8B-CA296C6C3DFE}" type="sibTrans" cxnId="{29FCF908-9FA8-428D-87D8-4030592E6C39}">
      <dgm:prSet/>
      <dgm:spPr/>
      <dgm:t>
        <a:bodyPr/>
        <a:lstStyle/>
        <a:p>
          <a:endParaRPr lang="en-US"/>
        </a:p>
      </dgm:t>
    </dgm:pt>
    <dgm:pt modelId="{F8ACC815-FE3C-4732-9B96-BA70DC2988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Cleaning</a:t>
          </a:r>
        </a:p>
      </dgm:t>
    </dgm:pt>
    <dgm:pt modelId="{8F55F054-F1DE-4F7C-9DC9-920547B784A7}" type="parTrans" cxnId="{1CD71B3F-956E-44F5-8691-62CDCAAC2E16}">
      <dgm:prSet/>
      <dgm:spPr/>
      <dgm:t>
        <a:bodyPr/>
        <a:lstStyle/>
        <a:p>
          <a:endParaRPr lang="en-US"/>
        </a:p>
      </dgm:t>
    </dgm:pt>
    <dgm:pt modelId="{566CBCBE-19DF-41E7-9646-843D970CD129}" type="sibTrans" cxnId="{1CD71B3F-956E-44F5-8691-62CDCAAC2E16}">
      <dgm:prSet/>
      <dgm:spPr/>
      <dgm:t>
        <a:bodyPr/>
        <a:lstStyle/>
        <a:p>
          <a:endParaRPr lang="en-US"/>
        </a:p>
      </dgm:t>
    </dgm:pt>
    <dgm:pt modelId="{B83D53A3-D41E-482C-9330-688FA668721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 Storytelling</a:t>
          </a:r>
        </a:p>
      </dgm:t>
    </dgm:pt>
    <dgm:pt modelId="{8A1D7260-21B9-4978-8EC3-5413A7DEC528}" type="parTrans" cxnId="{F647763E-D06F-4EB3-9437-B0DEDCDBE277}">
      <dgm:prSet/>
      <dgm:spPr/>
      <dgm:t>
        <a:bodyPr/>
        <a:lstStyle/>
        <a:p>
          <a:endParaRPr lang="en-US"/>
        </a:p>
      </dgm:t>
    </dgm:pt>
    <dgm:pt modelId="{EB8FD03C-243C-46E4-935F-B64EC2FF045D}" type="sibTrans" cxnId="{F647763E-D06F-4EB3-9437-B0DEDCDBE277}">
      <dgm:prSet/>
      <dgm:spPr/>
      <dgm:t>
        <a:bodyPr/>
        <a:lstStyle/>
        <a:p>
          <a:endParaRPr lang="en-US"/>
        </a:p>
      </dgm:t>
    </dgm:pt>
    <dgm:pt modelId="{F43764C8-EA34-4D2B-B70E-BC4269E8473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GitHub (documentation + file organization)</a:t>
          </a:r>
        </a:p>
      </dgm:t>
    </dgm:pt>
    <dgm:pt modelId="{29BED1E4-29E8-44B3-9312-32DB98A1AE36}" type="parTrans" cxnId="{C57B9540-5952-43FA-A4CF-B86755CC4602}">
      <dgm:prSet/>
      <dgm:spPr/>
      <dgm:t>
        <a:bodyPr/>
        <a:lstStyle/>
        <a:p>
          <a:endParaRPr lang="en-US"/>
        </a:p>
      </dgm:t>
    </dgm:pt>
    <dgm:pt modelId="{CF9D4CD7-6A80-4AE2-9B06-91A3F7B2A3FB}" type="sibTrans" cxnId="{C57B9540-5952-43FA-A4CF-B86755CC4602}">
      <dgm:prSet/>
      <dgm:spPr/>
      <dgm:t>
        <a:bodyPr/>
        <a:lstStyle/>
        <a:p>
          <a:endParaRPr lang="en-US"/>
        </a:p>
      </dgm:t>
    </dgm:pt>
    <dgm:pt modelId="{8672721B-C33F-4B42-B242-42AAAA4AA3F2}" type="pres">
      <dgm:prSet presAssocID="{6C437BEA-2ED7-4F96-A8D5-1421B7E42F78}" presName="root" presStyleCnt="0">
        <dgm:presLayoutVars>
          <dgm:dir/>
          <dgm:resizeHandles val="exact"/>
        </dgm:presLayoutVars>
      </dgm:prSet>
      <dgm:spPr/>
    </dgm:pt>
    <dgm:pt modelId="{8B0BFD3A-189D-4C56-84B8-A80CAE7FD022}" type="pres">
      <dgm:prSet presAssocID="{4E79D103-C4EF-4BE4-A593-EEFB8AC34E05}" presName="compNode" presStyleCnt="0"/>
      <dgm:spPr/>
    </dgm:pt>
    <dgm:pt modelId="{EA40D177-51C8-43B7-8084-A437A3F17FC6}" type="pres">
      <dgm:prSet presAssocID="{4E79D103-C4EF-4BE4-A593-EEFB8AC34E0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73BA05E-4411-4E08-AA84-25E1829B5E2D}" type="pres">
      <dgm:prSet presAssocID="{4E79D103-C4EF-4BE4-A593-EEFB8AC34E05}" presName="spaceRect" presStyleCnt="0"/>
      <dgm:spPr/>
    </dgm:pt>
    <dgm:pt modelId="{8DD9EA63-4FFF-41D5-B54E-859286E8EAA8}" type="pres">
      <dgm:prSet presAssocID="{4E79D103-C4EF-4BE4-A593-EEFB8AC34E05}" presName="textRect" presStyleLbl="revTx" presStyleIdx="0" presStyleCnt="5">
        <dgm:presLayoutVars>
          <dgm:chMax val="1"/>
          <dgm:chPref val="1"/>
        </dgm:presLayoutVars>
      </dgm:prSet>
      <dgm:spPr/>
    </dgm:pt>
    <dgm:pt modelId="{16F30F84-5629-4921-B3C7-FB70F8521D4E}" type="pres">
      <dgm:prSet presAssocID="{7DAC11EF-B3C4-4A46-AACF-510B5DF2A366}" presName="sibTrans" presStyleCnt="0"/>
      <dgm:spPr/>
    </dgm:pt>
    <dgm:pt modelId="{8521FBF0-9CFB-49BE-B4AB-72BBC8A17E15}" type="pres">
      <dgm:prSet presAssocID="{4B7CE957-133F-4577-9348-7B10922B62BA}" presName="compNode" presStyleCnt="0"/>
      <dgm:spPr/>
    </dgm:pt>
    <dgm:pt modelId="{0F3D4D35-B92A-4BBB-A992-8A6ABFAF718B}" type="pres">
      <dgm:prSet presAssocID="{4B7CE957-133F-4577-9348-7B10922B62BA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182858CC-6EFC-47A6-B872-7F56CB5A6E56}" type="pres">
      <dgm:prSet presAssocID="{4B7CE957-133F-4577-9348-7B10922B62BA}" presName="spaceRect" presStyleCnt="0"/>
      <dgm:spPr/>
    </dgm:pt>
    <dgm:pt modelId="{C7CD153B-97E7-45EB-AF2A-68C462D6F82F}" type="pres">
      <dgm:prSet presAssocID="{4B7CE957-133F-4577-9348-7B10922B62BA}" presName="textRect" presStyleLbl="revTx" presStyleIdx="1" presStyleCnt="5">
        <dgm:presLayoutVars>
          <dgm:chMax val="1"/>
          <dgm:chPref val="1"/>
        </dgm:presLayoutVars>
      </dgm:prSet>
      <dgm:spPr/>
    </dgm:pt>
    <dgm:pt modelId="{11CA8A76-EED6-4C5C-B76E-696CBB9F847A}" type="pres">
      <dgm:prSet presAssocID="{F2114C5A-7336-4DF7-BB8B-CA296C6C3DFE}" presName="sibTrans" presStyleCnt="0"/>
      <dgm:spPr/>
    </dgm:pt>
    <dgm:pt modelId="{9DDD19FB-7653-470D-8E98-E5467D0D12AE}" type="pres">
      <dgm:prSet presAssocID="{F8ACC815-FE3C-4732-9B96-BA70DC29886C}" presName="compNode" presStyleCnt="0"/>
      <dgm:spPr/>
    </dgm:pt>
    <dgm:pt modelId="{2970484B-D401-442E-9DE5-74AC0F1B4304}" type="pres">
      <dgm:prSet presAssocID="{F8ACC815-FE3C-4732-9B96-BA70DC29886C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F6F3E552-22D5-467F-83ED-85F17FF2320B}" type="pres">
      <dgm:prSet presAssocID="{F8ACC815-FE3C-4732-9B96-BA70DC29886C}" presName="spaceRect" presStyleCnt="0"/>
      <dgm:spPr/>
    </dgm:pt>
    <dgm:pt modelId="{684B84B4-223F-4406-A7FF-9517AA357DD3}" type="pres">
      <dgm:prSet presAssocID="{F8ACC815-FE3C-4732-9B96-BA70DC29886C}" presName="textRect" presStyleLbl="revTx" presStyleIdx="2" presStyleCnt="5">
        <dgm:presLayoutVars>
          <dgm:chMax val="1"/>
          <dgm:chPref val="1"/>
        </dgm:presLayoutVars>
      </dgm:prSet>
      <dgm:spPr/>
    </dgm:pt>
    <dgm:pt modelId="{AD8D079E-5FAC-4473-AC68-CF15A562E952}" type="pres">
      <dgm:prSet presAssocID="{566CBCBE-19DF-41E7-9646-843D970CD129}" presName="sibTrans" presStyleCnt="0"/>
      <dgm:spPr/>
    </dgm:pt>
    <dgm:pt modelId="{01354868-F64C-4BCA-A2D3-B2FD68EE98BB}" type="pres">
      <dgm:prSet presAssocID="{B83D53A3-D41E-482C-9330-688FA668721B}" presName="compNode" presStyleCnt="0"/>
      <dgm:spPr/>
    </dgm:pt>
    <dgm:pt modelId="{B283F11A-5115-4284-AEA1-0D4C632713DC}" type="pres">
      <dgm:prSet presAssocID="{B83D53A3-D41E-482C-9330-688FA668721B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AE893CF-D315-43ED-93D0-03614DAC463B}" type="pres">
      <dgm:prSet presAssocID="{B83D53A3-D41E-482C-9330-688FA668721B}" presName="spaceRect" presStyleCnt="0"/>
      <dgm:spPr/>
    </dgm:pt>
    <dgm:pt modelId="{5A4B3814-09E7-4677-87BD-2C7086E1C2C8}" type="pres">
      <dgm:prSet presAssocID="{B83D53A3-D41E-482C-9330-688FA668721B}" presName="textRect" presStyleLbl="revTx" presStyleIdx="3" presStyleCnt="5">
        <dgm:presLayoutVars>
          <dgm:chMax val="1"/>
          <dgm:chPref val="1"/>
        </dgm:presLayoutVars>
      </dgm:prSet>
      <dgm:spPr/>
    </dgm:pt>
    <dgm:pt modelId="{7EF45811-9955-4480-83C7-580CA2FDF5D0}" type="pres">
      <dgm:prSet presAssocID="{EB8FD03C-243C-46E4-935F-B64EC2FF045D}" presName="sibTrans" presStyleCnt="0"/>
      <dgm:spPr/>
    </dgm:pt>
    <dgm:pt modelId="{A96A4A9E-56FD-47BB-8F47-684501E7CB1E}" type="pres">
      <dgm:prSet presAssocID="{F43764C8-EA34-4D2B-B70E-BC4269E8473D}" presName="compNode" presStyleCnt="0"/>
      <dgm:spPr/>
    </dgm:pt>
    <dgm:pt modelId="{3BDC211C-C60A-4BE4-94BA-24C007A5F035}" type="pres">
      <dgm:prSet presAssocID="{F43764C8-EA34-4D2B-B70E-BC4269E8473D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hredder"/>
        </a:ext>
      </dgm:extLst>
    </dgm:pt>
    <dgm:pt modelId="{AC8F9DC4-AB02-4EB0-9F86-63827F5AC170}" type="pres">
      <dgm:prSet presAssocID="{F43764C8-EA34-4D2B-B70E-BC4269E8473D}" presName="spaceRect" presStyleCnt="0"/>
      <dgm:spPr/>
    </dgm:pt>
    <dgm:pt modelId="{883F088E-06C0-4013-B8EE-608AFFCD4427}" type="pres">
      <dgm:prSet presAssocID="{F43764C8-EA34-4D2B-B70E-BC4269E8473D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9FCF908-9FA8-428D-87D8-4030592E6C39}" srcId="{6C437BEA-2ED7-4F96-A8D5-1421B7E42F78}" destId="{4B7CE957-133F-4577-9348-7B10922B62BA}" srcOrd="1" destOrd="0" parTransId="{05F64CFA-B8B9-4158-ADFB-B46FF08A6E52}" sibTransId="{F2114C5A-7336-4DF7-BB8B-CA296C6C3DFE}"/>
    <dgm:cxn modelId="{CC062611-25F0-4214-ABE9-F2F1B0B5C4E5}" type="presOf" srcId="{4B7CE957-133F-4577-9348-7B10922B62BA}" destId="{C7CD153B-97E7-45EB-AF2A-68C462D6F82F}" srcOrd="0" destOrd="0" presId="urn:microsoft.com/office/officeart/2018/2/layout/IconLabelList"/>
    <dgm:cxn modelId="{F647763E-D06F-4EB3-9437-B0DEDCDBE277}" srcId="{6C437BEA-2ED7-4F96-A8D5-1421B7E42F78}" destId="{B83D53A3-D41E-482C-9330-688FA668721B}" srcOrd="3" destOrd="0" parTransId="{8A1D7260-21B9-4978-8EC3-5413A7DEC528}" sibTransId="{EB8FD03C-243C-46E4-935F-B64EC2FF045D}"/>
    <dgm:cxn modelId="{1CD71B3F-956E-44F5-8691-62CDCAAC2E16}" srcId="{6C437BEA-2ED7-4F96-A8D5-1421B7E42F78}" destId="{F8ACC815-FE3C-4732-9B96-BA70DC29886C}" srcOrd="2" destOrd="0" parTransId="{8F55F054-F1DE-4F7C-9DC9-920547B784A7}" sibTransId="{566CBCBE-19DF-41E7-9646-843D970CD129}"/>
    <dgm:cxn modelId="{C57B9540-5952-43FA-A4CF-B86755CC4602}" srcId="{6C437BEA-2ED7-4F96-A8D5-1421B7E42F78}" destId="{F43764C8-EA34-4D2B-B70E-BC4269E8473D}" srcOrd="4" destOrd="0" parTransId="{29BED1E4-29E8-44B3-9312-32DB98A1AE36}" sibTransId="{CF9D4CD7-6A80-4AE2-9B06-91A3F7B2A3FB}"/>
    <dgm:cxn modelId="{52B2DD4D-085E-4B9F-BDDA-66BCC5ACD7FA}" type="presOf" srcId="{B83D53A3-D41E-482C-9330-688FA668721B}" destId="{5A4B3814-09E7-4677-87BD-2C7086E1C2C8}" srcOrd="0" destOrd="0" presId="urn:microsoft.com/office/officeart/2018/2/layout/IconLabelList"/>
    <dgm:cxn modelId="{5DD51953-F954-4A1E-B351-BA45930E0DE4}" type="presOf" srcId="{F8ACC815-FE3C-4732-9B96-BA70DC29886C}" destId="{684B84B4-223F-4406-A7FF-9517AA357DD3}" srcOrd="0" destOrd="0" presId="urn:microsoft.com/office/officeart/2018/2/layout/IconLabelList"/>
    <dgm:cxn modelId="{808B0A83-4F47-4602-97B8-45DDF14191DA}" srcId="{6C437BEA-2ED7-4F96-A8D5-1421B7E42F78}" destId="{4E79D103-C4EF-4BE4-A593-EEFB8AC34E05}" srcOrd="0" destOrd="0" parTransId="{020FFC72-CF94-45A3-87F8-8AF06EA27A7F}" sibTransId="{7DAC11EF-B3C4-4A46-AACF-510B5DF2A366}"/>
    <dgm:cxn modelId="{2C6D008F-D61E-4D7D-909F-88AC0B1AD0CD}" type="presOf" srcId="{F43764C8-EA34-4D2B-B70E-BC4269E8473D}" destId="{883F088E-06C0-4013-B8EE-608AFFCD4427}" srcOrd="0" destOrd="0" presId="urn:microsoft.com/office/officeart/2018/2/layout/IconLabelList"/>
    <dgm:cxn modelId="{9B4993AA-2AEE-4D75-8351-E84C2CE75580}" type="presOf" srcId="{4E79D103-C4EF-4BE4-A593-EEFB8AC34E05}" destId="{8DD9EA63-4FFF-41D5-B54E-859286E8EAA8}" srcOrd="0" destOrd="0" presId="urn:microsoft.com/office/officeart/2018/2/layout/IconLabelList"/>
    <dgm:cxn modelId="{2BF70CB2-36CD-4546-92FF-0848B9CC1CD8}" type="presOf" srcId="{6C437BEA-2ED7-4F96-A8D5-1421B7E42F78}" destId="{8672721B-C33F-4B42-B242-42AAAA4AA3F2}" srcOrd="0" destOrd="0" presId="urn:microsoft.com/office/officeart/2018/2/layout/IconLabelList"/>
    <dgm:cxn modelId="{F70F34B4-C65A-410B-A532-B7D2CA17636F}" type="presParOf" srcId="{8672721B-C33F-4B42-B242-42AAAA4AA3F2}" destId="{8B0BFD3A-189D-4C56-84B8-A80CAE7FD022}" srcOrd="0" destOrd="0" presId="urn:microsoft.com/office/officeart/2018/2/layout/IconLabelList"/>
    <dgm:cxn modelId="{19EC644D-708F-4DD7-BD0A-0E558992217A}" type="presParOf" srcId="{8B0BFD3A-189D-4C56-84B8-A80CAE7FD022}" destId="{EA40D177-51C8-43B7-8084-A437A3F17FC6}" srcOrd="0" destOrd="0" presId="urn:microsoft.com/office/officeart/2018/2/layout/IconLabelList"/>
    <dgm:cxn modelId="{DB3152AE-7CD4-4E0D-86B8-859B532FEEB1}" type="presParOf" srcId="{8B0BFD3A-189D-4C56-84B8-A80CAE7FD022}" destId="{373BA05E-4411-4E08-AA84-25E1829B5E2D}" srcOrd="1" destOrd="0" presId="urn:microsoft.com/office/officeart/2018/2/layout/IconLabelList"/>
    <dgm:cxn modelId="{E82C7A42-7908-4E33-BDC4-40E07EA415D7}" type="presParOf" srcId="{8B0BFD3A-189D-4C56-84B8-A80CAE7FD022}" destId="{8DD9EA63-4FFF-41D5-B54E-859286E8EAA8}" srcOrd="2" destOrd="0" presId="urn:microsoft.com/office/officeart/2018/2/layout/IconLabelList"/>
    <dgm:cxn modelId="{1FA4BA06-2781-49FC-A416-6DCD09545EEE}" type="presParOf" srcId="{8672721B-C33F-4B42-B242-42AAAA4AA3F2}" destId="{16F30F84-5629-4921-B3C7-FB70F8521D4E}" srcOrd="1" destOrd="0" presId="urn:microsoft.com/office/officeart/2018/2/layout/IconLabelList"/>
    <dgm:cxn modelId="{8C3FF22E-256E-4ADA-BFC4-4E8106754067}" type="presParOf" srcId="{8672721B-C33F-4B42-B242-42AAAA4AA3F2}" destId="{8521FBF0-9CFB-49BE-B4AB-72BBC8A17E15}" srcOrd="2" destOrd="0" presId="urn:microsoft.com/office/officeart/2018/2/layout/IconLabelList"/>
    <dgm:cxn modelId="{C7E749FA-B7A5-4AD8-A751-082920FA9ABE}" type="presParOf" srcId="{8521FBF0-9CFB-49BE-B4AB-72BBC8A17E15}" destId="{0F3D4D35-B92A-4BBB-A992-8A6ABFAF718B}" srcOrd="0" destOrd="0" presId="urn:microsoft.com/office/officeart/2018/2/layout/IconLabelList"/>
    <dgm:cxn modelId="{95EEF481-33F7-41DF-A1DF-DDDDE0EE8C68}" type="presParOf" srcId="{8521FBF0-9CFB-49BE-B4AB-72BBC8A17E15}" destId="{182858CC-6EFC-47A6-B872-7F56CB5A6E56}" srcOrd="1" destOrd="0" presId="urn:microsoft.com/office/officeart/2018/2/layout/IconLabelList"/>
    <dgm:cxn modelId="{E818A4D0-1DBE-4539-90BC-FA42DC17691C}" type="presParOf" srcId="{8521FBF0-9CFB-49BE-B4AB-72BBC8A17E15}" destId="{C7CD153B-97E7-45EB-AF2A-68C462D6F82F}" srcOrd="2" destOrd="0" presId="urn:microsoft.com/office/officeart/2018/2/layout/IconLabelList"/>
    <dgm:cxn modelId="{A81EFD0D-CD0B-429C-A79C-F79ED4D6109B}" type="presParOf" srcId="{8672721B-C33F-4B42-B242-42AAAA4AA3F2}" destId="{11CA8A76-EED6-4C5C-B76E-696CBB9F847A}" srcOrd="3" destOrd="0" presId="urn:microsoft.com/office/officeart/2018/2/layout/IconLabelList"/>
    <dgm:cxn modelId="{FFE95C00-7E91-4642-9DAF-56840FB2FB04}" type="presParOf" srcId="{8672721B-C33F-4B42-B242-42AAAA4AA3F2}" destId="{9DDD19FB-7653-470D-8E98-E5467D0D12AE}" srcOrd="4" destOrd="0" presId="urn:microsoft.com/office/officeart/2018/2/layout/IconLabelList"/>
    <dgm:cxn modelId="{C0ACCD0C-11B3-4A9A-92A2-319941365E71}" type="presParOf" srcId="{9DDD19FB-7653-470D-8E98-E5467D0D12AE}" destId="{2970484B-D401-442E-9DE5-74AC0F1B4304}" srcOrd="0" destOrd="0" presId="urn:microsoft.com/office/officeart/2018/2/layout/IconLabelList"/>
    <dgm:cxn modelId="{77CADC62-79F7-4DD7-A14C-E38C41583DCF}" type="presParOf" srcId="{9DDD19FB-7653-470D-8E98-E5467D0D12AE}" destId="{F6F3E552-22D5-467F-83ED-85F17FF2320B}" srcOrd="1" destOrd="0" presId="urn:microsoft.com/office/officeart/2018/2/layout/IconLabelList"/>
    <dgm:cxn modelId="{159BA345-F769-4A06-80AB-DEA5DB4700E8}" type="presParOf" srcId="{9DDD19FB-7653-470D-8E98-E5467D0D12AE}" destId="{684B84B4-223F-4406-A7FF-9517AA357DD3}" srcOrd="2" destOrd="0" presId="urn:microsoft.com/office/officeart/2018/2/layout/IconLabelList"/>
    <dgm:cxn modelId="{1A39C1E6-03A9-4BB9-B628-2141D91D36F1}" type="presParOf" srcId="{8672721B-C33F-4B42-B242-42AAAA4AA3F2}" destId="{AD8D079E-5FAC-4473-AC68-CF15A562E952}" srcOrd="5" destOrd="0" presId="urn:microsoft.com/office/officeart/2018/2/layout/IconLabelList"/>
    <dgm:cxn modelId="{113202FB-FA2F-4B19-96F1-AA9FA85E15F7}" type="presParOf" srcId="{8672721B-C33F-4B42-B242-42AAAA4AA3F2}" destId="{01354868-F64C-4BCA-A2D3-B2FD68EE98BB}" srcOrd="6" destOrd="0" presId="urn:microsoft.com/office/officeart/2018/2/layout/IconLabelList"/>
    <dgm:cxn modelId="{AE18D20F-7347-47FE-A422-6FB9BFD33936}" type="presParOf" srcId="{01354868-F64C-4BCA-A2D3-B2FD68EE98BB}" destId="{B283F11A-5115-4284-AEA1-0D4C632713DC}" srcOrd="0" destOrd="0" presId="urn:microsoft.com/office/officeart/2018/2/layout/IconLabelList"/>
    <dgm:cxn modelId="{0D99604B-9786-49D2-8B06-D4270BBBA847}" type="presParOf" srcId="{01354868-F64C-4BCA-A2D3-B2FD68EE98BB}" destId="{AAE893CF-D315-43ED-93D0-03614DAC463B}" srcOrd="1" destOrd="0" presId="urn:microsoft.com/office/officeart/2018/2/layout/IconLabelList"/>
    <dgm:cxn modelId="{01E2BA69-1ED3-4227-A64C-51393A8B6962}" type="presParOf" srcId="{01354868-F64C-4BCA-A2D3-B2FD68EE98BB}" destId="{5A4B3814-09E7-4677-87BD-2C7086E1C2C8}" srcOrd="2" destOrd="0" presId="urn:microsoft.com/office/officeart/2018/2/layout/IconLabelList"/>
    <dgm:cxn modelId="{90AD810E-A9DA-4AA0-A4B9-A2A9C0F6E828}" type="presParOf" srcId="{8672721B-C33F-4B42-B242-42AAAA4AA3F2}" destId="{7EF45811-9955-4480-83C7-580CA2FDF5D0}" srcOrd="7" destOrd="0" presId="urn:microsoft.com/office/officeart/2018/2/layout/IconLabelList"/>
    <dgm:cxn modelId="{8633A70B-34FE-43CB-8FC4-577E42AECD4F}" type="presParOf" srcId="{8672721B-C33F-4B42-B242-42AAAA4AA3F2}" destId="{A96A4A9E-56FD-47BB-8F47-684501E7CB1E}" srcOrd="8" destOrd="0" presId="urn:microsoft.com/office/officeart/2018/2/layout/IconLabelList"/>
    <dgm:cxn modelId="{6D664984-E294-488B-969A-4256C1CF4EC9}" type="presParOf" srcId="{A96A4A9E-56FD-47BB-8F47-684501E7CB1E}" destId="{3BDC211C-C60A-4BE4-94BA-24C007A5F035}" srcOrd="0" destOrd="0" presId="urn:microsoft.com/office/officeart/2018/2/layout/IconLabelList"/>
    <dgm:cxn modelId="{C918ADA5-5D44-48F3-8D45-2A005F8DC208}" type="presParOf" srcId="{A96A4A9E-56FD-47BB-8F47-684501E7CB1E}" destId="{AC8F9DC4-AB02-4EB0-9F86-63827F5AC170}" srcOrd="1" destOrd="0" presId="urn:microsoft.com/office/officeart/2018/2/layout/IconLabelList"/>
    <dgm:cxn modelId="{29DD9827-E45E-486E-A122-F9F5A2349E5F}" type="presParOf" srcId="{A96A4A9E-56FD-47BB-8F47-684501E7CB1E}" destId="{883F088E-06C0-4013-B8EE-608AFFCD442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D2F0274-3C73-456D-AF98-3F96AAA8095C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1C76560F-9C2C-4F1C-B586-47F91ED2F90C}">
      <dgm:prSet/>
      <dgm:spPr/>
      <dgm:t>
        <a:bodyPr/>
        <a:lstStyle/>
        <a:p>
          <a:r>
            <a:rPr lang="en-US"/>
            <a:t>Add SQL Joins + queries for backend analysis</a:t>
          </a:r>
        </a:p>
      </dgm:t>
    </dgm:pt>
    <dgm:pt modelId="{936F3516-0AC9-4F18-B299-C0274B9C4B41}" type="parTrans" cxnId="{0AF711C3-D25D-4FC4-962B-2FD0527E1F67}">
      <dgm:prSet/>
      <dgm:spPr/>
      <dgm:t>
        <a:bodyPr/>
        <a:lstStyle/>
        <a:p>
          <a:endParaRPr lang="en-US"/>
        </a:p>
      </dgm:t>
    </dgm:pt>
    <dgm:pt modelId="{C01F7E2C-9581-4E98-A167-23D409E8E494}" type="sibTrans" cxnId="{0AF711C3-D25D-4FC4-962B-2FD0527E1F67}">
      <dgm:prSet/>
      <dgm:spPr/>
      <dgm:t>
        <a:bodyPr/>
        <a:lstStyle/>
        <a:p>
          <a:endParaRPr lang="en-US"/>
        </a:p>
      </dgm:t>
    </dgm:pt>
    <dgm:pt modelId="{F8F7B8D6-8E75-4B58-83E2-C50889EDFC12}">
      <dgm:prSet/>
      <dgm:spPr/>
      <dgm:t>
        <a:bodyPr/>
        <a:lstStyle/>
        <a:p>
          <a:r>
            <a:rPr lang="en-US"/>
            <a:t>Predictive modeling for no-show likelihood</a:t>
          </a:r>
        </a:p>
      </dgm:t>
    </dgm:pt>
    <dgm:pt modelId="{F12E37DC-4918-4C0C-9E9C-C6A05B0829E2}" type="parTrans" cxnId="{91F0C1E3-D40B-4291-BAED-F53DE94D2A02}">
      <dgm:prSet/>
      <dgm:spPr/>
      <dgm:t>
        <a:bodyPr/>
        <a:lstStyle/>
        <a:p>
          <a:endParaRPr lang="en-US"/>
        </a:p>
      </dgm:t>
    </dgm:pt>
    <dgm:pt modelId="{FBC8085B-43AA-4F7A-8BD2-3E8F54CF70DC}" type="sibTrans" cxnId="{91F0C1E3-D40B-4291-BAED-F53DE94D2A02}">
      <dgm:prSet/>
      <dgm:spPr/>
      <dgm:t>
        <a:bodyPr/>
        <a:lstStyle/>
        <a:p>
          <a:endParaRPr lang="en-US"/>
        </a:p>
      </dgm:t>
    </dgm:pt>
    <dgm:pt modelId="{99AB69A7-ADF3-4847-94A6-D6446906F6ED}">
      <dgm:prSet/>
      <dgm:spPr/>
      <dgm:t>
        <a:bodyPr/>
        <a:lstStyle/>
        <a:p>
          <a:r>
            <a:rPr lang="en-US"/>
            <a:t>Deeper cost/ revenue modeling by provider or diagnosis</a:t>
          </a:r>
        </a:p>
      </dgm:t>
    </dgm:pt>
    <dgm:pt modelId="{A0921FB3-503C-4336-B87E-49A61230104C}" type="parTrans" cxnId="{D6D85EDD-F930-4B22-8330-1E793FDEE849}">
      <dgm:prSet/>
      <dgm:spPr/>
      <dgm:t>
        <a:bodyPr/>
        <a:lstStyle/>
        <a:p>
          <a:endParaRPr lang="en-US"/>
        </a:p>
      </dgm:t>
    </dgm:pt>
    <dgm:pt modelId="{2DE70934-C112-4FD0-92E2-1BA878055C92}" type="sibTrans" cxnId="{D6D85EDD-F930-4B22-8330-1E793FDEE849}">
      <dgm:prSet/>
      <dgm:spPr/>
      <dgm:t>
        <a:bodyPr/>
        <a:lstStyle/>
        <a:p>
          <a:endParaRPr lang="en-US"/>
        </a:p>
      </dgm:t>
    </dgm:pt>
    <dgm:pt modelId="{2AB26CA7-82D2-4880-B5C8-E163BBAA93B4}" type="pres">
      <dgm:prSet presAssocID="{1D2F0274-3C73-456D-AF98-3F96AAA8095C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948EBFA-BD4B-42BE-BA98-A820EFD90AFE}" type="pres">
      <dgm:prSet presAssocID="{1C76560F-9C2C-4F1C-B586-47F91ED2F90C}" presName="hierRoot1" presStyleCnt="0"/>
      <dgm:spPr/>
    </dgm:pt>
    <dgm:pt modelId="{B474EB65-03B9-4766-95A7-1D2C19C93764}" type="pres">
      <dgm:prSet presAssocID="{1C76560F-9C2C-4F1C-B586-47F91ED2F90C}" presName="composite" presStyleCnt="0"/>
      <dgm:spPr/>
    </dgm:pt>
    <dgm:pt modelId="{76698B58-0CEA-41A0-BCBF-83D2FB4925A0}" type="pres">
      <dgm:prSet presAssocID="{1C76560F-9C2C-4F1C-B586-47F91ED2F90C}" presName="background" presStyleLbl="node0" presStyleIdx="0" presStyleCnt="3"/>
      <dgm:spPr/>
    </dgm:pt>
    <dgm:pt modelId="{1E055AEA-1BF6-4FD7-8DB1-35BC11626EE6}" type="pres">
      <dgm:prSet presAssocID="{1C76560F-9C2C-4F1C-B586-47F91ED2F90C}" presName="text" presStyleLbl="fgAcc0" presStyleIdx="0" presStyleCnt="3">
        <dgm:presLayoutVars>
          <dgm:chPref val="3"/>
        </dgm:presLayoutVars>
      </dgm:prSet>
      <dgm:spPr/>
    </dgm:pt>
    <dgm:pt modelId="{F24EDFC5-CF68-4810-91F2-AB62955313FF}" type="pres">
      <dgm:prSet presAssocID="{1C76560F-9C2C-4F1C-B586-47F91ED2F90C}" presName="hierChild2" presStyleCnt="0"/>
      <dgm:spPr/>
    </dgm:pt>
    <dgm:pt modelId="{98E30122-6FA7-4D34-8B2F-F761D0B00A6A}" type="pres">
      <dgm:prSet presAssocID="{F8F7B8D6-8E75-4B58-83E2-C50889EDFC12}" presName="hierRoot1" presStyleCnt="0"/>
      <dgm:spPr/>
    </dgm:pt>
    <dgm:pt modelId="{DA0F8E5C-1F59-4B69-A2FD-5B4CAB3DC4AD}" type="pres">
      <dgm:prSet presAssocID="{F8F7B8D6-8E75-4B58-83E2-C50889EDFC12}" presName="composite" presStyleCnt="0"/>
      <dgm:spPr/>
    </dgm:pt>
    <dgm:pt modelId="{C29C45FA-6449-4627-A60A-49AACD35A170}" type="pres">
      <dgm:prSet presAssocID="{F8F7B8D6-8E75-4B58-83E2-C50889EDFC12}" presName="background" presStyleLbl="node0" presStyleIdx="1" presStyleCnt="3"/>
      <dgm:spPr/>
    </dgm:pt>
    <dgm:pt modelId="{F0867C52-72EC-4841-B58D-8B1729E038B9}" type="pres">
      <dgm:prSet presAssocID="{F8F7B8D6-8E75-4B58-83E2-C50889EDFC12}" presName="text" presStyleLbl="fgAcc0" presStyleIdx="1" presStyleCnt="3">
        <dgm:presLayoutVars>
          <dgm:chPref val="3"/>
        </dgm:presLayoutVars>
      </dgm:prSet>
      <dgm:spPr/>
    </dgm:pt>
    <dgm:pt modelId="{5C36EDBD-D564-4637-94AB-EC743D7EEA02}" type="pres">
      <dgm:prSet presAssocID="{F8F7B8D6-8E75-4B58-83E2-C50889EDFC12}" presName="hierChild2" presStyleCnt="0"/>
      <dgm:spPr/>
    </dgm:pt>
    <dgm:pt modelId="{427C9A7F-288A-40D8-85B1-C99BEC49D622}" type="pres">
      <dgm:prSet presAssocID="{99AB69A7-ADF3-4847-94A6-D6446906F6ED}" presName="hierRoot1" presStyleCnt="0"/>
      <dgm:spPr/>
    </dgm:pt>
    <dgm:pt modelId="{FB007A1F-255F-4179-9D5D-1D664D1CCBBC}" type="pres">
      <dgm:prSet presAssocID="{99AB69A7-ADF3-4847-94A6-D6446906F6ED}" presName="composite" presStyleCnt="0"/>
      <dgm:spPr/>
    </dgm:pt>
    <dgm:pt modelId="{FB3556BC-CB15-42C3-9CA5-2E4D78E6E4A3}" type="pres">
      <dgm:prSet presAssocID="{99AB69A7-ADF3-4847-94A6-D6446906F6ED}" presName="background" presStyleLbl="node0" presStyleIdx="2" presStyleCnt="3"/>
      <dgm:spPr/>
    </dgm:pt>
    <dgm:pt modelId="{C9F0C901-F6A5-4119-8F38-141D79316E6A}" type="pres">
      <dgm:prSet presAssocID="{99AB69A7-ADF3-4847-94A6-D6446906F6ED}" presName="text" presStyleLbl="fgAcc0" presStyleIdx="2" presStyleCnt="3">
        <dgm:presLayoutVars>
          <dgm:chPref val="3"/>
        </dgm:presLayoutVars>
      </dgm:prSet>
      <dgm:spPr/>
    </dgm:pt>
    <dgm:pt modelId="{EE697DD5-D968-40DD-A5CE-E02248712336}" type="pres">
      <dgm:prSet presAssocID="{99AB69A7-ADF3-4847-94A6-D6446906F6ED}" presName="hierChild2" presStyleCnt="0"/>
      <dgm:spPr/>
    </dgm:pt>
  </dgm:ptLst>
  <dgm:cxnLst>
    <dgm:cxn modelId="{27E6431A-E7F0-4A5C-BABA-40461F6A68BE}" type="presOf" srcId="{1D2F0274-3C73-456D-AF98-3F96AAA8095C}" destId="{2AB26CA7-82D2-4880-B5C8-E163BBAA93B4}" srcOrd="0" destOrd="0" presId="urn:microsoft.com/office/officeart/2005/8/layout/hierarchy1"/>
    <dgm:cxn modelId="{4DC36B22-6635-4904-A8AF-25F4F45BA36B}" type="presOf" srcId="{1C76560F-9C2C-4F1C-B586-47F91ED2F90C}" destId="{1E055AEA-1BF6-4FD7-8DB1-35BC11626EE6}" srcOrd="0" destOrd="0" presId="urn:microsoft.com/office/officeart/2005/8/layout/hierarchy1"/>
    <dgm:cxn modelId="{F318B95C-8980-4120-B11D-8A035E975D85}" type="presOf" srcId="{F8F7B8D6-8E75-4B58-83E2-C50889EDFC12}" destId="{F0867C52-72EC-4841-B58D-8B1729E038B9}" srcOrd="0" destOrd="0" presId="urn:microsoft.com/office/officeart/2005/8/layout/hierarchy1"/>
    <dgm:cxn modelId="{92DDC5A8-899F-4A9E-AF8B-126FE538611C}" type="presOf" srcId="{99AB69A7-ADF3-4847-94A6-D6446906F6ED}" destId="{C9F0C901-F6A5-4119-8F38-141D79316E6A}" srcOrd="0" destOrd="0" presId="urn:microsoft.com/office/officeart/2005/8/layout/hierarchy1"/>
    <dgm:cxn modelId="{0AF711C3-D25D-4FC4-962B-2FD0527E1F67}" srcId="{1D2F0274-3C73-456D-AF98-3F96AAA8095C}" destId="{1C76560F-9C2C-4F1C-B586-47F91ED2F90C}" srcOrd="0" destOrd="0" parTransId="{936F3516-0AC9-4F18-B299-C0274B9C4B41}" sibTransId="{C01F7E2C-9581-4E98-A167-23D409E8E494}"/>
    <dgm:cxn modelId="{D6D85EDD-F930-4B22-8330-1E793FDEE849}" srcId="{1D2F0274-3C73-456D-AF98-3F96AAA8095C}" destId="{99AB69A7-ADF3-4847-94A6-D6446906F6ED}" srcOrd="2" destOrd="0" parTransId="{A0921FB3-503C-4336-B87E-49A61230104C}" sibTransId="{2DE70934-C112-4FD0-92E2-1BA878055C92}"/>
    <dgm:cxn modelId="{91F0C1E3-D40B-4291-BAED-F53DE94D2A02}" srcId="{1D2F0274-3C73-456D-AF98-3F96AAA8095C}" destId="{F8F7B8D6-8E75-4B58-83E2-C50889EDFC12}" srcOrd="1" destOrd="0" parTransId="{F12E37DC-4918-4C0C-9E9C-C6A05B0829E2}" sibTransId="{FBC8085B-43AA-4F7A-8BD2-3E8F54CF70DC}"/>
    <dgm:cxn modelId="{470DAB63-B350-4278-8691-3D11CDCDFF41}" type="presParOf" srcId="{2AB26CA7-82D2-4880-B5C8-E163BBAA93B4}" destId="{9948EBFA-BD4B-42BE-BA98-A820EFD90AFE}" srcOrd="0" destOrd="0" presId="urn:microsoft.com/office/officeart/2005/8/layout/hierarchy1"/>
    <dgm:cxn modelId="{256C5445-6265-48CF-A260-BE6327A356D6}" type="presParOf" srcId="{9948EBFA-BD4B-42BE-BA98-A820EFD90AFE}" destId="{B474EB65-03B9-4766-95A7-1D2C19C93764}" srcOrd="0" destOrd="0" presId="urn:microsoft.com/office/officeart/2005/8/layout/hierarchy1"/>
    <dgm:cxn modelId="{FE1EA57C-AF52-4628-A873-8E512132E614}" type="presParOf" srcId="{B474EB65-03B9-4766-95A7-1D2C19C93764}" destId="{76698B58-0CEA-41A0-BCBF-83D2FB4925A0}" srcOrd="0" destOrd="0" presId="urn:microsoft.com/office/officeart/2005/8/layout/hierarchy1"/>
    <dgm:cxn modelId="{FFA5E488-FF10-457C-8072-31A437268BD5}" type="presParOf" srcId="{B474EB65-03B9-4766-95A7-1D2C19C93764}" destId="{1E055AEA-1BF6-4FD7-8DB1-35BC11626EE6}" srcOrd="1" destOrd="0" presId="urn:microsoft.com/office/officeart/2005/8/layout/hierarchy1"/>
    <dgm:cxn modelId="{F4768579-0548-4128-BDF4-BEEF46E116D1}" type="presParOf" srcId="{9948EBFA-BD4B-42BE-BA98-A820EFD90AFE}" destId="{F24EDFC5-CF68-4810-91F2-AB62955313FF}" srcOrd="1" destOrd="0" presId="urn:microsoft.com/office/officeart/2005/8/layout/hierarchy1"/>
    <dgm:cxn modelId="{23975F6B-3E08-4338-8E67-D219E80E330E}" type="presParOf" srcId="{2AB26CA7-82D2-4880-B5C8-E163BBAA93B4}" destId="{98E30122-6FA7-4D34-8B2F-F761D0B00A6A}" srcOrd="1" destOrd="0" presId="urn:microsoft.com/office/officeart/2005/8/layout/hierarchy1"/>
    <dgm:cxn modelId="{36F716A5-D00A-4001-A87A-F9A1603DEFAA}" type="presParOf" srcId="{98E30122-6FA7-4D34-8B2F-F761D0B00A6A}" destId="{DA0F8E5C-1F59-4B69-A2FD-5B4CAB3DC4AD}" srcOrd="0" destOrd="0" presId="urn:microsoft.com/office/officeart/2005/8/layout/hierarchy1"/>
    <dgm:cxn modelId="{02946A6A-AD2D-435E-A99C-94D726D64843}" type="presParOf" srcId="{DA0F8E5C-1F59-4B69-A2FD-5B4CAB3DC4AD}" destId="{C29C45FA-6449-4627-A60A-49AACD35A170}" srcOrd="0" destOrd="0" presId="urn:microsoft.com/office/officeart/2005/8/layout/hierarchy1"/>
    <dgm:cxn modelId="{752EEB11-9AA9-403E-9851-614ADF19A3F6}" type="presParOf" srcId="{DA0F8E5C-1F59-4B69-A2FD-5B4CAB3DC4AD}" destId="{F0867C52-72EC-4841-B58D-8B1729E038B9}" srcOrd="1" destOrd="0" presId="urn:microsoft.com/office/officeart/2005/8/layout/hierarchy1"/>
    <dgm:cxn modelId="{35721BBC-8408-4AAF-A6C0-645C748CA002}" type="presParOf" srcId="{98E30122-6FA7-4D34-8B2F-F761D0B00A6A}" destId="{5C36EDBD-D564-4637-94AB-EC743D7EEA02}" srcOrd="1" destOrd="0" presId="urn:microsoft.com/office/officeart/2005/8/layout/hierarchy1"/>
    <dgm:cxn modelId="{3B09B110-5F83-40FB-97CF-09989C087E8F}" type="presParOf" srcId="{2AB26CA7-82D2-4880-B5C8-E163BBAA93B4}" destId="{427C9A7F-288A-40D8-85B1-C99BEC49D622}" srcOrd="2" destOrd="0" presId="urn:microsoft.com/office/officeart/2005/8/layout/hierarchy1"/>
    <dgm:cxn modelId="{BB857AFF-9A25-4C03-AFE0-B4FDCE047F05}" type="presParOf" srcId="{427C9A7F-288A-40D8-85B1-C99BEC49D622}" destId="{FB007A1F-255F-4179-9D5D-1D664D1CCBBC}" srcOrd="0" destOrd="0" presId="urn:microsoft.com/office/officeart/2005/8/layout/hierarchy1"/>
    <dgm:cxn modelId="{701B4437-5549-4FD2-A6C6-6E76003AFF84}" type="presParOf" srcId="{FB007A1F-255F-4179-9D5D-1D664D1CCBBC}" destId="{FB3556BC-CB15-42C3-9CA5-2E4D78E6E4A3}" srcOrd="0" destOrd="0" presId="urn:microsoft.com/office/officeart/2005/8/layout/hierarchy1"/>
    <dgm:cxn modelId="{78D59FB8-3A14-4ED3-A994-57B27F8C03F1}" type="presParOf" srcId="{FB007A1F-255F-4179-9D5D-1D664D1CCBBC}" destId="{C9F0C901-F6A5-4119-8F38-141D79316E6A}" srcOrd="1" destOrd="0" presId="urn:microsoft.com/office/officeart/2005/8/layout/hierarchy1"/>
    <dgm:cxn modelId="{5BD8AD3F-B128-4CB5-A8AB-65559F881D89}" type="presParOf" srcId="{427C9A7F-288A-40D8-85B1-C99BEC49D622}" destId="{EE697DD5-D968-40DD-A5CE-E0224871233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65D27C-83B6-441D-BF1E-B498DEB23CC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FC7D9FA-AC8C-4A3A-BDB4-2BAE3383BD26}">
      <dgm:prSet/>
      <dgm:spPr/>
      <dgm:t>
        <a:bodyPr/>
        <a:lstStyle/>
        <a:p>
          <a:r>
            <a:rPr lang="en-US"/>
            <a:t>Farahnaz Pierre-Isme – Transitioning into Data Analytics</a:t>
          </a:r>
        </a:p>
      </dgm:t>
    </dgm:pt>
    <dgm:pt modelId="{8EC3C014-CAC8-462A-8A12-01920A1CB042}" type="parTrans" cxnId="{75D7CB62-E39B-43D7-97A4-83E255579853}">
      <dgm:prSet/>
      <dgm:spPr/>
      <dgm:t>
        <a:bodyPr/>
        <a:lstStyle/>
        <a:p>
          <a:endParaRPr lang="en-US"/>
        </a:p>
      </dgm:t>
    </dgm:pt>
    <dgm:pt modelId="{A1C7B0DB-ABA3-4834-8FB1-46283EDFBB4D}" type="sibTrans" cxnId="{75D7CB62-E39B-43D7-97A4-83E255579853}">
      <dgm:prSet/>
      <dgm:spPr/>
      <dgm:t>
        <a:bodyPr/>
        <a:lstStyle/>
        <a:p>
          <a:endParaRPr lang="en-US"/>
        </a:p>
      </dgm:t>
    </dgm:pt>
    <dgm:pt modelId="{5A406841-FB94-4EE4-90F8-4A7DBDB2BC7F}">
      <dgm:prSet/>
      <dgm:spPr/>
      <dgm:t>
        <a:bodyPr/>
        <a:lstStyle/>
        <a:p>
          <a:r>
            <a:rPr lang="en-US"/>
            <a:t>Background in healthcare ops, recruiting, and customer service</a:t>
          </a:r>
        </a:p>
      </dgm:t>
    </dgm:pt>
    <dgm:pt modelId="{5637FD99-5E07-4A14-8772-F03A47CFEEFE}" type="parTrans" cxnId="{822762EC-EE90-48B3-A088-4FD560B5E40B}">
      <dgm:prSet/>
      <dgm:spPr/>
      <dgm:t>
        <a:bodyPr/>
        <a:lstStyle/>
        <a:p>
          <a:endParaRPr lang="en-US"/>
        </a:p>
      </dgm:t>
    </dgm:pt>
    <dgm:pt modelId="{45B16A9B-8CC9-4263-BA05-39ED9780C73C}" type="sibTrans" cxnId="{822762EC-EE90-48B3-A088-4FD560B5E40B}">
      <dgm:prSet/>
      <dgm:spPr/>
      <dgm:t>
        <a:bodyPr/>
        <a:lstStyle/>
        <a:p>
          <a:endParaRPr lang="en-US"/>
        </a:p>
      </dgm:t>
    </dgm:pt>
    <dgm:pt modelId="{2953B3A3-5D87-473A-94D1-32CEBE980BFE}">
      <dgm:prSet/>
      <dgm:spPr/>
      <dgm:t>
        <a:bodyPr/>
        <a:lstStyle/>
        <a:p>
          <a:r>
            <a:rPr lang="en-US"/>
            <a:t>Passionate about using data to  improve patient outcomes</a:t>
          </a:r>
        </a:p>
      </dgm:t>
    </dgm:pt>
    <dgm:pt modelId="{FF14C02D-6F44-4756-BA59-5CD47324D46E}" type="parTrans" cxnId="{DF05FCF9-6D13-4FE9-ABDC-6B20F897C906}">
      <dgm:prSet/>
      <dgm:spPr/>
      <dgm:t>
        <a:bodyPr/>
        <a:lstStyle/>
        <a:p>
          <a:endParaRPr lang="en-US"/>
        </a:p>
      </dgm:t>
    </dgm:pt>
    <dgm:pt modelId="{34587373-E281-4E8E-AAF9-0D677EEB47C6}" type="sibTrans" cxnId="{DF05FCF9-6D13-4FE9-ABDC-6B20F897C906}">
      <dgm:prSet/>
      <dgm:spPr/>
      <dgm:t>
        <a:bodyPr/>
        <a:lstStyle/>
        <a:p>
          <a:endParaRPr lang="en-US"/>
        </a:p>
      </dgm:t>
    </dgm:pt>
    <dgm:pt modelId="{738A0070-A025-4CD8-8163-2CF359A1CE77}" type="pres">
      <dgm:prSet presAssocID="{ED65D27C-83B6-441D-BF1E-B498DEB23CC5}" presName="vert0" presStyleCnt="0">
        <dgm:presLayoutVars>
          <dgm:dir/>
          <dgm:animOne val="branch"/>
          <dgm:animLvl val="lvl"/>
        </dgm:presLayoutVars>
      </dgm:prSet>
      <dgm:spPr/>
    </dgm:pt>
    <dgm:pt modelId="{B5D19037-85B4-4EA9-85BF-47A96091E8F7}" type="pres">
      <dgm:prSet presAssocID="{0FC7D9FA-AC8C-4A3A-BDB4-2BAE3383BD26}" presName="thickLine" presStyleLbl="alignNode1" presStyleIdx="0" presStyleCnt="3"/>
      <dgm:spPr/>
    </dgm:pt>
    <dgm:pt modelId="{3200B5CB-3933-4C36-A085-EB2D805E4C73}" type="pres">
      <dgm:prSet presAssocID="{0FC7D9FA-AC8C-4A3A-BDB4-2BAE3383BD26}" presName="horz1" presStyleCnt="0"/>
      <dgm:spPr/>
    </dgm:pt>
    <dgm:pt modelId="{25D3A6A0-514D-458E-B06B-B18F9AF401BE}" type="pres">
      <dgm:prSet presAssocID="{0FC7D9FA-AC8C-4A3A-BDB4-2BAE3383BD26}" presName="tx1" presStyleLbl="revTx" presStyleIdx="0" presStyleCnt="3"/>
      <dgm:spPr/>
    </dgm:pt>
    <dgm:pt modelId="{33C11047-5C81-4B77-B939-8A001AC0B7B2}" type="pres">
      <dgm:prSet presAssocID="{0FC7D9FA-AC8C-4A3A-BDB4-2BAE3383BD26}" presName="vert1" presStyleCnt="0"/>
      <dgm:spPr/>
    </dgm:pt>
    <dgm:pt modelId="{E356E475-2377-46A3-AAFC-8475D2ACD985}" type="pres">
      <dgm:prSet presAssocID="{5A406841-FB94-4EE4-90F8-4A7DBDB2BC7F}" presName="thickLine" presStyleLbl="alignNode1" presStyleIdx="1" presStyleCnt="3"/>
      <dgm:spPr/>
    </dgm:pt>
    <dgm:pt modelId="{1EE99FD2-ADEB-4834-87FA-EB56C3BCA95F}" type="pres">
      <dgm:prSet presAssocID="{5A406841-FB94-4EE4-90F8-4A7DBDB2BC7F}" presName="horz1" presStyleCnt="0"/>
      <dgm:spPr/>
    </dgm:pt>
    <dgm:pt modelId="{97E0DFE0-5832-473D-BF1C-4D728885762B}" type="pres">
      <dgm:prSet presAssocID="{5A406841-FB94-4EE4-90F8-4A7DBDB2BC7F}" presName="tx1" presStyleLbl="revTx" presStyleIdx="1" presStyleCnt="3"/>
      <dgm:spPr/>
    </dgm:pt>
    <dgm:pt modelId="{EFA57025-56E7-4DCB-9A0E-EA910E243326}" type="pres">
      <dgm:prSet presAssocID="{5A406841-FB94-4EE4-90F8-4A7DBDB2BC7F}" presName="vert1" presStyleCnt="0"/>
      <dgm:spPr/>
    </dgm:pt>
    <dgm:pt modelId="{477015BE-210C-451D-8DE1-EE72AC6C6FCF}" type="pres">
      <dgm:prSet presAssocID="{2953B3A3-5D87-473A-94D1-32CEBE980BFE}" presName="thickLine" presStyleLbl="alignNode1" presStyleIdx="2" presStyleCnt="3"/>
      <dgm:spPr/>
    </dgm:pt>
    <dgm:pt modelId="{73250731-1200-405A-AD4A-1BA332C5A465}" type="pres">
      <dgm:prSet presAssocID="{2953B3A3-5D87-473A-94D1-32CEBE980BFE}" presName="horz1" presStyleCnt="0"/>
      <dgm:spPr/>
    </dgm:pt>
    <dgm:pt modelId="{F58C14AD-DC33-4299-82C2-79FE2764FD7B}" type="pres">
      <dgm:prSet presAssocID="{2953B3A3-5D87-473A-94D1-32CEBE980BFE}" presName="tx1" presStyleLbl="revTx" presStyleIdx="2" presStyleCnt="3"/>
      <dgm:spPr/>
    </dgm:pt>
    <dgm:pt modelId="{E2F9F8E4-BE97-4B82-87C0-C97CA22835F9}" type="pres">
      <dgm:prSet presAssocID="{2953B3A3-5D87-473A-94D1-32CEBE980BFE}" presName="vert1" presStyleCnt="0"/>
      <dgm:spPr/>
    </dgm:pt>
  </dgm:ptLst>
  <dgm:cxnLst>
    <dgm:cxn modelId="{7F66AC2D-764B-47B4-9CB3-4D6FFA69463F}" type="presOf" srcId="{0FC7D9FA-AC8C-4A3A-BDB4-2BAE3383BD26}" destId="{25D3A6A0-514D-458E-B06B-B18F9AF401BE}" srcOrd="0" destOrd="0" presId="urn:microsoft.com/office/officeart/2008/layout/LinedList"/>
    <dgm:cxn modelId="{D65A463A-7FB2-487B-BCF2-9E1B86CCC2A8}" type="presOf" srcId="{ED65D27C-83B6-441D-BF1E-B498DEB23CC5}" destId="{738A0070-A025-4CD8-8163-2CF359A1CE77}" srcOrd="0" destOrd="0" presId="urn:microsoft.com/office/officeart/2008/layout/LinedList"/>
    <dgm:cxn modelId="{75D7CB62-E39B-43D7-97A4-83E255579853}" srcId="{ED65D27C-83B6-441D-BF1E-B498DEB23CC5}" destId="{0FC7D9FA-AC8C-4A3A-BDB4-2BAE3383BD26}" srcOrd="0" destOrd="0" parTransId="{8EC3C014-CAC8-462A-8A12-01920A1CB042}" sibTransId="{A1C7B0DB-ABA3-4834-8FB1-46283EDFBB4D}"/>
    <dgm:cxn modelId="{3B7DCE62-8289-4214-82C9-9B074291C086}" type="presOf" srcId="{2953B3A3-5D87-473A-94D1-32CEBE980BFE}" destId="{F58C14AD-DC33-4299-82C2-79FE2764FD7B}" srcOrd="0" destOrd="0" presId="urn:microsoft.com/office/officeart/2008/layout/LinedList"/>
    <dgm:cxn modelId="{822762EC-EE90-48B3-A088-4FD560B5E40B}" srcId="{ED65D27C-83B6-441D-BF1E-B498DEB23CC5}" destId="{5A406841-FB94-4EE4-90F8-4A7DBDB2BC7F}" srcOrd="1" destOrd="0" parTransId="{5637FD99-5E07-4A14-8772-F03A47CFEEFE}" sibTransId="{45B16A9B-8CC9-4263-BA05-39ED9780C73C}"/>
    <dgm:cxn modelId="{DF05FCF9-6D13-4FE9-ABDC-6B20F897C906}" srcId="{ED65D27C-83B6-441D-BF1E-B498DEB23CC5}" destId="{2953B3A3-5D87-473A-94D1-32CEBE980BFE}" srcOrd="2" destOrd="0" parTransId="{FF14C02D-6F44-4756-BA59-5CD47324D46E}" sibTransId="{34587373-E281-4E8E-AAF9-0D677EEB47C6}"/>
    <dgm:cxn modelId="{D3D9F3FA-81E3-4B26-BFF3-092D0C239333}" type="presOf" srcId="{5A406841-FB94-4EE4-90F8-4A7DBDB2BC7F}" destId="{97E0DFE0-5832-473D-BF1C-4D728885762B}" srcOrd="0" destOrd="0" presId="urn:microsoft.com/office/officeart/2008/layout/LinedList"/>
    <dgm:cxn modelId="{ADE2E5EF-352A-402B-9A3D-341245EA4BCD}" type="presParOf" srcId="{738A0070-A025-4CD8-8163-2CF359A1CE77}" destId="{B5D19037-85B4-4EA9-85BF-47A96091E8F7}" srcOrd="0" destOrd="0" presId="urn:microsoft.com/office/officeart/2008/layout/LinedList"/>
    <dgm:cxn modelId="{2B35C6E8-8159-42DD-940E-580B095C8C1A}" type="presParOf" srcId="{738A0070-A025-4CD8-8163-2CF359A1CE77}" destId="{3200B5CB-3933-4C36-A085-EB2D805E4C73}" srcOrd="1" destOrd="0" presId="urn:microsoft.com/office/officeart/2008/layout/LinedList"/>
    <dgm:cxn modelId="{B213054D-576A-4715-ADCA-C09296F13087}" type="presParOf" srcId="{3200B5CB-3933-4C36-A085-EB2D805E4C73}" destId="{25D3A6A0-514D-458E-B06B-B18F9AF401BE}" srcOrd="0" destOrd="0" presId="urn:microsoft.com/office/officeart/2008/layout/LinedList"/>
    <dgm:cxn modelId="{E4E60AC2-EFF0-46F8-B20A-7F668942925C}" type="presParOf" srcId="{3200B5CB-3933-4C36-A085-EB2D805E4C73}" destId="{33C11047-5C81-4B77-B939-8A001AC0B7B2}" srcOrd="1" destOrd="0" presId="urn:microsoft.com/office/officeart/2008/layout/LinedList"/>
    <dgm:cxn modelId="{3C3D81D9-D49B-41DF-BC93-CA9DE247551F}" type="presParOf" srcId="{738A0070-A025-4CD8-8163-2CF359A1CE77}" destId="{E356E475-2377-46A3-AAFC-8475D2ACD985}" srcOrd="2" destOrd="0" presId="urn:microsoft.com/office/officeart/2008/layout/LinedList"/>
    <dgm:cxn modelId="{70930107-DA1D-4F73-86E2-2AA519E406EB}" type="presParOf" srcId="{738A0070-A025-4CD8-8163-2CF359A1CE77}" destId="{1EE99FD2-ADEB-4834-87FA-EB56C3BCA95F}" srcOrd="3" destOrd="0" presId="urn:microsoft.com/office/officeart/2008/layout/LinedList"/>
    <dgm:cxn modelId="{CD7DD9EB-D786-4A42-827F-9202428C5FE8}" type="presParOf" srcId="{1EE99FD2-ADEB-4834-87FA-EB56C3BCA95F}" destId="{97E0DFE0-5832-473D-BF1C-4D728885762B}" srcOrd="0" destOrd="0" presId="urn:microsoft.com/office/officeart/2008/layout/LinedList"/>
    <dgm:cxn modelId="{837DA3C0-A648-4A01-BE80-0CC2FB483790}" type="presParOf" srcId="{1EE99FD2-ADEB-4834-87FA-EB56C3BCA95F}" destId="{EFA57025-56E7-4DCB-9A0E-EA910E243326}" srcOrd="1" destOrd="0" presId="urn:microsoft.com/office/officeart/2008/layout/LinedList"/>
    <dgm:cxn modelId="{476C7FD3-6CB9-41C1-9217-7E6767CF542E}" type="presParOf" srcId="{738A0070-A025-4CD8-8163-2CF359A1CE77}" destId="{477015BE-210C-451D-8DE1-EE72AC6C6FCF}" srcOrd="4" destOrd="0" presId="urn:microsoft.com/office/officeart/2008/layout/LinedList"/>
    <dgm:cxn modelId="{AAA14EAD-7DDF-44F5-8A67-A99ADFBBB6E4}" type="presParOf" srcId="{738A0070-A025-4CD8-8163-2CF359A1CE77}" destId="{73250731-1200-405A-AD4A-1BA332C5A465}" srcOrd="5" destOrd="0" presId="urn:microsoft.com/office/officeart/2008/layout/LinedList"/>
    <dgm:cxn modelId="{DB9F37F5-4F6A-4E53-A2D0-B174562808E3}" type="presParOf" srcId="{73250731-1200-405A-AD4A-1BA332C5A465}" destId="{F58C14AD-DC33-4299-82C2-79FE2764FD7B}" srcOrd="0" destOrd="0" presId="urn:microsoft.com/office/officeart/2008/layout/LinedList"/>
    <dgm:cxn modelId="{3A35A2F0-4167-4CD7-81A8-928BE859B9A4}" type="presParOf" srcId="{73250731-1200-405A-AD4A-1BA332C5A465}" destId="{E2F9F8E4-BE97-4B82-87C0-C97CA22835F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A69B6A-D0F5-47CA-9EE9-8773BCD0CF91}">
      <dsp:nvSpPr>
        <dsp:cNvPr id="0" name=""/>
        <dsp:cNvSpPr/>
      </dsp:nvSpPr>
      <dsp:spPr>
        <a:xfrm>
          <a:off x="0" y="72008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Stimulate healthcare datasets (Patients, Appointments, Payments)</a:t>
          </a:r>
        </a:p>
      </dsp:txBody>
      <dsp:txXfrm>
        <a:off x="31185" y="103193"/>
        <a:ext cx="10453230" cy="576450"/>
      </dsp:txXfrm>
    </dsp:sp>
    <dsp:sp modelId="{7A2B1EF8-D82E-4ADF-8D88-0BC274426C16}">
      <dsp:nvSpPr>
        <dsp:cNvPr id="0" name=""/>
        <dsp:cNvSpPr/>
      </dsp:nvSpPr>
      <dsp:spPr>
        <a:xfrm>
          <a:off x="0" y="7857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Focus on key operational KPI’s:</a:t>
          </a:r>
        </a:p>
      </dsp:txBody>
      <dsp:txXfrm>
        <a:off x="31185" y="816894"/>
        <a:ext cx="10453230" cy="576450"/>
      </dsp:txXfrm>
    </dsp:sp>
    <dsp:sp modelId="{EB752270-A3A3-4661-BA6A-9AEB216877BB}">
      <dsp:nvSpPr>
        <dsp:cNvPr id="0" name=""/>
        <dsp:cNvSpPr/>
      </dsp:nvSpPr>
      <dsp:spPr>
        <a:xfrm>
          <a:off x="0" y="14994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No-Show Rates</a:t>
          </a:r>
        </a:p>
      </dsp:txBody>
      <dsp:txXfrm>
        <a:off x="31185" y="1530594"/>
        <a:ext cx="10453230" cy="576450"/>
      </dsp:txXfrm>
    </dsp:sp>
    <dsp:sp modelId="{E683DB9E-AEC0-4C35-867E-A8891F7B1C61}">
      <dsp:nvSpPr>
        <dsp:cNvPr id="0" name=""/>
        <dsp:cNvSpPr/>
      </dsp:nvSpPr>
      <dsp:spPr>
        <a:xfrm>
          <a:off x="0" y="22131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Revenue trends by provider</a:t>
          </a:r>
        </a:p>
      </dsp:txBody>
      <dsp:txXfrm>
        <a:off x="31185" y="2244294"/>
        <a:ext cx="10453230" cy="576450"/>
      </dsp:txXfrm>
    </dsp:sp>
    <dsp:sp modelId="{9589859E-B33C-4A5C-B37C-CA57D11AAFEB}">
      <dsp:nvSpPr>
        <dsp:cNvPr id="0" name=""/>
        <dsp:cNvSpPr/>
      </dsp:nvSpPr>
      <dsp:spPr>
        <a:xfrm>
          <a:off x="0" y="29268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Appointment volume overtime</a:t>
          </a:r>
        </a:p>
      </dsp:txBody>
      <dsp:txXfrm>
        <a:off x="31185" y="2957994"/>
        <a:ext cx="10453230" cy="576450"/>
      </dsp:txXfrm>
    </dsp:sp>
    <dsp:sp modelId="{091958FE-DAED-442B-A1BE-9888969F3139}">
      <dsp:nvSpPr>
        <dsp:cNvPr id="0" name=""/>
        <dsp:cNvSpPr/>
      </dsp:nvSpPr>
      <dsp:spPr>
        <a:xfrm>
          <a:off x="0" y="3640509"/>
          <a:ext cx="10515600" cy="6388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Tools used: Excel, Tableau, SQL, GitHub</a:t>
          </a:r>
        </a:p>
      </dsp:txBody>
      <dsp:txXfrm>
        <a:off x="31185" y="3671694"/>
        <a:ext cx="10453230" cy="57645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3AA8A8-C83B-4128-B173-9A9CCFD3574B}">
      <dsp:nvSpPr>
        <dsp:cNvPr id="0" name=""/>
        <dsp:cNvSpPr/>
      </dsp:nvSpPr>
      <dsp:spPr>
        <a:xfrm>
          <a:off x="569308" y="898551"/>
          <a:ext cx="1446654" cy="1446654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03A6C7-7584-4213-A1F0-FE2FAB30F733}">
      <dsp:nvSpPr>
        <dsp:cNvPr id="0" name=""/>
        <dsp:cNvSpPr/>
      </dsp:nvSpPr>
      <dsp:spPr>
        <a:xfrm>
          <a:off x="877611" y="1206854"/>
          <a:ext cx="830047" cy="8300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CDD69B-F420-47B9-9C47-49ED3A573D43}">
      <dsp:nvSpPr>
        <dsp:cNvPr id="0" name=""/>
        <dsp:cNvSpPr/>
      </dsp:nvSpPr>
      <dsp:spPr>
        <a:xfrm>
          <a:off x="106853" y="2795802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Analyze clinic performance using visual KPI’s</a:t>
          </a:r>
        </a:p>
      </dsp:txBody>
      <dsp:txXfrm>
        <a:off x="106853" y="2795802"/>
        <a:ext cx="2371564" cy="720000"/>
      </dsp:txXfrm>
    </dsp:sp>
    <dsp:sp modelId="{70ECAB4C-6A4D-4C18-89D5-70BD377540B2}">
      <dsp:nvSpPr>
        <dsp:cNvPr id="0" name=""/>
        <dsp:cNvSpPr/>
      </dsp:nvSpPr>
      <dsp:spPr>
        <a:xfrm>
          <a:off x="3355896" y="898551"/>
          <a:ext cx="1446654" cy="1446654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27B749-E9FF-46E5-8F33-00DFE6F9DC26}">
      <dsp:nvSpPr>
        <dsp:cNvPr id="0" name=""/>
        <dsp:cNvSpPr/>
      </dsp:nvSpPr>
      <dsp:spPr>
        <a:xfrm>
          <a:off x="3664200" y="1206854"/>
          <a:ext cx="830047" cy="8300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C95B5D-1DFB-4FAD-BC1D-71B8FCC8F2B5}">
      <dsp:nvSpPr>
        <dsp:cNvPr id="0" name=""/>
        <dsp:cNvSpPr/>
      </dsp:nvSpPr>
      <dsp:spPr>
        <a:xfrm>
          <a:off x="2893441" y="2795802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Identify patterns in patient no-show</a:t>
          </a:r>
        </a:p>
      </dsp:txBody>
      <dsp:txXfrm>
        <a:off x="2893441" y="2795802"/>
        <a:ext cx="2371564" cy="720000"/>
      </dsp:txXfrm>
    </dsp:sp>
    <dsp:sp modelId="{BF1297EC-2AD2-4612-ADF3-AD24084FDAAF}">
      <dsp:nvSpPr>
        <dsp:cNvPr id="0" name=""/>
        <dsp:cNvSpPr/>
      </dsp:nvSpPr>
      <dsp:spPr>
        <a:xfrm>
          <a:off x="6142485" y="898551"/>
          <a:ext cx="1446654" cy="1446654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52445B-E2EA-4433-895F-7DD26D178797}">
      <dsp:nvSpPr>
        <dsp:cNvPr id="0" name=""/>
        <dsp:cNvSpPr/>
      </dsp:nvSpPr>
      <dsp:spPr>
        <a:xfrm>
          <a:off x="6450788" y="1206854"/>
          <a:ext cx="830047" cy="8300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2949B-A661-4DB1-AAA1-EE46B61112BB}">
      <dsp:nvSpPr>
        <dsp:cNvPr id="0" name=""/>
        <dsp:cNvSpPr/>
      </dsp:nvSpPr>
      <dsp:spPr>
        <a:xfrm>
          <a:off x="5680030" y="2795802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Understand provider revenue trend</a:t>
          </a:r>
        </a:p>
      </dsp:txBody>
      <dsp:txXfrm>
        <a:off x="5680030" y="2795802"/>
        <a:ext cx="2371564" cy="720000"/>
      </dsp:txXfrm>
    </dsp:sp>
    <dsp:sp modelId="{B6D0143F-280F-4346-A87C-7751490AC82E}">
      <dsp:nvSpPr>
        <dsp:cNvPr id="0" name=""/>
        <dsp:cNvSpPr/>
      </dsp:nvSpPr>
      <dsp:spPr>
        <a:xfrm>
          <a:off x="8929074" y="898551"/>
          <a:ext cx="1446654" cy="1446654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CFC400-38FC-4A8C-A9DF-95DF2F19C02E}">
      <dsp:nvSpPr>
        <dsp:cNvPr id="0" name=""/>
        <dsp:cNvSpPr/>
      </dsp:nvSpPr>
      <dsp:spPr>
        <a:xfrm>
          <a:off x="9237377" y="1206854"/>
          <a:ext cx="830047" cy="8300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567AB9-347B-46F4-81B8-3F96A979D394}">
      <dsp:nvSpPr>
        <dsp:cNvPr id="0" name=""/>
        <dsp:cNvSpPr/>
      </dsp:nvSpPr>
      <dsp:spPr>
        <a:xfrm>
          <a:off x="8466619" y="2795802"/>
          <a:ext cx="237156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Build a clean Tableau dashboard for stakeholder insights</a:t>
          </a:r>
        </a:p>
      </dsp:txBody>
      <dsp:txXfrm>
        <a:off x="8466619" y="2795802"/>
        <a:ext cx="2371564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40D177-51C8-43B7-8084-A437A3F17FC6}">
      <dsp:nvSpPr>
        <dsp:cNvPr id="0" name=""/>
        <dsp:cNvSpPr/>
      </dsp:nvSpPr>
      <dsp:spPr>
        <a:xfrm>
          <a:off x="532675" y="1133117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D9EA63-4FFF-41D5-B54E-859286E8EAA8}">
      <dsp:nvSpPr>
        <dsp:cNvPr id="0" name=""/>
        <dsp:cNvSpPr/>
      </dsp:nvSpPr>
      <dsp:spPr>
        <a:xfrm>
          <a:off x="37675" y="22133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Tableau (dashboard design, filtering, calculated fields)</a:t>
          </a:r>
        </a:p>
      </dsp:txBody>
      <dsp:txXfrm>
        <a:off x="37675" y="2213313"/>
        <a:ext cx="1800000" cy="720000"/>
      </dsp:txXfrm>
    </dsp:sp>
    <dsp:sp modelId="{0F3D4D35-B92A-4BBB-A992-8A6ABFAF718B}">
      <dsp:nvSpPr>
        <dsp:cNvPr id="0" name=""/>
        <dsp:cNvSpPr/>
      </dsp:nvSpPr>
      <dsp:spPr>
        <a:xfrm>
          <a:off x="2647675" y="1133117"/>
          <a:ext cx="810000" cy="81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CD153B-97E7-45EB-AF2A-68C462D6F82F}">
      <dsp:nvSpPr>
        <dsp:cNvPr id="0" name=""/>
        <dsp:cNvSpPr/>
      </dsp:nvSpPr>
      <dsp:spPr>
        <a:xfrm>
          <a:off x="2152675" y="22133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Excel (mock data creation)</a:t>
          </a:r>
        </a:p>
      </dsp:txBody>
      <dsp:txXfrm>
        <a:off x="2152675" y="2213313"/>
        <a:ext cx="1800000" cy="720000"/>
      </dsp:txXfrm>
    </dsp:sp>
    <dsp:sp modelId="{2970484B-D401-442E-9DE5-74AC0F1B4304}">
      <dsp:nvSpPr>
        <dsp:cNvPr id="0" name=""/>
        <dsp:cNvSpPr/>
      </dsp:nvSpPr>
      <dsp:spPr>
        <a:xfrm>
          <a:off x="4762675" y="1133117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4B84B4-223F-4406-A7FF-9517AA357DD3}">
      <dsp:nvSpPr>
        <dsp:cNvPr id="0" name=""/>
        <dsp:cNvSpPr/>
      </dsp:nvSpPr>
      <dsp:spPr>
        <a:xfrm>
          <a:off x="4267675" y="22133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Cleaning</a:t>
          </a:r>
        </a:p>
      </dsp:txBody>
      <dsp:txXfrm>
        <a:off x="4267675" y="2213313"/>
        <a:ext cx="1800000" cy="720000"/>
      </dsp:txXfrm>
    </dsp:sp>
    <dsp:sp modelId="{B283F11A-5115-4284-AEA1-0D4C632713DC}">
      <dsp:nvSpPr>
        <dsp:cNvPr id="0" name=""/>
        <dsp:cNvSpPr/>
      </dsp:nvSpPr>
      <dsp:spPr>
        <a:xfrm>
          <a:off x="6877675" y="1133117"/>
          <a:ext cx="810000" cy="81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4B3814-09E7-4677-87BD-2C7086E1C2C8}">
      <dsp:nvSpPr>
        <dsp:cNvPr id="0" name=""/>
        <dsp:cNvSpPr/>
      </dsp:nvSpPr>
      <dsp:spPr>
        <a:xfrm>
          <a:off x="6382675" y="22133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Data Storytelling</a:t>
          </a:r>
        </a:p>
      </dsp:txBody>
      <dsp:txXfrm>
        <a:off x="6382675" y="2213313"/>
        <a:ext cx="1800000" cy="720000"/>
      </dsp:txXfrm>
    </dsp:sp>
    <dsp:sp modelId="{3BDC211C-C60A-4BE4-94BA-24C007A5F035}">
      <dsp:nvSpPr>
        <dsp:cNvPr id="0" name=""/>
        <dsp:cNvSpPr/>
      </dsp:nvSpPr>
      <dsp:spPr>
        <a:xfrm>
          <a:off x="8992675" y="1133117"/>
          <a:ext cx="810000" cy="81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3F088E-06C0-4013-B8EE-608AFFCD4427}">
      <dsp:nvSpPr>
        <dsp:cNvPr id="0" name=""/>
        <dsp:cNvSpPr/>
      </dsp:nvSpPr>
      <dsp:spPr>
        <a:xfrm>
          <a:off x="8497675" y="2213313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GitHub (documentation + file organization)</a:t>
          </a:r>
        </a:p>
      </dsp:txBody>
      <dsp:txXfrm>
        <a:off x="8497675" y="2213313"/>
        <a:ext cx="18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698B58-0CEA-41A0-BCBF-83D2FB4925A0}">
      <dsp:nvSpPr>
        <dsp:cNvPr id="0" name=""/>
        <dsp:cNvSpPr/>
      </dsp:nvSpPr>
      <dsp:spPr>
        <a:xfrm>
          <a:off x="0" y="956885"/>
          <a:ext cx="2906817" cy="1845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055AEA-1BF6-4FD7-8DB1-35BC11626EE6}">
      <dsp:nvSpPr>
        <dsp:cNvPr id="0" name=""/>
        <dsp:cNvSpPr/>
      </dsp:nvSpPr>
      <dsp:spPr>
        <a:xfrm>
          <a:off x="322979" y="1263716"/>
          <a:ext cx="2906817" cy="1845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Add SQL Joins + queries for backend analysis</a:t>
          </a:r>
        </a:p>
      </dsp:txBody>
      <dsp:txXfrm>
        <a:off x="377041" y="1317778"/>
        <a:ext cx="2798693" cy="1737704"/>
      </dsp:txXfrm>
    </dsp:sp>
    <dsp:sp modelId="{C29C45FA-6449-4627-A60A-49AACD35A170}">
      <dsp:nvSpPr>
        <dsp:cNvPr id="0" name=""/>
        <dsp:cNvSpPr/>
      </dsp:nvSpPr>
      <dsp:spPr>
        <a:xfrm>
          <a:off x="3552776" y="956885"/>
          <a:ext cx="2906817" cy="1845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867C52-72EC-4841-B58D-8B1729E038B9}">
      <dsp:nvSpPr>
        <dsp:cNvPr id="0" name=""/>
        <dsp:cNvSpPr/>
      </dsp:nvSpPr>
      <dsp:spPr>
        <a:xfrm>
          <a:off x="3875756" y="1263716"/>
          <a:ext cx="2906817" cy="1845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Predictive modeling for no-show likelihood</a:t>
          </a:r>
        </a:p>
      </dsp:txBody>
      <dsp:txXfrm>
        <a:off x="3929818" y="1317778"/>
        <a:ext cx="2798693" cy="1737704"/>
      </dsp:txXfrm>
    </dsp:sp>
    <dsp:sp modelId="{FB3556BC-CB15-42C3-9CA5-2E4D78E6E4A3}">
      <dsp:nvSpPr>
        <dsp:cNvPr id="0" name=""/>
        <dsp:cNvSpPr/>
      </dsp:nvSpPr>
      <dsp:spPr>
        <a:xfrm>
          <a:off x="7105553" y="956885"/>
          <a:ext cx="2906817" cy="184582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0C901-F6A5-4119-8F38-141D79316E6A}">
      <dsp:nvSpPr>
        <dsp:cNvPr id="0" name=""/>
        <dsp:cNvSpPr/>
      </dsp:nvSpPr>
      <dsp:spPr>
        <a:xfrm>
          <a:off x="7428532" y="1263716"/>
          <a:ext cx="2906817" cy="184582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Deeper cost/ revenue modeling by provider or diagnosis</a:t>
          </a:r>
        </a:p>
      </dsp:txBody>
      <dsp:txXfrm>
        <a:off x="7482594" y="1317778"/>
        <a:ext cx="2798693" cy="173770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D19037-85B4-4EA9-85BF-47A96091E8F7}">
      <dsp:nvSpPr>
        <dsp:cNvPr id="0" name=""/>
        <dsp:cNvSpPr/>
      </dsp:nvSpPr>
      <dsp:spPr>
        <a:xfrm>
          <a:off x="0" y="2825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3A6A0-514D-458E-B06B-B18F9AF401BE}">
      <dsp:nvSpPr>
        <dsp:cNvPr id="0" name=""/>
        <dsp:cNvSpPr/>
      </dsp:nvSpPr>
      <dsp:spPr>
        <a:xfrm>
          <a:off x="0" y="2825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Farahnaz Pierre-Isme – Transitioning into Data Analytics</a:t>
          </a:r>
        </a:p>
      </dsp:txBody>
      <dsp:txXfrm>
        <a:off x="0" y="2825"/>
        <a:ext cx="6949440" cy="1926995"/>
      </dsp:txXfrm>
    </dsp:sp>
    <dsp:sp modelId="{E356E475-2377-46A3-AAFC-8475D2ACD985}">
      <dsp:nvSpPr>
        <dsp:cNvPr id="0" name=""/>
        <dsp:cNvSpPr/>
      </dsp:nvSpPr>
      <dsp:spPr>
        <a:xfrm>
          <a:off x="0" y="1929821"/>
          <a:ext cx="6949440" cy="0"/>
        </a:xfrm>
        <a:prstGeom prst="line">
          <a:avLst/>
        </a:prstGeom>
        <a:solidFill>
          <a:schemeClr val="accent2">
            <a:hueOff val="56720"/>
            <a:satOff val="6519"/>
            <a:lumOff val="-5196"/>
            <a:alphaOff val="0"/>
          </a:schemeClr>
        </a:solidFill>
        <a:ln w="19050" cap="flat" cmpd="sng" algn="ctr">
          <a:solidFill>
            <a:schemeClr val="accent2">
              <a:hueOff val="56720"/>
              <a:satOff val="6519"/>
              <a:lumOff val="-519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E0DFE0-5832-473D-BF1C-4D728885762B}">
      <dsp:nvSpPr>
        <dsp:cNvPr id="0" name=""/>
        <dsp:cNvSpPr/>
      </dsp:nvSpPr>
      <dsp:spPr>
        <a:xfrm>
          <a:off x="0" y="1929821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Background in healthcare ops, recruiting, and customer service</a:t>
          </a:r>
        </a:p>
      </dsp:txBody>
      <dsp:txXfrm>
        <a:off x="0" y="1929821"/>
        <a:ext cx="6949440" cy="1926995"/>
      </dsp:txXfrm>
    </dsp:sp>
    <dsp:sp modelId="{477015BE-210C-451D-8DE1-EE72AC6C6FCF}">
      <dsp:nvSpPr>
        <dsp:cNvPr id="0" name=""/>
        <dsp:cNvSpPr/>
      </dsp:nvSpPr>
      <dsp:spPr>
        <a:xfrm>
          <a:off x="0" y="3856816"/>
          <a:ext cx="6949440" cy="0"/>
        </a:xfrm>
        <a:prstGeom prst="line">
          <a:avLst/>
        </a:prstGeom>
        <a:solidFill>
          <a:schemeClr val="accent2">
            <a:hueOff val="113439"/>
            <a:satOff val="13039"/>
            <a:lumOff val="-10393"/>
            <a:alphaOff val="0"/>
          </a:schemeClr>
        </a:solidFill>
        <a:ln w="19050" cap="flat" cmpd="sng" algn="ctr">
          <a:solidFill>
            <a:schemeClr val="accent2">
              <a:hueOff val="113439"/>
              <a:satOff val="13039"/>
              <a:lumOff val="-1039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8C14AD-DC33-4299-82C2-79FE2764FD7B}">
      <dsp:nvSpPr>
        <dsp:cNvPr id="0" name=""/>
        <dsp:cNvSpPr/>
      </dsp:nvSpPr>
      <dsp:spPr>
        <a:xfrm>
          <a:off x="0" y="3856816"/>
          <a:ext cx="6949440" cy="1926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Passionate about using data to  improve patient outcomes</a:t>
          </a:r>
        </a:p>
      </dsp:txBody>
      <dsp:txXfrm>
        <a:off x="0" y="3856816"/>
        <a:ext cx="6949440" cy="19269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9AED6E-A029-4E8F-8500-B7FD65B69B09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A36A0-93A7-4D0F-AB0A-CE041959BC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38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“Helps management identify top performing providers to replicate best practices or optimize scheduling”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A36A0-93A7-4D0F-AB0A-CE041959BC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82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“Managers can use this trend to forecast patient demand and improve scheduling.”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A36A0-93A7-4D0F-AB0A-CE041959BC9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18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“This metric allows leadership to </a:t>
            </a:r>
            <a:r>
              <a:rPr lang="en-US"/>
              <a:t>target patient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A36A0-93A7-4D0F-AB0A-CE041959BC9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475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D0CDD-EE94-62FE-C444-69E010DC7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2BE87B-A94A-D289-5783-4E7CDD6A9A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8A6E5-E01C-D02B-F7BB-BEDBA7B0C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143E-9A56-4E52-94AF-2B3323440E22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CB469-C5D0-D030-9084-0B9BA323F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63040-89CE-26D0-D4E8-5CB816913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4FD6-B875-4850-8C77-B56637B6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1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D4EBD-F7BC-E821-38C4-C382511F5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F1D07-EAEA-4142-5EEE-2D20B4F6C9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1A5ED-2D11-38EA-D8A0-22FA62413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143E-9A56-4E52-94AF-2B3323440E22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63EB2-D72A-2E27-B2B6-AF84FF43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B8432-59C4-AD4D-5D53-FE80C91CA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4FD6-B875-4850-8C77-B56637B6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220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9C21AE-B7CE-2CE1-4934-D3E29682F1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DCFB7-ECFB-7406-D596-CBA68B774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4D883-20CD-C600-DDCA-554B2DD6E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143E-9A56-4E52-94AF-2B3323440E22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4A34F-804A-3DE4-420B-C92485BCE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4B0C6-FD0E-E9DF-441D-787E750E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4FD6-B875-4850-8C77-B56637B6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213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23D6-0D0B-9264-E5AE-77B91034E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CC050-CFB3-0FA7-FA7B-E6F7A9C0A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D059C-BE55-2D94-4CD1-29F2DD782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143E-9A56-4E52-94AF-2B3323440E22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BB5AD-C540-6200-7928-D09C2B10C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911E94-4641-B018-4F82-A2B76C2D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4FD6-B875-4850-8C77-B56637B6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912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2DA0F-8059-F6DD-EE98-6D0829807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69E22D-5AD4-EF77-2A61-0820195011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2BAB56-8BE5-E190-EE82-F2DB6AEC9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143E-9A56-4E52-94AF-2B3323440E22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1867B-4E72-4899-E5FB-C811E04E8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DC88E-17D1-3F5A-FAF5-74016705E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4FD6-B875-4850-8C77-B56637B6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59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0E02B-17A1-343F-93BC-43E0123C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FA8E-323A-ED94-E95F-D2B296E71B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784B5-9BF7-056D-B1E0-F1AFF5F11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C892-F899-54C8-DB9D-3AA862457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143E-9A56-4E52-94AF-2B3323440E22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DE765-AFB1-D801-7B25-3B023A43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5E3BEA-C4BC-C537-E983-5967C8480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4FD6-B875-4850-8C77-B56637B6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60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98766-153B-420C-9D59-F9AACBF36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1D2D0D-DC50-AFC3-8610-4A50C0AA2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16821C-8147-E449-ADBE-B716C43D3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880C08-98D3-5BE6-B25A-91CA044A19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6B84CD-A4B9-AAC3-376F-2765A124C8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4B4C00-7287-57D5-FE1E-35DFF2F17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143E-9A56-4E52-94AF-2B3323440E22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153E37-8FD1-208D-F5F3-A5DC7291D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67A07F-7AD5-E2D1-9D00-27A29D5BE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4FD6-B875-4850-8C77-B56637B6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84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9528-6DE2-A978-7D0F-26051326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9D1CE-31FE-59E1-6D95-36A468D62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143E-9A56-4E52-94AF-2B3323440E22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85358-9F29-78C0-1D6B-33186B9E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A7E69-B2FE-0B9B-37BC-28099AB1E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4FD6-B875-4850-8C77-B56637B6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12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A7E71A-63FB-B89C-D2C5-F8B4DF1D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143E-9A56-4E52-94AF-2B3323440E22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79BB6-B03C-D059-61D2-8FF434A19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736CF-E99B-C099-605C-1C6F94011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4FD6-B875-4850-8C77-B56637B6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77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648E1-33D1-5867-2A01-6204CFAE9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664F49-A7B8-FCF1-3750-856D2319E9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95B0B-D079-FCFE-5139-0EB10DF6B5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3C80D-D64E-8B9A-DE4F-B89F82EAE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143E-9A56-4E52-94AF-2B3323440E22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F3BEB-E9BF-F677-6281-7F603692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CC39F-6C13-980E-0118-7CB31CE4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4FD6-B875-4850-8C77-B56637B6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29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3A5B5-1D1F-1AB8-4C43-645C17779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35C258-5030-6E1C-1425-DFD140A94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741BF3-8483-9C96-07C9-527A33A7CA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DC7DAE-9555-49CE-965A-C6B092963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7143E-9A56-4E52-94AF-2B3323440E22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FCEC9-9847-B9B4-132D-F3FA25A2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AFF513-896D-27EF-4C35-9D63F4A42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04FD6-B875-4850-8C77-B56637B6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6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3A1ED4-2CE8-0EB4-13A9-D11B80CB52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C1762-E1CB-8423-2C44-798992DC2B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380EB-2DA6-EA0D-7307-62263278C7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A7143E-9A56-4E52-94AF-2B3323440E22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B99786-FC1D-6388-CA00-F8A9A467DA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A6C75-B5EA-5015-8E20-DFD5958AA5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04FD6-B875-4850-8C77-B56637B61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05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public.tableau.com/views/HealthcareDashboardAppointmentTren" TargetMode="External"/><Relationship Id="rId2" Type="http://schemas.openxmlformats.org/officeDocument/2006/relationships/hyperlink" Target="https://urldefense.com/v3/__http:/github.com/yourusername/healthcare-analytics-case-study__;!!IqUcNYopQPk7!Mtcs0v4LhcldQ-TkKBEmET9edHhltggjNUrQ1sNYqTVRXzYJAqMmk7bIblMTLM2dbi1TK-q_Xx3lJdHyPCucZ1fEXQDAiwof-A$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mailto:pierrefarahnaz17@gmail.com" TargetMode="Externa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456DBD1-1048-5A22-C973-3E5FA83F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FD83022-FCE3-5857-8D76-863BFA516F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0165" y="1088571"/>
            <a:ext cx="7538405" cy="2774393"/>
          </a:xfrm>
        </p:spPr>
        <p:txBody>
          <a:bodyPr>
            <a:normAutofit/>
          </a:bodyPr>
          <a:lstStyle/>
          <a:p>
            <a:pPr algn="l"/>
            <a:r>
              <a:rPr lang="en-US" sz="5400"/>
              <a:t>Healthcare Data Analytics Case Study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18AAF4-57EE-8D69-8EB1-52A7ACA36D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97060" y="4027211"/>
            <a:ext cx="7538405" cy="1014107"/>
          </a:xfrm>
        </p:spPr>
        <p:txBody>
          <a:bodyPr>
            <a:normAutofit/>
          </a:bodyPr>
          <a:lstStyle/>
          <a:p>
            <a:pPr algn="l"/>
            <a:r>
              <a:rPr lang="en-US" sz="1500">
                <a:latin typeface="Aptos Serif" panose="020B0502040204020203" pitchFamily="18" charset="0"/>
                <a:cs typeface="Aptos Serif" panose="020B0502040204020203" pitchFamily="18" charset="0"/>
              </a:rPr>
              <a:t>Appointment Trends, No-Show Rates, and Revenue Insights</a:t>
            </a:r>
          </a:p>
          <a:p>
            <a:pPr algn="l"/>
            <a:r>
              <a:rPr lang="en-US" sz="1500">
                <a:latin typeface="Aptos Serif" panose="020B0502040204020203" pitchFamily="18" charset="0"/>
                <a:cs typeface="Aptos Serif" panose="020B0502040204020203" pitchFamily="18" charset="0"/>
              </a:rPr>
              <a:t>By: Farahnaz Pierre-Isme</a:t>
            </a:r>
          </a:p>
          <a:p>
            <a:pPr algn="l"/>
            <a:r>
              <a:rPr lang="en-US" sz="1500">
                <a:latin typeface="Aptos Serif" panose="020B0502040204020203" pitchFamily="18" charset="0"/>
                <a:cs typeface="Aptos Serif" panose="020B0502040204020203" pitchFamily="18" charset="0"/>
              </a:rPr>
              <a:t>Role/Goal: Aspiring Junior Data Analyst | Healthcare Operations</a:t>
            </a:r>
          </a:p>
        </p:txBody>
      </p:sp>
    </p:spTree>
    <p:extLst>
      <p:ext uri="{BB962C8B-B14F-4D97-AF65-F5344CB8AC3E}">
        <p14:creationId xmlns:p14="http://schemas.microsoft.com/office/powerpoint/2010/main" val="296850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887390-8B8B-E78D-B346-85B7B82A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Skills Demonstrated 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0B1292-25D7-D9A2-ECFA-5C855366CD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0129790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93531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DD1D22E-5996-E45B-92B2-659F701A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CC1DA-2C43-3B42-1A40-C74F0DEDF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39"/>
            <a:ext cx="3977640" cy="5719640"/>
          </a:xfrm>
        </p:spPr>
        <p:txBody>
          <a:bodyPr anchor="t">
            <a:normAutofit/>
          </a:bodyPr>
          <a:lstStyle/>
          <a:p>
            <a:r>
              <a:rPr lang="en-US"/>
              <a:t>Access Project Online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F3C4B0-9F0D-D501-EA17-206BD3196B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87542" y="548639"/>
            <a:ext cx="6189780" cy="5861304"/>
          </a:xfrm>
        </p:spPr>
        <p:txBody>
          <a:bodyPr anchor="t">
            <a:normAutofit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>
                <a:effectLst/>
                <a:latin typeface="Aptos Serif" panose="02020604070405020304" pitchFamily="18" charset="0"/>
                <a:ea typeface="Times New Roman" panose="02020603050405020304" pitchFamily="18" charset="0"/>
                <a:cs typeface="Aptos Serif" panose="02020604070405020304" pitchFamily="18" charset="0"/>
              </a:rPr>
              <a:t>🔗 GitHub Repo: </a:t>
            </a:r>
            <a:r>
              <a:rPr lang="en-US" u="sng">
                <a:effectLst/>
                <a:latin typeface="Aptos Serif" panose="02020604070405020304" pitchFamily="18" charset="0"/>
                <a:ea typeface="Times New Roman" panose="02020603050405020304" pitchFamily="18" charset="0"/>
                <a:cs typeface="Aptos Serif" panose="02020604070405020304" pitchFamily="18" charset="0"/>
                <a:hlinkClick r:id="rId2"/>
              </a:rPr>
              <a:t>github.com/</a:t>
            </a:r>
            <a:r>
              <a:rPr lang="en-US" u="sng" err="1">
                <a:effectLst/>
                <a:latin typeface="Aptos Serif" panose="02020604070405020304" pitchFamily="18" charset="0"/>
                <a:ea typeface="Times New Roman" panose="02020603050405020304" pitchFamily="18" charset="0"/>
                <a:cs typeface="Aptos Serif" panose="02020604070405020304" pitchFamily="18" charset="0"/>
                <a:hlinkClick r:id="rId2"/>
              </a:rPr>
              <a:t>yourusername</a:t>
            </a:r>
            <a:r>
              <a:rPr lang="en-US" u="sng">
                <a:effectLst/>
                <a:latin typeface="Aptos Serif" panose="02020604070405020304" pitchFamily="18" charset="0"/>
                <a:ea typeface="Times New Roman" panose="02020603050405020304" pitchFamily="18" charset="0"/>
                <a:cs typeface="Aptos Serif" panose="02020604070405020304" pitchFamily="18" charset="0"/>
                <a:hlinkClick r:id="rId2"/>
              </a:rPr>
              <a:t>/healthcare-analytics-case-study</a:t>
            </a:r>
            <a:endParaRPr lang="en-US">
              <a:effectLst/>
              <a:latin typeface="Aptos Serif" panose="02020604070405020304" pitchFamily="18" charset="0"/>
              <a:ea typeface="Aptos" panose="020B0004020202020204" pitchFamily="34" charset="0"/>
              <a:cs typeface="Aptos Serif" panose="02020604070405020304" pitchFamily="18" charset="0"/>
            </a:endParaRPr>
          </a:p>
          <a:p>
            <a:endParaRPr lang="en-US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endParaRPr lang="en-US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r>
              <a:rPr lang="en-US">
                <a:effectLst/>
                <a:latin typeface="Aptos Serif" panose="02020604070405020304" pitchFamily="18" charset="0"/>
                <a:ea typeface="Times New Roman" panose="02020603050405020304" pitchFamily="18" charset="0"/>
                <a:cs typeface="Aptos Serif" panose="02020604070405020304" pitchFamily="18" charset="0"/>
              </a:rPr>
              <a:t>🔗Tableau Dashboard: </a:t>
            </a:r>
            <a:r>
              <a:rPr lang="en-US">
                <a:latin typeface="Aptos Serif" panose="02020604070405020304" pitchFamily="18" charset="0"/>
                <a:cs typeface="Aptos Serif" panose="02020604070405020304" pitchFamily="18" charset="0"/>
                <a:hlinkClick r:id="rId3"/>
              </a:rPr>
              <a:t>https://public.tableau.com/views/HealthcareDashboardAppointmentTren</a:t>
            </a:r>
            <a:endParaRPr lang="en-US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868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3B682-C277-C5B6-A1C4-8AD8F1102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Future Improvements 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C87BB62-5162-D95B-D7B3-E3AC4C19AE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5325921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75175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391A86-901D-31D3-3A22-96CE795E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About the Analyst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C8AAA94-0182-8946-4541-539A790C5F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0766677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134623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7AA7E8-8006-4E1F-A566-FCF37EE6F3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48FD36-14BA-DC8D-3F2E-A5592F7AA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2910" y="1598246"/>
            <a:ext cx="4626709" cy="512298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				Thank You 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BF1C2-6580-7A6D-8BC1-E0C5A24FB62F}"/>
              </a:ext>
            </a:extLst>
          </p:cNvPr>
          <p:cNvSpPr txBox="1"/>
          <p:nvPr/>
        </p:nvSpPr>
        <p:spPr>
          <a:xfrm>
            <a:off x="5792994" y="1590840"/>
            <a:ext cx="5672176" cy="5095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4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	   Open to feedback or collaborations 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322" y="1589368"/>
            <a:ext cx="0" cy="5259754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698A751-8E5D-2A9A-3763-0FC13288CCD5}"/>
              </a:ext>
            </a:extLst>
          </p:cNvPr>
          <p:cNvSpPr txBox="1"/>
          <p:nvPr/>
        </p:nvSpPr>
        <p:spPr>
          <a:xfrm flipH="1">
            <a:off x="5671586" y="4138450"/>
            <a:ext cx="6443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Contact: 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  <a:hlinkClick r:id="rId2"/>
              </a:rPr>
              <a:t>pierrefarahnaz17@gmail.com</a:t>
            </a: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  | LinkedIn Profile</a:t>
            </a:r>
          </a:p>
        </p:txBody>
      </p:sp>
    </p:spTree>
    <p:extLst>
      <p:ext uri="{BB962C8B-B14F-4D97-AF65-F5344CB8AC3E}">
        <p14:creationId xmlns:p14="http://schemas.microsoft.com/office/powerpoint/2010/main" val="2745491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4C0C5-2E44-CFD1-B3FF-53CF0802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Overview 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83B988E-5390-D856-8706-365E2141155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6006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F506EE-4A7F-3130-0558-ABD57DC9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/>
              <a:t>Project Goal</a:t>
            </a:r>
            <a:endParaRPr lang="en-US" dirty="0"/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E1C467AB-BAD1-C648-0115-313F610B24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2174768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1883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7F0937-2838-CB25-7001-1B2FF3A593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612012"/>
              </p:ext>
            </p:extLst>
          </p:nvPr>
        </p:nvGraphicFramePr>
        <p:xfrm>
          <a:off x="2032000" y="1850654"/>
          <a:ext cx="8128001" cy="883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3619729054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7171225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015169358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718778061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65358232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2698262780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4178216106"/>
                    </a:ext>
                  </a:extLst>
                </a:gridCol>
              </a:tblGrid>
              <a:tr h="482685">
                <a:tc>
                  <a:txBody>
                    <a:bodyPr/>
                    <a:lstStyle/>
                    <a:p>
                      <a:r>
                        <a:rPr lang="en-US" sz="1400" dirty="0"/>
                        <a:t>Patient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Patient First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Patient Last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Insurance Provider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94299"/>
                  </a:ext>
                </a:extLst>
              </a:tr>
              <a:tr h="34545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92344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E47B555-BE0B-18E5-2BBC-6CEBF1044C53}"/>
              </a:ext>
            </a:extLst>
          </p:cNvPr>
          <p:cNvSpPr txBox="1"/>
          <p:nvPr/>
        </p:nvSpPr>
        <p:spPr>
          <a:xfrm rot="10800000" flipV="1">
            <a:off x="241539" y="2072705"/>
            <a:ext cx="14492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Patient Table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140617F-36C5-C31B-7957-578197C75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6620156"/>
              </p:ext>
            </p:extLst>
          </p:nvPr>
        </p:nvGraphicFramePr>
        <p:xfrm>
          <a:off x="2032001" y="4951562"/>
          <a:ext cx="8128001" cy="9578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143">
                  <a:extLst>
                    <a:ext uri="{9D8B030D-6E8A-4147-A177-3AD203B41FA5}">
                      <a16:colId xmlns:a16="http://schemas.microsoft.com/office/drawing/2014/main" val="1319799925"/>
                    </a:ext>
                  </a:extLst>
                </a:gridCol>
                <a:gridCol w="1161143">
                  <a:extLst>
                    <a:ext uri="{9D8B030D-6E8A-4147-A177-3AD203B41FA5}">
                      <a16:colId xmlns:a16="http://schemas.microsoft.com/office/drawing/2014/main" val="1953463060"/>
                    </a:ext>
                  </a:extLst>
                </a:gridCol>
                <a:gridCol w="1157992">
                  <a:extLst>
                    <a:ext uri="{9D8B030D-6E8A-4147-A177-3AD203B41FA5}">
                      <a16:colId xmlns:a16="http://schemas.microsoft.com/office/drawing/2014/main" val="2934677054"/>
                    </a:ext>
                  </a:extLst>
                </a:gridCol>
                <a:gridCol w="1147313">
                  <a:extLst>
                    <a:ext uri="{9D8B030D-6E8A-4147-A177-3AD203B41FA5}">
                      <a16:colId xmlns:a16="http://schemas.microsoft.com/office/drawing/2014/main" val="1754917253"/>
                    </a:ext>
                  </a:extLst>
                </a:gridCol>
                <a:gridCol w="1199072">
                  <a:extLst>
                    <a:ext uri="{9D8B030D-6E8A-4147-A177-3AD203B41FA5}">
                      <a16:colId xmlns:a16="http://schemas.microsoft.com/office/drawing/2014/main" val="2591175550"/>
                    </a:ext>
                  </a:extLst>
                </a:gridCol>
                <a:gridCol w="1293962">
                  <a:extLst>
                    <a:ext uri="{9D8B030D-6E8A-4147-A177-3AD203B41FA5}">
                      <a16:colId xmlns:a16="http://schemas.microsoft.com/office/drawing/2014/main" val="2198271438"/>
                    </a:ext>
                  </a:extLst>
                </a:gridCol>
                <a:gridCol w="1007376">
                  <a:extLst>
                    <a:ext uri="{9D8B030D-6E8A-4147-A177-3AD203B41FA5}">
                      <a16:colId xmlns:a16="http://schemas.microsoft.com/office/drawing/2014/main" val="2480804273"/>
                    </a:ext>
                  </a:extLst>
                </a:gridCol>
              </a:tblGrid>
              <a:tr h="449352">
                <a:tc>
                  <a:txBody>
                    <a:bodyPr/>
                    <a:lstStyle/>
                    <a:p>
                      <a:r>
                        <a:rPr lang="en-US" sz="1400" dirty="0"/>
                        <a:t>Payment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Appointment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Payment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Amount Billed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Amount 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Payment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Payment Status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2519203"/>
                  </a:ext>
                </a:extLst>
              </a:tr>
              <a:tr h="439649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109653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98AD3FC-B417-0305-35C2-754A60EDB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711348"/>
              </p:ext>
            </p:extLst>
          </p:nvPr>
        </p:nvGraphicFramePr>
        <p:xfrm>
          <a:off x="2031999" y="3217172"/>
          <a:ext cx="8128000" cy="9626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44158257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2994166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697447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7511395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7434395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39456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42560466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171451020"/>
                    </a:ext>
                  </a:extLst>
                </a:gridCol>
              </a:tblGrid>
              <a:tr h="444501">
                <a:tc>
                  <a:txBody>
                    <a:bodyPr/>
                    <a:lstStyle/>
                    <a:p>
                      <a:r>
                        <a:rPr lang="en-US" sz="1400" dirty="0"/>
                        <a:t>Appointment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Patient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Appointment 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Department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Appointment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DR.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Check 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Check Out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0745457"/>
                  </a:ext>
                </a:extLst>
              </a:tr>
              <a:tr h="444501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4624255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879CEAF-378F-31B5-5F89-127E1228A40B}"/>
              </a:ext>
            </a:extLst>
          </p:cNvPr>
          <p:cNvSpPr txBox="1"/>
          <p:nvPr/>
        </p:nvSpPr>
        <p:spPr>
          <a:xfrm>
            <a:off x="241539" y="3504514"/>
            <a:ext cx="19927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Appointment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D8A434-2A57-A369-A335-A8B0EDE1C251}"/>
              </a:ext>
            </a:extLst>
          </p:cNvPr>
          <p:cNvSpPr txBox="1"/>
          <p:nvPr/>
        </p:nvSpPr>
        <p:spPr>
          <a:xfrm>
            <a:off x="207033" y="5261189"/>
            <a:ext cx="17425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Payments </a:t>
            </a:r>
            <a:r>
              <a:rPr lang="en-US" sz="1600" dirty="0">
                <a:latin typeface="Aptos Serif" panose="02020604070405020304" pitchFamily="18" charset="0"/>
                <a:cs typeface="Aptos Serif" panose="02020604070405020304" pitchFamily="18" charset="0"/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E5982E-DC38-247D-68BA-67C81C6803DF}"/>
              </a:ext>
            </a:extLst>
          </p:cNvPr>
          <p:cNvSpPr txBox="1"/>
          <p:nvPr/>
        </p:nvSpPr>
        <p:spPr>
          <a:xfrm>
            <a:off x="1837427" y="449773"/>
            <a:ext cx="6323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		Mock Dataset Structure </a:t>
            </a:r>
          </a:p>
        </p:txBody>
      </p:sp>
    </p:spTree>
    <p:extLst>
      <p:ext uri="{BB962C8B-B14F-4D97-AF65-F5344CB8AC3E}">
        <p14:creationId xmlns:p14="http://schemas.microsoft.com/office/powerpoint/2010/main" val="5761203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6FE5A-A973-C65A-2A29-24CE92BEA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Visualization in Tableau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3B754-E47B-1AFC-29D5-B59791D89D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Designed a multi-KPI dashboard Interactive Filters for: </a:t>
            </a:r>
          </a:p>
          <a:p>
            <a:pPr marL="2743200" lvl="6" indent="0">
              <a:buNone/>
            </a:pPr>
            <a:endParaRPr lang="en-US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lvl="6">
              <a:buFont typeface="Wingdings" panose="05000000000000000000" pitchFamily="2" charset="2"/>
              <a:buChar char="ü"/>
            </a:pP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Appointment Date</a:t>
            </a:r>
          </a:p>
          <a:p>
            <a:pPr lvl="6">
              <a:buFont typeface="Wingdings" panose="05000000000000000000" pitchFamily="2" charset="2"/>
              <a:buChar char="ü"/>
            </a:pP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Department</a:t>
            </a:r>
          </a:p>
          <a:p>
            <a:pPr lvl="6">
              <a:buFont typeface="Wingdings" panose="05000000000000000000" pitchFamily="2" charset="2"/>
              <a:buChar char="ü"/>
            </a:pPr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Provider Name</a:t>
            </a:r>
          </a:p>
          <a:p>
            <a:pPr lvl="6">
              <a:buFont typeface="Wingdings" panose="05000000000000000000" pitchFamily="2" charset="2"/>
              <a:buChar char="ü"/>
            </a:pPr>
            <a:endParaRPr lang="en-US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0" indent="0">
              <a:buNone/>
            </a:pPr>
            <a:endParaRPr lang="en-US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r>
              <a:rPr lang="en-US" dirty="0">
                <a:latin typeface="Aptos Serif" panose="02020604070405020304" pitchFamily="18" charset="0"/>
                <a:cs typeface="Aptos Serif" panose="02020604070405020304" pitchFamily="18" charset="0"/>
              </a:rPr>
              <a:t>Used calculated fields to analyze no-show % and total revenue</a:t>
            </a:r>
          </a:p>
        </p:txBody>
      </p:sp>
    </p:spTree>
    <p:extLst>
      <p:ext uri="{BB962C8B-B14F-4D97-AF65-F5344CB8AC3E}">
        <p14:creationId xmlns:p14="http://schemas.microsoft.com/office/powerpoint/2010/main" val="1536358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C828-1C46-4A2D-5639-2915F27E6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Tableau Dashboard Overview</a:t>
            </a:r>
          </a:p>
        </p:txBody>
      </p:sp>
      <p:pic>
        <p:nvPicPr>
          <p:cNvPr id="5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EB7116F6-7B6D-C087-C2EC-F96051815A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335" y="1760970"/>
            <a:ext cx="652973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05924A-932C-6E78-38B1-9D201361C4B1}"/>
              </a:ext>
            </a:extLst>
          </p:cNvPr>
          <p:cNvSpPr txBox="1"/>
          <p:nvPr/>
        </p:nvSpPr>
        <p:spPr>
          <a:xfrm>
            <a:off x="8118764" y="2438400"/>
            <a:ext cx="299258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ptos Serif" panose="02020604070405020304" pitchFamily="18" charset="0"/>
                <a:cs typeface="Aptos Serif" panose="02020604070405020304" pitchFamily="18" charset="0"/>
              </a:rPr>
              <a:t>No-Show KPI with percentage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ptos Serif" panose="02020604070405020304" pitchFamily="18" charset="0"/>
                <a:cs typeface="Aptos Serif" panose="02020604070405020304" pitchFamily="18" charset="0"/>
              </a:rPr>
              <a:t>Line Chart: Appointments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ptos Serif" panose="02020604070405020304" pitchFamily="18" charset="0"/>
                <a:cs typeface="Aptos Serif" panose="02020604070405020304" pitchFamily="18" charset="0"/>
              </a:rPr>
              <a:t>Bar Chart: Revenue by provider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Aptos Serif" panose="02020604070405020304" pitchFamily="18" charset="0"/>
              <a:cs typeface="Aptos Serif" panose="0202060407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ptos Serif" panose="02020604070405020304" pitchFamily="18" charset="0"/>
                <a:cs typeface="Aptos Serif" panose="02020604070405020304" pitchFamily="18" charset="0"/>
              </a:rPr>
              <a:t>Total revenue metric card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601458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F2CDA-0C3D-1917-E5D8-05B494EBD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Insight #1: Top Revenue-Generating Providers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A9DDDC-AF51-66DB-B8E8-A8A1943491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1316" y="2189019"/>
            <a:ext cx="10249409" cy="2194864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70A5C9A-064D-6F6D-120E-ED995DC489BC}"/>
              </a:ext>
            </a:extLst>
          </p:cNvPr>
          <p:cNvSpPr txBox="1"/>
          <p:nvPr/>
        </p:nvSpPr>
        <p:spPr>
          <a:xfrm>
            <a:off x="1175632" y="4882214"/>
            <a:ext cx="73798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 Serif" panose="02020604070405020304" pitchFamily="18" charset="0"/>
                <a:cs typeface="Aptos Serif" panose="02020604070405020304" pitchFamily="18" charset="0"/>
              </a:rPr>
              <a:t>Dr. Pierre brought in the highest revenue: $2,204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 Serif" panose="02020604070405020304" pitchFamily="18" charset="0"/>
                <a:cs typeface="Aptos Serif" panose="02020604070405020304" pitchFamily="18" charset="0"/>
              </a:rPr>
              <a:t>Total revenue generated across all providers: $7,076.50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Aptos Serif" panose="02020604070405020304" pitchFamily="18" charset="0"/>
                <a:cs typeface="Aptos Serif" panose="02020604070405020304" pitchFamily="18" charset="0"/>
              </a:rPr>
              <a:t>Operational Insight: Opportunity to understand high-performer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99305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CCF24B-91D5-BF1A-E27C-D2122009F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114923"/>
            <a:ext cx="4621553" cy="136072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 #2: Monthly Appointment Volume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771AD-8860-E064-EF62-34AB2D5FDFFB}"/>
              </a:ext>
            </a:extLst>
          </p:cNvPr>
          <p:cNvSpPr txBox="1"/>
          <p:nvPr/>
        </p:nvSpPr>
        <p:spPr>
          <a:xfrm>
            <a:off x="612648" y="2584058"/>
            <a:ext cx="4621553" cy="31590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Volume peaked in April (8 appointments)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Seasonal pattern emerge in certain months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Support staffing and planning decisions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8B70C08-8E46-A069-87F8-D1C346BBC3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56210" y="1114923"/>
            <a:ext cx="5307881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4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C8AE48-4236-0731-9C5F-1731258C5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Insight #3: No-Show Trends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47059A-B2B9-4AB2-87CA-A8E10FF9443E}"/>
              </a:ext>
            </a:extLst>
          </p:cNvPr>
          <p:cNvSpPr txBox="1"/>
          <p:nvPr/>
        </p:nvSpPr>
        <p:spPr>
          <a:xfrm>
            <a:off x="612648" y="2212848"/>
            <a:ext cx="5862396" cy="40965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No-Show rat: 0.00% for selected filters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Metric calculated using logic across appointment status</a:t>
            </a:r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Helps identify patient engagement or scheduling issues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CE9B6D-197B-EB1F-A0A2-6AEF0A1298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998905" y="433384"/>
            <a:ext cx="2866485" cy="6019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33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3122709CC3D874EAD604AC932B59B55" ma:contentTypeVersion="10" ma:contentTypeDescription="Create a new document." ma:contentTypeScope="" ma:versionID="9afcefbd995e189aec0ab4b202f6931e">
  <xsd:schema xmlns:xsd="http://www.w3.org/2001/XMLSchema" xmlns:xs="http://www.w3.org/2001/XMLSchema" xmlns:p="http://schemas.microsoft.com/office/2006/metadata/properties" xmlns:ns3="e75f88f0-5244-4dc3-a56d-4b34a6562bb8" targetNamespace="http://schemas.microsoft.com/office/2006/metadata/properties" ma:root="true" ma:fieldsID="841cc17a074012399bf14e30cc1bd089" ns3:_="">
    <xsd:import namespace="e75f88f0-5244-4dc3-a56d-4b34a6562bb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DateTaken" minOccurs="0"/>
                <xsd:element ref="ns3:_activity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5f88f0-5244-4dc3-a56d-4b34a6562bb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75f88f0-5244-4dc3-a56d-4b34a6562bb8" xsi:nil="true"/>
  </documentManagement>
</p:properties>
</file>

<file path=customXml/itemProps1.xml><?xml version="1.0" encoding="utf-8"?>
<ds:datastoreItem xmlns:ds="http://schemas.openxmlformats.org/officeDocument/2006/customXml" ds:itemID="{060E6E10-6342-4EB1-B850-867682313ED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F5F14F-CBCE-487F-AB86-62FB127247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5f88f0-5244-4dc3-a56d-4b34a6562bb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596C2E2-396F-42F4-B08C-E51B699ACC4A}">
  <ds:schemaRefs>
    <ds:schemaRef ds:uri="http://schemas.microsoft.com/office/2006/documentManagement/types"/>
    <ds:schemaRef ds:uri="http://schemas.microsoft.com/office/2006/metadata/properties"/>
    <ds:schemaRef ds:uri="http://purl.org/dc/terms/"/>
    <ds:schemaRef ds:uri="http://purl.org/dc/elements/1.1/"/>
    <ds:schemaRef ds:uri="e75f88f0-5244-4dc3-a56d-4b34a6562bb8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642</TotalTime>
  <Words>459</Words>
  <Application>Microsoft Office PowerPoint</Application>
  <PresentationFormat>Widescreen</PresentationFormat>
  <Paragraphs>105</Paragraphs>
  <Slides>14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Aptos Serif</vt:lpstr>
      <vt:lpstr>Arial</vt:lpstr>
      <vt:lpstr>Neue Haas Grotesk Text Pro</vt:lpstr>
      <vt:lpstr>Wingdings</vt:lpstr>
      <vt:lpstr>Office Theme</vt:lpstr>
      <vt:lpstr>Healthcare Data Analytics Case Study </vt:lpstr>
      <vt:lpstr>Project Overview </vt:lpstr>
      <vt:lpstr>Project Goal</vt:lpstr>
      <vt:lpstr>PowerPoint Presentation</vt:lpstr>
      <vt:lpstr>Data Visualization in Tableau </vt:lpstr>
      <vt:lpstr>Tableau Dashboard Overview</vt:lpstr>
      <vt:lpstr> Insight #1: Top Revenue-Generating Providers</vt:lpstr>
      <vt:lpstr>Insight #2: Monthly Appointment Volume</vt:lpstr>
      <vt:lpstr>Insight #3: No-Show Trends</vt:lpstr>
      <vt:lpstr>Skills Demonstrated </vt:lpstr>
      <vt:lpstr>Access Project Online</vt:lpstr>
      <vt:lpstr>Future Improvements </vt:lpstr>
      <vt:lpstr>About the Analyst</vt:lpstr>
      <vt:lpstr>    Thank You !</vt:lpstr>
    </vt:vector>
  </TitlesOfParts>
  <Company>Atrius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Pierre, Farahnaz</dc:creator>
  <cp:lastModifiedBy>Pierre, Farahnaz</cp:lastModifiedBy>
  <cp:revision>7</cp:revision>
  <dcterms:created xsi:type="dcterms:W3CDTF">2025-07-07T15:54:57Z</dcterms:created>
  <dcterms:modified xsi:type="dcterms:W3CDTF">2025-08-29T14:21:52Z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0x010100C3122709CC3D874EAD604AC932B59B55</vt:lpwstr>
  </property>
</Properties>
</file>