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366" r:id="rId7"/>
    <p:sldId id="266" r:id="rId8"/>
    <p:sldId id="263" r:id="rId9"/>
    <p:sldId id="364" r:id="rId10"/>
    <p:sldId id="349" r:id="rId11"/>
    <p:sldId id="362" r:id="rId12"/>
    <p:sldId id="350" r:id="rId13"/>
    <p:sldId id="351" r:id="rId14"/>
    <p:sldId id="353" r:id="rId15"/>
    <p:sldId id="354" r:id="rId16"/>
    <p:sldId id="355" r:id="rId17"/>
    <p:sldId id="360" r:id="rId18"/>
    <p:sldId id="359" r:id="rId19"/>
    <p:sldId id="356" r:id="rId20"/>
    <p:sldId id="357" r:id="rId21"/>
    <p:sldId id="369" r:id="rId22"/>
    <p:sldId id="361" r:id="rId23"/>
    <p:sldId id="367" r:id="rId24"/>
    <p:sldId id="368" r:id="rId25"/>
    <p:sldId id="265" r:id="rId26"/>
  </p:sldIdLst>
  <p:sldSz cx="9144000" cy="5143500"/>
  <p:notesSz cx="6858000" cy="9144000"/>
  <p:embeddedFontLst>
    <p:embeddedFont>
      <p:font typeface="Vidaloka" panose="02000504000000020004"/>
      <p:regular r:id="rId30"/>
    </p:embeddedFont>
    <p:embeddedFont>
      <p:font typeface="Montserrat"/>
      <p:regular r:id="rId31"/>
    </p:embeddedFont>
    <p:embeddedFont>
      <p:font typeface="Lato" panose="020F0502020204030203"/>
      <p:regular r:id="rId32"/>
    </p:embeddedFont>
    <p:embeddedFont>
      <p:font typeface="Algerian" panose="04020705040A02060702"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4" name="Shape 484"/>
        <p:cNvGrpSpPr/>
        <p:nvPr/>
      </p:nvGrpSpPr>
      <p:grpSpPr>
        <a:xfrm>
          <a:off x="0" y="0"/>
          <a:ext cx="0" cy="0"/>
          <a:chOff x="0" y="0"/>
          <a:chExt cx="0" cy="0"/>
        </a:xfrm>
      </p:grpSpPr>
      <p:sp>
        <p:nvSpPr>
          <p:cNvPr id="485" name="Google Shape;485;gcc7554a049_0_3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2" name="Shape 542"/>
        <p:cNvGrpSpPr/>
        <p:nvPr/>
      </p:nvGrpSpPr>
      <p:grpSpPr>
        <a:xfrm>
          <a:off x="0" y="0"/>
          <a:ext cx="0" cy="0"/>
          <a:chOff x="0" y="0"/>
          <a:chExt cx="0" cy="0"/>
        </a:xfrm>
      </p:grpSpPr>
      <p:sp>
        <p:nvSpPr>
          <p:cNvPr id="543" name="Google Shape;543;gcd8a80d6b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gcf7a3c503a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549"/>
        <p:cNvGrpSpPr/>
        <p:nvPr/>
      </p:nvGrpSpPr>
      <p:grpSpPr>
        <a:xfrm>
          <a:off x="0" y="0"/>
          <a:ext cx="0" cy="0"/>
          <a:chOff x="0" y="0"/>
          <a:chExt cx="0" cy="0"/>
        </a:xfrm>
      </p:grpSpPr>
      <p:sp>
        <p:nvSpPr>
          <p:cNvPr id="550" name="Google Shape;550;g105aad17dc0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 name="Shape 561"/>
        <p:cNvGrpSpPr/>
        <p:nvPr/>
      </p:nvGrpSpPr>
      <p:grpSpPr>
        <a:xfrm>
          <a:off x="0" y="0"/>
          <a:ext cx="0" cy="0"/>
          <a:chOff x="0" y="0"/>
          <a:chExt cx="0" cy="0"/>
        </a:xfrm>
      </p:grpSpPr>
      <p:sp>
        <p:nvSpPr>
          <p:cNvPr id="562" name="Google Shape;562;g105aad17dc0_0_1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5" name="Shape 65"/>
        <p:cNvGrpSpPr/>
        <p:nvPr/>
      </p:nvGrpSpPr>
      <p:grpSpPr>
        <a:xfrm>
          <a:off x="0" y="0"/>
          <a:ext cx="0" cy="0"/>
          <a:chOff x="0" y="0"/>
          <a:chExt cx="0" cy="0"/>
        </a:xfrm>
      </p:grpSpPr>
      <p:sp>
        <p:nvSpPr>
          <p:cNvPr id="66" name="Google Shape;66;p11"/>
          <p:cNvSpPr txBox="1"/>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6" name="Google Shape;76;p13"/>
          <p:cNvSpPr txBox="1"/>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7" name="Google Shape;77;p13"/>
          <p:cNvSpPr txBox="1"/>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78" name="Google Shape;78;p13"/>
          <p:cNvSpPr txBox="1"/>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79" name="Google Shape;79;p13"/>
          <p:cNvSpPr txBox="1"/>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0" name="Google Shape;80;p13"/>
          <p:cNvSpPr txBox="1"/>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1" name="Google Shape;81;p13"/>
          <p:cNvSpPr txBox="1"/>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82" name="Google Shape;82;p13"/>
          <p:cNvSpPr txBox="1"/>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83" name="Google Shape;83;p13"/>
          <p:cNvSpPr txBox="1"/>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25" name="Shape 125"/>
        <p:cNvGrpSpPr/>
        <p:nvPr/>
      </p:nvGrpSpPr>
      <p:grpSpPr>
        <a:xfrm>
          <a:off x="0" y="0"/>
          <a:ext cx="0" cy="0"/>
          <a:chOff x="0" y="0"/>
          <a:chExt cx="0" cy="0"/>
        </a:xfrm>
      </p:grpSpPr>
      <p:sp>
        <p:nvSpPr>
          <p:cNvPr id="126" name="Google Shape;126;p17"/>
          <p:cNvSpPr txBox="1"/>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p:txBody>
      </p:sp>
      <p:sp>
        <p:nvSpPr>
          <p:cNvPr id="134" name="Google Shape;134;p18"/>
          <p:cNvSpPr txBox="1"/>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48" name="Google Shape;148;p20"/>
          <p:cNvSpPr txBox="1"/>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 name="Google Shape;17;p3"/>
          <p:cNvSpPr txBox="1"/>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0" name="Google Shape;170;p23"/>
          <p:cNvSpPr txBox="1"/>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1" name="Google Shape;171;p23"/>
          <p:cNvSpPr txBox="1"/>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2" name="Google Shape;172;p23"/>
          <p:cNvSpPr txBox="1"/>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3" name="Google Shape;173;p23"/>
          <p:cNvSpPr txBox="1"/>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4" name="Google Shape;174;p23"/>
          <p:cNvSpPr txBox="1"/>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75" name="Google Shape;175;p23"/>
          <p:cNvSpPr txBox="1"/>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176" name="Google Shape;176;p23"/>
          <p:cNvSpPr txBox="1"/>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panose="02000504000000020004"/>
                <a:ea typeface="Vidaloka" panose="02000504000000020004"/>
                <a:cs typeface="Vidaloka" panose="02000504000000020004"/>
                <a:sym typeface="Vidaloka" panose="02000504000000020004"/>
              </a:defRPr>
            </a:lvl1pPr>
            <a:lvl2pPr marL="914400" lvl="1"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2pPr>
            <a:lvl3pPr marL="1371600" lvl="2"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3pPr>
            <a:lvl4pPr marL="1828800" lvl="3"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4pPr>
            <a:lvl5pPr marL="2286000" lvl="4"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5pPr>
            <a:lvl6pPr marL="2743200" lvl="5"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6pPr>
            <a:lvl7pPr marL="3200400" lvl="6"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7pPr>
            <a:lvl8pPr marL="3657600" lvl="7"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8pPr>
            <a:lvl9pPr marL="4114800" lvl="8" indent="-317500" rtl="0">
              <a:lnSpc>
                <a:spcPct val="100000"/>
              </a:lnSpc>
              <a:spcBef>
                <a:spcPts val="0"/>
              </a:spcBef>
              <a:spcAft>
                <a:spcPts val="0"/>
              </a:spcAft>
              <a:buSzPts val="1400"/>
              <a:buChar char="■"/>
              <a:defRPr sz="3000">
                <a:latin typeface="Vidaloka" panose="02000504000000020004"/>
                <a:ea typeface="Vidaloka" panose="02000504000000020004"/>
                <a:cs typeface="Vidaloka" panose="02000504000000020004"/>
                <a:sym typeface="Vidaloka" panose="02000504000000020004"/>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85" name="Shape 185"/>
        <p:cNvGrpSpPr/>
        <p:nvPr/>
      </p:nvGrpSpPr>
      <p:grpSpPr>
        <a:xfrm>
          <a:off x="0" y="0"/>
          <a:ext cx="0" cy="0"/>
          <a:chOff x="0" y="0"/>
          <a:chExt cx="0" cy="0"/>
        </a:xfrm>
      </p:grpSpPr>
      <p:sp>
        <p:nvSpPr>
          <p:cNvPr id="186" name="Google Shape;186;p25"/>
          <p:cNvSpPr txBox="1"/>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6" name="Google Shape;226;p30"/>
          <p:cNvSpPr txBox="1"/>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7" name="Google Shape;227;p30"/>
          <p:cNvSpPr txBox="1"/>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28" name="Google Shape;228;p30"/>
          <p:cNvSpPr txBox="1"/>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29" name="Google Shape;229;p30"/>
          <p:cNvSpPr txBox="1"/>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0" name="Google Shape;230;p30"/>
          <p:cNvSpPr txBox="1"/>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panose="020F0502020204030203"/>
              <a:buChar char="●"/>
              <a:defRPr sz="1100"/>
            </a:lvl1pPr>
            <a:lvl2pPr marL="914400" lvl="1" indent="-317500">
              <a:spcBef>
                <a:spcPts val="0"/>
              </a:spcBef>
              <a:spcAft>
                <a:spcPts val="0"/>
              </a:spcAft>
              <a:buClr>
                <a:schemeClr val="dk1"/>
              </a:buClr>
              <a:buSzPts val="1400"/>
              <a:buFont typeface="Lato" panose="020F0502020204030203"/>
              <a:buChar char="○"/>
              <a:defRPr/>
            </a:lvl2pPr>
            <a:lvl3pPr marL="1371600" lvl="2" indent="-317500">
              <a:spcBef>
                <a:spcPts val="0"/>
              </a:spcBef>
              <a:spcAft>
                <a:spcPts val="0"/>
              </a:spcAft>
              <a:buClr>
                <a:schemeClr val="dk1"/>
              </a:buClr>
              <a:buSzPts val="1400"/>
              <a:buFont typeface="Lato" panose="020F0502020204030203"/>
              <a:buChar char="■"/>
              <a:defRPr/>
            </a:lvl3pPr>
            <a:lvl4pPr marL="1828800" lvl="3" indent="-317500">
              <a:spcBef>
                <a:spcPts val="0"/>
              </a:spcBef>
              <a:spcAft>
                <a:spcPts val="0"/>
              </a:spcAft>
              <a:buClr>
                <a:schemeClr val="dk1"/>
              </a:buClr>
              <a:buSzPts val="1400"/>
              <a:buFont typeface="Lato" panose="020F0502020204030203"/>
              <a:buChar char="●"/>
              <a:defRPr/>
            </a:lvl4pPr>
            <a:lvl5pPr marL="2286000" lvl="4" indent="-317500">
              <a:spcBef>
                <a:spcPts val="0"/>
              </a:spcBef>
              <a:spcAft>
                <a:spcPts val="0"/>
              </a:spcAft>
              <a:buClr>
                <a:schemeClr val="dk1"/>
              </a:buClr>
              <a:buSzPts val="1400"/>
              <a:buFont typeface="Lato" panose="020F0502020204030203"/>
              <a:buChar char="○"/>
              <a:defRPr/>
            </a:lvl5pPr>
            <a:lvl6pPr marL="2743200" lvl="5" indent="-317500">
              <a:spcBef>
                <a:spcPts val="0"/>
              </a:spcBef>
              <a:spcAft>
                <a:spcPts val="0"/>
              </a:spcAft>
              <a:buClr>
                <a:schemeClr val="dk1"/>
              </a:buClr>
              <a:buSzPts val="1400"/>
              <a:buFont typeface="Lato" panose="020F0502020204030203"/>
              <a:buChar char="■"/>
              <a:defRPr/>
            </a:lvl6pPr>
            <a:lvl7pPr marL="3200400" lvl="6" indent="-317500">
              <a:spcBef>
                <a:spcPts val="0"/>
              </a:spcBef>
              <a:spcAft>
                <a:spcPts val="0"/>
              </a:spcAft>
              <a:buClr>
                <a:schemeClr val="dk1"/>
              </a:buClr>
              <a:buSzPts val="1400"/>
              <a:buFont typeface="Lato" panose="020F0502020204030203"/>
              <a:buChar char="●"/>
              <a:defRPr/>
            </a:lvl7pPr>
            <a:lvl8pPr marL="3657600" lvl="7" indent="-317500">
              <a:spcBef>
                <a:spcPts val="0"/>
              </a:spcBef>
              <a:spcAft>
                <a:spcPts val="0"/>
              </a:spcAft>
              <a:buClr>
                <a:schemeClr val="dk1"/>
              </a:buClr>
              <a:buSzPts val="1400"/>
              <a:buFont typeface="Lato" panose="020F0502020204030203"/>
              <a:buChar char="○"/>
              <a:defRPr/>
            </a:lvl8pPr>
            <a:lvl9pPr marL="4114800" lvl="8" indent="-317500">
              <a:spcBef>
                <a:spcPts val="0"/>
              </a:spcBef>
              <a:spcAft>
                <a:spcPts val="0"/>
              </a:spcAft>
              <a:buClr>
                <a:schemeClr val="dk1"/>
              </a:buClr>
              <a:buSzPts val="1400"/>
              <a:buFont typeface="Lato" panose="020F0502020204030203"/>
              <a:buChar char="■"/>
              <a:defRPr/>
            </a:lvl9pPr>
          </a:lstStyle>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6" name="Google Shape;236;p31"/>
          <p:cNvSpPr txBox="1"/>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7" name="Google Shape;237;p31"/>
          <p:cNvSpPr txBox="1"/>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38" name="Google Shape;238;p31"/>
          <p:cNvSpPr txBox="1"/>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39" name="Google Shape;239;p31"/>
          <p:cNvSpPr txBox="1"/>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0" name="Google Shape;240;p31"/>
          <p:cNvSpPr txBox="1"/>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242" name="Google Shape;242;p31"/>
          <p:cNvSpPr txBox="1"/>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3" name="Google Shape;243;p31"/>
          <p:cNvSpPr txBox="1"/>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4" name="Google Shape;244;p31"/>
          <p:cNvSpPr txBox="1"/>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5" name="Google Shape;245;p31"/>
          <p:cNvSpPr txBox="1"/>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46" name="Google Shape;246;p31"/>
          <p:cNvSpPr txBox="1"/>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47" name="Google Shape;247;p31"/>
          <p:cNvSpPr txBox="1"/>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4" name="Google Shape;254;p32"/>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5" name="Google Shape;255;p32"/>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6" name="Google Shape;256;p32"/>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7" name="Google Shape;257;p32"/>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58" name="Google Shape;258;p32"/>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59" name="Google Shape;259;p32"/>
          <p:cNvSpPr txBox="1"/>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0" name="Google Shape;260;p32"/>
          <p:cNvSpPr txBox="1"/>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1" name="Google Shape;261;p32"/>
          <p:cNvSpPr txBox="1"/>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2" name="Google Shape;262;p32"/>
          <p:cNvSpPr txBox="1"/>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3" name="Google Shape;263;p32"/>
          <p:cNvSpPr txBox="1"/>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64" name="Google Shape;264;p32"/>
          <p:cNvSpPr txBox="1"/>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0" name="Google Shape;270;p33"/>
          <p:cNvSpPr txBox="1"/>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1" name="Google Shape;271;p33"/>
          <p:cNvSpPr txBox="1"/>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2" name="Google Shape;272;p33"/>
          <p:cNvSpPr txBox="1"/>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3" name="Google Shape;273;p33"/>
          <p:cNvSpPr txBox="1"/>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4" name="Google Shape;274;p33"/>
          <p:cNvSpPr txBox="1"/>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5" name="Google Shape;275;p33"/>
          <p:cNvSpPr txBox="1"/>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6" name="Google Shape;276;p33"/>
          <p:cNvSpPr txBox="1"/>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7" name="Google Shape;277;p33"/>
          <p:cNvSpPr txBox="1"/>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278" name="Google Shape;278;p33"/>
          <p:cNvSpPr txBox="1"/>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4" name="Google Shape;294;p35"/>
          <p:cNvSpPr txBox="1"/>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5" name="Google Shape;295;p35"/>
          <p:cNvSpPr txBox="1"/>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6" name="Google Shape;296;p35"/>
          <p:cNvSpPr txBox="1"/>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7" name="Google Shape;297;p35"/>
          <p:cNvSpPr txBox="1"/>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298" name="Google Shape;298;p35"/>
          <p:cNvSpPr txBox="1"/>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9" name="Google Shape;299;p35"/>
          <p:cNvSpPr txBox="1"/>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0" name="Google Shape;300;p35"/>
          <p:cNvSpPr txBox="1"/>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6" name="Google Shape;306;p36"/>
          <p:cNvSpPr txBox="1"/>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7" name="Google Shape;307;p36"/>
          <p:cNvSpPr txBox="1"/>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08" name="Google Shape;308;p36"/>
          <p:cNvSpPr txBox="1"/>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09" name="Google Shape;309;p36"/>
          <p:cNvSpPr txBox="1"/>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10" name="Google Shape;310;p36"/>
          <p:cNvSpPr txBox="1"/>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4" name="Google Shape;324;p37"/>
          <p:cNvSpPr txBox="1"/>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5" name="Google Shape;325;p37"/>
          <p:cNvSpPr txBox="1"/>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6" name="Google Shape;326;p37"/>
          <p:cNvSpPr txBox="1"/>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7" name="Google Shape;327;p37"/>
          <p:cNvSpPr txBox="1"/>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28" name="Google Shape;328;p37"/>
          <p:cNvSpPr txBox="1"/>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29" name="Google Shape;329;p37"/>
          <p:cNvSpPr txBox="1"/>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p:txBody>
      </p:sp>
      <p:sp>
        <p:nvSpPr>
          <p:cNvPr id="330" name="Google Shape;330;p37"/>
          <p:cNvSpPr txBox="1"/>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1" name="Google Shape;331;p37"/>
          <p:cNvSpPr txBox="1"/>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7" name="Google Shape;337;p38"/>
          <p:cNvSpPr txBox="1"/>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39" name="Google Shape;339;p38"/>
          <p:cNvSpPr txBox="1"/>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1" name="Google Shape;341;p38"/>
          <p:cNvSpPr txBox="1"/>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7" name="Google Shape;347;p39"/>
          <p:cNvSpPr txBox="1"/>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48" name="Google Shape;348;p39"/>
          <p:cNvSpPr txBox="1"/>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49" name="Google Shape;349;p39"/>
          <p:cNvSpPr txBox="1"/>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0" name="Google Shape;350;p39"/>
          <p:cNvSpPr txBox="1"/>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1" name="Google Shape;351;p39"/>
          <p:cNvSpPr txBox="1"/>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2" name="Google Shape;352;p39"/>
          <p:cNvSpPr txBox="1"/>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53" name="Google Shape;353;p39"/>
          <p:cNvSpPr txBox="1"/>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5" name="Google Shape;365;p40"/>
          <p:cNvSpPr txBox="1"/>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6" name="Google Shape;366;p40"/>
          <p:cNvSpPr txBox="1"/>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67" name="Google Shape;367;p40"/>
          <p:cNvSpPr txBox="1"/>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369" name="Google Shape;369;p40"/>
          <p:cNvSpPr txBox="1"/>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70" name="Google Shape;370;p40"/>
          <p:cNvSpPr txBox="1"/>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2" name="Google Shape;32;p5"/>
          <p:cNvSpPr txBox="1"/>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3" name="Google Shape;33;p5"/>
          <p:cNvSpPr txBox="1"/>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SzPts val="2400"/>
              <a:buFont typeface="Vidaloka" panose="02000504000000020004"/>
              <a:buNone/>
              <a:defRPr sz="2400" b="1">
                <a:latin typeface="Vidaloka" panose="02000504000000020004"/>
                <a:ea typeface="Vidaloka" panose="02000504000000020004"/>
                <a:cs typeface="Vidaloka" panose="02000504000000020004"/>
                <a:sym typeface="Vidaloka" panose="02000504000000020004"/>
              </a:defRPr>
            </a:lvl9pPr>
          </a:lstStyle>
          <a:p/>
        </p:txBody>
      </p:sp>
      <p:sp>
        <p:nvSpPr>
          <p:cNvPr id="34" name="Google Shape;34;p5"/>
          <p:cNvSpPr txBox="1"/>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3" name="Google Shape;373;p41"/>
          <p:cNvSpPr txBox="1"/>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4" name="Google Shape;374;p41"/>
          <p:cNvSpPr txBox="1"/>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5" name="Google Shape;375;p41"/>
          <p:cNvSpPr txBox="1"/>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76" name="Google Shape;376;p41"/>
          <p:cNvSpPr txBox="1"/>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77" name="Google Shape;377;p41"/>
          <p:cNvSpPr txBox="1"/>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2" name="Google Shape;382;p42"/>
          <p:cNvSpPr txBox="1"/>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panose="02000000000000000000"/>
                <a:ea typeface="Mako" panose="02000000000000000000"/>
                <a:cs typeface="Mako" panose="02000000000000000000"/>
                <a:sym typeface="Mako" panose="02000000000000000000"/>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3" name="Google Shape;383;p42"/>
          <p:cNvSpPr txBox="1"/>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4" name="Google Shape;384;p42"/>
          <p:cNvSpPr txBox="1"/>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panose="02000000000000000000"/>
                <a:ea typeface="Mako" panose="02000000000000000000"/>
                <a:cs typeface="Mako" panose="02000000000000000000"/>
                <a:sym typeface="Mako" panose="02000000000000000000"/>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385" name="Google Shape;385;p42"/>
          <p:cNvSpPr txBox="1"/>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386" name="Google Shape;386;p42"/>
          <p:cNvSpPr txBox="1"/>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3" name="Google Shape;393;p42"/>
          <p:cNvSpPr txBox="1"/>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
        <p:nvSpPr>
          <p:cNvPr id="394" name="Google Shape;394;p42"/>
          <p:cNvSpPr txBox="1"/>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2pPr>
            <a:lvl3pPr lvl="2"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3pPr>
            <a:lvl4pPr lvl="3"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4pPr>
            <a:lvl5pPr lvl="4"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5pPr>
            <a:lvl6pPr lvl="5"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6pPr>
            <a:lvl7pPr lvl="6"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7pPr>
            <a:lvl8pPr lvl="7"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8pPr>
            <a:lvl9pPr lvl="8" algn="ctr" rtl="0">
              <a:spcBef>
                <a:spcPts val="0"/>
              </a:spcBef>
              <a:spcAft>
                <a:spcPts val="0"/>
              </a:spcAft>
              <a:buClr>
                <a:schemeClr val="accent1"/>
              </a:buClr>
              <a:buSzPts val="12000"/>
              <a:buFont typeface="Russo One" panose="02000503050000020004"/>
              <a:buNone/>
              <a:defRPr sz="12000">
                <a:solidFill>
                  <a:schemeClr val="accent1"/>
                </a:solidFill>
                <a:latin typeface="Russo One" panose="02000503050000020004"/>
                <a:ea typeface="Russo One" panose="02000503050000020004"/>
                <a:cs typeface="Russo One" panose="02000503050000020004"/>
                <a:sym typeface="Russo One" panose="02000503050000020004"/>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19" name="Google Shape;419;p46"/>
          <p:cNvSpPr txBox="1"/>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20" name="Google Shape;420;p46"/>
          <p:cNvSpPr txBox="1"/>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3" name="Google Shape;423;p47"/>
          <p:cNvSpPr txBox="1"/>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4" name="Google Shape;424;p47"/>
          <p:cNvSpPr txBox="1"/>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25" name="Google Shape;425;p47"/>
          <p:cNvSpPr txBox="1"/>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2pPr>
            <a:lvl3pPr lvl="2"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3pPr>
            <a:lvl4pPr lvl="3"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4pPr>
            <a:lvl5pPr lvl="4"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5pPr>
            <a:lvl6pPr lvl="5"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6pPr>
            <a:lvl7pPr lvl="6"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7pPr>
            <a:lvl8pPr lvl="7"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8pPr>
            <a:lvl9pPr lvl="8" algn="ctr" rtl="0">
              <a:spcBef>
                <a:spcPts val="0"/>
              </a:spcBef>
              <a:spcAft>
                <a:spcPts val="0"/>
              </a:spcAft>
              <a:buSzPts val="3000"/>
              <a:buNone/>
              <a:defRPr>
                <a:latin typeface="Merriweather Light" panose="00000500000000000000"/>
                <a:ea typeface="Merriweather Light" panose="00000500000000000000"/>
                <a:cs typeface="Merriweather Light" panose="00000500000000000000"/>
                <a:sym typeface="Merriweather Light" panose="00000500000000000000"/>
              </a:defRPr>
            </a:lvl9pPr>
          </a:lstStyle>
          <a:p/>
        </p:txBody>
      </p:sp>
      <p:sp>
        <p:nvSpPr>
          <p:cNvPr id="431" name="Google Shape;431;p48"/>
          <p:cNvSpPr txBox="1"/>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2" name="Google Shape;432;p48"/>
          <p:cNvSpPr txBox="1"/>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3" name="Google Shape;433;p48"/>
          <p:cNvSpPr txBox="1"/>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4" name="Google Shape;434;p48"/>
          <p:cNvSpPr txBox="1"/>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35" name="Google Shape;435;p48"/>
          <p:cNvSpPr txBox="1"/>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dk1"/>
              </a:buClr>
              <a:buSzPts val="2400"/>
              <a:buFont typeface="Vidaloka" panose="02000504000000020004"/>
              <a:buNone/>
              <a:defRPr sz="2400">
                <a:solidFill>
                  <a:schemeClr val="dk1"/>
                </a:solidFill>
                <a:latin typeface="Vidaloka" panose="02000504000000020004"/>
                <a:ea typeface="Vidaloka" panose="02000504000000020004"/>
                <a:cs typeface="Vidaloka" panose="02000504000000020004"/>
                <a:sym typeface="Vidaloka" panose="02000504000000020004"/>
              </a:defRPr>
            </a:lvl9pPr>
          </a:lstStyle>
          <a:p/>
        </p:txBody>
      </p:sp>
      <p:sp>
        <p:nvSpPr>
          <p:cNvPr id="436" name="Google Shape;436;p48"/>
          <p:cNvSpPr txBox="1"/>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b="1">
                <a:solidFill>
                  <a:schemeClr val="dk2"/>
                </a:solidFill>
                <a:latin typeface="Montserrat"/>
                <a:ea typeface="Montserrat"/>
                <a:cs typeface="Montserrat"/>
                <a:sym typeface="Montserrat"/>
              </a:rPr>
              <a:t>CREDITS</a:t>
            </a:r>
            <a:r>
              <a:rPr lang="en-GB" sz="1100">
                <a:solidFill>
                  <a:schemeClr val="dk2"/>
                </a:solidFill>
                <a:latin typeface="Montserrat"/>
                <a:ea typeface="Montserrat"/>
                <a:cs typeface="Montserrat"/>
                <a:sym typeface="Montserrat"/>
              </a:rPr>
              <a:t>: This presentation template was created by </a:t>
            </a:r>
            <a:r>
              <a:rPr lang="en-GB" sz="1100" b="1">
                <a:solidFill>
                  <a:schemeClr val="dk2"/>
                </a:solidFill>
                <a:uFill>
                  <a:noFill/>
                </a:uFill>
                <a:latin typeface="Montserrat"/>
                <a:ea typeface="Montserrat"/>
                <a:cs typeface="Montserrat"/>
                <a:sym typeface="Montserrat"/>
                <a:hlinkClick r:id="rId2"/>
              </a:rPr>
              <a:t>Slidesgo</a:t>
            </a:r>
            <a:r>
              <a:rPr lang="en-GB" sz="1100">
                <a:solidFill>
                  <a:schemeClr val="dk2"/>
                </a:solidFill>
                <a:latin typeface="Montserrat"/>
                <a:ea typeface="Montserrat"/>
                <a:cs typeface="Montserrat"/>
                <a:sym typeface="Montserrat"/>
              </a:rPr>
              <a:t>, including icons by </a:t>
            </a:r>
            <a:r>
              <a:rPr lang="en-GB" sz="1100" b="1">
                <a:solidFill>
                  <a:schemeClr val="dk2"/>
                </a:solidFill>
                <a:uFill>
                  <a:noFill/>
                </a:uFill>
                <a:latin typeface="Montserrat"/>
                <a:ea typeface="Montserrat"/>
                <a:cs typeface="Montserrat"/>
                <a:sym typeface="Montserrat"/>
                <a:hlinkClick r:id="rId3"/>
              </a:rPr>
              <a:t>Flaticon</a:t>
            </a:r>
            <a:r>
              <a:rPr lang="en-GB" sz="1100">
                <a:solidFill>
                  <a:schemeClr val="dk2"/>
                </a:solidFill>
                <a:latin typeface="Montserrat"/>
                <a:ea typeface="Montserrat"/>
                <a:cs typeface="Montserrat"/>
                <a:sym typeface="Montserrat"/>
              </a:rPr>
              <a:t>, infographics &amp; images by </a:t>
            </a:r>
            <a:r>
              <a:rPr lang="en-GB" sz="1100" b="1">
                <a:solidFill>
                  <a:schemeClr val="dk2"/>
                </a:solidFill>
                <a:uFill>
                  <a:noFill/>
                </a:uFill>
                <a:latin typeface="Montserrat"/>
                <a:ea typeface="Montserrat"/>
                <a:cs typeface="Montserrat"/>
                <a:sym typeface="Montserrat"/>
                <a:hlinkClick r:id="rId4"/>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panose="02000504000000020004"/>
              <a:buNone/>
              <a:defRPr sz="2400">
                <a:solidFill>
                  <a:schemeClr val="accent1"/>
                </a:solidFill>
                <a:latin typeface="Vidaloka" panose="02000504000000020004"/>
                <a:ea typeface="Vidaloka" panose="02000504000000020004"/>
                <a:cs typeface="Vidaloka" panose="02000504000000020004"/>
                <a:sym typeface="Vidaloka" panose="02000504000000020004"/>
              </a:defRPr>
            </a:lvl1pPr>
            <a:lvl2pPr lvl="1"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2pPr>
            <a:lvl3pPr lvl="2"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3pPr>
            <a:lvl4pPr lvl="3"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4pPr>
            <a:lvl5pPr lvl="4"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5pPr>
            <a:lvl6pPr lvl="5"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6pPr>
            <a:lvl7pPr lvl="6"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7pPr>
            <a:lvl8pPr lvl="7"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8pPr>
            <a:lvl9pPr lvl="8" algn="ctr" rtl="0">
              <a:spcBef>
                <a:spcPts val="0"/>
              </a:spcBef>
              <a:spcAft>
                <a:spcPts val="0"/>
              </a:spcAft>
              <a:buClr>
                <a:schemeClr val="accent1"/>
              </a:buClr>
              <a:buSzPts val="2400"/>
              <a:buFont typeface="Vidaloka" panose="02000504000000020004"/>
              <a:buNone/>
              <a:defRPr sz="2400" b="1">
                <a:solidFill>
                  <a:schemeClr val="accent1"/>
                </a:solidFill>
                <a:latin typeface="Vidaloka" panose="02000504000000020004"/>
                <a:ea typeface="Vidaloka" panose="02000504000000020004"/>
                <a:cs typeface="Vidaloka" panose="02000504000000020004"/>
                <a:sym typeface="Vidaloka" panose="02000504000000020004"/>
              </a:defRPr>
            </a:lvl9pPr>
          </a:lstStyle>
          <a:p/>
        </p:txBody>
      </p:sp>
      <p:sp>
        <p:nvSpPr>
          <p:cNvPr id="44" name="Google Shape;44;p7"/>
          <p:cNvSpPr txBox="1"/>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0" name="Shape 60"/>
        <p:cNvGrpSpPr/>
        <p:nvPr/>
      </p:nvGrpSpPr>
      <p:grpSpPr>
        <a:xfrm>
          <a:off x="0" y="0"/>
          <a:ext cx="0" cy="0"/>
          <a:chOff x="0" y="0"/>
          <a:chExt cx="0" cy="0"/>
        </a:xfrm>
      </p:grpSpPr>
      <p:sp>
        <p:nvSpPr>
          <p:cNvPr id="61" name="Google Shape;61;p10"/>
          <p:cNvSpPr txBox="1"/>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panose="02000504000000020004"/>
                <a:ea typeface="Vidaloka" panose="02000504000000020004"/>
                <a:cs typeface="Vidaloka" panose="02000504000000020004"/>
                <a:sym typeface="Vidaloka" panose="02000504000000020004"/>
              </a:defRPr>
            </a:lvl1pPr>
          </a:lstStyle>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panose="02000504000000020004"/>
              <a:buNone/>
              <a:defRPr sz="3000">
                <a:solidFill>
                  <a:schemeClr val="dk1"/>
                </a:solidFill>
                <a:latin typeface="Vidaloka" panose="02000504000000020004"/>
                <a:ea typeface="Vidaloka" panose="02000504000000020004"/>
                <a:cs typeface="Vidaloka" panose="02000504000000020004"/>
                <a:sym typeface="Vidaloka" panose="02000504000000020004"/>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p:txBody>
      </p:sp>
      <p:sp>
        <p:nvSpPr>
          <p:cNvPr id="7" name="Google Shape;7;p1"/>
          <p:cNvSpPr txBox="1"/>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81" name="Shape 481"/>
        <p:cNvGrpSpPr/>
        <p:nvPr/>
      </p:nvGrpSpPr>
      <p:grpSpPr>
        <a:xfrm>
          <a:off x="0" y="0"/>
          <a:ext cx="0" cy="0"/>
          <a:chOff x="0" y="0"/>
          <a:chExt cx="0" cy="0"/>
        </a:xfrm>
      </p:grpSpPr>
      <p:sp>
        <p:nvSpPr>
          <p:cNvPr id="482" name="Google Shape;482;p59"/>
          <p:cNvSpPr txBox="1"/>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ltLang="en-US" sz="3600" dirty="0">
                <a:solidFill>
                  <a:schemeClr val="tx1"/>
                </a:solidFill>
                <a:effectLst>
                  <a:outerShdw blurRad="38100" dist="19050" dir="2700000" algn="tl" rotWithShape="0">
                    <a:schemeClr val="dk1">
                      <a:alpha val="40000"/>
                    </a:schemeClr>
                  </a:outerShdw>
                </a:effectLst>
                <a:latin typeface="Algerian" panose="04020705040A02060702" charset="0"/>
                <a:cs typeface="Algerian" panose="04020705040A02060702" charset="0"/>
                <a:sym typeface="+mn-ea"/>
              </a:rPr>
              <a:t>AN EFFICIENT PROCESSING OF SPATIO TEMPORAL AGGREGATE QUERIES</a:t>
            </a:r>
            <a:endParaRPr lang="en-GB" sz="3600"/>
          </a:p>
        </p:txBody>
      </p:sp>
      <p:sp>
        <p:nvSpPr>
          <p:cNvPr id="4" name="Text Box 3"/>
          <p:cNvSpPr txBox="1"/>
          <p:nvPr/>
        </p:nvSpPr>
        <p:spPr>
          <a:xfrm>
            <a:off x="91440" y="3526790"/>
            <a:ext cx="4886960" cy="1168400"/>
          </a:xfrm>
          <a:prstGeom prst="rect">
            <a:avLst/>
          </a:prstGeom>
          <a:noFill/>
        </p:spPr>
        <p:txBody>
          <a:bodyPr wrap="square" rtlCol="0">
            <a:spAutoFit/>
          </a:bodyPr>
          <a:p>
            <a:r>
              <a:rPr lang="en-IN" altLang="en-US" b="1"/>
              <a:t>EXTERNAL GUIDE</a:t>
            </a:r>
            <a:endParaRPr lang="en-IN" altLang="en-US" b="1"/>
          </a:p>
          <a:p>
            <a:r>
              <a:rPr lang="en-IN" altLang="en-US"/>
              <a:t>Dr. NISHAD A</a:t>
            </a:r>
            <a:endParaRPr lang="en-IN" altLang="en-US"/>
          </a:p>
          <a:p>
            <a:r>
              <a:rPr lang="en-IN" altLang="en-US" b="1"/>
              <a:t>INTERNAL GUIDE</a:t>
            </a:r>
            <a:endParaRPr lang="en-IN" altLang="en-US" b="1"/>
          </a:p>
          <a:p>
            <a:r>
              <a:rPr lang="en-IN" altLang="en-US"/>
              <a:t>Prof. VAHEETHA SALAM</a:t>
            </a:r>
            <a:endParaRPr lang="en-IN" altLang="en-US"/>
          </a:p>
          <a:p>
            <a:r>
              <a:rPr lang="en-IN" altLang="en-US"/>
              <a:t>(</a:t>
            </a:r>
            <a:r>
              <a:rPr lang="en-IN" altLang="en-US">
                <a:sym typeface="+mn-ea"/>
              </a:rPr>
              <a:t>ASSOCIATE PROFESSOR)</a:t>
            </a:r>
            <a:r>
              <a:rPr lang="en-IN" altLang="en-US"/>
              <a:t> </a:t>
            </a:r>
            <a:endParaRPr lang="en-IN" altLang="en-US"/>
          </a:p>
        </p:txBody>
      </p:sp>
      <p:sp>
        <p:nvSpPr>
          <p:cNvPr id="6" name="Text Box 5"/>
          <p:cNvSpPr txBox="1"/>
          <p:nvPr/>
        </p:nvSpPr>
        <p:spPr>
          <a:xfrm>
            <a:off x="6156325" y="3526790"/>
            <a:ext cx="2560320" cy="737235"/>
          </a:xfrm>
          <a:prstGeom prst="rect">
            <a:avLst/>
          </a:prstGeom>
          <a:noFill/>
        </p:spPr>
        <p:txBody>
          <a:bodyPr wrap="square" rtlCol="0">
            <a:spAutoFit/>
          </a:bodyPr>
          <a:p>
            <a:r>
              <a:rPr lang="en-IN" altLang="en-US" b="1"/>
              <a:t>PRESENTATION BY</a:t>
            </a:r>
            <a:endParaRPr lang="en-IN" altLang="en-US" b="1"/>
          </a:p>
          <a:p>
            <a:r>
              <a:rPr lang="en-IN" altLang="en-US"/>
              <a:t>FARHANA A REHIM</a:t>
            </a:r>
            <a:endParaRPr lang="en-IN" altLang="en-US"/>
          </a:p>
          <a:p>
            <a:r>
              <a:rPr lang="en-IN" altLang="en-US"/>
              <a:t>TKM21MCA-2018</a:t>
            </a:r>
            <a:endParaRPr lang="en-I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Table 6"/>
          <p:cNvGraphicFramePr/>
          <p:nvPr/>
        </p:nvGraphicFramePr>
        <p:xfrm>
          <a:off x="-63500" y="0"/>
          <a:ext cx="9210040" cy="4818380"/>
        </p:xfrm>
        <a:graphic>
          <a:graphicData uri="http://schemas.openxmlformats.org/drawingml/2006/table">
            <a:tbl>
              <a:tblPr firstRow="1" bandRow="1">
                <a:tableStyleId>{5C22544A-7EE6-4342-B048-85BDC9FD1C3A}</a:tableStyleId>
              </a:tblPr>
              <a:tblGrid>
                <a:gridCol w="498475"/>
                <a:gridCol w="3528695"/>
                <a:gridCol w="2896235"/>
                <a:gridCol w="2286635"/>
              </a:tblGrid>
              <a:tr h="2127885">
                <a:tc>
                  <a:txBody>
                    <a:bodyPr/>
                    <a:p>
                      <a:pPr>
                        <a:buNone/>
                      </a:pPr>
                      <a:r>
                        <a:rPr lang="en-IN" altLang="en-US">
                          <a:solidFill>
                            <a:schemeClr val="tx1"/>
                          </a:solidFill>
                        </a:rPr>
                        <a:t>3</a:t>
                      </a:r>
                      <a:endParaRPr lang="en-IN" altLang="en-US">
                        <a:solidFill>
                          <a:schemeClr val="tx1"/>
                        </a:solidFill>
                      </a:endParaRPr>
                    </a:p>
                  </a:txBody>
                  <a:tcPr>
                    <a:solidFill>
                      <a:schemeClr val="tx2">
                        <a:lumMod val="90000"/>
                      </a:schemeClr>
                    </a:solidFill>
                  </a:tcPr>
                </a:tc>
                <a:tc>
                  <a:txBody>
                    <a:bodyPr/>
                    <a:p>
                      <a:pPr>
                        <a:buNone/>
                      </a:pPr>
                      <a:r>
                        <a:rPr lang="en-IN" altLang="en-US" sz="1400" b="0">
                          <a:solidFill>
                            <a:schemeClr val="tx1"/>
                          </a:solidFill>
                          <a:latin typeface="Times New Roman" panose="02020603050405020304" charset="0"/>
                          <a:cs typeface="Times New Roman" panose="02020603050405020304" charset="0"/>
                        </a:rPr>
                        <a:t>Alvares LO, Bogorny V, Kuijpers B, et al. A model for enriching trajectories</a:t>
                      </a:r>
                      <a:endParaRPr lang="en-IN" altLang="en-US" sz="1400" b="0">
                        <a:solidFill>
                          <a:schemeClr val="tx1"/>
                        </a:solidFill>
                        <a:latin typeface="Times New Roman" panose="02020603050405020304" charset="0"/>
                        <a:cs typeface="Times New Roman" panose="02020603050405020304" charset="0"/>
                      </a:endParaRPr>
                    </a:p>
                    <a:p>
                      <a:pPr>
                        <a:buNone/>
                      </a:pPr>
                      <a:r>
                        <a:rPr lang="en-IN" altLang="en-US" sz="1400" b="0">
                          <a:solidFill>
                            <a:schemeClr val="tx1"/>
                          </a:solidFill>
                          <a:latin typeface="Times New Roman" panose="02020603050405020304" charset="0"/>
                          <a:cs typeface="Times New Roman" panose="02020603050405020304" charset="0"/>
                        </a:rPr>
                        <a:t>with semantic geographical information. In: Proceedings of the 15th Annual</a:t>
                      </a:r>
                      <a:endParaRPr lang="en-IN" altLang="en-US" sz="1400" b="0">
                        <a:solidFill>
                          <a:schemeClr val="tx1"/>
                        </a:solidFill>
                        <a:latin typeface="Times New Roman" panose="02020603050405020304" charset="0"/>
                        <a:cs typeface="Times New Roman" panose="02020603050405020304" charset="0"/>
                      </a:endParaRPr>
                    </a:p>
                    <a:p>
                      <a:pPr>
                        <a:buNone/>
                      </a:pPr>
                      <a:r>
                        <a:rPr lang="en-IN" altLang="en-US" sz="1400" b="0">
                          <a:solidFill>
                            <a:schemeClr val="tx1"/>
                          </a:solidFill>
                          <a:latin typeface="Times New Roman" panose="02020603050405020304" charset="0"/>
                          <a:cs typeface="Times New Roman" panose="02020603050405020304" charset="0"/>
                        </a:rPr>
                        <a:t>ACM International Symposium on Advances in Geographic Information</a:t>
                      </a:r>
                      <a:endParaRPr lang="en-IN" altLang="en-US" sz="1400" b="0">
                        <a:solidFill>
                          <a:schemeClr val="tx1"/>
                        </a:solidFill>
                        <a:latin typeface="Times New Roman" panose="02020603050405020304" charset="0"/>
                        <a:cs typeface="Times New Roman" panose="02020603050405020304" charset="0"/>
                      </a:endParaRPr>
                    </a:p>
                    <a:p>
                      <a:pPr>
                        <a:buNone/>
                      </a:pPr>
                      <a:r>
                        <a:rPr lang="en-IN" altLang="en-US" sz="1400" b="0">
                          <a:solidFill>
                            <a:schemeClr val="tx1"/>
                          </a:solidFill>
                          <a:latin typeface="Times New Roman" panose="02020603050405020304" charset="0"/>
                          <a:cs typeface="Times New Roman" panose="02020603050405020304" charset="0"/>
                        </a:rPr>
                        <a:t>Systems. ACM; 2007. p. 22</a:t>
                      </a:r>
                      <a:endParaRPr lang="en-IN" altLang="en-US" sz="1400" b="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c>
                  <a:txBody>
                    <a:bodyPr/>
                    <a:p>
                      <a:pPr>
                        <a:buNone/>
                      </a:pPr>
                      <a:r>
                        <a:rPr lang="en-IN" altLang="en-US" sz="1400" b="0">
                          <a:solidFill>
                            <a:schemeClr val="tx1"/>
                          </a:solidFill>
                          <a:latin typeface="Times New Roman" panose="02020603050405020304" charset="0"/>
                          <a:cs typeface="Times New Roman" panose="02020603050405020304" charset="0"/>
                        </a:rPr>
                        <a:t>This paper provides an innovative and practical model for enriching stop points with semantic geographical information, which can be useful for researchers and practitioners working in various domains, such as transportation, urban planning, and environmental monitoring.</a:t>
                      </a:r>
                      <a:endParaRPr lang="en-IN" altLang="en-US" sz="1400" b="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c>
                  <a:txBody>
                    <a:bodyPr/>
                    <a:p>
                      <a:pPr>
                        <a:buNone/>
                      </a:pPr>
                      <a:r>
                        <a:rPr lang="en-IN" altLang="en-US" sz="1400" b="0">
                          <a:solidFill>
                            <a:schemeClr val="tx1"/>
                          </a:solidFill>
                          <a:latin typeface="Times New Roman" panose="02020603050405020304" charset="0"/>
                          <a:cs typeface="Times New Roman" panose="02020603050405020304" charset="0"/>
                        </a:rPr>
                        <a:t>It is only designed for processing single trajectory.</a:t>
                      </a:r>
                      <a:endParaRPr lang="en-IN" altLang="en-US" sz="1400" b="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r>
              <a:tr h="1450975">
                <a:tc>
                  <a:txBody>
                    <a:bodyPr/>
                    <a:p>
                      <a:pPr>
                        <a:buNone/>
                      </a:pPr>
                      <a:r>
                        <a:rPr lang="en-IN" altLang="en-US"/>
                        <a:t>4</a:t>
                      </a:r>
                      <a:endParaRPr lang="en-IN" altLang="en-US"/>
                    </a:p>
                  </a:txBody>
                  <a:tcPr>
                    <a:solidFill>
                      <a:schemeClr val="tx2">
                        <a:lumMod val="90000"/>
                      </a:schemeClr>
                    </a:solidFill>
                  </a:tcPr>
                </a:tc>
                <a:tc>
                  <a:txBody>
                    <a:bodyPr/>
                    <a:p>
                      <a:pPr>
                        <a:buNone/>
                      </a:pPr>
                      <a:r>
                        <a:rPr lang="en-IN" altLang="en-US" sz="1400">
                          <a:solidFill>
                            <a:schemeClr val="tx1"/>
                          </a:solidFill>
                          <a:latin typeface="Times New Roman" panose="02020603050405020304" charset="0"/>
                          <a:cs typeface="Times New Roman" panose="02020603050405020304" charset="0"/>
                        </a:rPr>
                        <a:t>Rocha, J.A.M., Times, V.C., Oliveira, G., Alvares, L.O. and Bogorny, V., 2010, July. DB-SMoT: A direction-based spatio-temporal clustering method. In 2010 5th IEEE international conference intelligent systems (pp. 114-119). IEEE.</a:t>
                      </a:r>
                      <a:endParaRPr lang="en-IN" altLang="en-US" sz="140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c>
                  <a:txBody>
                    <a:bodyPr/>
                    <a:p>
                      <a:pPr>
                        <a:buNone/>
                      </a:pPr>
                      <a:r>
                        <a:rPr lang="en-IN" altLang="en-US" sz="1400">
                          <a:solidFill>
                            <a:schemeClr val="tx1"/>
                          </a:solidFill>
                          <a:latin typeface="Times New Roman" panose="02020603050405020304" charset="0"/>
                          <a:cs typeface="Times New Roman" panose="02020603050405020304" charset="0"/>
                        </a:rPr>
                        <a:t>This paper  present a novel</a:t>
                      </a:r>
                      <a:endParaRPr lang="en-IN" altLang="en-US" sz="1400">
                        <a:solidFill>
                          <a:schemeClr val="tx1"/>
                        </a:solidFill>
                        <a:latin typeface="Times New Roman" panose="02020603050405020304" charset="0"/>
                        <a:cs typeface="Times New Roman" panose="02020603050405020304" charset="0"/>
                      </a:endParaRPr>
                    </a:p>
                    <a:p>
                      <a:pPr>
                        <a:buNone/>
                      </a:pPr>
                      <a:r>
                        <a:rPr lang="en-IN" altLang="en-US" sz="1400">
                          <a:solidFill>
                            <a:schemeClr val="tx1"/>
                          </a:solidFill>
                          <a:latin typeface="Times New Roman" panose="02020603050405020304" charset="0"/>
                          <a:cs typeface="Times New Roman" panose="02020603050405020304" charset="0"/>
                        </a:rPr>
                        <a:t>approach to find interesting places in trajectories, considering</a:t>
                      </a:r>
                      <a:endParaRPr lang="en-IN" altLang="en-US" sz="1400">
                        <a:solidFill>
                          <a:schemeClr val="tx1"/>
                        </a:solidFill>
                        <a:latin typeface="Times New Roman" panose="02020603050405020304" charset="0"/>
                        <a:cs typeface="Times New Roman" panose="02020603050405020304" charset="0"/>
                      </a:endParaRPr>
                    </a:p>
                    <a:p>
                      <a:pPr>
                        <a:buNone/>
                      </a:pPr>
                      <a:r>
                        <a:rPr lang="en-IN" altLang="en-US" sz="1400">
                          <a:solidFill>
                            <a:schemeClr val="tx1"/>
                          </a:solidFill>
                          <a:latin typeface="Times New Roman" panose="02020603050405020304" charset="0"/>
                          <a:cs typeface="Times New Roman" panose="02020603050405020304" charset="0"/>
                        </a:rPr>
                        <a:t>the variation of the direction as the main aspect.They use direction based spatio temporal clustering method.</a:t>
                      </a:r>
                      <a:endParaRPr lang="en-IN" altLang="en-US" sz="140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c>
                  <a:txBody>
                    <a:bodyPr/>
                    <a:p>
                      <a:pPr>
                        <a:buNone/>
                      </a:pPr>
                      <a:r>
                        <a:rPr lang="en-IN" altLang="en-US" sz="1400">
                          <a:solidFill>
                            <a:schemeClr val="tx1"/>
                          </a:solidFill>
                          <a:latin typeface="Times New Roman" panose="02020603050405020304" charset="0"/>
                          <a:cs typeface="Times New Roman" panose="02020603050405020304" charset="0"/>
                        </a:rPr>
                        <a:t>This paper has limited evaluvation since it is only using a single dataset.</a:t>
                      </a:r>
                      <a:endParaRPr lang="en-IN" altLang="en-US" sz="1400">
                        <a:solidFill>
                          <a:schemeClr val="tx1"/>
                        </a:solidFill>
                        <a:latin typeface="Times New Roman" panose="02020603050405020304" charset="0"/>
                        <a:cs typeface="Times New Roman" panose="02020603050405020304" charset="0"/>
                      </a:endParaRPr>
                    </a:p>
                  </a:txBody>
                  <a:tcPr>
                    <a:solidFill>
                      <a:schemeClr val="tx2">
                        <a:lumMod val="90000"/>
                      </a:schemeClr>
                    </a:solidFill>
                  </a:tcPr>
                </a:tc>
              </a:tr>
              <a:tr h="1239520">
                <a:tc>
                  <a:txBody>
                    <a:bodyPr/>
                    <a:p>
                      <a:pPr>
                        <a:buNone/>
                      </a:pPr>
                      <a:r>
                        <a:rPr lang="en-IN" altLang="en-US"/>
                        <a:t>5</a:t>
                      </a:r>
                      <a:endParaRPr lang="en-IN" altLang="en-US"/>
                    </a:p>
                  </a:txBody>
                  <a:tcPr/>
                </a:tc>
                <a:tc>
                  <a:txBody>
                    <a:bodyPr/>
                    <a:p>
                      <a:pPr>
                        <a:buNone/>
                      </a:pPr>
                      <a:r>
                        <a:rPr lang="en-IN" altLang="en-US" sz="1400">
                          <a:solidFill>
                            <a:schemeClr val="tx1"/>
                          </a:solidFill>
                          <a:latin typeface="Times New Roman" panose="02020603050405020304" charset="0"/>
                          <a:cs typeface="Times New Roman" panose="02020603050405020304" charset="0"/>
                        </a:rPr>
                        <a:t>Alamri, S., Taniar, D. and Safar, M., 2014. A taxonomy for moving object queries in spatial databases. Future Generation Computer Systems, 37, pp.232-242</a:t>
                      </a:r>
                      <a:endParaRPr lang="en-IN" altLang="en-US" sz="1400">
                        <a:solidFill>
                          <a:schemeClr val="tx1"/>
                        </a:solidFill>
                        <a:latin typeface="Times New Roman" panose="02020603050405020304" charset="0"/>
                        <a:cs typeface="Times New Roman" panose="02020603050405020304" charset="0"/>
                      </a:endParaRPr>
                    </a:p>
                  </a:txBody>
                  <a:tcPr/>
                </a:tc>
                <a:tc>
                  <a:txBody>
                    <a:bodyPr/>
                    <a:p>
                      <a:pPr>
                        <a:buNone/>
                      </a:pPr>
                      <a:r>
                        <a:rPr lang="en-IN" altLang="en-US" sz="1400">
                          <a:solidFill>
                            <a:schemeClr val="tx1"/>
                          </a:solidFill>
                          <a:latin typeface="Times New Roman" panose="02020603050405020304" charset="0"/>
                          <a:cs typeface="Times New Roman" panose="02020603050405020304" charset="0"/>
                        </a:rPr>
                        <a:t>Provides a clear and organized structure for understanding different types of moving object queries</a:t>
                      </a:r>
                      <a:endParaRPr lang="en-IN" altLang="en-US" sz="1400">
                        <a:solidFill>
                          <a:schemeClr val="tx1"/>
                        </a:solidFill>
                        <a:latin typeface="Times New Roman" panose="02020603050405020304" charset="0"/>
                        <a:cs typeface="Times New Roman" panose="02020603050405020304" charset="0"/>
                      </a:endParaRPr>
                    </a:p>
                  </a:txBody>
                  <a:tcPr/>
                </a:tc>
                <a:tc>
                  <a:txBody>
                    <a:bodyPr/>
                    <a:p>
                      <a:pPr>
                        <a:buNone/>
                      </a:pPr>
                      <a:r>
                        <a:rPr lang="en-IN" altLang="en-US" sz="1400">
                          <a:solidFill>
                            <a:schemeClr val="tx1"/>
                          </a:solidFill>
                          <a:latin typeface="Times New Roman" panose="02020603050405020304" charset="0"/>
                          <a:cs typeface="Times New Roman" panose="02020603050405020304" charset="0"/>
                        </a:rPr>
                        <a:t>The taxonomy may be too broad or too specific.</a:t>
                      </a:r>
                      <a:endParaRPr lang="en-IN" altLang="en-US" sz="1400">
                        <a:solidFill>
                          <a:schemeClr val="tx1"/>
                        </a:solidFill>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0" y="915035"/>
            <a:ext cx="9154795" cy="3966210"/>
          </a:xfrm>
        </p:spPr>
        <p:txBody>
          <a:bodyPr/>
          <a:p>
            <a:pPr marL="139700" indent="0" algn="just">
              <a:lnSpc>
                <a:spcPct val="100000"/>
              </a:lnSpc>
              <a:buFont typeface="Arial" panose="020B0604020202020204" pitchFamily="34" charset="0"/>
              <a:buNone/>
            </a:pPr>
            <a:endParaRPr lang="en-IN" altLang="en-US">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r>
              <a:rPr lang="en-IN" altLang="en-US" sz="1800">
                <a:latin typeface="Times New Roman" panose="02020603050405020304" charset="0"/>
                <a:cs typeface="Times New Roman" panose="02020603050405020304" charset="0"/>
                <a:sym typeface="+mn-ea"/>
              </a:rPr>
              <a:t>Existing models focuses on processing  single trajectory at a time .</a:t>
            </a:r>
            <a:endParaRPr lang="en-US" sz="1800">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endParaRPr lang="en-IN" altLang="en-US" sz="1800">
              <a:latin typeface="Times New Roman" panose="02020603050405020304" charset="0"/>
              <a:cs typeface="Times New Roman" panose="02020603050405020304" charset="0"/>
            </a:endParaRPr>
          </a:p>
          <a:p>
            <a:pPr marL="482600" indent="-342900" algn="just">
              <a:lnSpc>
                <a:spcPct val="100000"/>
              </a:lnSpc>
              <a:buFont typeface="Arial" panose="020B0604020202020204" pitchFamily="34" charset="0"/>
              <a:buAutoNum type="arabicPeriod"/>
            </a:pPr>
            <a:r>
              <a:rPr lang="en-IN" altLang="en-US" sz="1800">
                <a:latin typeface="Times New Roman" panose="02020603050405020304" charset="0"/>
                <a:cs typeface="Times New Roman" panose="02020603050405020304" charset="0"/>
                <a:sym typeface="+mn-ea"/>
              </a:rPr>
              <a:t>It is difficult to process entire data due to limitations of system resources in terms of space and time.</a:t>
            </a:r>
            <a:endParaRPr lang="en-IN" altLang="en-US" sz="1800">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endParaRPr lang="en-IN" altLang="en-US" sz="1800">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r>
              <a:rPr lang="en-US" sz="1800">
                <a:latin typeface="Times New Roman" panose="02020603050405020304" charset="0"/>
                <a:cs typeface="Times New Roman" panose="02020603050405020304" charset="0"/>
                <a:sym typeface="+mn-ea"/>
              </a:rPr>
              <a:t>Moving objects are points</a:t>
            </a:r>
            <a:r>
              <a:rPr lang="en-IN" alt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that change their locations</a:t>
            </a:r>
            <a:r>
              <a:rPr lang="en-IN" alt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over time , which requires a higher update frequency</a:t>
            </a:r>
            <a:r>
              <a:rPr lang="en-IN" altLang="en-US" sz="1800">
                <a:latin typeface="Times New Roman" panose="02020603050405020304" charset="0"/>
                <a:cs typeface="Times New Roman" panose="02020603050405020304" charset="0"/>
                <a:sym typeface="+mn-ea"/>
              </a:rPr>
              <a:t>,this has caused database being flooded with data from various sources.</a:t>
            </a:r>
            <a:endParaRPr lang="en-IN" altLang="en-US" sz="1800">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endParaRPr lang="en-IN" altLang="en-US" sz="1800">
              <a:latin typeface="Times New Roman" panose="02020603050405020304" charset="0"/>
              <a:cs typeface="Times New Roman" panose="02020603050405020304" charset="0"/>
            </a:endParaRPr>
          </a:p>
          <a:p>
            <a:pPr marL="482600" indent="-342900" algn="just">
              <a:lnSpc>
                <a:spcPct val="100000"/>
              </a:lnSpc>
              <a:buFont typeface="Arial" panose="020B0604020202020204" pitchFamily="34" charset="0"/>
              <a:buAutoNum type="arabicPeriod"/>
            </a:pPr>
            <a:r>
              <a:rPr lang="en-IN" altLang="en-US" sz="1800">
                <a:latin typeface="Times New Roman" panose="02020603050405020304" charset="0"/>
                <a:cs typeface="Times New Roman" panose="02020603050405020304" charset="0"/>
                <a:sym typeface="+mn-ea"/>
              </a:rPr>
              <a:t>Querying of moving object data is very complex therefore it can be computationally expensive.</a:t>
            </a:r>
            <a:endParaRPr lang="en-IN" altLang="en-US" sz="1800">
              <a:latin typeface="Times New Roman" panose="02020603050405020304" charset="0"/>
              <a:cs typeface="Times New Roman" panose="02020603050405020304" charset="0"/>
              <a:sym typeface="+mn-ea"/>
            </a:endParaRPr>
          </a:p>
          <a:p>
            <a:pPr marL="482600" indent="-342900" algn="just">
              <a:lnSpc>
                <a:spcPct val="100000"/>
              </a:lnSpc>
              <a:buFont typeface="Arial" panose="020B0604020202020204" pitchFamily="34" charset="0"/>
              <a:buAutoNum type="arabicPeriod"/>
            </a:pPr>
            <a:endParaRPr lang="en-IN" altLang="en-US" sz="1800">
              <a:latin typeface="Times New Roman" panose="02020603050405020304" charset="0"/>
              <a:cs typeface="Times New Roman" panose="02020603050405020304" charset="0"/>
            </a:endParaRPr>
          </a:p>
          <a:p>
            <a:pPr marL="482600" indent="-342900" algn="just">
              <a:lnSpc>
                <a:spcPct val="100000"/>
              </a:lnSpc>
              <a:buFont typeface="Arial" panose="020B0604020202020204" pitchFamily="34" charset="0"/>
              <a:buAutoNum type="arabicPeriod"/>
            </a:pPr>
            <a:r>
              <a:rPr lang="en-IN" altLang="en-US" sz="1800">
                <a:latin typeface="Times New Roman" panose="02020603050405020304" charset="0"/>
                <a:cs typeface="Times New Roman" panose="02020603050405020304" charset="0"/>
                <a:sym typeface="+mn-ea"/>
              </a:rPr>
              <a:t>Inorder to solve the above stated issues, the proposed method can identify semantic points  by clustering multiple trajectories and providing a prioritized list.</a:t>
            </a:r>
            <a:endParaRPr lang="en-IN" altLang="en-US" sz="1800">
              <a:latin typeface="Times New Roman" panose="02020603050405020304" charset="0"/>
              <a:cs typeface="Times New Roman" panose="02020603050405020304" charset="0"/>
            </a:endParaRPr>
          </a:p>
          <a:p>
            <a:endParaRPr lang="en-US" sz="1800"/>
          </a:p>
        </p:txBody>
      </p:sp>
      <p:sp>
        <p:nvSpPr>
          <p:cNvPr id="4" name="Title 3"/>
          <p:cNvSpPr/>
          <p:nvPr>
            <p:ph type="title"/>
          </p:nvPr>
        </p:nvSpPr>
        <p:spPr>
          <a:xfrm>
            <a:off x="35680" y="338980"/>
            <a:ext cx="4297200" cy="572700"/>
          </a:xfrm>
        </p:spPr>
        <p:txBody>
          <a:bodyPr/>
          <a:p>
            <a:r>
              <a:rPr lang="en-IN" altLang="en-US"/>
              <a:t>3. GAP IDENTIFIED</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0" y="840105"/>
            <a:ext cx="9177655" cy="4002405"/>
          </a:xfrm>
        </p:spPr>
        <p:txBody>
          <a:bodyPr/>
          <a:p>
            <a:pPr marL="482600" indent="-342900" algn="just">
              <a:lnSpc>
                <a:spcPct val="150000"/>
              </a:lnSpc>
              <a:buFont typeface="+mj-lt"/>
              <a:buAutoNum type="arabicPeriod"/>
            </a:pPr>
            <a:r>
              <a:rPr lang="en-IN" altLang="en-US" sz="1800">
                <a:latin typeface="Times New Roman" panose="02020603050405020304" charset="0"/>
                <a:cs typeface="Times New Roman" panose="02020603050405020304" charset="0"/>
                <a:sym typeface="+mn-ea"/>
              </a:rPr>
              <a:t>The main objective is to propose a system that cluster multiple trajectories for identification of semantic points.</a:t>
            </a: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r>
              <a:rPr lang="en-IN" altLang="en-US" sz="1800">
                <a:latin typeface="Times New Roman" panose="02020603050405020304" charset="0"/>
                <a:cs typeface="Times New Roman" panose="02020603050405020304" charset="0"/>
                <a:sym typeface="+mn-ea"/>
              </a:rPr>
              <a:t>To develop a system that provides a prioritized list of semantic points.</a:t>
            </a: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r>
              <a:rPr lang="en-IN" altLang="en-US" sz="1800">
                <a:latin typeface="Times New Roman" panose="02020603050405020304" charset="0"/>
                <a:cs typeface="Times New Roman" panose="02020603050405020304" charset="0"/>
                <a:sym typeface="+mn-ea"/>
              </a:rPr>
              <a:t>To implement a model that simplifies querying and analysis of moving object data.</a:t>
            </a: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endParaRPr lang="en-IN" altLang="en-US" sz="1800">
              <a:latin typeface="Times New Roman" panose="02020603050405020304" charset="0"/>
              <a:cs typeface="Times New Roman" panose="02020603050405020304" charset="0"/>
              <a:sym typeface="+mn-ea"/>
            </a:endParaRPr>
          </a:p>
          <a:p>
            <a:pPr marL="482600" indent="-342900" algn="just">
              <a:lnSpc>
                <a:spcPct val="150000"/>
              </a:lnSpc>
              <a:buFont typeface="+mj-lt"/>
              <a:buAutoNum type="arabicPeriod"/>
            </a:pPr>
            <a:r>
              <a:rPr lang="en-IN" altLang="en-US" sz="1800">
                <a:latin typeface="Times New Roman" panose="02020603050405020304" charset="0"/>
                <a:cs typeface="Times New Roman" panose="02020603050405020304" charset="0"/>
                <a:sym typeface="+mn-ea"/>
              </a:rPr>
              <a:t> To propose a system that reduces the complexity and time for processing the data.</a:t>
            </a:r>
            <a:endParaRPr lang="en-US" sz="1800"/>
          </a:p>
        </p:txBody>
      </p:sp>
      <p:sp>
        <p:nvSpPr>
          <p:cNvPr id="4" name="Title 3"/>
          <p:cNvSpPr/>
          <p:nvPr>
            <p:ph type="title"/>
          </p:nvPr>
        </p:nvSpPr>
        <p:spPr>
          <a:xfrm>
            <a:off x="35680" y="267225"/>
            <a:ext cx="4297200" cy="572700"/>
          </a:xfrm>
        </p:spPr>
        <p:txBody>
          <a:bodyPr/>
          <a:p>
            <a:r>
              <a:rPr lang="en-IN" altLang="en-US"/>
              <a:t>4. OBJECTIVE</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63395" y="2067560"/>
            <a:ext cx="5835650" cy="818515"/>
          </a:xfrm>
        </p:spPr>
        <p:txBody>
          <a:bodyPr/>
          <a:p>
            <a:r>
              <a:rPr lang="en-IN" altLang="en-US"/>
              <a:t>METHODOLOGY</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8890" y="842645"/>
            <a:ext cx="9135745" cy="4017645"/>
          </a:xfrm>
        </p:spPr>
        <p:txBody>
          <a:bodyPr/>
          <a:p>
            <a:pPr marL="114300" indent="0">
              <a:buNone/>
            </a:pPr>
            <a:r>
              <a:rPr lang="en-IN" altLang="en-US" b="1"/>
              <a:t>MICROSOFT GEOLIFE TRAJECTORY DATASET</a:t>
            </a:r>
            <a:endParaRPr lang="en-IN" altLang="en-US" b="1"/>
          </a:p>
          <a:p>
            <a:r>
              <a:rPr lang="en-IN" altLang="en-US" sz="1800">
                <a:latin typeface="Times New Roman" panose="02020603050405020304" charset="0"/>
                <a:cs typeface="Times New Roman" panose="02020603050405020304" charset="0"/>
                <a:sym typeface="+mn-ea"/>
              </a:rPr>
              <a:t>This GPS trajectory dataset was collected in (Microsoft Research Asia) Geolife project by 178 users in a period of over four years (from April 2007 to October 2011).  </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This dataset contains 17,621 trajectories with a total distance of 1,251,654 kilometers and a total duration of 48,203 hours.</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This dataset recorded a broad range of users outdoor movements in Beijing which include going to work,shopping,hiking etc.</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In this trajectory file every single folder of this dataset stores a user’s GPS log files, which were converted to PLT format.</a:t>
            </a:r>
            <a:endParaRPr lang="en-IN" altLang="en-US" sz="1800">
              <a:latin typeface="Times New Roman" panose="02020603050405020304" charset="0"/>
              <a:cs typeface="Times New Roman" panose="02020603050405020304" charset="0"/>
              <a:sym typeface="+mn-ea"/>
            </a:endParaRPr>
          </a:p>
          <a:p>
            <a:endParaRPr lang="en-IN" altLang="en-US" sz="1800"/>
          </a:p>
        </p:txBody>
      </p:sp>
      <p:sp>
        <p:nvSpPr>
          <p:cNvPr id="4" name="Title 3"/>
          <p:cNvSpPr/>
          <p:nvPr>
            <p:ph type="title"/>
          </p:nvPr>
        </p:nvSpPr>
        <p:spPr>
          <a:xfrm>
            <a:off x="-36710" y="338980"/>
            <a:ext cx="4297200" cy="572700"/>
          </a:xfrm>
        </p:spPr>
        <p:txBody>
          <a:bodyPr/>
          <a:p>
            <a:r>
              <a:rPr lang="en-IN" altLang="en-US"/>
              <a:t>5.1 DATASET</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36830" y="154940"/>
            <a:ext cx="9081770" cy="4729480"/>
          </a:xfrm>
        </p:spPr>
        <p:txBody>
          <a:bodyPr/>
          <a:p>
            <a:r>
              <a:rPr lang="en-IN" altLang="en-US" sz="1800">
                <a:latin typeface="Times New Roman" panose="02020603050405020304" charset="0"/>
                <a:cs typeface="Times New Roman" panose="02020603050405020304" charset="0"/>
                <a:sym typeface="+mn-ea"/>
              </a:rPr>
              <a:t>PLT format:</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Line 1…6 are useless in this dataset, and can be ignored. Points are described in following lines, one for each line.</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1: Latitude in decimal degrees.</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2: Longitude in decimal degrees.</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3: All set to 0 for this dataset.</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4: Altitude in feet (-777 if not valid).</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5: Date - number of days (with fractional part) that have passed since 12/30/1899.</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6: Date as a string.</a:t>
            </a:r>
            <a:endParaRPr lang="en-IN" altLang="en-US" sz="1800">
              <a:latin typeface="Times New Roman" panose="02020603050405020304" charset="0"/>
              <a:cs typeface="Times New Roman" panose="02020603050405020304" charset="0"/>
            </a:endParaRPr>
          </a:p>
          <a:p>
            <a:pPr>
              <a:buAutoNum type="arabicPeriod"/>
            </a:pPr>
            <a:r>
              <a:rPr lang="en-IN" altLang="en-US" sz="1800">
                <a:latin typeface="Times New Roman" panose="02020603050405020304" charset="0"/>
                <a:cs typeface="Times New Roman" panose="02020603050405020304" charset="0"/>
                <a:sym typeface="+mn-ea"/>
              </a:rPr>
              <a:t>Field 7: Time as a string.</a:t>
            </a:r>
            <a:endParaRPr lang="en-IN" alt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4445" y="311150"/>
            <a:ext cx="9117965" cy="45205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0" y="915035"/>
            <a:ext cx="9144000" cy="4000500"/>
          </a:xfrm>
        </p:spPr>
        <p:txBody>
          <a:bodyPr/>
          <a:p>
            <a:pPr>
              <a:buFont typeface="+mj-lt"/>
              <a:buAutoNum type="arabicPeriod"/>
            </a:pPr>
            <a:r>
              <a:rPr lang="en-IN" altLang="en-US" sz="1800">
                <a:latin typeface="Times New Roman" panose="02020603050405020304" charset="0"/>
                <a:cs typeface="Times New Roman" panose="02020603050405020304" charset="0"/>
              </a:rPr>
              <a:t>Analyzing the dataset</a:t>
            </a:r>
            <a:endParaRPr lang="en-IN" altLang="en-US" sz="1800">
              <a:latin typeface="Times New Roman" panose="02020603050405020304" charset="0"/>
              <a:cs typeface="Times New Roman" panose="02020603050405020304" charset="0"/>
            </a:endParaRPr>
          </a:p>
          <a:p>
            <a:pPr>
              <a:buFont typeface="+mj-lt"/>
              <a:buAutoNum type="arabicPeriod"/>
            </a:pPr>
            <a:r>
              <a:rPr lang="en-IN" altLang="en-US" sz="1800">
                <a:latin typeface="Times New Roman" panose="02020603050405020304" charset="0"/>
                <a:cs typeface="Times New Roman" panose="02020603050405020304" charset="0"/>
              </a:rPr>
              <a:t>Removing unwanted data.</a:t>
            </a:r>
            <a:endParaRPr lang="en-IN" altLang="en-US" sz="1800">
              <a:latin typeface="Times New Roman" panose="02020603050405020304" charset="0"/>
              <a:cs typeface="Times New Roman" panose="02020603050405020304" charset="0"/>
            </a:endParaRPr>
          </a:p>
          <a:p>
            <a:pPr>
              <a:buFont typeface="+mj-lt"/>
              <a:buAutoNum type="arabicPeriod"/>
            </a:pPr>
            <a:r>
              <a:rPr lang="en-IN" altLang="en-US" sz="1800">
                <a:latin typeface="Times New Roman" panose="02020603050405020304" charset="0"/>
                <a:cs typeface="Times New Roman" panose="02020603050405020304" charset="0"/>
              </a:rPr>
              <a:t>Identifying files with similar sizes</a:t>
            </a:r>
            <a:endParaRPr lang="en-IN" altLang="en-US" sz="1800">
              <a:latin typeface="Times New Roman" panose="02020603050405020304" charset="0"/>
              <a:cs typeface="Times New Roman" panose="02020603050405020304" charset="0"/>
            </a:endParaRPr>
          </a:p>
          <a:p>
            <a:pPr>
              <a:buFont typeface="+mj-lt"/>
              <a:buAutoNum type="arabicPeriod"/>
            </a:pPr>
            <a:r>
              <a:rPr lang="en-IN" altLang="en-US" sz="1800">
                <a:latin typeface="Times New Roman" panose="02020603050405020304" charset="0"/>
                <a:cs typeface="Times New Roman" panose="02020603050405020304" charset="0"/>
              </a:rPr>
              <a:t>Identifying files with stay points</a:t>
            </a:r>
            <a:endParaRPr lang="en-IN" altLang="en-US" sz="1800">
              <a:latin typeface="Times New Roman" panose="02020603050405020304" charset="0"/>
              <a:cs typeface="Times New Roman" panose="02020603050405020304" charset="0"/>
            </a:endParaRPr>
          </a:p>
          <a:p>
            <a:pPr>
              <a:buFont typeface="+mj-lt"/>
              <a:buAutoNum type="arabicPeriod"/>
            </a:pPr>
            <a:endParaRPr lang="en-IN" altLang="en-US" sz="1800">
              <a:latin typeface="Times New Roman" panose="02020603050405020304" charset="0"/>
              <a:cs typeface="Times New Roman" panose="02020603050405020304" charset="0"/>
            </a:endParaRPr>
          </a:p>
        </p:txBody>
      </p:sp>
      <p:sp>
        <p:nvSpPr>
          <p:cNvPr id="4" name="Title 3"/>
          <p:cNvSpPr/>
          <p:nvPr>
            <p:ph type="title"/>
          </p:nvPr>
        </p:nvSpPr>
        <p:spPr>
          <a:xfrm>
            <a:off x="0" y="339090"/>
            <a:ext cx="6910705" cy="572770"/>
          </a:xfrm>
        </p:spPr>
        <p:txBody>
          <a:bodyPr/>
          <a:p>
            <a:r>
              <a:rPr lang="en-IN" altLang="en-US"/>
              <a:t>5.2  DATA PREPERATION</a:t>
            </a:r>
            <a:endParaRPr lang="en-I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15875" y="912495"/>
            <a:ext cx="9135110" cy="3996690"/>
          </a:xfrm>
        </p:spPr>
        <p:txBody>
          <a:bodyPr/>
          <a:p>
            <a:r>
              <a:rPr lang="en-IN" altLang="en-US" sz="1800">
                <a:latin typeface="Times New Roman" panose="02020603050405020304" charset="0"/>
                <a:cs typeface="Times New Roman" panose="02020603050405020304" charset="0"/>
                <a:sym typeface="+mn-ea"/>
              </a:rPr>
              <a:t>The majority of the existing techniques for the semantic point identification are focused on single trajectories. But if we choose a geographical area, we can observe that more meaningful places can be mined by accounting different movement tracks collectively. We are bridging this gap in research by the introduction of SemTraClus.</a:t>
            </a:r>
            <a:endParaRPr lang="en-IN" altLang="en-US" sz="1800">
              <a:latin typeface="Times New Roman" panose="02020603050405020304" charset="0"/>
              <a:cs typeface="Times New Roman" panose="02020603050405020304" charset="0"/>
              <a:sym typeface="+mn-ea"/>
            </a:endParaRPr>
          </a:p>
          <a:p>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First phase</a:t>
            </a:r>
            <a:r>
              <a:rPr lang="en-IN" altLang="en-US" sz="1800" b="1">
                <a:latin typeface="Times New Roman" panose="02020603050405020304" charset="0"/>
                <a:cs typeface="Times New Roman" panose="02020603050405020304" charset="0"/>
                <a:sym typeface="+mn-ea"/>
              </a:rPr>
              <a:t> </a:t>
            </a:r>
            <a:r>
              <a:rPr lang="en-IN" altLang="en-US" sz="1800">
                <a:latin typeface="Times New Roman" panose="02020603050405020304" charset="0"/>
                <a:cs typeface="Times New Roman" panose="02020603050405020304" charset="0"/>
                <a:sym typeface="+mn-ea"/>
              </a:rPr>
              <a:t>of the algorithm excavates meaningful locations using stay points detection, revisited locations and intersecting points of different trajectories.</a:t>
            </a:r>
            <a:endParaRPr lang="en-IN" altLang="en-US" sz="1800">
              <a:latin typeface="Times New Roman" panose="02020603050405020304" charset="0"/>
              <a:cs typeface="Times New Roman" panose="02020603050405020304" charset="0"/>
              <a:sym typeface="+mn-ea"/>
            </a:endParaRPr>
          </a:p>
          <a:p>
            <a:pPr marL="114300" indent="0">
              <a:buNone/>
            </a:pPr>
            <a:endParaRPr lang="en-IN" altLang="en-US" sz="1800">
              <a:latin typeface="Times New Roman" panose="02020603050405020304" charset="0"/>
              <a:cs typeface="Times New Roman" panose="02020603050405020304" charset="0"/>
            </a:endParaRPr>
          </a:p>
        </p:txBody>
      </p:sp>
      <p:sp>
        <p:nvSpPr>
          <p:cNvPr id="4" name="Title 3"/>
          <p:cNvSpPr/>
          <p:nvPr>
            <p:ph type="title"/>
          </p:nvPr>
        </p:nvSpPr>
        <p:spPr>
          <a:xfrm>
            <a:off x="0" y="339090"/>
            <a:ext cx="6358255" cy="572770"/>
          </a:xfrm>
        </p:spPr>
        <p:txBody>
          <a:bodyPr/>
          <a:p>
            <a:r>
              <a:rPr lang="en-IN" altLang="en-US"/>
              <a:t>5.3 SemTraClus Algorithm</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0" y="264160"/>
            <a:ext cx="9144000" cy="4644390"/>
          </a:xfrm>
        </p:spPr>
        <p:txBody>
          <a:bodyPr/>
          <a:p>
            <a:pPr marL="114300" indent="0">
              <a:buNone/>
            </a:pPr>
            <a:r>
              <a:rPr lang="en-IN" altLang="en-US" sz="1800">
                <a:latin typeface="Times New Roman" panose="02020603050405020304" charset="0"/>
                <a:cs typeface="Times New Roman" panose="02020603050405020304" charset="0"/>
                <a:sym typeface="+mn-ea"/>
              </a:rPr>
              <a:t>5.3.1 STAY POINT DETECTION</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Staying point detection is a process used to identify locations where an object has remained stationary for a period of time. </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These points can also be called as  “point of interest”.</a:t>
            </a:r>
            <a:endParaRPr lang="en-IN" altLang="en-US" sz="1800">
              <a:latin typeface="Times New Roman" panose="02020603050405020304" charset="0"/>
              <a:cs typeface="Times New Roman" panose="02020603050405020304" charset="0"/>
              <a:sym typeface="+mn-ea"/>
            </a:endParaRPr>
          </a:p>
          <a:p>
            <a:r>
              <a:rPr lang="en-IN" altLang="en-US" sz="1800">
                <a:latin typeface="Times New Roman" panose="02020603050405020304" charset="0"/>
                <a:cs typeface="Times New Roman" panose="02020603050405020304" charset="0"/>
                <a:sym typeface="+mn-ea"/>
              </a:rPr>
              <a:t>Different algorithms are used to check if the distance between consecutive trajectory points are below certain threshhold and the total time stayed in that point is greater than a fixed duration , if so they are considered as stay points.</a:t>
            </a:r>
            <a:endParaRPr lang="en-IN" altLang="en-US" sz="1800">
              <a:latin typeface="Times New Roman" panose="02020603050405020304" charset="0"/>
              <a:cs typeface="Times New Roman" panose="02020603050405020304" charset="0"/>
            </a:endParaRPr>
          </a:p>
          <a:p>
            <a:endParaRPr lang="en-IN" altLang="en-US" sz="1800">
              <a:latin typeface="Times New Roman" panose="02020603050405020304" charset="0"/>
              <a:cs typeface="Times New Roman" panose="02020603050405020304" charset="0"/>
            </a:endParaRPr>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7" name="Shape 487"/>
        <p:cNvGrpSpPr/>
        <p:nvPr/>
      </p:nvGrpSpPr>
      <p:grpSpPr>
        <a:xfrm>
          <a:off x="0" y="0"/>
          <a:ext cx="0" cy="0"/>
          <a:chOff x="0" y="0"/>
          <a:chExt cx="0" cy="0"/>
        </a:xfrm>
      </p:grpSpPr>
      <p:sp>
        <p:nvSpPr>
          <p:cNvPr id="488" name="Google Shape;488;p60"/>
          <p:cNvSpPr txBox="1"/>
          <p:nvPr>
            <p:ph type="title"/>
          </p:nvPr>
        </p:nvSpPr>
        <p:spPr>
          <a:xfrm>
            <a:off x="2123560" y="411370"/>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TABLE OF CONTENT</a:t>
            </a:r>
            <a:endParaRPr lang="en-IN" altLang="en-GB"/>
          </a:p>
        </p:txBody>
      </p:sp>
      <p:graphicFrame>
        <p:nvGraphicFramePr>
          <p:cNvPr id="2" name="Table 1"/>
          <p:cNvGraphicFramePr/>
          <p:nvPr/>
        </p:nvGraphicFramePr>
        <p:xfrm>
          <a:off x="1371600" y="1619250"/>
          <a:ext cx="6399530" cy="2286000"/>
        </p:xfrm>
        <a:graphic>
          <a:graphicData uri="http://schemas.openxmlformats.org/drawingml/2006/table">
            <a:tbl>
              <a:tblPr firstRow="1" bandRow="1">
                <a:tableStyleId>{5C22544A-7EE6-4342-B048-85BDC9FD1C3A}</a:tableStyleId>
              </a:tblPr>
              <a:tblGrid>
                <a:gridCol w="774065"/>
                <a:gridCol w="5625465"/>
              </a:tblGrid>
              <a:tr h="381000">
                <a:tc>
                  <a:txBody>
                    <a:bodyPr/>
                    <a:p>
                      <a:pPr>
                        <a:buNone/>
                      </a:pPr>
                      <a:r>
                        <a:rPr lang="en-IN" altLang="en-US"/>
                        <a:t>SL NO</a:t>
                      </a:r>
                      <a:endParaRPr lang="en-IN" altLang="en-US"/>
                    </a:p>
                  </a:txBody>
                  <a:tcPr/>
                </a:tc>
                <a:tc>
                  <a:txBody>
                    <a:bodyPr/>
                    <a:p>
                      <a:pPr>
                        <a:buNone/>
                      </a:pPr>
                      <a:r>
                        <a:rPr lang="en-IN" altLang="en-US"/>
                        <a:t>CONTENT</a:t>
                      </a:r>
                      <a:endParaRPr lang="en-IN" altLang="en-US"/>
                    </a:p>
                  </a:txBody>
                  <a:tcPr/>
                </a:tc>
              </a:tr>
              <a:tr h="381000">
                <a:tc>
                  <a:txBody>
                    <a:bodyPr/>
                    <a:p>
                      <a:pPr>
                        <a:buNone/>
                      </a:pPr>
                      <a:r>
                        <a:rPr lang="en-IN" altLang="en-US"/>
                        <a:t>1</a:t>
                      </a:r>
                      <a:endParaRPr lang="en-IN" altLang="en-US"/>
                    </a:p>
                  </a:txBody>
                  <a:tcPr/>
                </a:tc>
                <a:tc>
                  <a:txBody>
                    <a:bodyPr/>
                    <a:p>
                      <a:pPr>
                        <a:buNone/>
                      </a:pPr>
                      <a:r>
                        <a:rPr lang="en-IN" altLang="en-US"/>
                        <a:t>KEY POINTS</a:t>
                      </a:r>
                      <a:endParaRPr lang="en-IN" altLang="en-US"/>
                    </a:p>
                  </a:txBody>
                  <a:tcPr/>
                </a:tc>
              </a:tr>
              <a:tr h="381000">
                <a:tc>
                  <a:txBody>
                    <a:bodyPr/>
                    <a:p>
                      <a:pPr>
                        <a:buNone/>
                      </a:pPr>
                      <a:r>
                        <a:rPr lang="en-IN" altLang="en-US"/>
                        <a:t>2</a:t>
                      </a:r>
                      <a:endParaRPr lang="en-IN" altLang="en-US"/>
                    </a:p>
                  </a:txBody>
                  <a:tcPr/>
                </a:tc>
                <a:tc>
                  <a:txBody>
                    <a:bodyPr/>
                    <a:p>
                      <a:pPr>
                        <a:buNone/>
                      </a:pPr>
                      <a:r>
                        <a:rPr lang="en-IN" altLang="en-US"/>
                        <a:t>INTRODUCTION</a:t>
                      </a:r>
                      <a:endParaRPr lang="en-IN" altLang="en-US"/>
                    </a:p>
                  </a:txBody>
                  <a:tcPr/>
                </a:tc>
              </a:tr>
              <a:tr h="381000">
                <a:tc>
                  <a:txBody>
                    <a:bodyPr/>
                    <a:p>
                      <a:pPr>
                        <a:buNone/>
                      </a:pPr>
                      <a:r>
                        <a:rPr lang="en-IN" altLang="en-US"/>
                        <a:t>3</a:t>
                      </a:r>
                      <a:endParaRPr lang="en-IN" altLang="en-US"/>
                    </a:p>
                  </a:txBody>
                  <a:tcPr/>
                </a:tc>
                <a:tc>
                  <a:txBody>
                    <a:bodyPr/>
                    <a:p>
                      <a:pPr>
                        <a:buNone/>
                      </a:pPr>
                      <a:r>
                        <a:rPr lang="en-IN" altLang="en-US"/>
                        <a:t>RELATED WORK</a:t>
                      </a:r>
                      <a:endParaRPr lang="en-IN" altLang="en-US"/>
                    </a:p>
                  </a:txBody>
                  <a:tcPr/>
                </a:tc>
              </a:tr>
              <a:tr h="381000">
                <a:tc>
                  <a:txBody>
                    <a:bodyPr/>
                    <a:p>
                      <a:pPr>
                        <a:buNone/>
                      </a:pPr>
                      <a:r>
                        <a:rPr lang="en-IN" altLang="en-US"/>
                        <a:t>4</a:t>
                      </a:r>
                      <a:endParaRPr lang="en-IN" altLang="en-US"/>
                    </a:p>
                  </a:txBody>
                  <a:tcPr/>
                </a:tc>
                <a:tc>
                  <a:txBody>
                    <a:bodyPr/>
                    <a:p>
                      <a:pPr>
                        <a:buNone/>
                      </a:pPr>
                      <a:r>
                        <a:rPr lang="en-IN" altLang="en-US"/>
                        <a:t>GAP IDENTIFIED</a:t>
                      </a:r>
                      <a:endParaRPr lang="en-IN" altLang="en-US"/>
                    </a:p>
                  </a:txBody>
                  <a:tcPr/>
                </a:tc>
              </a:tr>
              <a:tr h="381000">
                <a:tc>
                  <a:txBody>
                    <a:bodyPr/>
                    <a:p>
                      <a:pPr>
                        <a:buNone/>
                      </a:pPr>
                      <a:r>
                        <a:rPr lang="en-IN" altLang="en-US"/>
                        <a:t>5</a:t>
                      </a:r>
                      <a:endParaRPr lang="en-IN" altLang="en-US"/>
                    </a:p>
                  </a:txBody>
                  <a:tcPr/>
                </a:tc>
                <a:tc>
                  <a:txBody>
                    <a:bodyPr/>
                    <a:p>
                      <a:pPr>
                        <a:buNone/>
                      </a:pPr>
                      <a:r>
                        <a:rPr lang="en-IN" altLang="en-US"/>
                        <a:t>METHODOLOGY</a:t>
                      </a:r>
                      <a:endParaRPr lang="en-IN" alt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27940" y="272415"/>
            <a:ext cx="9147175" cy="4684395"/>
          </a:xfrm>
        </p:spPr>
        <p:txBody>
          <a:bodyPr/>
          <a:p>
            <a:r>
              <a:rPr lang="en-IN" altLang="en-US" sz="1600">
                <a:solidFill>
                  <a:schemeClr val="tx1"/>
                </a:solidFill>
                <a:latin typeface="Times New Roman" panose="02020603050405020304" charset="0"/>
                <a:cs typeface="Times New Roman" panose="02020603050405020304" charset="0"/>
                <a:sym typeface="+mn-ea"/>
              </a:rPr>
              <a:t>The algorithms used are :</a:t>
            </a:r>
            <a:endParaRPr lang="en-IN" altLang="en-US" sz="1600">
              <a:solidFill>
                <a:schemeClr val="tx1"/>
              </a:solidFill>
              <a:latin typeface="Times New Roman" panose="02020603050405020304" charset="0"/>
              <a:cs typeface="Times New Roman" panose="02020603050405020304" charset="0"/>
            </a:endParaRPr>
          </a:p>
          <a:p>
            <a:pPr>
              <a:buFont typeface="+mj-lt"/>
              <a:buAutoNum type="arabicPeriod"/>
            </a:pPr>
            <a:r>
              <a:rPr lang="en-IN" altLang="en-US" sz="1600">
                <a:solidFill>
                  <a:schemeClr val="tx1"/>
                </a:solidFill>
                <a:latin typeface="Times New Roman" panose="02020603050405020304" charset="0"/>
                <a:cs typeface="Times New Roman" panose="02020603050405020304" charset="0"/>
              </a:rPr>
              <a:t>Euclidean Distance - It is a measure of the distance between two points in a two or higher-dimensional space.</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r>
              <a:rPr lang="en-IN" altLang="en-US" sz="1600">
                <a:solidFill>
                  <a:schemeClr val="tx1"/>
                </a:solidFill>
                <a:latin typeface="Times New Roman" panose="02020603050405020304" charset="0"/>
                <a:cs typeface="Times New Roman" panose="02020603050405020304" charset="0"/>
              </a:rPr>
              <a:t>        The Euclidean distance between two points (p1, p2) and (q1, q2) in a two-dimensional plane is   </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r>
              <a:rPr lang="en-IN" altLang="en-US" sz="1600">
                <a:solidFill>
                  <a:schemeClr val="tx1"/>
                </a:solidFill>
                <a:latin typeface="Times New Roman" panose="02020603050405020304" charset="0"/>
                <a:cs typeface="Times New Roman" panose="02020603050405020304" charset="0"/>
              </a:rPr>
              <a:t>       calculated using the following formula:</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r>
              <a:rPr lang="en-IN" altLang="en-US" sz="1600">
                <a:solidFill>
                  <a:schemeClr val="tx1"/>
                </a:solidFill>
                <a:latin typeface="Times New Roman" panose="02020603050405020304" charset="0"/>
                <a:cs typeface="Times New Roman" panose="02020603050405020304" charset="0"/>
              </a:rPr>
              <a:t>		d = sqrt((q1 - p1)^2 + (q2 - p2)^2)</a:t>
            </a:r>
            <a:endParaRPr lang="en-IN" altLang="en-US" sz="1600">
              <a:solidFill>
                <a:schemeClr val="tx1"/>
              </a:solidFill>
              <a:latin typeface="Times New Roman" panose="02020603050405020304" charset="0"/>
              <a:cs typeface="Times New Roman" panose="02020603050405020304" charset="0"/>
            </a:endParaRPr>
          </a:p>
          <a:p>
            <a:pPr>
              <a:buFont typeface="+mj-lt"/>
              <a:buAutoNum type="arabicPeriod" startAt="2"/>
            </a:pPr>
            <a:r>
              <a:rPr lang="en-IN" altLang="en-US" sz="1600">
                <a:solidFill>
                  <a:schemeClr val="tx1"/>
                </a:solidFill>
                <a:latin typeface="Times New Roman" panose="02020603050405020304" charset="0"/>
                <a:cs typeface="Times New Roman" panose="02020603050405020304" charset="0"/>
              </a:rPr>
              <a:t>Haversine Formula - The Haversine formula is a mathematical equation used to calculate                 the great-circle distance between two points on the surface of a sphere, such as the Earth.</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r>
              <a:rPr lang="en-IN" altLang="en-US" sz="1600">
                <a:solidFill>
                  <a:schemeClr val="tx1"/>
                </a:solidFill>
                <a:latin typeface="Times New Roman" panose="02020603050405020304" charset="0"/>
                <a:cs typeface="Times New Roman" panose="02020603050405020304" charset="0"/>
              </a:rPr>
              <a:t>       The Haversine formula is expressed as:</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r>
              <a:rPr lang="en-IN" altLang="en-US" sz="1600">
                <a:solidFill>
                  <a:schemeClr val="tx1"/>
                </a:solidFill>
                <a:latin typeface="Times New Roman" panose="02020603050405020304" charset="0"/>
                <a:cs typeface="Times New Roman" panose="02020603050405020304" charset="0"/>
              </a:rPr>
              <a:t>		d = 2r * arcsin(sqrt(sin^2((lat2 - lat1)/2) + cos(lat1) * cos(lat2) * sin^2((lon2 -    		lon1)/2)))</a:t>
            </a:r>
            <a:endParaRPr lang="en-IN" altLang="en-US" sz="1600">
              <a:solidFill>
                <a:schemeClr val="tx1"/>
              </a:solidFill>
              <a:latin typeface="Times New Roman" panose="02020603050405020304" charset="0"/>
              <a:cs typeface="Times New Roman" panose="02020603050405020304" charset="0"/>
            </a:endParaRPr>
          </a:p>
          <a:p>
            <a:pPr marL="114300" indent="0">
              <a:buFont typeface="+mj-lt"/>
              <a:buNone/>
            </a:pPr>
            <a:endParaRPr lang="en-IN" altLang="en-US" sz="1600">
              <a:solidFill>
                <a:schemeClr val="tx1"/>
              </a:solidFill>
              <a:latin typeface="Times New Roman" panose="02020603050405020304" charset="0"/>
              <a:cs typeface="Times New Roman" panose="02020603050405020304" charset="0"/>
            </a:endParaRPr>
          </a:p>
          <a:p>
            <a:pPr marL="114300" indent="0">
              <a:buNone/>
            </a:pPr>
            <a:endParaRPr lang="en-IN" altLang="en-US" sz="16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0" y="408305"/>
            <a:ext cx="9146540" cy="4231640"/>
          </a:xfrm>
        </p:spPr>
        <p:txBody>
          <a:bodyPr/>
          <a:p>
            <a:pPr algn="just">
              <a:buFont typeface="+mj-lt"/>
              <a:buAutoNum type="arabicPeriod" startAt="3"/>
            </a:pPr>
            <a:r>
              <a:rPr lang="en-IN" altLang="en-US" sz="1800">
                <a:solidFill>
                  <a:schemeClr val="tx1"/>
                </a:solidFill>
                <a:latin typeface="Times New Roman" panose="02020603050405020304" charset="0"/>
                <a:cs typeface="Times New Roman" panose="02020603050405020304" charset="0"/>
                <a:sym typeface="+mn-ea"/>
              </a:rPr>
              <a:t>Manhattan Distance - Manhattan distance is a distance metric used to calculate the distance between two points in a grid-like structure, such as a city block or a chessboard</a:t>
            </a:r>
            <a:r>
              <a:rPr lang="en-IN" altLang="en-US" sz="1800">
                <a:solidFill>
                  <a:schemeClr val="tx1"/>
                </a:solidFill>
                <a:latin typeface="Times New Roman" panose="02020603050405020304" charset="0"/>
                <a:cs typeface="Times New Roman" panose="02020603050405020304" charset="0"/>
                <a:sym typeface="+mn-ea"/>
              </a:rPr>
              <a:t> . The Manhattan distance between two points (x1, y1) and (x2, y2) is calculated by taking</a:t>
            </a:r>
            <a:endParaRPr lang="en-IN" altLang="en-US" sz="1800">
              <a:solidFill>
                <a:schemeClr val="tx1"/>
              </a:solidFill>
              <a:latin typeface="Times New Roman" panose="02020603050405020304" charset="0"/>
              <a:cs typeface="Times New Roman" panose="02020603050405020304" charset="0"/>
              <a:sym typeface="+mn-ea"/>
            </a:endParaRPr>
          </a:p>
          <a:p>
            <a:pPr marL="114300" indent="0" algn="just">
              <a:buFont typeface="+mj-lt"/>
              <a:buNone/>
            </a:pPr>
            <a:r>
              <a:rPr lang="en-IN" altLang="en-US" sz="1800">
                <a:solidFill>
                  <a:schemeClr val="tx1"/>
                </a:solidFill>
                <a:latin typeface="Times New Roman" panose="02020603050405020304" charset="0"/>
                <a:cs typeface="Times New Roman" panose="02020603050405020304" charset="0"/>
                <a:sym typeface="+mn-ea"/>
              </a:rPr>
              <a:t>       the  absolute difference between their x-coordinates and their y-coordinates, and the          summing  those differences:</a:t>
            </a:r>
            <a:endParaRPr lang="en-IN" altLang="en-US" sz="1800">
              <a:solidFill>
                <a:schemeClr val="tx1"/>
              </a:solidFill>
              <a:latin typeface="Times New Roman" panose="02020603050405020304" charset="0"/>
              <a:cs typeface="Times New Roman" panose="02020603050405020304" charset="0"/>
              <a:sym typeface="+mn-ea"/>
            </a:endParaRPr>
          </a:p>
          <a:p>
            <a:pPr marL="114300" indent="0" algn="just">
              <a:buFont typeface="+mj-lt"/>
              <a:buNone/>
            </a:pPr>
            <a:r>
              <a:rPr lang="en-IN" altLang="en-US" sz="1800">
                <a:solidFill>
                  <a:schemeClr val="tx1"/>
                </a:solidFill>
                <a:latin typeface="Times New Roman" panose="02020603050405020304" charset="0"/>
                <a:cs typeface="Times New Roman" panose="02020603050405020304" charset="0"/>
                <a:sym typeface="+mn-ea"/>
              </a:rPr>
              <a:t>  		d = |x2 - x1| + |y2 - y1|</a:t>
            </a:r>
            <a:endParaRPr lang="en-IN" altLang="en-US" sz="1800">
              <a:solidFill>
                <a:schemeClr val="tx1"/>
              </a:solidFill>
              <a:latin typeface="Times New Roman" panose="02020603050405020304" charset="0"/>
              <a:cs typeface="Times New Roman" panose="02020603050405020304" charset="0"/>
              <a:sym typeface="+mn-ea"/>
            </a:endParaRPr>
          </a:p>
          <a:p>
            <a:pPr>
              <a:buFont typeface="+mj-lt"/>
              <a:buAutoNum type="arabicPeriod" startAt="3"/>
            </a:pPr>
            <a:endParaRPr lang="en-IN" altLang="en-US" sz="1800">
              <a:solidFill>
                <a:schemeClr val="tx1"/>
              </a:solidFill>
              <a:latin typeface="Times New Roman" panose="02020603050405020304" charset="0"/>
              <a:cs typeface="Times New Roman" panose="02020603050405020304" charset="0"/>
              <a:sym typeface="+mn-ea"/>
            </a:endParaRPr>
          </a:p>
          <a:p>
            <a:pPr>
              <a:buNone/>
            </a:pPr>
            <a:endParaRPr lang="en-IN" altLang="en-US">
              <a:sym typeface="+mn-ea"/>
            </a:endParaRPr>
          </a:p>
          <a:p>
            <a:endParaRPr lang="en-IN" altLang="en-US">
              <a:sym typeface="+mn-ea"/>
            </a:endParaRPr>
          </a:p>
          <a:p>
            <a:endParaRPr lang="en-IN" altLang="en-US">
              <a:sym typeface="+mn-ea"/>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33655" y="335915"/>
            <a:ext cx="9166860" cy="4572635"/>
          </a:xfrm>
        </p:spPr>
        <p:txBody>
          <a:bodyPr/>
          <a:p>
            <a:pPr algn="just"/>
            <a:r>
              <a:rPr lang="en-IN" altLang="en-US" sz="1800">
                <a:latin typeface="Times New Roman" panose="02020603050405020304" charset="0"/>
                <a:cs typeface="Times New Roman" panose="02020603050405020304" charset="0"/>
                <a:sym typeface="+mn-ea"/>
              </a:rPr>
              <a:t>Currently working on storing the stay points in a table using MySQL and check if the stay points have been revisisted.</a:t>
            </a:r>
            <a:endParaRPr lang="en-IN" altLang="en-US" sz="1800">
              <a:latin typeface="Times New Roman" panose="02020603050405020304" charset="0"/>
              <a:cs typeface="Times New Roman" panose="02020603050405020304" charset="0"/>
              <a:sym typeface="+mn-ea"/>
            </a:endParaRPr>
          </a:p>
          <a:p>
            <a:pPr algn="just"/>
            <a:r>
              <a:rPr lang="en-IN" altLang="en-US" sz="1800">
                <a:latin typeface="Times New Roman" panose="02020603050405020304" charset="0"/>
                <a:cs typeface="Times New Roman" panose="02020603050405020304" charset="0"/>
                <a:sym typeface="+mn-ea"/>
              </a:rPr>
              <a:t>The revisited points will also be stored in another table.</a:t>
            </a:r>
            <a:endParaRPr lang="en-IN" altLang="en-US" sz="1800">
              <a:latin typeface="Times New Roman" panose="02020603050405020304" charset="0"/>
              <a:cs typeface="Times New Roman" panose="02020603050405020304" charset="0"/>
              <a:sym typeface="+mn-ea"/>
            </a:endParaRPr>
          </a:p>
          <a:p>
            <a:pPr algn="just"/>
            <a:r>
              <a:rPr lang="en-IN" altLang="en-US" sz="1800">
                <a:latin typeface="Times New Roman" panose="02020603050405020304" charset="0"/>
                <a:cs typeface="Times New Roman" panose="02020603050405020304" charset="0"/>
                <a:sym typeface="+mn-ea"/>
              </a:rPr>
              <a:t>Next step is to find the points where trajectories are intersecting with each other .</a:t>
            </a:r>
            <a:endParaRPr lang="en-IN" altLang="en-US" sz="1800">
              <a:latin typeface="Times New Roman" panose="02020603050405020304" charset="0"/>
              <a:cs typeface="Times New Roman" panose="02020603050405020304" charset="0"/>
              <a:sym typeface="+mn-ea"/>
            </a:endParaRPr>
          </a:p>
          <a:p>
            <a:pPr algn="just"/>
            <a:r>
              <a:rPr lang="en-IN" altLang="en-US" sz="1800">
                <a:latin typeface="Times New Roman" panose="02020603050405020304" charset="0"/>
                <a:cs typeface="Times New Roman" panose="02020603050405020304" charset="0"/>
                <a:sym typeface="+mn-ea"/>
              </a:rPr>
              <a:t>The second phase include clustering of identified geographical locations using density based clustering tool called DBSCAN and assignment of Weightage participation to its users and</a:t>
            </a:r>
            <a:endParaRPr lang="en-IN" altLang="en-US" sz="1800">
              <a:latin typeface="Times New Roman" panose="02020603050405020304" charset="0"/>
              <a:cs typeface="Times New Roman" panose="02020603050405020304" charset="0"/>
            </a:endParaRPr>
          </a:p>
          <a:p>
            <a:pPr marL="114300" indent="0" algn="just">
              <a:buNone/>
            </a:pPr>
            <a:r>
              <a:rPr lang="en-IN" altLang="en-US" sz="1800">
                <a:latin typeface="Times New Roman" panose="02020603050405020304" charset="0"/>
                <a:cs typeface="Times New Roman" panose="02020603050405020304" charset="0"/>
                <a:sym typeface="+mn-ea"/>
              </a:rPr>
              <a:t>        identifies semantic locations.</a:t>
            </a:r>
            <a:endParaRPr lang="en-IN" altLang="en-US" sz="1800">
              <a:latin typeface="Times New Roman" panose="02020603050405020304" charset="0"/>
              <a:cs typeface="Times New Roman" panose="02020603050405020304" charset="0"/>
            </a:endParaRPr>
          </a:p>
          <a:p>
            <a:pPr algn="just"/>
            <a:endParaRPr lang="en-US" sz="18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64" name="Shape 564"/>
        <p:cNvGrpSpPr/>
        <p:nvPr/>
      </p:nvGrpSpPr>
      <p:grpSpPr>
        <a:xfrm>
          <a:off x="0" y="0"/>
          <a:ext cx="0" cy="0"/>
          <a:chOff x="0" y="0"/>
          <a:chExt cx="0" cy="0"/>
        </a:xfrm>
      </p:grpSpPr>
      <p:sp>
        <p:nvSpPr>
          <p:cNvPr id="565" name="Google Shape;565;p68"/>
          <p:cNvSpPr txBox="1"/>
          <p:nvPr>
            <p:ph type="title"/>
          </p:nvPr>
        </p:nvSpPr>
        <p:spPr>
          <a:xfrm>
            <a:off x="304165" y="1550035"/>
            <a:ext cx="7983220" cy="12909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tLang="en-GB" sz="7200"/>
              <a:t>THANK YOU</a:t>
            </a:r>
            <a:r>
              <a:rPr lang="en-GB" sz="7200"/>
              <a:t>!</a:t>
            </a:r>
            <a:endParaRPr lang="en-GB" sz="7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5" name="Shape 545"/>
        <p:cNvGrpSpPr/>
        <p:nvPr/>
      </p:nvGrpSpPr>
      <p:grpSpPr>
        <a:xfrm>
          <a:off x="0" y="0"/>
          <a:ext cx="0" cy="0"/>
          <a:chOff x="0" y="0"/>
          <a:chExt cx="0" cy="0"/>
        </a:xfrm>
      </p:grpSpPr>
      <p:sp>
        <p:nvSpPr>
          <p:cNvPr id="546" name="Google Shape;546;p65"/>
          <p:cNvSpPr txBox="1"/>
          <p:nvPr>
            <p:ph type="subTitle" idx="1"/>
          </p:nvPr>
        </p:nvSpPr>
        <p:spPr>
          <a:xfrm>
            <a:off x="10795" y="921385"/>
            <a:ext cx="9095740" cy="3994150"/>
          </a:xfrm>
          <a:prstGeom prst="rect">
            <a:avLst/>
          </a:prstGeom>
        </p:spPr>
        <p:txBody>
          <a:bodyPr spcFirstLastPara="1" wrap="square" lIns="91425" tIns="91425" rIns="91425" bIns="91425" anchor="t" anchorCtr="0">
            <a:noAutofit/>
          </a:bodyPr>
          <a:lstStyle/>
          <a:p>
            <a:pPr marL="2857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sym typeface="+mn-ea"/>
              </a:rPr>
              <a:t>A </a:t>
            </a:r>
            <a:r>
              <a:rPr lang="en-US" sz="1800" b="1">
                <a:latin typeface="Times New Roman" panose="02020603050405020304" charset="0"/>
                <a:cs typeface="Times New Roman" panose="02020603050405020304" charset="0"/>
                <a:sym typeface="+mn-ea"/>
              </a:rPr>
              <a:t>moving object</a:t>
            </a:r>
            <a:r>
              <a:rPr lang="en-US" sz="1800">
                <a:latin typeface="Times New Roman" panose="02020603050405020304" charset="0"/>
                <a:cs typeface="Times New Roman" panose="02020603050405020304" charset="0"/>
                <a:sym typeface="+mn-ea"/>
              </a:rPr>
              <a:t> refers to an object or entity that changes its position over time. It could be a physical object such as a car, a bird, or a person</a:t>
            </a:r>
            <a:r>
              <a:rPr lang="en-IN" altLang="en-US" sz="1800">
                <a:latin typeface="Times New Roman" panose="02020603050405020304" charset="0"/>
                <a:cs typeface="Times New Roman" panose="02020603050405020304" charset="0"/>
                <a:sym typeface="+mn-ea"/>
              </a:rPr>
              <a:t>.</a:t>
            </a:r>
            <a:endParaRPr lang="en-IN" altLang="en-US" sz="1800">
              <a:latin typeface="Times New Roman" panose="02020603050405020304" charset="0"/>
              <a:cs typeface="Times New Roman" panose="02020603050405020304" charset="0"/>
              <a:sym typeface="+mn-ea"/>
            </a:endParaRPr>
          </a:p>
          <a:p>
            <a:pPr marL="285750" lvl="0" indent="-285750" algn="just" rtl="0">
              <a:lnSpc>
                <a:spcPct val="115000"/>
              </a:lnSpc>
              <a:spcBef>
                <a:spcPts val="0"/>
              </a:spcBef>
              <a:spcAft>
                <a:spcPts val="0"/>
              </a:spcAft>
              <a:buFont typeface="Arial" panose="020B0604020202020204" pitchFamily="34" charset="0"/>
              <a:buChar char="•"/>
            </a:pPr>
            <a:endParaRPr lang="en-US" sz="1800">
              <a:latin typeface="Times New Roman" panose="02020603050405020304" charset="0"/>
              <a:cs typeface="Times New Roman" panose="02020603050405020304" charset="0"/>
            </a:endParaRPr>
          </a:p>
          <a:p>
            <a:pPr marL="2857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sym typeface="+mn-ea"/>
              </a:rPr>
              <a:t>A moving object at time t can be represented in the form O(id, x, y, t). The</a:t>
            </a:r>
            <a:r>
              <a:rPr lang="en-IN" alt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coordinates (x, y) indicate latitude and longitude of the moving object and t is</a:t>
            </a:r>
            <a:r>
              <a:rPr lang="en-IN" alt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the time in which the object resides the location (x, y). The position (x, y) is</a:t>
            </a:r>
            <a:r>
              <a:rPr lang="en-IN" altLang="en-US" sz="1800">
                <a:latin typeface="Times New Roman" panose="02020603050405020304" charset="0"/>
                <a:cs typeface="Times New Roman" panose="02020603050405020304" charset="0"/>
                <a:sym typeface="+mn-ea"/>
              </a:rPr>
              <a:t> </a:t>
            </a:r>
            <a:r>
              <a:rPr lang="en-US" sz="1800">
                <a:latin typeface="Times New Roman" panose="02020603050405020304" charset="0"/>
                <a:cs typeface="Times New Roman" panose="02020603050405020304" charset="0"/>
                <a:sym typeface="+mn-ea"/>
              </a:rPr>
              <a:t>called </a:t>
            </a:r>
            <a:r>
              <a:rPr lang="en-US" sz="1800" b="1">
                <a:latin typeface="Times New Roman" panose="02020603050405020304" charset="0"/>
                <a:cs typeface="Times New Roman" panose="02020603050405020304" charset="0"/>
                <a:sym typeface="+mn-ea"/>
              </a:rPr>
              <a:t>spatial component</a:t>
            </a:r>
            <a:r>
              <a:rPr lang="en-US" sz="1800">
                <a:latin typeface="Times New Roman" panose="02020603050405020304" charset="0"/>
                <a:cs typeface="Times New Roman" panose="02020603050405020304" charset="0"/>
                <a:sym typeface="+mn-ea"/>
              </a:rPr>
              <a:t> and ti is its </a:t>
            </a:r>
            <a:r>
              <a:rPr lang="en-US" sz="1800" b="1">
                <a:latin typeface="Times New Roman" panose="02020603050405020304" charset="0"/>
                <a:cs typeface="Times New Roman" panose="02020603050405020304" charset="0"/>
                <a:sym typeface="+mn-ea"/>
              </a:rPr>
              <a:t>temporal component</a:t>
            </a:r>
            <a:r>
              <a:rPr lang="en-IN" altLang="en-US" sz="1800" b="1">
                <a:latin typeface="Times New Roman" panose="02020603050405020304" charset="0"/>
                <a:cs typeface="Times New Roman" panose="02020603050405020304" charset="0"/>
                <a:sym typeface="+mn-ea"/>
              </a:rPr>
              <a:t>.</a:t>
            </a:r>
            <a:endParaRPr lang="en-IN" altLang="en-US" sz="1800" b="1">
              <a:latin typeface="Times New Roman" panose="02020603050405020304" charset="0"/>
              <a:cs typeface="Times New Roman" panose="02020603050405020304" charset="0"/>
              <a:sym typeface="+mn-ea"/>
            </a:endParaRPr>
          </a:p>
          <a:p>
            <a:pPr marL="285750" lvl="0" indent="-285750" algn="just" rtl="0">
              <a:lnSpc>
                <a:spcPct val="115000"/>
              </a:lnSpc>
              <a:spcBef>
                <a:spcPts val="0"/>
              </a:spcBef>
              <a:spcAft>
                <a:spcPts val="0"/>
              </a:spcAft>
              <a:buFont typeface="Arial" panose="020B0604020202020204" pitchFamily="34" charset="0"/>
              <a:buChar char="•"/>
            </a:pPr>
            <a:endParaRPr lang="en-IN" altLang="en-US" sz="1800" b="1">
              <a:latin typeface="Times New Roman" panose="02020603050405020304" charset="0"/>
              <a:cs typeface="Times New Roman" panose="02020603050405020304" charset="0"/>
            </a:endParaRPr>
          </a:p>
          <a:p>
            <a:pPr marL="285750" lvl="0" indent="-285750" algn="just" rtl="0">
              <a:lnSpc>
                <a:spcPct val="115000"/>
              </a:lnSpc>
              <a:spcBef>
                <a:spcPts val="0"/>
              </a:spcBef>
              <a:spcAft>
                <a:spcPts val="0"/>
              </a:spcAft>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A </a:t>
            </a:r>
            <a:r>
              <a:rPr lang="en-IN" altLang="en-US" sz="1800" b="1">
                <a:latin typeface="Times New Roman" panose="02020603050405020304" charset="0"/>
                <a:cs typeface="Times New Roman" panose="02020603050405020304" charset="0"/>
                <a:sym typeface="+mn-ea"/>
              </a:rPr>
              <a:t>trajectory</a:t>
            </a:r>
            <a:r>
              <a:rPr lang="en-IN" altLang="en-US" sz="1800">
                <a:latin typeface="Times New Roman" panose="02020603050405020304" charset="0"/>
                <a:cs typeface="Times New Roman" panose="02020603050405020304" charset="0"/>
                <a:sym typeface="+mn-ea"/>
              </a:rPr>
              <a:t> is a sequence of points or positions that describe the movement of a moving object over time.</a:t>
            </a:r>
            <a:endParaRPr lang="en-IN" altLang="en-US" sz="1800">
              <a:latin typeface="Times New Roman" panose="02020603050405020304" charset="0"/>
              <a:cs typeface="Times New Roman" panose="02020603050405020304" charset="0"/>
              <a:sym typeface="+mn-ea"/>
            </a:endParaRPr>
          </a:p>
          <a:p>
            <a:pPr marL="285750" lvl="0" indent="-285750" algn="just" rtl="0">
              <a:lnSpc>
                <a:spcPct val="115000"/>
              </a:lnSpc>
              <a:spcBef>
                <a:spcPts val="0"/>
              </a:spcBef>
              <a:spcAft>
                <a:spcPts val="0"/>
              </a:spcAft>
              <a:buFont typeface="Arial" panose="020B0604020202020204" pitchFamily="34" charset="0"/>
              <a:buChar char="•"/>
            </a:pPr>
            <a:r>
              <a:rPr lang="en-IN" altLang="en-US" sz="1800">
                <a:latin typeface="Times New Roman" panose="02020603050405020304" charset="0"/>
                <a:cs typeface="Times New Roman" panose="02020603050405020304" charset="0"/>
                <a:sym typeface="+mn-ea"/>
              </a:rPr>
              <a:t>A trajectory is a representation of a moving object, which is typically stored as a series of points with timestamps.</a:t>
            </a:r>
            <a:endParaRPr lang="en-IN" altLang="en-US"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GB" sz="1800">
              <a:latin typeface="Times New Roman" panose="02020603050405020304" charset="0"/>
              <a:cs typeface="Times New Roman" panose="02020603050405020304" charset="0"/>
            </a:endParaRPr>
          </a:p>
        </p:txBody>
      </p:sp>
      <p:sp>
        <p:nvSpPr>
          <p:cNvPr id="547" name="Google Shape;547;p65"/>
          <p:cNvSpPr txBox="1"/>
          <p:nvPr>
            <p:ph type="title"/>
          </p:nvPr>
        </p:nvSpPr>
        <p:spPr>
          <a:xfrm>
            <a:off x="35560" y="267335"/>
            <a:ext cx="5680075" cy="5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atin typeface="Algerian" panose="04020705040A02060702" charset="0"/>
                <a:cs typeface="Algerian" panose="04020705040A02060702" charset="0"/>
                <a:sym typeface="+mn-ea"/>
              </a:rPr>
              <a:t>KEY POINTS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25400" y="303530"/>
            <a:ext cx="9153525" cy="4533265"/>
          </a:xfrm>
        </p:spPr>
        <p:txBody>
          <a:bodyPr/>
          <a:p>
            <a:pPr marL="285750" lvl="0" indent="-285750" algn="just" rtl="0">
              <a:lnSpc>
                <a:spcPct val="115000"/>
              </a:lnSpc>
              <a:spcBef>
                <a:spcPts val="0"/>
              </a:spcBef>
              <a:spcAft>
                <a:spcPts val="0"/>
              </a:spcAft>
              <a:buFont typeface="Arial" panose="020B0604020202020204" pitchFamily="34" charset="0"/>
              <a:buChar char="•"/>
            </a:pPr>
            <a:r>
              <a:rPr lang="en-IN" altLang="en-US" sz="1800" b="1">
                <a:latin typeface="Times New Roman" panose="02020603050405020304" charset="0"/>
                <a:cs typeface="Times New Roman" panose="02020603050405020304" charset="0"/>
                <a:sym typeface="+mn-ea"/>
              </a:rPr>
              <a:t>Semantic properties</a:t>
            </a:r>
            <a:r>
              <a:rPr lang="en-IN" altLang="en-US" sz="1800">
                <a:latin typeface="Times New Roman" panose="02020603050405020304" charset="0"/>
                <a:cs typeface="Times New Roman" panose="02020603050405020304" charset="0"/>
                <a:sym typeface="+mn-ea"/>
              </a:rPr>
              <a:t> are contextual information of the moving object trajectories.These  information comprise of the direction of movement, the velocity of the object, stop points etc. </a:t>
            </a:r>
            <a:endParaRPr lang="en-IN" altLang="en-US" sz="1800">
              <a:latin typeface="Times New Roman" panose="02020603050405020304" charset="0"/>
              <a:cs typeface="Times New Roman" panose="02020603050405020304" charset="0"/>
              <a:sym typeface="+mn-ea"/>
            </a:endParaRPr>
          </a:p>
          <a:p>
            <a:pPr marL="285750" lvl="0" indent="-285750" algn="just" rtl="0">
              <a:lnSpc>
                <a:spcPct val="115000"/>
              </a:lnSpc>
              <a:spcBef>
                <a:spcPts val="0"/>
              </a:spcBef>
              <a:spcAft>
                <a:spcPts val="0"/>
              </a:spcAft>
              <a:buFont typeface="Arial" panose="020B0604020202020204" pitchFamily="34" charset="0"/>
              <a:buChar char="•"/>
            </a:pPr>
            <a:endParaRPr lang="en-IN" altLang="en-US" sz="1800">
              <a:latin typeface="Times New Roman" panose="02020603050405020304" charset="0"/>
              <a:cs typeface="Times New Roman" panose="02020603050405020304" charset="0"/>
              <a:sym typeface="+mn-ea"/>
            </a:endParaRPr>
          </a:p>
          <a:p>
            <a:pPr marL="285750" lvl="0" indent="-285750" algn="just" rtl="0">
              <a:lnSpc>
                <a:spcPct val="115000"/>
              </a:lnSpc>
              <a:spcBef>
                <a:spcPts val="0"/>
              </a:spcBef>
              <a:spcAft>
                <a:spcPts val="0"/>
              </a:spcAft>
              <a:buFont typeface="Arial" panose="020B0604020202020204" pitchFamily="34" charset="0"/>
              <a:buChar char="•"/>
            </a:pPr>
            <a:r>
              <a:rPr lang="en-US" sz="1800">
                <a:latin typeface="Times New Roman" panose="02020603050405020304" charset="0"/>
                <a:cs typeface="Times New Roman" panose="02020603050405020304" charset="0"/>
                <a:sym typeface="+mn-ea"/>
              </a:rPr>
              <a:t>A </a:t>
            </a:r>
            <a:r>
              <a:rPr lang="en-US" sz="1800" b="1">
                <a:latin typeface="Times New Roman" panose="02020603050405020304" charset="0"/>
                <a:cs typeface="Times New Roman" panose="02020603050405020304" charset="0"/>
                <a:sym typeface="+mn-ea"/>
              </a:rPr>
              <a:t>moving object query</a:t>
            </a:r>
            <a:r>
              <a:rPr lang="en-US" sz="1800">
                <a:latin typeface="Times New Roman" panose="02020603050405020304" charset="0"/>
                <a:cs typeface="Times New Roman" panose="02020603050405020304" charset="0"/>
                <a:sym typeface="+mn-ea"/>
              </a:rPr>
              <a:t>, also known as a spatiotemporal query, is a query used to retrieve information about objects that have a specific location and are moving over time.</a:t>
            </a:r>
            <a:endParaRPr lang="en-GB" sz="1800">
              <a:latin typeface="Times New Roman" panose="02020603050405020304" charset="0"/>
              <a:cs typeface="Times New Roman" panose="02020603050405020304" charset="0"/>
            </a:endParaRPr>
          </a:p>
          <a:p>
            <a:pPr marL="0" lvl="0" indent="0" algn="l" rtl="0">
              <a:spcBef>
                <a:spcPts val="0"/>
              </a:spcBef>
              <a:spcAft>
                <a:spcPts val="0"/>
              </a:spcAft>
              <a:buNone/>
            </a:pPr>
            <a:endParaRPr lang="en-GB">
              <a:latin typeface="Times New Roman" panose="02020603050405020304" charset="0"/>
              <a:cs typeface="Times New Roman" panose="02020603050405020304" charset="0"/>
            </a:endParaRPr>
          </a:p>
          <a:p>
            <a:pPr marL="11430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69"/>
          <p:cNvSpPr txBox="1"/>
          <p:nvPr>
            <p:ph type="title"/>
          </p:nvPr>
        </p:nvSpPr>
        <p:spPr>
          <a:xfrm>
            <a:off x="1467485" y="1570990"/>
            <a:ext cx="6250940" cy="16135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IN" altLang="en-GB"/>
            </a:br>
            <a:r>
              <a:rPr lang="en-IN" altLang="en-GB"/>
              <a:t>1. INTRODUCTION</a:t>
            </a:r>
            <a:endParaRPr lang="en-IN"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2" name="Shape 552"/>
        <p:cNvGrpSpPr/>
        <p:nvPr/>
      </p:nvGrpSpPr>
      <p:grpSpPr>
        <a:xfrm>
          <a:off x="0" y="0"/>
          <a:ext cx="0" cy="0"/>
          <a:chOff x="0" y="0"/>
          <a:chExt cx="0" cy="0"/>
        </a:xfrm>
      </p:grpSpPr>
      <p:sp>
        <p:nvSpPr>
          <p:cNvPr id="553" name="Google Shape;553;p66"/>
          <p:cNvSpPr txBox="1"/>
          <p:nvPr>
            <p:ph type="subTitle" idx="1"/>
          </p:nvPr>
        </p:nvSpPr>
        <p:spPr>
          <a:xfrm>
            <a:off x="635" y="307975"/>
            <a:ext cx="9163685" cy="4615815"/>
          </a:xfrm>
          <a:prstGeom prst="rect">
            <a:avLst/>
          </a:prstGeom>
        </p:spPr>
        <p:txBody>
          <a:bodyPr spcFirstLastPara="1" wrap="square" lIns="91425" tIns="91425" rIns="91425" bIns="91425" anchor="t" anchorCtr="0">
            <a:noAutofit/>
          </a:bodyPr>
          <a:lstStyle/>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The</a:t>
            </a:r>
            <a:r>
              <a:rPr lang="en-US" sz="1600">
                <a:latin typeface="Times New Roman" panose="02020603050405020304" charset="0"/>
                <a:cs typeface="Times New Roman" panose="02020603050405020304" charset="0"/>
                <a:sym typeface="+mn-ea"/>
              </a:rPr>
              <a:t> recent advance</a:t>
            </a:r>
            <a:r>
              <a:rPr lang="en-IN" altLang="en-US" sz="1600">
                <a:latin typeface="Times New Roman" panose="02020603050405020304" charset="0"/>
                <a:cs typeface="Times New Roman" panose="02020603050405020304" charset="0"/>
                <a:sym typeface="+mn-ea"/>
              </a:rPr>
              <a:t>ment</a:t>
            </a:r>
            <a:r>
              <a:rPr lang="en-US" sz="1600">
                <a:latin typeface="Times New Roman" panose="02020603050405020304" charset="0"/>
                <a:cs typeface="Times New Roman" panose="02020603050405020304" charset="0"/>
                <a:sym typeface="+mn-ea"/>
              </a:rPr>
              <a:t> in positioning, telemetry and telecommunication technologies</a:t>
            </a:r>
            <a:r>
              <a:rPr lang="en-IN" altLang="en-US" sz="1600">
                <a:latin typeface="Times New Roman" panose="02020603050405020304" charset="0"/>
                <a:cs typeface="Times New Roman" panose="02020603050405020304" charset="0"/>
                <a:sym typeface="+mn-ea"/>
              </a:rPr>
              <a:t> has led to generation of voluminous amount of moving object data.</a:t>
            </a: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endParaRPr 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Querying and analyzing of this data can  give more  insightful knowledge on the pattern of the mobility of the object and on the interest evinced by visitors in a geographic location.</a:t>
            </a: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In this paper, a new algorithm called SemTraClus is introduced which helps in identifying, clustering and prioritizing semantic regions. </a:t>
            </a: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rPr>
              <a:t>Significant locations of a geographical area called Points of Interests are extracted using three main methods stay point detection,revisited locations and intersecting points of different trajectories.</a:t>
            </a:r>
            <a:endParaRPr lang="en-IN" altLang="en-US" sz="1600">
              <a:latin typeface="Times New Roman" panose="02020603050405020304" charset="0"/>
              <a:cs typeface="Times New Roman" panose="02020603050405020304" charset="0"/>
            </a:endParaRPr>
          </a:p>
          <a:p>
            <a:pPr marL="0" lvl="0" indent="0" algn="l" rtl="0">
              <a:spcBef>
                <a:spcPts val="0"/>
              </a:spcBef>
              <a:spcAft>
                <a:spcPts val="0"/>
              </a:spcAft>
              <a:buClr>
                <a:schemeClr val="dk1"/>
              </a:buClr>
              <a:buSzPts val="1100"/>
              <a:buFont typeface="Arial" panose="020B0604020202020204"/>
              <a:buNone/>
            </a:pPr>
            <a:endParaRPr lang="en-GB" sz="1600">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2"/>
          </p:nvPr>
        </p:nvSpPr>
        <p:spPr>
          <a:xfrm>
            <a:off x="-36830" y="267335"/>
            <a:ext cx="9180830" cy="4617085"/>
          </a:xfrm>
        </p:spPr>
        <p:txBody>
          <a:bodyPr/>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These identified regions are clustered using DBSCAN method and finally it generates a Weightage Participation value which provides priorities of user interest in different semantic cluster regions.</a:t>
            </a:r>
            <a:endParaRPr lang="en-IN" altLang="en-US" sz="1600">
              <a:latin typeface="Times New Roman" panose="02020603050405020304" charset="0"/>
              <a:cs typeface="Times New Roman" panose="02020603050405020304" charset="0"/>
              <a:sym typeface="+mn-ea"/>
            </a:endParaRPr>
          </a:p>
          <a:p>
            <a:pPr algn="just">
              <a:lnSpc>
                <a:spcPct val="150000"/>
              </a:lnSpc>
              <a:buFont typeface="Arial" panose="020B0604020202020204" pitchFamily="34" charset="0"/>
              <a:buChar char="•"/>
            </a:pPr>
            <a:endParaRPr lang="en-IN" altLang="en-US" sz="160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IN" altLang="en-US" sz="1600">
                <a:latin typeface="Times New Roman" panose="02020603050405020304" charset="0"/>
                <a:cs typeface="Times New Roman" panose="02020603050405020304" charset="0"/>
                <a:sym typeface="+mn-ea"/>
              </a:rPr>
              <a:t>This is the first work that clusters multiple trajectories for the identification of semantic points,considering spatial and temporal features simultaneously and providing prioritized location list. </a:t>
            </a:r>
            <a:endParaRPr lang="en-IN" altLang="en-US" sz="1600">
              <a:latin typeface="Times New Roman" panose="02020603050405020304" charset="0"/>
              <a:cs typeface="Times New Roman" panose="02020603050405020304" charset="0"/>
            </a:endParaRPr>
          </a:p>
          <a:p>
            <a:pPr algn="just">
              <a:lnSpc>
                <a:spcPct val="100000"/>
              </a:lnSpc>
              <a:buFont typeface="Arial" panose="020B0604020202020204" pitchFamily="34" charset="0"/>
              <a:buChar char="•"/>
            </a:pPr>
            <a:endParaRPr lang="en-IN" altLang="en-US" sz="1600">
              <a:latin typeface="Times New Roman" panose="02020603050405020304" charset="0"/>
              <a:cs typeface="Times New Roman" panose="02020603050405020304" charset="0"/>
            </a:endParaRPr>
          </a:p>
          <a:p>
            <a:pPr>
              <a:lnSpc>
                <a:spcPct val="100000"/>
              </a:lnSpc>
              <a:buFont typeface="Arial" panose="020B0604020202020204" pitchFamily="34" charset="0"/>
              <a:buChar char="•"/>
            </a:pPr>
            <a:endParaRPr lang="en-US" sz="1600">
              <a:latin typeface="Times New Roman" panose="02020603050405020304" charset="0"/>
              <a:cs typeface="Times New Roman" panose="02020603050405020304" charset="0"/>
            </a:endParaRPr>
          </a:p>
          <a:p>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03350" y="1347470"/>
            <a:ext cx="5982335" cy="818515"/>
          </a:xfrm>
        </p:spPr>
        <p:txBody>
          <a:bodyPr/>
          <a:p>
            <a:r>
              <a:rPr lang="en-IN" altLang="en-US"/>
              <a:t>2. RELATED WORK</a:t>
            </a:r>
            <a:endParaRPr lang="en-IN" altLang="en-US"/>
          </a:p>
        </p:txBody>
      </p:sp>
      <p:sp>
        <p:nvSpPr>
          <p:cNvPr id="6" name="Text Box 5"/>
          <p:cNvSpPr txBox="1"/>
          <p:nvPr/>
        </p:nvSpPr>
        <p:spPr>
          <a:xfrm>
            <a:off x="611505" y="2427605"/>
            <a:ext cx="8157845" cy="737235"/>
          </a:xfrm>
          <a:prstGeom prst="rect">
            <a:avLst/>
          </a:prstGeom>
          <a:noFill/>
        </p:spPr>
        <p:txBody>
          <a:bodyPr wrap="square" rtlCol="0">
            <a:spAutoFit/>
          </a:bodyPr>
          <a:p>
            <a:r>
              <a:rPr lang="en-IN" altLang="en-US" b="1"/>
              <a:t>Core Paper</a:t>
            </a:r>
            <a:r>
              <a:rPr lang="en-IN" altLang="en-US"/>
              <a:t>: Nishad, A. and Abraham, S., 2021. SemTraClus: an algorithm for clustering and prioritizing semantic regions of spatio-temporal trajectories. International Journal of Computers and Applications, 43(8), pp.841-850.</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0" y="407035"/>
          <a:ext cx="9144000" cy="4341495"/>
        </p:xfrm>
        <a:graphic>
          <a:graphicData uri="http://schemas.openxmlformats.org/drawingml/2006/table">
            <a:tbl>
              <a:tblPr firstRow="1" bandRow="1">
                <a:tableStyleId>{5C22544A-7EE6-4342-B048-85BDC9FD1C3A}</a:tableStyleId>
              </a:tblPr>
              <a:tblGrid>
                <a:gridCol w="579120"/>
                <a:gridCol w="2686685"/>
                <a:gridCol w="2903220"/>
                <a:gridCol w="2974975"/>
              </a:tblGrid>
              <a:tr h="1045845">
                <a:tc>
                  <a:txBody>
                    <a:bodyPr/>
                    <a:p>
                      <a:pPr>
                        <a:buNone/>
                      </a:pPr>
                      <a:r>
                        <a:rPr lang="en-IN" altLang="en-US">
                          <a:solidFill>
                            <a:schemeClr val="bg1"/>
                          </a:solidFill>
                        </a:rPr>
                        <a:t>SL NO</a:t>
                      </a:r>
                      <a:endParaRPr lang="en-IN" altLang="en-US">
                        <a:solidFill>
                          <a:schemeClr val="bg1"/>
                        </a:solidFill>
                      </a:endParaRPr>
                    </a:p>
                  </a:txBody>
                  <a:tcPr/>
                </a:tc>
                <a:tc>
                  <a:txBody>
                    <a:bodyPr/>
                    <a:p>
                      <a:pPr>
                        <a:buNone/>
                      </a:pPr>
                      <a:r>
                        <a:rPr lang="en-IN" altLang="en-US">
                          <a:solidFill>
                            <a:schemeClr val="bg1"/>
                          </a:solidFill>
                        </a:rPr>
                        <a:t>TITLE OF THE PAPER,JOURNAL NAME,PUBLISHER,YEAR</a:t>
                      </a:r>
                      <a:endParaRPr lang="en-IN" altLang="en-US">
                        <a:solidFill>
                          <a:schemeClr val="bg1"/>
                        </a:solidFill>
                      </a:endParaRPr>
                    </a:p>
                  </a:txBody>
                  <a:tcPr/>
                </a:tc>
                <a:tc>
                  <a:txBody>
                    <a:bodyPr/>
                    <a:p>
                      <a:pPr>
                        <a:buNone/>
                      </a:pPr>
                      <a:r>
                        <a:rPr lang="en-IN" altLang="en-US">
                          <a:solidFill>
                            <a:schemeClr val="bg1"/>
                          </a:solidFill>
                        </a:rPr>
                        <a:t>PROS OF THE PAPER</a:t>
                      </a:r>
                      <a:endParaRPr lang="en-IN" altLang="en-US">
                        <a:solidFill>
                          <a:schemeClr val="bg1"/>
                        </a:solidFill>
                      </a:endParaRPr>
                    </a:p>
                  </a:txBody>
                  <a:tcPr/>
                </a:tc>
                <a:tc>
                  <a:txBody>
                    <a:bodyPr/>
                    <a:p>
                      <a:pPr>
                        <a:buNone/>
                      </a:pPr>
                      <a:r>
                        <a:rPr lang="en-IN" altLang="en-US">
                          <a:solidFill>
                            <a:schemeClr val="bg1"/>
                          </a:solidFill>
                        </a:rPr>
                        <a:t>CONS OF THE PAPER</a:t>
                      </a:r>
                      <a:endParaRPr lang="en-IN" altLang="en-US">
                        <a:solidFill>
                          <a:schemeClr val="bg1"/>
                        </a:solidFill>
                      </a:endParaRPr>
                    </a:p>
                  </a:txBody>
                  <a:tcPr/>
                </a:tc>
              </a:tr>
              <a:tr h="1765935">
                <a:tc>
                  <a:txBody>
                    <a:bodyPr/>
                    <a:p>
                      <a:pPr>
                        <a:buNone/>
                      </a:pPr>
                      <a:r>
                        <a:rPr lang="en-IN" altLang="en-US">
                          <a:latin typeface="Times New Roman" panose="02020603050405020304" charset="0"/>
                          <a:cs typeface="Times New Roman" panose="02020603050405020304" charset="0"/>
                        </a:rPr>
                        <a:t>1</a:t>
                      </a:r>
                      <a:endParaRPr lang="en-IN" alt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 Bogorny V, Renso C, Aquino AR, et al. Constant – a conceptual data</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model for semantic trajectories of moving objects. Trans GIS. 2014;18(1):</a:t>
                      </a:r>
                      <a:endParaRPr lang="en-US">
                        <a:latin typeface="Times New Roman" panose="02020603050405020304" charset="0"/>
                        <a:cs typeface="Times New Roman" panose="02020603050405020304" charset="0"/>
                      </a:endParaRPr>
                    </a:p>
                    <a:p>
                      <a:pPr>
                        <a:buNone/>
                      </a:pPr>
                      <a:r>
                        <a:rPr lang="en-US">
                          <a:latin typeface="Times New Roman" panose="02020603050405020304" charset="0"/>
                          <a:cs typeface="Times New Roman" panose="02020603050405020304" charset="0"/>
                        </a:rPr>
                        <a:t>66–88.</a:t>
                      </a:r>
                      <a:endParaRPr lang="en-IN" altLang="en-US">
                        <a:latin typeface="Times New Roman" panose="02020603050405020304" charset="0"/>
                        <a:cs typeface="Times New Roman" panose="02020603050405020304" charset="0"/>
                      </a:endParaRPr>
                    </a:p>
                  </a:txBody>
                  <a:tcPr/>
                </a:tc>
                <a:tc>
                  <a:txBody>
                    <a:bodyPr/>
                    <a:p>
                      <a:pPr>
                        <a:buNone/>
                      </a:pPr>
                      <a:r>
                        <a:rPr lang="en-IN" altLang="en-US">
                          <a:latin typeface="Times New Roman" panose="02020603050405020304" charset="0"/>
                          <a:cs typeface="Times New Roman" panose="02020603050405020304" charset="0"/>
                        </a:rPr>
                        <a:t>The author introduced a model called Constant model that provide a more comprehensive and meaningful representation of trajectories, which can lead to more accurate and effective analysis and decision-making.</a:t>
                      </a:r>
                      <a:endParaRPr lang="en-IN" alt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The Constant model is relatively complex, with f</a:t>
                      </a:r>
                      <a:r>
                        <a:rPr lang="en-IN" altLang="en-US">
                          <a:latin typeface="Times New Roman" panose="02020603050405020304" charset="0"/>
                          <a:cs typeface="Times New Roman" panose="02020603050405020304" charset="0"/>
                        </a:rPr>
                        <a:t>our</a:t>
                      </a:r>
                      <a:r>
                        <a:rPr lang="en-US">
                          <a:latin typeface="Times New Roman" panose="02020603050405020304" charset="0"/>
                          <a:cs typeface="Times New Roman" panose="02020603050405020304" charset="0"/>
                        </a:rPr>
                        <a:t> main components and user-defined functions. This complexity may make it difficult for practitioners to understand and apply the model</a:t>
                      </a:r>
                      <a:r>
                        <a:rPr lang="en-IN" altLang="en-US">
                          <a:latin typeface="Times New Roman" panose="02020603050405020304" charset="0"/>
                          <a:cs typeface="Times New Roman" panose="02020603050405020304" charset="0"/>
                        </a:rPr>
                        <a:t>.</a:t>
                      </a:r>
                      <a:endParaRPr lang="en-IN" altLang="en-US">
                        <a:latin typeface="Times New Roman" panose="02020603050405020304" charset="0"/>
                        <a:cs typeface="Times New Roman" panose="02020603050405020304" charset="0"/>
                      </a:endParaRPr>
                    </a:p>
                  </a:txBody>
                  <a:tcPr/>
                </a:tc>
              </a:tr>
              <a:tr h="1529715">
                <a:tc>
                  <a:txBody>
                    <a:bodyPr/>
                    <a:p>
                      <a:pPr>
                        <a:buNone/>
                      </a:pPr>
                      <a:r>
                        <a:rPr lang="en-IN" altLang="en-US">
                          <a:latin typeface="Times New Roman" panose="02020603050405020304" charset="0"/>
                          <a:cs typeface="Times New Roman" panose="02020603050405020304" charset="0"/>
                        </a:rPr>
                        <a:t>2.</a:t>
                      </a:r>
                      <a:endParaRPr lang="en-IN" alt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Spaccapietra S, Parent C, Damiani ML, et al. A conceptual view on trajectories. Data Knowl Eng. 2008;65(1):126–146</a:t>
                      </a:r>
                      <a:endParaRPr 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The authors discuss various operations and queries that can be performed on trajectories, which can be useful for research</a:t>
                      </a:r>
                      <a:r>
                        <a:rPr lang="en-IN" altLang="en-US">
                          <a:latin typeface="Times New Roman" panose="02020603050405020304" charset="0"/>
                          <a:cs typeface="Times New Roman" panose="02020603050405020304" charset="0"/>
                        </a:rPr>
                        <a:t> purpose</a:t>
                      </a:r>
                      <a:endParaRPr lang="en-IN" altLang="en-US">
                        <a:latin typeface="Times New Roman" panose="02020603050405020304" charset="0"/>
                        <a:cs typeface="Times New Roman" panose="02020603050405020304" charset="0"/>
                      </a:endParaRPr>
                    </a:p>
                  </a:txBody>
                  <a:tcPr/>
                </a:tc>
                <a:tc>
                  <a:txBody>
                    <a:bodyPr/>
                    <a:p>
                      <a:pPr>
                        <a:buNone/>
                      </a:pPr>
                      <a:r>
                        <a:rPr lang="en-US">
                          <a:latin typeface="Times New Roman" panose="02020603050405020304" charset="0"/>
                          <a:cs typeface="Times New Roman" panose="02020603050405020304" charset="0"/>
                        </a:rPr>
                        <a:t>The paper focuses primarily on the conceptual framework for trajectories, and does not provide a detailed analysis or evaluation of specific algorithms or techniques for trajectory analysis.</a:t>
                      </a:r>
                      <a:endParaRPr lang="en-US">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9741</Words>
  <Application>WPS Presentation</Application>
  <PresentationFormat/>
  <Paragraphs>227</Paragraphs>
  <Slides>23</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23</vt:i4>
      </vt:variant>
    </vt:vector>
  </HeadingPairs>
  <TitlesOfParts>
    <vt:vector size="52" baseType="lpstr">
      <vt:lpstr>Arial</vt:lpstr>
      <vt:lpstr>SimSun</vt:lpstr>
      <vt:lpstr>Wingdings</vt:lpstr>
      <vt:lpstr>Arial</vt:lpstr>
      <vt:lpstr>Vidaloka</vt:lpstr>
      <vt:lpstr>Montserrat</vt:lpstr>
      <vt:lpstr>Lato</vt:lpstr>
      <vt:lpstr>Crimson Text</vt:lpstr>
      <vt:lpstr>Merriweather Light</vt:lpstr>
      <vt:lpstr>Russo One</vt:lpstr>
      <vt:lpstr>Mako</vt:lpstr>
      <vt:lpstr>Josefin Sans</vt:lpstr>
      <vt:lpstr>Segoe Print</vt:lpstr>
      <vt:lpstr>Open Sans SemiBold</vt:lpstr>
      <vt:lpstr>Open Sans</vt:lpstr>
      <vt:lpstr>Proxima Nova Semibold</vt:lpstr>
      <vt:lpstr>Proxima Nova</vt:lpstr>
      <vt:lpstr>Montserrat Medium</vt:lpstr>
      <vt:lpstr>Microsoft YaHei</vt:lpstr>
      <vt:lpstr>Arial Unicode MS</vt:lpstr>
      <vt:lpstr>Oswald</vt:lpstr>
      <vt:lpstr>PT Sans</vt:lpstr>
      <vt:lpstr>Merriweather</vt:lpstr>
      <vt:lpstr>Calibri</vt:lpstr>
      <vt:lpstr>Amatic SC</vt:lpstr>
      <vt:lpstr>Roboto Medium</vt:lpstr>
      <vt:lpstr>Algerian</vt:lpstr>
      <vt:lpstr>Times New Roman</vt:lpstr>
      <vt:lpstr>Minimalist Business Slides XL by Slidesgo</vt:lpstr>
      <vt:lpstr>Minimalist Business Slides</vt:lpstr>
      <vt:lpstr>Contents of this template</vt:lpstr>
      <vt:lpstr>The slide title goes here!</vt:lpstr>
      <vt:lpstr>PowerPoint 演示文稿</vt:lpstr>
      <vt:lpstr>01</vt:lpstr>
      <vt:lpstr>The slide title goes here!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Whoa!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PROCESSING OF SPATIO TEMPORAL AGGREGATE QUERIES</dc:title>
  <dc:creator/>
  <cp:lastModifiedBy>farha</cp:lastModifiedBy>
  <cp:revision>25</cp:revision>
  <dcterms:created xsi:type="dcterms:W3CDTF">2023-03-02T03:12:47Z</dcterms:created>
  <dcterms:modified xsi:type="dcterms:W3CDTF">2023-03-06T06:06:24Z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115F828B2218449893156740ABFE69A2</vt:lpwstr>
  </property>
  <property fmtid="{D5CDD505-2E9C-101B-9397-08002B2CF9AE}" pid="3" name="KSOProductBuildVer">
    <vt:lpwstr>1033-11.2.0.11440</vt:lpwstr>
  </property>
</Properties>
</file>