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6"/>
  </p:notesMasterIdLst>
  <p:sldIdLst>
    <p:sldId id="256" r:id="rId2"/>
    <p:sldId id="267" r:id="rId3"/>
    <p:sldId id="257" r:id="rId4"/>
    <p:sldId id="258" r:id="rId5"/>
    <p:sldId id="259" r:id="rId6"/>
    <p:sldId id="268" r:id="rId7"/>
    <p:sldId id="269" r:id="rId8"/>
    <p:sldId id="261" r:id="rId9"/>
    <p:sldId id="262" r:id="rId10"/>
    <p:sldId id="260" r:id="rId11"/>
    <p:sldId id="270" r:id="rId12"/>
    <p:sldId id="263" r:id="rId13"/>
    <p:sldId id="265" r:id="rId14"/>
    <p:sldId id="272" r:id="rId15"/>
    <p:sldId id="284" r:id="rId16"/>
    <p:sldId id="286" r:id="rId17"/>
    <p:sldId id="287" r:id="rId18"/>
    <p:sldId id="288" r:id="rId19"/>
    <p:sldId id="274" r:id="rId20"/>
    <p:sldId id="266" r:id="rId21"/>
    <p:sldId id="276" r:id="rId22"/>
    <p:sldId id="281" r:id="rId23"/>
    <p:sldId id="282"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533C-8165-40C1-BF6C-C6CCE0D3574C}" type="datetimeFigureOut">
              <a:rPr lang="en-GB" smtClean="0"/>
              <a:t>10/11/2021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D1CDB-5CF2-479E-B6F2-DBC0236B5605}" type="slidenum">
              <a:rPr lang="en-GB" smtClean="0"/>
              <a:t>‹#›</a:t>
            </a:fld>
            <a:endParaRPr lang="en-GB"/>
          </a:p>
        </p:txBody>
      </p:sp>
    </p:spTree>
    <p:extLst>
      <p:ext uri="{BB962C8B-B14F-4D97-AF65-F5344CB8AC3E}">
        <p14:creationId xmlns:p14="http://schemas.microsoft.com/office/powerpoint/2010/main" val="333197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goal for this sprint was to research what map servers and 3D web technologies were available for displaying a map with layers, lines and polygons, and a simulator that can run on it. We managed to achieve that goal, as well as do some exploratory research into map data and flight tracking API’s. We are also starting to install the technologies required and set up the map server we chose, and are working on a database, although this is far from finished. If you have any questions or comments at any point, feel free to ask.</a:t>
            </a:r>
          </a:p>
        </p:txBody>
      </p:sp>
      <p:sp>
        <p:nvSpPr>
          <p:cNvPr id="4" name="Slide Number Placeholder 3"/>
          <p:cNvSpPr>
            <a:spLocks noGrp="1"/>
          </p:cNvSpPr>
          <p:nvPr>
            <p:ph type="sldNum" sz="quarter" idx="5"/>
          </p:nvPr>
        </p:nvSpPr>
        <p:spPr/>
        <p:txBody>
          <a:bodyPr/>
          <a:lstStyle/>
          <a:p>
            <a:fld id="{AA0D1CDB-5CF2-479E-B6F2-DBC0236B5605}" type="slidenum">
              <a:rPr lang="en-GB" smtClean="0"/>
              <a:t>1</a:t>
            </a:fld>
            <a:endParaRPr lang="en-GB"/>
          </a:p>
        </p:txBody>
      </p:sp>
    </p:spTree>
    <p:extLst>
      <p:ext uri="{BB962C8B-B14F-4D97-AF65-F5344CB8AC3E}">
        <p14:creationId xmlns:p14="http://schemas.microsoft.com/office/powerpoint/2010/main" val="35226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library we looked at is </a:t>
            </a:r>
            <a:r>
              <a:rPr lang="en-GB" dirty="0" err="1"/>
              <a:t>cesium</a:t>
            </a:r>
            <a:r>
              <a:rPr lang="en-GB" dirty="0"/>
              <a:t>. It has very strong documentation and tutorials for things we need like layers, lines and polygons and terrain data. It is also considered very powerful for drawing 2D and 3D polygons which will help in our simulations. There are a lot of tutorials on how we can integrate it with </a:t>
            </a:r>
            <a:r>
              <a:rPr lang="en-GB" dirty="0" err="1"/>
              <a:t>geoserver</a:t>
            </a:r>
            <a:r>
              <a:rPr lang="en-GB" dirty="0"/>
              <a:t>.</a:t>
            </a:r>
          </a:p>
        </p:txBody>
      </p:sp>
      <p:sp>
        <p:nvSpPr>
          <p:cNvPr id="4" name="Slide Number Placeholder 3"/>
          <p:cNvSpPr>
            <a:spLocks noGrp="1"/>
          </p:cNvSpPr>
          <p:nvPr>
            <p:ph type="sldNum" sz="quarter" idx="5"/>
          </p:nvPr>
        </p:nvSpPr>
        <p:spPr/>
        <p:txBody>
          <a:bodyPr/>
          <a:lstStyle/>
          <a:p>
            <a:fld id="{AA0D1CDB-5CF2-479E-B6F2-DBC0236B5605}" type="slidenum">
              <a:rPr lang="en-GB" smtClean="0"/>
              <a:t>10</a:t>
            </a:fld>
            <a:endParaRPr lang="en-GB"/>
          </a:p>
        </p:txBody>
      </p:sp>
    </p:spTree>
    <p:extLst>
      <p:ext uri="{BB962C8B-B14F-4D97-AF65-F5344CB8AC3E}">
        <p14:creationId xmlns:p14="http://schemas.microsoft.com/office/powerpoint/2010/main" val="1103093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tutorials on things like terrain, layers and using 2D and 3D. </a:t>
            </a:r>
            <a:r>
              <a:rPr lang="en-GB" dirty="0" err="1"/>
              <a:t>Cesium</a:t>
            </a:r>
            <a:r>
              <a:rPr lang="en-GB" dirty="0"/>
              <a:t> also has an excellent blog with articles on how to use the </a:t>
            </a:r>
            <a:r>
              <a:rPr lang="en-GB" dirty="0" err="1"/>
              <a:t>milsymbol</a:t>
            </a:r>
            <a:r>
              <a:rPr lang="en-GB" dirty="0"/>
              <a:t> library and how to animate a path like we will need to do for the simulator.</a:t>
            </a:r>
          </a:p>
        </p:txBody>
      </p:sp>
      <p:sp>
        <p:nvSpPr>
          <p:cNvPr id="4" name="Slide Number Placeholder 3"/>
          <p:cNvSpPr>
            <a:spLocks noGrp="1"/>
          </p:cNvSpPr>
          <p:nvPr>
            <p:ph type="sldNum" sz="quarter" idx="5"/>
          </p:nvPr>
        </p:nvSpPr>
        <p:spPr/>
        <p:txBody>
          <a:bodyPr/>
          <a:lstStyle/>
          <a:p>
            <a:fld id="{AA0D1CDB-5CF2-479E-B6F2-DBC0236B5605}" type="slidenum">
              <a:rPr lang="en-GB" smtClean="0"/>
              <a:t>11</a:t>
            </a:fld>
            <a:endParaRPr lang="en-GB"/>
          </a:p>
        </p:txBody>
      </p:sp>
    </p:spTree>
    <p:extLst>
      <p:ext uri="{BB962C8B-B14F-4D97-AF65-F5344CB8AC3E}">
        <p14:creationId xmlns:p14="http://schemas.microsoft.com/office/powerpoint/2010/main" val="111626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looked at google earth enterprise, which has a lot of good documentation but isn’t used as much and might be harder to integrate with military symbols or flight data because there’s not as much available online for that.</a:t>
            </a:r>
          </a:p>
        </p:txBody>
      </p:sp>
      <p:sp>
        <p:nvSpPr>
          <p:cNvPr id="4" name="Slide Number Placeholder 3"/>
          <p:cNvSpPr>
            <a:spLocks noGrp="1"/>
          </p:cNvSpPr>
          <p:nvPr>
            <p:ph type="sldNum" sz="quarter" idx="5"/>
          </p:nvPr>
        </p:nvSpPr>
        <p:spPr/>
        <p:txBody>
          <a:bodyPr/>
          <a:lstStyle/>
          <a:p>
            <a:fld id="{AA0D1CDB-5CF2-479E-B6F2-DBC0236B5605}" type="slidenum">
              <a:rPr lang="en-GB" smtClean="0"/>
              <a:t>12</a:t>
            </a:fld>
            <a:endParaRPr lang="en-GB"/>
          </a:p>
        </p:txBody>
      </p:sp>
    </p:spTree>
    <p:extLst>
      <p:ext uri="{BB962C8B-B14F-4D97-AF65-F5344CB8AC3E}">
        <p14:creationId xmlns:p14="http://schemas.microsoft.com/office/powerpoint/2010/main" val="2668727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looked at a library called </a:t>
            </a:r>
            <a:r>
              <a:rPr lang="en-GB" dirty="0" err="1"/>
              <a:t>Maptalks</a:t>
            </a:r>
            <a:r>
              <a:rPr lang="en-GB" dirty="0"/>
              <a:t> which has at least most of the features we need, but it is nowhere near as widely used and doesn’t mention OGC standards.</a:t>
            </a:r>
          </a:p>
        </p:txBody>
      </p:sp>
      <p:sp>
        <p:nvSpPr>
          <p:cNvPr id="4" name="Slide Number Placeholder 3"/>
          <p:cNvSpPr>
            <a:spLocks noGrp="1"/>
          </p:cNvSpPr>
          <p:nvPr>
            <p:ph type="sldNum" sz="quarter" idx="5"/>
          </p:nvPr>
        </p:nvSpPr>
        <p:spPr/>
        <p:txBody>
          <a:bodyPr/>
          <a:lstStyle/>
          <a:p>
            <a:fld id="{AA0D1CDB-5CF2-479E-B6F2-DBC0236B5605}" type="slidenum">
              <a:rPr lang="en-GB" smtClean="0"/>
              <a:t>13</a:t>
            </a:fld>
            <a:endParaRPr lang="en-GB"/>
          </a:p>
        </p:txBody>
      </p:sp>
    </p:spTree>
    <p:extLst>
      <p:ext uri="{BB962C8B-B14F-4D97-AF65-F5344CB8AC3E}">
        <p14:creationId xmlns:p14="http://schemas.microsoft.com/office/powerpoint/2010/main" val="4222852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chose </a:t>
            </a:r>
            <a:r>
              <a:rPr lang="en-GB" dirty="0" err="1"/>
              <a:t>cesium</a:t>
            </a:r>
            <a:r>
              <a:rPr lang="en-GB" dirty="0"/>
              <a:t> because along with </a:t>
            </a:r>
            <a:r>
              <a:rPr lang="en-GB" dirty="0" err="1"/>
              <a:t>worldwind</a:t>
            </a:r>
            <a:r>
              <a:rPr lang="en-GB" dirty="0"/>
              <a:t>, they are the widely used and well documented frameworks. We chose </a:t>
            </a:r>
            <a:r>
              <a:rPr lang="en-GB" dirty="0" err="1"/>
              <a:t>cesium</a:t>
            </a:r>
            <a:r>
              <a:rPr lang="en-GB" dirty="0"/>
              <a:t> because there are a lot of useful blogs on their site and others with tutorials on how to set it up with pretty much every other technology we’ll need for the project.</a:t>
            </a:r>
          </a:p>
        </p:txBody>
      </p:sp>
      <p:sp>
        <p:nvSpPr>
          <p:cNvPr id="4" name="Slide Number Placeholder 3"/>
          <p:cNvSpPr>
            <a:spLocks noGrp="1"/>
          </p:cNvSpPr>
          <p:nvPr>
            <p:ph type="sldNum" sz="quarter" idx="5"/>
          </p:nvPr>
        </p:nvSpPr>
        <p:spPr/>
        <p:txBody>
          <a:bodyPr/>
          <a:lstStyle/>
          <a:p>
            <a:fld id="{AA0D1CDB-5CF2-479E-B6F2-DBC0236B5605}" type="slidenum">
              <a:rPr lang="en-GB" smtClean="0"/>
              <a:t>14</a:t>
            </a:fld>
            <a:endParaRPr lang="en-GB"/>
          </a:p>
        </p:txBody>
      </p:sp>
    </p:spTree>
    <p:extLst>
      <p:ext uri="{BB962C8B-B14F-4D97-AF65-F5344CB8AC3E}">
        <p14:creationId xmlns:p14="http://schemas.microsoft.com/office/powerpoint/2010/main" val="337826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looked into some data we could use in our application. Most of the data we need is available through </a:t>
            </a:r>
            <a:r>
              <a:rPr lang="en-GB" dirty="0" err="1"/>
              <a:t>cesium</a:t>
            </a:r>
            <a:r>
              <a:rPr lang="en-GB" dirty="0"/>
              <a:t> and </a:t>
            </a:r>
            <a:r>
              <a:rPr lang="en-GB" dirty="0" err="1"/>
              <a:t>geoserver</a:t>
            </a:r>
            <a:r>
              <a:rPr lang="en-GB" dirty="0"/>
              <a:t> already, including terrain data, but this is mostly just geographical features. We might want more specific area maps to highlight things like city names and borders, or many maps of streets and buildings. We should make sure that any map data we find is in an OGC compliant form like web map service or web feature service)</a:t>
            </a:r>
          </a:p>
        </p:txBody>
      </p:sp>
      <p:sp>
        <p:nvSpPr>
          <p:cNvPr id="4" name="Slide Number Placeholder 3"/>
          <p:cNvSpPr>
            <a:spLocks noGrp="1"/>
          </p:cNvSpPr>
          <p:nvPr>
            <p:ph type="sldNum" sz="quarter" idx="5"/>
          </p:nvPr>
        </p:nvSpPr>
        <p:spPr/>
        <p:txBody>
          <a:bodyPr/>
          <a:lstStyle/>
          <a:p>
            <a:fld id="{AA0D1CDB-5CF2-479E-B6F2-DBC0236B5605}" type="slidenum">
              <a:rPr lang="en-GB" smtClean="0"/>
              <a:t>15</a:t>
            </a:fld>
            <a:endParaRPr lang="en-GB"/>
          </a:p>
        </p:txBody>
      </p:sp>
    </p:spTree>
    <p:extLst>
      <p:ext uri="{BB962C8B-B14F-4D97-AF65-F5344CB8AC3E}">
        <p14:creationId xmlns:p14="http://schemas.microsoft.com/office/powerpoint/2010/main" val="1164522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Ordnance Survey open data website is excellent for maps of the UK in many different formats. It include boundary maps, maps of cities, towns and road networks, postcode maps, maps of green spaces etc. which is all centred on great </a:t>
            </a:r>
            <a:r>
              <a:rPr lang="en-GB" dirty="0" err="1"/>
              <a:t>britain</a:t>
            </a:r>
            <a:endParaRPr lang="en-GB" dirty="0"/>
          </a:p>
        </p:txBody>
      </p:sp>
      <p:sp>
        <p:nvSpPr>
          <p:cNvPr id="4" name="Slide Number Placeholder 3"/>
          <p:cNvSpPr>
            <a:spLocks noGrp="1"/>
          </p:cNvSpPr>
          <p:nvPr>
            <p:ph type="sldNum" sz="quarter" idx="5"/>
          </p:nvPr>
        </p:nvSpPr>
        <p:spPr/>
        <p:txBody>
          <a:bodyPr/>
          <a:lstStyle/>
          <a:p>
            <a:fld id="{AA0D1CDB-5CF2-479E-B6F2-DBC0236B5605}" type="slidenum">
              <a:rPr lang="en-GB" smtClean="0"/>
              <a:t>16</a:t>
            </a:fld>
            <a:endParaRPr lang="en-GB"/>
          </a:p>
        </p:txBody>
      </p:sp>
    </p:spTree>
    <p:extLst>
      <p:ext uri="{BB962C8B-B14F-4D97-AF65-F5344CB8AC3E}">
        <p14:creationId xmlns:p14="http://schemas.microsoft.com/office/powerpoint/2010/main" val="887351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Open Geography Portal is a website run by the Office for National Statistics in the UK, and it provides a lot of constituency maps and boundary maps as feature layers which we could use on </a:t>
            </a:r>
            <a:r>
              <a:rPr lang="en-GB" dirty="0" err="1"/>
              <a:t>Cesium</a:t>
            </a:r>
            <a:endParaRPr lang="en-GB" dirty="0"/>
          </a:p>
        </p:txBody>
      </p:sp>
      <p:sp>
        <p:nvSpPr>
          <p:cNvPr id="4" name="Slide Number Placeholder 3"/>
          <p:cNvSpPr>
            <a:spLocks noGrp="1"/>
          </p:cNvSpPr>
          <p:nvPr>
            <p:ph type="sldNum" sz="quarter" idx="5"/>
          </p:nvPr>
        </p:nvSpPr>
        <p:spPr/>
        <p:txBody>
          <a:bodyPr/>
          <a:lstStyle/>
          <a:p>
            <a:fld id="{AA0D1CDB-5CF2-479E-B6F2-DBC0236B5605}" type="slidenum">
              <a:rPr lang="en-GB" smtClean="0"/>
              <a:t>17</a:t>
            </a:fld>
            <a:endParaRPr lang="en-GB"/>
          </a:p>
        </p:txBody>
      </p:sp>
    </p:spTree>
    <p:extLst>
      <p:ext uri="{BB962C8B-B14F-4D97-AF65-F5344CB8AC3E}">
        <p14:creationId xmlns:p14="http://schemas.microsoft.com/office/powerpoint/2010/main" val="376000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Scottish Spatial Data Infrastructure is a website run by the Scottish government which provides thousands of maps of different things centred around Scotland, including standard boundary and constituency maps but also things like forest maps, broadband coverage maps, gas network maps and maps for waste management centres. It’s likely that we’ll at least explore these maps if we can get the main features built in.</a:t>
            </a:r>
          </a:p>
        </p:txBody>
      </p:sp>
      <p:sp>
        <p:nvSpPr>
          <p:cNvPr id="4" name="Slide Number Placeholder 3"/>
          <p:cNvSpPr>
            <a:spLocks noGrp="1"/>
          </p:cNvSpPr>
          <p:nvPr>
            <p:ph type="sldNum" sz="quarter" idx="5"/>
          </p:nvPr>
        </p:nvSpPr>
        <p:spPr/>
        <p:txBody>
          <a:bodyPr/>
          <a:lstStyle/>
          <a:p>
            <a:fld id="{AA0D1CDB-5CF2-479E-B6F2-DBC0236B5605}" type="slidenum">
              <a:rPr lang="en-GB" smtClean="0"/>
              <a:t>18</a:t>
            </a:fld>
            <a:endParaRPr lang="en-GB"/>
          </a:p>
        </p:txBody>
      </p:sp>
    </p:spTree>
    <p:extLst>
      <p:ext uri="{BB962C8B-B14F-4D97-AF65-F5344CB8AC3E}">
        <p14:creationId xmlns:p14="http://schemas.microsoft.com/office/powerpoint/2010/main" val="1237972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our simulator, we could use our own random or manually created paths to animate our icons moving through, or we can use data such as AIS for ships or ADS-B for planes. As the web app needs to work offline, we need to have some sort of simulator which can work without an offline feed, so we’ll focus on manually creating a simulator. This gives us more freedom for customisation and we don’t have to rely on for example if we have 1000 flights to animate, or the limitations of any API’s we use. If we have time, we’ll try to implement flight data.</a:t>
            </a:r>
          </a:p>
        </p:txBody>
      </p:sp>
      <p:sp>
        <p:nvSpPr>
          <p:cNvPr id="4" name="Slide Number Placeholder 3"/>
          <p:cNvSpPr>
            <a:spLocks noGrp="1"/>
          </p:cNvSpPr>
          <p:nvPr>
            <p:ph type="sldNum" sz="quarter" idx="5"/>
          </p:nvPr>
        </p:nvSpPr>
        <p:spPr/>
        <p:txBody>
          <a:bodyPr/>
          <a:lstStyle/>
          <a:p>
            <a:fld id="{AA0D1CDB-5CF2-479E-B6F2-DBC0236B5605}" type="slidenum">
              <a:rPr lang="en-GB" smtClean="0"/>
              <a:t>19</a:t>
            </a:fld>
            <a:endParaRPr lang="en-GB"/>
          </a:p>
        </p:txBody>
      </p:sp>
    </p:spTree>
    <p:extLst>
      <p:ext uri="{BB962C8B-B14F-4D97-AF65-F5344CB8AC3E}">
        <p14:creationId xmlns:p14="http://schemas.microsoft.com/office/powerpoint/2010/main" val="137097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need a map server that supports OGC standards and that is free to use for any purpose, preferably we are looking for open source.  We want a server that has been widely used so we know it is likely to be reliable and will have more information online such as tutorials and forum posts about common issues</a:t>
            </a:r>
          </a:p>
        </p:txBody>
      </p:sp>
      <p:sp>
        <p:nvSpPr>
          <p:cNvPr id="4" name="Slide Number Placeholder 3"/>
          <p:cNvSpPr>
            <a:spLocks noGrp="1"/>
          </p:cNvSpPr>
          <p:nvPr>
            <p:ph type="sldNum" sz="quarter" idx="5"/>
          </p:nvPr>
        </p:nvSpPr>
        <p:spPr/>
        <p:txBody>
          <a:bodyPr/>
          <a:lstStyle/>
          <a:p>
            <a:fld id="{AA0D1CDB-5CF2-479E-B6F2-DBC0236B5605}" type="slidenum">
              <a:rPr lang="en-GB" smtClean="0"/>
              <a:t>2</a:t>
            </a:fld>
            <a:endParaRPr lang="en-GB"/>
          </a:p>
        </p:txBody>
      </p:sp>
    </p:spTree>
    <p:extLst>
      <p:ext uri="{BB962C8B-B14F-4D97-AF65-F5344CB8AC3E}">
        <p14:creationId xmlns:p14="http://schemas.microsoft.com/office/powerpoint/2010/main" val="4194737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best interface we could find for live feeds is ADS-B through </a:t>
            </a:r>
            <a:r>
              <a:rPr lang="en-GB" dirty="0" err="1"/>
              <a:t>opensky</a:t>
            </a:r>
            <a:r>
              <a:rPr lang="en-GB" dirty="0"/>
              <a:t>. Almost every other live feed for ships or planes is a paid subscription. There is a decent amount of </a:t>
            </a:r>
            <a:r>
              <a:rPr lang="en-GB" dirty="0" err="1"/>
              <a:t>customisaton</a:t>
            </a:r>
            <a:r>
              <a:rPr lang="en-GB" dirty="0"/>
              <a:t> in the requests, for example we can choose bounds for planes. The data has limitations, it can only go an hour in the past and it only updates every 5 seconds, but it should be enough to animate.</a:t>
            </a:r>
          </a:p>
        </p:txBody>
      </p:sp>
      <p:sp>
        <p:nvSpPr>
          <p:cNvPr id="4" name="Slide Number Placeholder 3"/>
          <p:cNvSpPr>
            <a:spLocks noGrp="1"/>
          </p:cNvSpPr>
          <p:nvPr>
            <p:ph type="sldNum" sz="quarter" idx="5"/>
          </p:nvPr>
        </p:nvSpPr>
        <p:spPr/>
        <p:txBody>
          <a:bodyPr/>
          <a:lstStyle/>
          <a:p>
            <a:fld id="{AA0D1CDB-5CF2-479E-B6F2-DBC0236B5605}" type="slidenum">
              <a:rPr lang="en-GB" smtClean="0"/>
              <a:t>20</a:t>
            </a:fld>
            <a:endParaRPr lang="en-GB"/>
          </a:p>
        </p:txBody>
      </p:sp>
    </p:spTree>
    <p:extLst>
      <p:ext uri="{BB962C8B-B14F-4D97-AF65-F5344CB8AC3E}">
        <p14:creationId xmlns:p14="http://schemas.microsoft.com/office/powerpoint/2010/main" val="1812512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our updated block diagram to reflect the technologies we’ve chosen to use</a:t>
            </a:r>
          </a:p>
        </p:txBody>
      </p:sp>
      <p:sp>
        <p:nvSpPr>
          <p:cNvPr id="4" name="Slide Number Placeholder 3"/>
          <p:cNvSpPr>
            <a:spLocks noGrp="1"/>
          </p:cNvSpPr>
          <p:nvPr>
            <p:ph type="sldNum" sz="quarter" idx="5"/>
          </p:nvPr>
        </p:nvSpPr>
        <p:spPr/>
        <p:txBody>
          <a:bodyPr/>
          <a:lstStyle/>
          <a:p>
            <a:fld id="{AA0D1CDB-5CF2-479E-B6F2-DBC0236B5605}" type="slidenum">
              <a:rPr lang="en-GB" smtClean="0"/>
              <a:t>21</a:t>
            </a:fld>
            <a:endParaRPr lang="en-GB"/>
          </a:p>
        </p:txBody>
      </p:sp>
    </p:spTree>
    <p:extLst>
      <p:ext uri="{BB962C8B-B14F-4D97-AF65-F5344CB8AC3E}">
        <p14:creationId xmlns:p14="http://schemas.microsoft.com/office/powerpoint/2010/main" val="87097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 wireframe of the general layout, the fonts and colours are likely to change</a:t>
            </a:r>
          </a:p>
        </p:txBody>
      </p:sp>
      <p:sp>
        <p:nvSpPr>
          <p:cNvPr id="4" name="Slide Number Placeholder 3"/>
          <p:cNvSpPr>
            <a:spLocks noGrp="1"/>
          </p:cNvSpPr>
          <p:nvPr>
            <p:ph type="sldNum" sz="quarter" idx="5"/>
          </p:nvPr>
        </p:nvSpPr>
        <p:spPr/>
        <p:txBody>
          <a:bodyPr/>
          <a:lstStyle/>
          <a:p>
            <a:fld id="{AA0D1CDB-5CF2-479E-B6F2-DBC0236B5605}" type="slidenum">
              <a:rPr lang="en-GB" smtClean="0"/>
              <a:t>22</a:t>
            </a:fld>
            <a:endParaRPr lang="en-GB"/>
          </a:p>
        </p:txBody>
      </p:sp>
    </p:spTree>
    <p:extLst>
      <p:ext uri="{BB962C8B-B14F-4D97-AF65-F5344CB8AC3E}">
        <p14:creationId xmlns:p14="http://schemas.microsoft.com/office/powerpoint/2010/main" val="3848866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have a toolbar with a logo and options to put icons, lines and shapes on the map. We’ll have a layers panel which can be collapsed with an arrow at the top or something similar and every layer can be turned on or off. We’re hoping if we have time to add the ability to group layers so they can be toggled on and off together. We also plan to have a table which will come up if you click on an element with some extra information, which can be closed with some sort of X button.</a:t>
            </a:r>
          </a:p>
        </p:txBody>
      </p:sp>
      <p:sp>
        <p:nvSpPr>
          <p:cNvPr id="4" name="Slide Number Placeholder 3"/>
          <p:cNvSpPr>
            <a:spLocks noGrp="1"/>
          </p:cNvSpPr>
          <p:nvPr>
            <p:ph type="sldNum" sz="quarter" idx="5"/>
          </p:nvPr>
        </p:nvSpPr>
        <p:spPr/>
        <p:txBody>
          <a:bodyPr/>
          <a:lstStyle/>
          <a:p>
            <a:fld id="{AA0D1CDB-5CF2-479E-B6F2-DBC0236B5605}" type="slidenum">
              <a:rPr lang="en-GB" smtClean="0"/>
              <a:t>23</a:t>
            </a:fld>
            <a:endParaRPr lang="en-GB"/>
          </a:p>
        </p:txBody>
      </p:sp>
    </p:spTree>
    <p:extLst>
      <p:ext uri="{BB962C8B-B14F-4D97-AF65-F5344CB8AC3E}">
        <p14:creationId xmlns:p14="http://schemas.microsoft.com/office/powerpoint/2010/main" val="2887615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have any questions about this presentation or anything else, I’m happy to take them now, and then we’ll go on to planning the next sprint</a:t>
            </a:r>
          </a:p>
        </p:txBody>
      </p:sp>
      <p:sp>
        <p:nvSpPr>
          <p:cNvPr id="4" name="Slide Number Placeholder 3"/>
          <p:cNvSpPr>
            <a:spLocks noGrp="1"/>
          </p:cNvSpPr>
          <p:nvPr>
            <p:ph type="sldNum" sz="quarter" idx="5"/>
          </p:nvPr>
        </p:nvSpPr>
        <p:spPr/>
        <p:txBody>
          <a:bodyPr/>
          <a:lstStyle/>
          <a:p>
            <a:fld id="{AA0D1CDB-5CF2-479E-B6F2-DBC0236B5605}" type="slidenum">
              <a:rPr lang="en-GB" smtClean="0"/>
              <a:t>24</a:t>
            </a:fld>
            <a:endParaRPr lang="en-GB"/>
          </a:p>
        </p:txBody>
      </p:sp>
    </p:spTree>
    <p:extLst>
      <p:ext uri="{BB962C8B-B14F-4D97-AF65-F5344CB8AC3E}">
        <p14:creationId xmlns:p14="http://schemas.microsoft.com/office/powerpoint/2010/main" val="55356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server we looked at is </a:t>
            </a:r>
            <a:r>
              <a:rPr lang="en-GB" dirty="0" err="1"/>
              <a:t>geoserver</a:t>
            </a:r>
            <a:r>
              <a:rPr lang="en-GB" dirty="0"/>
              <a:t>. It’s OGC compliant and open source and one of the most widely used. It has a lot of documentation and tutorials for most likely anything we’ll need. It also has support for scripting in python and </a:t>
            </a:r>
            <a:r>
              <a:rPr lang="en-GB" dirty="0" err="1"/>
              <a:t>javascript</a:t>
            </a:r>
            <a:r>
              <a:rPr lang="en-GB" dirty="0"/>
              <a:t> if needed.</a:t>
            </a:r>
          </a:p>
        </p:txBody>
      </p:sp>
      <p:sp>
        <p:nvSpPr>
          <p:cNvPr id="4" name="Slide Number Placeholder 3"/>
          <p:cNvSpPr>
            <a:spLocks noGrp="1"/>
          </p:cNvSpPr>
          <p:nvPr>
            <p:ph type="sldNum" sz="quarter" idx="5"/>
          </p:nvPr>
        </p:nvSpPr>
        <p:spPr/>
        <p:txBody>
          <a:bodyPr/>
          <a:lstStyle/>
          <a:p>
            <a:fld id="{AA0D1CDB-5CF2-479E-B6F2-DBC0236B5605}" type="slidenum">
              <a:rPr lang="en-GB" smtClean="0"/>
              <a:t>3</a:t>
            </a:fld>
            <a:endParaRPr lang="en-GB"/>
          </a:p>
        </p:txBody>
      </p:sp>
    </p:spTree>
    <p:extLst>
      <p:ext uri="{BB962C8B-B14F-4D97-AF65-F5344CB8AC3E}">
        <p14:creationId xmlns:p14="http://schemas.microsoft.com/office/powerpoint/2010/main" val="2596198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server is </a:t>
            </a:r>
            <a:r>
              <a:rPr lang="en-GB" dirty="0" err="1"/>
              <a:t>mapserver</a:t>
            </a:r>
            <a:r>
              <a:rPr lang="en-GB" dirty="0"/>
              <a:t>. It is also open source and OGC compliant but the setup process is more complicated and there is less information online on the website and in general.</a:t>
            </a:r>
          </a:p>
        </p:txBody>
      </p:sp>
      <p:sp>
        <p:nvSpPr>
          <p:cNvPr id="4" name="Slide Number Placeholder 3"/>
          <p:cNvSpPr>
            <a:spLocks noGrp="1"/>
          </p:cNvSpPr>
          <p:nvPr>
            <p:ph type="sldNum" sz="quarter" idx="5"/>
          </p:nvPr>
        </p:nvSpPr>
        <p:spPr/>
        <p:txBody>
          <a:bodyPr/>
          <a:lstStyle/>
          <a:p>
            <a:fld id="{AA0D1CDB-5CF2-479E-B6F2-DBC0236B5605}" type="slidenum">
              <a:rPr lang="en-GB" smtClean="0"/>
              <a:t>4</a:t>
            </a:fld>
            <a:endParaRPr lang="en-GB"/>
          </a:p>
        </p:txBody>
      </p:sp>
    </p:spTree>
    <p:extLst>
      <p:ext uri="{BB962C8B-B14F-4D97-AF65-F5344CB8AC3E}">
        <p14:creationId xmlns:p14="http://schemas.microsoft.com/office/powerpoint/2010/main" val="96581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explored a library for python, a language we’re very familiar with, which is made to be easy to set up and use.  However this is a very recent technology with not much use in peoples projects and not as much online, so we don’t know how reliable it is.</a:t>
            </a:r>
          </a:p>
        </p:txBody>
      </p:sp>
      <p:sp>
        <p:nvSpPr>
          <p:cNvPr id="4" name="Slide Number Placeholder 3"/>
          <p:cNvSpPr>
            <a:spLocks noGrp="1"/>
          </p:cNvSpPr>
          <p:nvPr>
            <p:ph type="sldNum" sz="quarter" idx="5"/>
          </p:nvPr>
        </p:nvSpPr>
        <p:spPr/>
        <p:txBody>
          <a:bodyPr/>
          <a:lstStyle/>
          <a:p>
            <a:fld id="{AA0D1CDB-5CF2-479E-B6F2-DBC0236B5605}" type="slidenum">
              <a:rPr lang="en-GB" smtClean="0"/>
              <a:t>5</a:t>
            </a:fld>
            <a:endParaRPr lang="en-GB"/>
          </a:p>
        </p:txBody>
      </p:sp>
    </p:spTree>
    <p:extLst>
      <p:ext uri="{BB962C8B-B14F-4D97-AF65-F5344CB8AC3E}">
        <p14:creationId xmlns:p14="http://schemas.microsoft.com/office/powerpoint/2010/main" val="286748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those servers are open source and OGC compliant as we needed, we decided to go with </a:t>
            </a:r>
            <a:r>
              <a:rPr lang="en-GB" dirty="0" err="1"/>
              <a:t>GeoServer</a:t>
            </a:r>
            <a:r>
              <a:rPr lang="en-GB" dirty="0"/>
              <a:t> because there are a lot of resources out there for it, it has a reputation for being reliable, which we wanted for our first project rather than something more new and unproven like </a:t>
            </a:r>
            <a:r>
              <a:rPr lang="en-GB" dirty="0" err="1"/>
              <a:t>pygeoapi</a:t>
            </a:r>
            <a:r>
              <a:rPr lang="en-GB" dirty="0"/>
              <a:t>, and it’s easier to set up than </a:t>
            </a:r>
            <a:r>
              <a:rPr lang="en-GB" dirty="0" err="1"/>
              <a:t>mapserver</a:t>
            </a:r>
            <a:r>
              <a:rPr lang="en-GB" dirty="0"/>
              <a:t> which is ideal especially for our first project like this so we can get it set up quicker.</a:t>
            </a:r>
          </a:p>
        </p:txBody>
      </p:sp>
      <p:sp>
        <p:nvSpPr>
          <p:cNvPr id="4" name="Slide Number Placeholder 3"/>
          <p:cNvSpPr>
            <a:spLocks noGrp="1"/>
          </p:cNvSpPr>
          <p:nvPr>
            <p:ph type="sldNum" sz="quarter" idx="5"/>
          </p:nvPr>
        </p:nvSpPr>
        <p:spPr/>
        <p:txBody>
          <a:bodyPr/>
          <a:lstStyle/>
          <a:p>
            <a:fld id="{AA0D1CDB-5CF2-479E-B6F2-DBC0236B5605}" type="slidenum">
              <a:rPr lang="en-GB" smtClean="0"/>
              <a:t>6</a:t>
            </a:fld>
            <a:endParaRPr lang="en-GB"/>
          </a:p>
        </p:txBody>
      </p:sp>
    </p:spTree>
    <p:extLst>
      <p:ext uri="{BB962C8B-B14F-4D97-AF65-F5344CB8AC3E}">
        <p14:creationId xmlns:p14="http://schemas.microsoft.com/office/powerpoint/2010/main" val="284333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3D front end we also wanted something open source which will comply with OGC standards. We wanted something that we could customise and we would be able to implement adding icons, lines and polygons, layers as well as terrain data. We should be able to use the JavaScript military symbol library with it, as there aren’t many others and it would be a huge pain without a library. It should be fast and efficient at animating a lot of objects so it can handle our simulator data, and it would preferably also have a lot of online resources for help. So here are a few we looked at:</a:t>
            </a:r>
          </a:p>
        </p:txBody>
      </p:sp>
      <p:sp>
        <p:nvSpPr>
          <p:cNvPr id="4" name="Slide Number Placeholder 3"/>
          <p:cNvSpPr>
            <a:spLocks noGrp="1"/>
          </p:cNvSpPr>
          <p:nvPr>
            <p:ph type="sldNum" sz="quarter" idx="5"/>
          </p:nvPr>
        </p:nvSpPr>
        <p:spPr/>
        <p:txBody>
          <a:bodyPr/>
          <a:lstStyle/>
          <a:p>
            <a:fld id="{AA0D1CDB-5CF2-479E-B6F2-DBC0236B5605}" type="slidenum">
              <a:rPr lang="en-GB" smtClean="0"/>
              <a:t>7</a:t>
            </a:fld>
            <a:endParaRPr lang="en-GB"/>
          </a:p>
        </p:txBody>
      </p:sp>
    </p:spTree>
    <p:extLst>
      <p:ext uri="{BB962C8B-B14F-4D97-AF65-F5344CB8AC3E}">
        <p14:creationId xmlns:p14="http://schemas.microsoft.com/office/powerpoint/2010/main" val="202092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Worldwind</a:t>
            </a:r>
            <a:r>
              <a:rPr lang="en-GB" dirty="0"/>
              <a:t> web is a JavaScript framework by NASA. The documentation is very good and the website has a lot of different tutorials for things we might need.</a:t>
            </a:r>
          </a:p>
        </p:txBody>
      </p:sp>
      <p:sp>
        <p:nvSpPr>
          <p:cNvPr id="4" name="Slide Number Placeholder 3"/>
          <p:cNvSpPr>
            <a:spLocks noGrp="1"/>
          </p:cNvSpPr>
          <p:nvPr>
            <p:ph type="sldNum" sz="quarter" idx="5"/>
          </p:nvPr>
        </p:nvSpPr>
        <p:spPr/>
        <p:txBody>
          <a:bodyPr/>
          <a:lstStyle/>
          <a:p>
            <a:fld id="{AA0D1CDB-5CF2-479E-B6F2-DBC0236B5605}" type="slidenum">
              <a:rPr lang="en-GB" smtClean="0"/>
              <a:t>8</a:t>
            </a:fld>
            <a:endParaRPr lang="en-GB"/>
          </a:p>
        </p:txBody>
      </p:sp>
    </p:spTree>
    <p:extLst>
      <p:ext uri="{BB962C8B-B14F-4D97-AF65-F5344CB8AC3E}">
        <p14:creationId xmlns:p14="http://schemas.microsoft.com/office/powerpoint/2010/main" val="3497550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has support for 2D and 3D maps, shapes and paths, high resolution images with terrain data, as well as support for layers, and it has tutorials for a lot of these things on the website. It seems like it is possible to use the </a:t>
            </a:r>
            <a:r>
              <a:rPr lang="en-GB" dirty="0" err="1"/>
              <a:t>milsymbol</a:t>
            </a:r>
            <a:r>
              <a:rPr lang="en-GB" dirty="0"/>
              <a:t> library with it but there isn’t much online about people trying, the most relevant thing I could find is a brief forum post of someone who got it to work, the built in symbols aren’t APP-6.</a:t>
            </a:r>
          </a:p>
          <a:p>
            <a:endParaRPr lang="en-GB" dirty="0"/>
          </a:p>
        </p:txBody>
      </p:sp>
      <p:sp>
        <p:nvSpPr>
          <p:cNvPr id="4" name="Slide Number Placeholder 3"/>
          <p:cNvSpPr>
            <a:spLocks noGrp="1"/>
          </p:cNvSpPr>
          <p:nvPr>
            <p:ph type="sldNum" sz="quarter" idx="5"/>
          </p:nvPr>
        </p:nvSpPr>
        <p:spPr/>
        <p:txBody>
          <a:bodyPr/>
          <a:lstStyle/>
          <a:p>
            <a:fld id="{AA0D1CDB-5CF2-479E-B6F2-DBC0236B5605}" type="slidenum">
              <a:rPr lang="en-GB" smtClean="0"/>
              <a:t>9</a:t>
            </a:fld>
            <a:endParaRPr lang="en-GB"/>
          </a:p>
        </p:txBody>
      </p:sp>
    </p:spTree>
    <p:extLst>
      <p:ext uri="{BB962C8B-B14F-4D97-AF65-F5344CB8AC3E}">
        <p14:creationId xmlns:p14="http://schemas.microsoft.com/office/powerpoint/2010/main" val="195137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11/10/2021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477865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9198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796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2891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8310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2906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6387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0659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0256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1561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11/10/2021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6066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11/10/2021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26823131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33" r:id="rId6"/>
    <p:sldLayoutId id="2147483829" r:id="rId7"/>
    <p:sldLayoutId id="2147483830" r:id="rId8"/>
    <p:sldLayoutId id="2147483831" r:id="rId9"/>
    <p:sldLayoutId id="2147483832" r:id="rId10"/>
    <p:sldLayoutId id="2147483834"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cesium.com/learn/cesiumjs-learn/" TargetMode="External"/><Relationship Id="rId7"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esium.com/platform/cesiumjs/" TargetMode="External"/><Relationship Id="rId5" Type="http://schemas.openxmlformats.org/officeDocument/2006/relationships/hyperlink" Target="https://dale-bingham-cingulara.medium.com/a-cesiumjs-starter-kit-with-geoserver-a96bfe767ba2" TargetMode="External"/><Relationship Id="rId4" Type="http://schemas.openxmlformats.org/officeDocument/2006/relationships/hyperlink" Target="https://www.safe.com/blog/2018/08/bring-2d-data-cesiumj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cesium.com/platform/cesiumjs/" TargetMode="External"/><Relationship Id="rId3" Type="http://schemas.openxmlformats.org/officeDocument/2006/relationships/hyperlink" Target="https://cesium.com/platform/cesium-ion/content/cesium-world-terrain/" TargetMode="External"/><Relationship Id="rId7" Type="http://schemas.openxmlformats.org/officeDocument/2006/relationships/hyperlink" Target="https://cesium.com/blog/2020/08/13/flightradar2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cesium.com/blog/2016/07/20/cesium-and-milsymbol/" TargetMode="External"/><Relationship Id="rId5" Type="http://schemas.openxmlformats.org/officeDocument/2006/relationships/hyperlink" Target="https://github.com/spatialillusions/milsymbol" TargetMode="External"/><Relationship Id="rId4" Type="http://schemas.openxmlformats.org/officeDocument/2006/relationships/hyperlink" Target="https://live.osgeo.org/en/quickstart/cesium_quickstart.html#switch-between-3d-2-5d-and-2d" TargetMode="External"/><Relationship Id="rId9"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opengee.org/" TargetMode="External"/><Relationship Id="rId4" Type="http://schemas.openxmlformats.org/officeDocument/2006/relationships/hyperlink" Target="https://www.opengee.org/geedocs/5.3.8/index.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maptalks.org/" TargetMode="External"/><Relationship Id="rId5" Type="http://schemas.openxmlformats.org/officeDocument/2006/relationships/hyperlink" Target="https://maptalks.org/examples/en/interaction/draw-tool/" TargetMode="External"/><Relationship Id="rId4" Type="http://schemas.openxmlformats.org/officeDocument/2006/relationships/hyperlink" Target="https://github.com/maptalks/maptalks.js/wiki/Lay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sdatahub.os.uk/"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hyperlink" Target="https://geoportal.statistics.gov.uk/"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www.spatialdata.gov.sco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penskynetwork.github.io/opensky-api/rest.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eoserver.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ocs.geoserver.org/stable/en/user/community/scripting/supported.html" TargetMode="External"/><Relationship Id="rId4" Type="http://schemas.openxmlformats.org/officeDocument/2006/relationships/hyperlink" Target="https://docs.geoserver.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apserver.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pygeoapi.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orldwind.arc.nasa.gov/web/" TargetMode="External"/><Relationship Id="rId3" Type="http://schemas.openxmlformats.org/officeDocument/2006/relationships/image" Target="../media/image6.png"/><Relationship Id="rId7" Type="http://schemas.openxmlformats.org/officeDocument/2006/relationships/hyperlink" Target="https://worldwind.arc.nasa.gov/web/examples/#ancho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orldwind.arc.nasa.gov/web/docs/#anchor" TargetMode="External"/><Relationship Id="rId5" Type="http://schemas.openxmlformats.org/officeDocument/2006/relationships/hyperlink" Target="https://worldwind.arc.nasa.gov/web/tutorials/#anchor" TargetMode="External"/><Relationship Id="rId4" Type="http://schemas.openxmlformats.org/officeDocument/2006/relationships/hyperlink" Target="https://worldwind.arc.nasa.gov/web/get-started/#ancho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orldwind.arc.nasa.gov/web/" TargetMode="External"/><Relationship Id="rId5" Type="http://schemas.openxmlformats.org/officeDocument/2006/relationships/hyperlink" Target="https://forum.worldwindcentral.com/forum/web-world-wind/web-world-wind-help/158429-dynamic-imagesource-in-the-placemark-attributes" TargetMode="External"/><Relationship Id="rId4" Type="http://schemas.openxmlformats.org/officeDocument/2006/relationships/hyperlink" Target="https://worldwind.arc.nasa.gov/web/tutorials/lay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59286-AF19-4B2D-BD21-FCE18EFB3250}"/>
              </a:ext>
            </a:extLst>
          </p:cNvPr>
          <p:cNvSpPr>
            <a:spLocks noGrp="1"/>
          </p:cNvSpPr>
          <p:nvPr>
            <p:ph type="ctrTitle"/>
          </p:nvPr>
        </p:nvSpPr>
        <p:spPr>
          <a:xfrm>
            <a:off x="1087347" y="5422789"/>
            <a:ext cx="8888461" cy="706641"/>
          </a:xfrm>
        </p:spPr>
        <p:txBody>
          <a:bodyPr anchor="b">
            <a:normAutofit/>
          </a:bodyPr>
          <a:lstStyle/>
          <a:p>
            <a:r>
              <a:rPr lang="en-GB" sz="2800" dirty="0"/>
              <a:t>CS16 Group Project Research</a:t>
            </a:r>
          </a:p>
        </p:txBody>
      </p:sp>
      <p:sp>
        <p:nvSpPr>
          <p:cNvPr id="3" name="Subtitle 2">
            <a:extLst>
              <a:ext uri="{FF2B5EF4-FFF2-40B4-BE49-F238E27FC236}">
                <a16:creationId xmlns:a16="http://schemas.microsoft.com/office/drawing/2014/main" id="{5CB79B27-5F68-4BD3-AA03-6234FE304D9C}"/>
              </a:ext>
            </a:extLst>
          </p:cNvPr>
          <p:cNvSpPr>
            <a:spLocks noGrp="1"/>
          </p:cNvSpPr>
          <p:nvPr>
            <p:ph type="subTitle" idx="1"/>
          </p:nvPr>
        </p:nvSpPr>
        <p:spPr>
          <a:xfrm>
            <a:off x="1087348" y="6165748"/>
            <a:ext cx="8888460" cy="365125"/>
          </a:xfrm>
        </p:spPr>
        <p:txBody>
          <a:bodyPr anchor="t">
            <a:normAutofit/>
          </a:bodyPr>
          <a:lstStyle/>
          <a:p>
            <a:r>
              <a:rPr lang="en-GB" sz="1600" dirty="0"/>
              <a:t>Adam Fairlie, Faraj </a:t>
            </a:r>
            <a:r>
              <a:rPr lang="en-GB" sz="1600" dirty="0" err="1"/>
              <a:t>Monnapillai</a:t>
            </a:r>
            <a:r>
              <a:rPr lang="en-GB" sz="1600" dirty="0"/>
              <a:t>, Harry Goodwin and Philip Coffey</a:t>
            </a:r>
          </a:p>
        </p:txBody>
      </p:sp>
      <p:pic>
        <p:nvPicPr>
          <p:cNvPr id="18" name="Picture 3" descr="Stream flowing through the grassland">
            <a:extLst>
              <a:ext uri="{FF2B5EF4-FFF2-40B4-BE49-F238E27FC236}">
                <a16:creationId xmlns:a16="http://schemas.microsoft.com/office/drawing/2014/main" id="{BCDA00DC-D0FD-470E-80B9-4F04174537C5}"/>
              </a:ext>
            </a:extLst>
          </p:cNvPr>
          <p:cNvPicPr>
            <a:picLocks noChangeAspect="1"/>
          </p:cNvPicPr>
          <p:nvPr/>
        </p:nvPicPr>
        <p:blipFill rotWithShape="1">
          <a:blip r:embed="rId3"/>
          <a:srcRect t="10903" b="10903"/>
          <a:stretch/>
        </p:blipFill>
        <p:spPr>
          <a:xfrm>
            <a:off x="-2" y="10"/>
            <a:ext cx="12192002" cy="5148019"/>
          </a:xfrm>
          <a:prstGeom prst="rect">
            <a:avLst/>
          </a:prstGeom>
        </p:spPr>
      </p:pic>
      <p:sp>
        <p:nvSpPr>
          <p:cNvPr id="27" name="Freeform: Shape 26">
            <a:extLst>
              <a:ext uri="{FF2B5EF4-FFF2-40B4-BE49-F238E27FC236}">
                <a16:creationId xmlns:a16="http://schemas.microsoft.com/office/drawing/2014/main" id="{B75D9F35-775B-4B73-BBB6-176A2E086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1741688"/>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Picture 20">
            <a:extLst>
              <a:ext uri="{FF2B5EF4-FFF2-40B4-BE49-F238E27FC236}">
                <a16:creationId xmlns:a16="http://schemas.microsoft.com/office/drawing/2014/main" id="{69A8340E-CA57-42B4-A3EE-A27A69376FAF}"/>
              </a:ext>
            </a:extLst>
          </p:cNvPr>
          <p:cNvPicPr>
            <a:picLocks noChangeAspect="1"/>
          </p:cNvPicPr>
          <p:nvPr/>
        </p:nvPicPr>
        <p:blipFill rotWithShape="1">
          <a:blip r:embed="rId4"/>
          <a:srcRect l="8919" t="22047" r="5790" b="17151"/>
          <a:stretch/>
        </p:blipFill>
        <p:spPr>
          <a:xfrm>
            <a:off x="-983728" y="-995"/>
            <a:ext cx="13331810" cy="5148018"/>
          </a:xfrm>
          <a:prstGeom prst="rect">
            <a:avLst/>
          </a:prstGeom>
        </p:spPr>
      </p:pic>
    </p:spTree>
    <p:extLst>
      <p:ext uri="{BB962C8B-B14F-4D97-AF65-F5344CB8AC3E}">
        <p14:creationId xmlns:p14="http://schemas.microsoft.com/office/powerpoint/2010/main" val="174719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normAutofit/>
          </a:bodyPr>
          <a:lstStyle/>
          <a:p>
            <a:pPr algn="l" rtl="0" fontAlgn="base"/>
            <a:r>
              <a:rPr lang="en-GB" sz="1800" b="0" i="0" dirty="0">
                <a:solidFill>
                  <a:srgbClr val="00B050"/>
                </a:solidFill>
                <a:effectLst/>
                <a:latin typeface="Calibri" panose="020F0502020204030204" pitchFamily="34" charset="0"/>
              </a:rPr>
              <a:t>OGC Compliant</a:t>
            </a:r>
          </a:p>
          <a:p>
            <a:pPr algn="l" rtl="0" fontAlgn="base"/>
            <a:r>
              <a:rPr lang="en-GB" sz="1800" b="0" i="0" dirty="0">
                <a:solidFill>
                  <a:srgbClr val="00B050"/>
                </a:solidFill>
                <a:effectLst/>
                <a:latin typeface="Calibri" panose="020F0502020204030204" pitchFamily="34" charset="0"/>
              </a:rPr>
              <a:t>Open source</a:t>
            </a:r>
          </a:p>
          <a:p>
            <a:pPr algn="l" rtl="0" fontAlgn="base"/>
            <a:r>
              <a:rPr lang="en-GB" b="0" i="0" dirty="0">
                <a:solidFill>
                  <a:srgbClr val="00B050"/>
                </a:solidFill>
                <a:effectLst/>
                <a:latin typeface="Calibri" panose="020F0502020204030204" pitchFamily="34" charset="0"/>
                <a:cs typeface="Calibri" panose="020F0502020204030204" pitchFamily="34" charset="0"/>
              </a:rPr>
              <a:t>Good documentation for getting started and implementing many planned features</a:t>
            </a:r>
          </a:p>
          <a:p>
            <a:pPr lvl="1" fontAlgn="base"/>
            <a:r>
              <a:rPr lang="en-GB" sz="1600" b="0" i="0" dirty="0">
                <a:solidFill>
                  <a:srgbClr val="00B0F0"/>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https://cesium.com/learn/cesiumjs-learn/</a:t>
            </a:r>
            <a:endParaRPr lang="en-GB" sz="1800" b="0" i="0" dirty="0">
              <a:solidFill>
                <a:srgbClr val="00B050"/>
              </a:solidFill>
              <a:effectLst/>
              <a:latin typeface="Calibri" panose="020F0502020204030204" pitchFamily="34" charset="0"/>
            </a:endParaRPr>
          </a:p>
          <a:p>
            <a:pPr algn="l" rtl="0" fontAlgn="base"/>
            <a:r>
              <a:rPr lang="en-GB" dirty="0">
                <a:solidFill>
                  <a:srgbClr val="00B050"/>
                </a:solidFill>
                <a:latin typeface="Calibri" panose="020F0502020204030204" pitchFamily="34" charset="0"/>
              </a:rPr>
              <a:t>V</a:t>
            </a:r>
            <a:r>
              <a:rPr lang="en-GB" sz="1800" b="0" i="0" dirty="0">
                <a:solidFill>
                  <a:srgbClr val="00B050"/>
                </a:solidFill>
                <a:effectLst/>
                <a:latin typeface="Calibri" panose="020F0502020204030204" pitchFamily="34" charset="0"/>
              </a:rPr>
              <a:t>ery powerful for drawing 2d and 3d polygons: </a:t>
            </a:r>
            <a:endParaRPr lang="en-GB" b="0" i="0" dirty="0">
              <a:solidFill>
                <a:srgbClr val="00B05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https://www.safe.com/blog/2018/08/bring-2d-data-cesiumjs/</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algn="l" rtl="0" fontAlgn="base"/>
            <a:r>
              <a:rPr lang="en-GB" sz="1800" b="0" i="0" dirty="0">
                <a:solidFill>
                  <a:srgbClr val="00B050"/>
                </a:solidFill>
                <a:effectLst/>
                <a:latin typeface="Calibri" panose="020F0502020204030204" pitchFamily="34" charset="0"/>
              </a:rPr>
              <a:t>Can integrate easily with </a:t>
            </a:r>
            <a:r>
              <a:rPr lang="en-GB" sz="1800" b="0" i="0" dirty="0" err="1">
                <a:solidFill>
                  <a:srgbClr val="00B050"/>
                </a:solidFill>
                <a:effectLst/>
                <a:latin typeface="Calibri" panose="020F0502020204030204" pitchFamily="34" charset="0"/>
              </a:rPr>
              <a:t>Geoserver</a:t>
            </a:r>
            <a:r>
              <a:rPr lang="en-GB" sz="1800" b="0" i="0" dirty="0">
                <a:solidFill>
                  <a:srgbClr val="00B050"/>
                </a:solidFill>
                <a:effectLst/>
                <a:latin typeface="Calibri" panose="020F0502020204030204" pitchFamily="34" charset="0"/>
              </a:rPr>
              <a:t> and there are tutorials: </a:t>
            </a:r>
            <a:endParaRPr lang="en-GB" b="0" i="0" dirty="0">
              <a:solidFill>
                <a:srgbClr val="00B05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https://dale-bingham-cingulara.medium.com/a-cesiumjs-starter-kit-with-geoserver-a96bfe767ba2</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lvl="1" fontAlgn="base"/>
            <a:endParaRPr lang="en-GB" b="0" i="0" dirty="0">
              <a:effectLst/>
              <a:latin typeface="Calibri" panose="020F0502020204030204" pitchFamily="34" charset="0"/>
              <a:cs typeface="Calibri" panose="020F0502020204030204"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err="1"/>
              <a:t>CesiumJS</a:t>
            </a:r>
            <a:r>
              <a:rPr lang="en-GB" dirty="0"/>
              <a:t> (JavaScript)</a:t>
            </a:r>
            <a:br>
              <a:rPr lang="en-GB" dirty="0"/>
            </a:br>
            <a:r>
              <a:rPr lang="en-GB" sz="1800" i="0" u="sng" strike="noStrike" dirty="0">
                <a:solidFill>
                  <a:srgbClr val="00B0F0"/>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https://cesium.com/platform/cesiumjs/</a:t>
            </a:r>
            <a:r>
              <a:rPr lang="en-GB" sz="1800" i="0" dirty="0">
                <a:solidFill>
                  <a:srgbClr val="00B0F0"/>
                </a:solidFill>
                <a:effectLst/>
                <a:latin typeface="Calibri" panose="020F0502020204030204" pitchFamily="34" charset="0"/>
              </a:rPr>
              <a:t> </a:t>
            </a:r>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3D Web Front End</a:t>
            </a:r>
          </a:p>
        </p:txBody>
      </p:sp>
      <p:pic>
        <p:nvPicPr>
          <p:cNvPr id="4098" name="Picture 2" descr="2D &amp;amp; 3D Gis solution with CesiumJS, GeoServer - Open Layer - Bac Ha  Software (BHSoft) - Vietnam Software Development Company">
            <a:extLst>
              <a:ext uri="{FF2B5EF4-FFF2-40B4-BE49-F238E27FC236}">
                <a16:creationId xmlns:a16="http://schemas.microsoft.com/office/drawing/2014/main" id="{E43224F6-8F5A-46DD-8884-AB61A21C5B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7914" y="466599"/>
            <a:ext cx="4355790" cy="290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4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normAutofit lnSpcReduction="10000"/>
          </a:bodyPr>
          <a:lstStyle/>
          <a:p>
            <a:pPr algn="l" rtl="0" fontAlgn="base"/>
            <a:r>
              <a:rPr lang="en-GB" sz="1800" b="0" i="0" dirty="0">
                <a:solidFill>
                  <a:srgbClr val="00B050"/>
                </a:solidFill>
                <a:effectLst/>
                <a:latin typeface="Calibri" panose="020F0502020204030204" pitchFamily="34" charset="0"/>
              </a:rPr>
              <a:t>Support for terrain such as SRTM: </a:t>
            </a:r>
            <a:endParaRPr lang="en-GB" b="0" i="0" dirty="0">
              <a:solidFill>
                <a:srgbClr val="00B05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https://cesium.com/platform/cesium-ion/content/cesium-world-terrain/</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fontAlgn="base"/>
            <a:r>
              <a:rPr lang="en-GB" sz="1800" b="0" i="0" dirty="0">
                <a:solidFill>
                  <a:srgbClr val="00B050"/>
                </a:solidFill>
                <a:effectLst/>
                <a:latin typeface="Calibri" panose="020F0502020204030204" pitchFamily="34" charset="0"/>
                <a:cs typeface="Calibri" panose="020F0502020204030204" pitchFamily="34" charset="0"/>
              </a:rPr>
              <a:t>Can be used for 2D </a:t>
            </a:r>
            <a:r>
              <a:rPr lang="en-GB" dirty="0">
                <a:solidFill>
                  <a:srgbClr val="00B050"/>
                </a:solidFill>
                <a:latin typeface="Calibri" panose="020F0502020204030204" pitchFamily="34" charset="0"/>
                <a:cs typeface="Calibri" panose="020F0502020204030204" pitchFamily="34" charset="0"/>
              </a:rPr>
              <a:t>maps</a:t>
            </a:r>
          </a:p>
          <a:p>
            <a:pPr lvl="1" fontAlgn="base"/>
            <a:r>
              <a:rPr lang="en-GB" b="0" i="0" dirty="0">
                <a:solidFill>
                  <a:srgbClr val="00B0F0"/>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https://live.osgeo.org/en/quickstart/cesium_quickstart.html#switch-between-3d-2-5d-and-2d</a:t>
            </a:r>
            <a:endParaRPr lang="en-GB" sz="1800" b="0" i="0" dirty="0">
              <a:solidFill>
                <a:srgbClr val="00B050"/>
              </a:solidFill>
              <a:effectLst/>
              <a:latin typeface="Calibri" panose="020F0502020204030204" pitchFamily="34" charset="0"/>
            </a:endParaRPr>
          </a:p>
          <a:p>
            <a:pPr algn="l" rtl="0" fontAlgn="base"/>
            <a:r>
              <a:rPr lang="en-GB" sz="1800" b="0" i="0" dirty="0">
                <a:solidFill>
                  <a:srgbClr val="00B050"/>
                </a:solidFill>
                <a:effectLst/>
                <a:latin typeface="Calibri" panose="020F0502020204030204" pitchFamily="34" charset="0"/>
              </a:rPr>
              <a:t>Compatibility with the open source APP-6 military symbol library: </a:t>
            </a:r>
            <a:endParaRPr lang="en-GB" b="0" i="0" dirty="0">
              <a:solidFill>
                <a:srgbClr val="00B05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https://github.com/spatialillusions/milsymbol</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https://cesium.com/blog/2016/07/20/cesium-and-milsymbol/</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fontAlgn="base"/>
            <a:r>
              <a:rPr lang="en-GB" sz="1800" b="0" i="0" dirty="0">
                <a:solidFill>
                  <a:srgbClr val="00B050"/>
                </a:solidFill>
                <a:effectLst/>
                <a:latin typeface="Calibri" panose="020F0502020204030204" pitchFamily="34" charset="0"/>
                <a:cs typeface="Calibri" panose="020F0502020204030204" pitchFamily="34" charset="0"/>
              </a:rPr>
              <a:t>Can be used to create simulations with flight dat</a:t>
            </a:r>
            <a:r>
              <a:rPr lang="en-GB" dirty="0">
                <a:solidFill>
                  <a:srgbClr val="00B050"/>
                </a:solidFill>
                <a:latin typeface="Calibri" panose="020F0502020204030204" pitchFamily="34" charset="0"/>
                <a:cs typeface="Calibri" panose="020F0502020204030204" pitchFamily="34" charset="0"/>
              </a:rPr>
              <a:t>a</a:t>
            </a:r>
          </a:p>
          <a:p>
            <a:pPr lvl="1" fontAlgn="base"/>
            <a:r>
              <a:rPr lang="en-GB" b="0" i="0" dirty="0">
                <a:solidFill>
                  <a:srgbClr val="00B0F0"/>
                </a:solidFill>
                <a:effectLst/>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https://cesium.com/blog/2020/08/13/flightradar24/</a:t>
            </a:r>
            <a:endParaRPr lang="en-GB" b="0" i="0" dirty="0">
              <a:solidFill>
                <a:srgbClr val="00B0F0"/>
              </a:solidFill>
              <a:effectLst/>
              <a:latin typeface="Calibri" panose="020F0502020204030204" pitchFamily="34" charset="0"/>
              <a:cs typeface="Calibri" panose="020F0502020204030204" pitchFamily="34" charset="0"/>
            </a:endParaRPr>
          </a:p>
          <a:p>
            <a:pPr lvl="1" fontAlgn="base"/>
            <a:endParaRPr lang="en-GB" b="0" i="0" dirty="0">
              <a:solidFill>
                <a:srgbClr val="00B050"/>
              </a:solidFill>
              <a:effectLst/>
              <a:latin typeface="Calibri" panose="020F0502020204030204" pitchFamily="34" charset="0"/>
              <a:cs typeface="Calibri" panose="020F0502020204030204" pitchFamily="34" charset="0"/>
            </a:endParaRPr>
          </a:p>
          <a:p>
            <a:pPr lvl="1" fontAlgn="base"/>
            <a:endParaRPr lang="en-GB" b="0" i="0" dirty="0">
              <a:effectLst/>
              <a:latin typeface="Calibri" panose="020F0502020204030204" pitchFamily="34" charset="0"/>
              <a:cs typeface="Calibri" panose="020F0502020204030204"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err="1"/>
              <a:t>CesiumJS</a:t>
            </a:r>
            <a:r>
              <a:rPr lang="en-GB" dirty="0"/>
              <a:t> (JavaScript)</a:t>
            </a:r>
            <a:br>
              <a:rPr lang="en-GB" dirty="0"/>
            </a:br>
            <a:r>
              <a:rPr lang="en-GB" sz="1800" i="0" u="sng" strike="noStrike" dirty="0">
                <a:solidFill>
                  <a:srgbClr val="00B0F0"/>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https://cesium.com/platform/cesiumjs/</a:t>
            </a:r>
            <a:r>
              <a:rPr lang="en-GB" sz="1800" i="0" dirty="0">
                <a:solidFill>
                  <a:srgbClr val="00B0F0"/>
                </a:solidFill>
                <a:effectLst/>
                <a:latin typeface="Calibri" panose="020F0502020204030204" pitchFamily="34" charset="0"/>
              </a:rPr>
              <a:t> </a:t>
            </a:r>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3D Web Front End</a:t>
            </a:r>
          </a:p>
        </p:txBody>
      </p:sp>
      <p:pic>
        <p:nvPicPr>
          <p:cNvPr id="4098" name="Picture 2" descr="2D &amp;amp; 3D Gis solution with CesiumJS, GeoServer - Open Layer - Bac Ha  Software (BHSoft) - Vietnam Software Development Company">
            <a:extLst>
              <a:ext uri="{FF2B5EF4-FFF2-40B4-BE49-F238E27FC236}">
                <a16:creationId xmlns:a16="http://schemas.microsoft.com/office/drawing/2014/main" id="{E43224F6-8F5A-46DD-8884-AB61A21C5B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7914" y="466599"/>
            <a:ext cx="4355790" cy="290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descr="Google Earth - Wikipedia">
            <a:extLst>
              <a:ext uri="{FF2B5EF4-FFF2-40B4-BE49-F238E27FC236}">
                <a16:creationId xmlns:a16="http://schemas.microsoft.com/office/drawing/2014/main" id="{6A8DB902-384A-4207-BB87-F54C70009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067" y="451907"/>
            <a:ext cx="2785145" cy="278514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normAutofit/>
          </a:bodyPr>
          <a:lstStyle/>
          <a:p>
            <a:pPr algn="l" rtl="0" fontAlgn="base"/>
            <a:r>
              <a:rPr lang="en-GB" sz="1800" b="0" i="0" dirty="0">
                <a:solidFill>
                  <a:srgbClr val="00B050"/>
                </a:solidFill>
                <a:effectLst/>
                <a:latin typeface="Calibri" panose="020F0502020204030204" pitchFamily="34" charset="0"/>
              </a:rPr>
              <a:t>OGC standard protocols </a:t>
            </a:r>
          </a:p>
          <a:p>
            <a:pPr algn="l" rtl="0" fontAlgn="base"/>
            <a:r>
              <a:rPr lang="en-GB" dirty="0">
                <a:solidFill>
                  <a:srgbClr val="00B050"/>
                </a:solidFill>
                <a:latin typeface="Calibri" panose="020F0502020204030204" pitchFamily="34" charset="0"/>
              </a:rPr>
              <a:t>Open source</a:t>
            </a:r>
            <a:endParaRPr lang="en-GB" b="0" i="0" dirty="0">
              <a:solidFill>
                <a:srgbClr val="00B050"/>
              </a:solidFill>
              <a:effectLst/>
              <a:latin typeface="Segoe UI" panose="020B0502040204020203" pitchFamily="34" charset="0"/>
            </a:endParaRPr>
          </a:p>
          <a:p>
            <a:pPr algn="l" rtl="0" fontAlgn="base"/>
            <a:r>
              <a:rPr lang="en-GB" sz="1800" b="0" i="0" dirty="0">
                <a:solidFill>
                  <a:srgbClr val="00B050"/>
                </a:solidFill>
                <a:effectLst/>
                <a:latin typeface="Calibri" panose="020F0502020204030204" pitchFamily="34" charset="0"/>
              </a:rPr>
              <a:t>Has a lot of documentation </a:t>
            </a:r>
            <a:endParaRPr lang="en-GB" b="0" i="0" dirty="0">
              <a:solidFill>
                <a:srgbClr val="00B05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https://www.opengee.org/geedocs/5.3.8/index.html</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algn="l" rtl="0" fontAlgn="base"/>
            <a:r>
              <a:rPr lang="en-GB" sz="1800" b="0" i="0" dirty="0">
                <a:solidFill>
                  <a:srgbClr val="00B050"/>
                </a:solidFill>
                <a:effectLst/>
                <a:latin typeface="Calibri" panose="020F0502020204030204" pitchFamily="34" charset="0"/>
              </a:rPr>
              <a:t>2D, 3D and terrain capabilities </a:t>
            </a:r>
            <a:endParaRPr lang="en-GB" b="0" i="0" dirty="0">
              <a:solidFill>
                <a:srgbClr val="00B050"/>
              </a:solidFill>
              <a:effectLst/>
              <a:latin typeface="Segoe UI" panose="020B0502040204020203" pitchFamily="34" charset="0"/>
            </a:endParaRPr>
          </a:p>
          <a:p>
            <a:pPr algn="l" rtl="0" fontAlgn="base"/>
            <a:r>
              <a:rPr lang="en-GB" sz="1800" b="0" i="0" dirty="0">
                <a:solidFill>
                  <a:srgbClr val="FF0000"/>
                </a:solidFill>
                <a:effectLst/>
                <a:latin typeface="Calibri" panose="020F0502020204030204" pitchFamily="34" charset="0"/>
              </a:rPr>
              <a:t>Less commonly used so likely less help available online</a:t>
            </a:r>
          </a:p>
          <a:p>
            <a:pPr algn="l" rtl="0" fontAlgn="base"/>
            <a:r>
              <a:rPr lang="en-GB" sz="1800" b="0" i="0" dirty="0">
                <a:solidFill>
                  <a:srgbClr val="FF0000"/>
                </a:solidFill>
                <a:effectLst/>
                <a:latin typeface="Calibri" panose="020F0502020204030204" pitchFamily="34" charset="0"/>
              </a:rPr>
              <a:t>Less information on integration with </a:t>
            </a:r>
            <a:r>
              <a:rPr lang="en-GB" sz="1800" b="0" i="0" dirty="0" err="1">
                <a:solidFill>
                  <a:srgbClr val="FF0000"/>
                </a:solidFill>
                <a:effectLst/>
                <a:latin typeface="Calibri" panose="020F0502020204030204" pitchFamily="34" charset="0"/>
              </a:rPr>
              <a:t>milsymbol</a:t>
            </a:r>
            <a:r>
              <a:rPr lang="en-GB" sz="1800" b="0" i="0" dirty="0">
                <a:solidFill>
                  <a:srgbClr val="FF0000"/>
                </a:solidFill>
                <a:effectLst/>
                <a:latin typeface="Calibri" panose="020F0502020204030204" pitchFamily="34" charset="0"/>
              </a:rPr>
              <a:t>, flight data etc</a:t>
            </a:r>
            <a:endParaRPr lang="en-GB" b="0" i="0" dirty="0">
              <a:solidFill>
                <a:srgbClr val="FF0000"/>
              </a:solidFill>
              <a:effectLst/>
              <a:latin typeface="Segoe UI" panose="020B0502040204020203" pitchFamily="34" charset="0"/>
            </a:endParaRPr>
          </a:p>
          <a:p>
            <a:pPr lvl="1" fontAlgn="base"/>
            <a:endParaRPr lang="en-GB" b="0" i="0" dirty="0">
              <a:solidFill>
                <a:srgbClr val="000000"/>
              </a:solidFill>
              <a:effectLst/>
              <a:latin typeface="Segoe UI" panose="020B0502040204020203"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a:t>Google Earth Enterprise (JavaScript)</a:t>
            </a:r>
            <a:br>
              <a:rPr lang="en-GB" dirty="0"/>
            </a:br>
            <a:r>
              <a:rPr lang="en-GB" sz="1800" i="0" u="sng" strike="noStrike" dirty="0">
                <a:solidFill>
                  <a:srgbClr val="00B0F0"/>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https://www.opengee.org/</a:t>
            </a:r>
            <a:r>
              <a:rPr lang="en-GB" sz="1800" i="0" dirty="0">
                <a:solidFill>
                  <a:srgbClr val="00B0F0"/>
                </a:solidFill>
                <a:effectLst/>
                <a:latin typeface="Calibri" panose="020F0502020204030204" pitchFamily="34" charset="0"/>
              </a:rPr>
              <a:t> </a:t>
            </a:r>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3D Web Front End</a:t>
            </a:r>
          </a:p>
        </p:txBody>
      </p:sp>
    </p:spTree>
    <p:extLst>
      <p:ext uri="{BB962C8B-B14F-4D97-AF65-F5344CB8AC3E}">
        <p14:creationId xmlns:p14="http://schemas.microsoft.com/office/powerpoint/2010/main" val="94092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talks - for building 2D/3D maps">
            <a:extLst>
              <a:ext uri="{FF2B5EF4-FFF2-40B4-BE49-F238E27FC236}">
                <a16:creationId xmlns:a16="http://schemas.microsoft.com/office/drawing/2014/main" id="{308D8E0A-EDD1-4276-B70D-590F693D4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588" y="520303"/>
            <a:ext cx="4041222" cy="277112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normAutofit/>
          </a:bodyPr>
          <a:lstStyle/>
          <a:p>
            <a:pPr algn="l" rtl="0" fontAlgn="base"/>
            <a:r>
              <a:rPr lang="en-GB" sz="1800" b="0" i="0" dirty="0">
                <a:solidFill>
                  <a:srgbClr val="00B050"/>
                </a:solidFill>
                <a:effectLst/>
                <a:latin typeface="Calibri" panose="020F0502020204030204" pitchFamily="34" charset="0"/>
              </a:rPr>
              <a:t>Open source</a:t>
            </a:r>
          </a:p>
          <a:p>
            <a:pPr algn="l" rtl="0" fontAlgn="base"/>
            <a:r>
              <a:rPr lang="en-GB" sz="1800" b="0" i="0" dirty="0">
                <a:solidFill>
                  <a:srgbClr val="00B050"/>
                </a:solidFill>
                <a:effectLst/>
                <a:latin typeface="Calibri" panose="020F0502020204030204" pitchFamily="34" charset="0"/>
              </a:rPr>
              <a:t>Support for 2D and 3D</a:t>
            </a:r>
          </a:p>
          <a:p>
            <a:pPr algn="l" rtl="0" fontAlgn="base"/>
            <a:r>
              <a:rPr lang="en-GB" sz="1800" b="0" i="0" dirty="0">
                <a:solidFill>
                  <a:srgbClr val="00B050"/>
                </a:solidFill>
                <a:effectLst/>
                <a:latin typeface="Calibri" panose="020F0502020204030204" pitchFamily="34" charset="0"/>
              </a:rPr>
              <a:t>Support for layers</a:t>
            </a:r>
            <a:endParaRPr lang="en-GB" b="0" i="0" dirty="0">
              <a:solidFill>
                <a:srgbClr val="00B05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https://github.com/maptalks/maptalks.js/wiki/Layer</a:t>
            </a:r>
            <a:endParaRPr lang="en-GB" b="0" i="0" dirty="0">
              <a:solidFill>
                <a:srgbClr val="00B0F0"/>
              </a:solidFill>
              <a:effectLst/>
              <a:latin typeface="Segoe UI" panose="020B0502040204020203" pitchFamily="34" charset="0"/>
            </a:endParaRPr>
          </a:p>
          <a:p>
            <a:pPr algn="l" rtl="0" fontAlgn="base"/>
            <a:r>
              <a:rPr lang="en-GB" sz="1800" b="0" i="0" dirty="0">
                <a:solidFill>
                  <a:srgbClr val="00B050"/>
                </a:solidFill>
                <a:effectLst/>
                <a:latin typeface="Calibri" panose="020F0502020204030204" pitchFamily="34" charset="0"/>
              </a:rPr>
              <a:t>Support for drawing lines and polygons</a:t>
            </a:r>
          </a:p>
          <a:p>
            <a:pPr lvl="1" fontAlgn="base"/>
            <a:r>
              <a:rPr lang="en-GB" b="0" i="0" u="sng" strike="noStrike" dirty="0">
                <a:solidFill>
                  <a:srgbClr val="00B0F0"/>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https://maptalks.org/examples/en/interaction/draw-tool/</a:t>
            </a:r>
            <a:endParaRPr lang="en-GB" b="0" i="0" dirty="0">
              <a:solidFill>
                <a:srgbClr val="00B050"/>
              </a:solidFill>
              <a:effectLst/>
              <a:latin typeface="Calibri" panose="020F0502020204030204" pitchFamily="34" charset="0"/>
            </a:endParaRPr>
          </a:p>
          <a:p>
            <a:pPr algn="l" rtl="0" fontAlgn="base"/>
            <a:r>
              <a:rPr lang="en-GB" dirty="0">
                <a:solidFill>
                  <a:srgbClr val="FF0000"/>
                </a:solidFill>
                <a:latin typeface="Calibri" panose="020F0502020204030204" pitchFamily="34" charset="0"/>
              </a:rPr>
              <a:t>No mention of OGC standards</a:t>
            </a:r>
          </a:p>
          <a:p>
            <a:pPr algn="l" rtl="0" fontAlgn="base"/>
            <a:r>
              <a:rPr lang="en-GB" b="0" i="0" dirty="0">
                <a:solidFill>
                  <a:srgbClr val="FF0000"/>
                </a:solidFill>
                <a:effectLst/>
                <a:latin typeface="Calibri" panose="020F0502020204030204" pitchFamily="34" charset="0"/>
              </a:rPr>
              <a:t>Less extensive documentation/less widely used</a:t>
            </a:r>
            <a:endParaRPr lang="en-GB" b="0" i="0" dirty="0">
              <a:solidFill>
                <a:srgbClr val="FF0000"/>
              </a:solidFill>
              <a:effectLst/>
              <a:latin typeface="Segoe UI" panose="020B0502040204020203" pitchFamily="34" charset="0"/>
            </a:endParaRPr>
          </a:p>
          <a:p>
            <a:pPr lvl="1" fontAlgn="base"/>
            <a:endParaRPr lang="en-GB" b="0" i="0" dirty="0">
              <a:solidFill>
                <a:srgbClr val="000000"/>
              </a:solidFill>
              <a:effectLst/>
              <a:latin typeface="Segoe UI" panose="020B0502040204020203"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err="1"/>
              <a:t>Maptalks</a:t>
            </a:r>
            <a:r>
              <a:rPr lang="en-GB" dirty="0"/>
              <a:t> (JavaScript)</a:t>
            </a:r>
            <a:br>
              <a:rPr lang="en-GB" dirty="0"/>
            </a:br>
            <a:r>
              <a:rPr lang="en-GB" sz="1800" i="0" u="sng" strike="noStrike" dirty="0">
                <a:solidFill>
                  <a:srgbClr val="00B0F0"/>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https://maptalks.org/</a:t>
            </a:r>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3D Web Front End</a:t>
            </a:r>
          </a:p>
        </p:txBody>
      </p:sp>
    </p:spTree>
    <p:extLst>
      <p:ext uri="{BB962C8B-B14F-4D97-AF65-F5344CB8AC3E}">
        <p14:creationId xmlns:p14="http://schemas.microsoft.com/office/powerpoint/2010/main" val="12573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D943-8BD4-459C-BFC5-8BE44624443B}"/>
              </a:ext>
            </a:extLst>
          </p:cNvPr>
          <p:cNvSpPr>
            <a:spLocks noGrp="1"/>
          </p:cNvSpPr>
          <p:nvPr>
            <p:ph type="title"/>
          </p:nvPr>
        </p:nvSpPr>
        <p:spPr/>
        <p:txBody>
          <a:bodyPr/>
          <a:lstStyle/>
          <a:p>
            <a:r>
              <a:rPr lang="en-GB" dirty="0"/>
              <a:t>Our choice</a:t>
            </a:r>
          </a:p>
        </p:txBody>
      </p:sp>
      <p:sp>
        <p:nvSpPr>
          <p:cNvPr id="3" name="Content Placeholder 2">
            <a:extLst>
              <a:ext uri="{FF2B5EF4-FFF2-40B4-BE49-F238E27FC236}">
                <a16:creationId xmlns:a16="http://schemas.microsoft.com/office/drawing/2014/main" id="{8A59F503-BCA4-4663-9815-90FCE115C00F}"/>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We have decided to use </a:t>
            </a:r>
            <a:r>
              <a:rPr lang="en-GB" b="1" dirty="0" err="1">
                <a:latin typeface="Calibri" panose="020F0502020204030204" pitchFamily="34" charset="0"/>
                <a:cs typeface="Calibri" panose="020F0502020204030204" pitchFamily="34" charset="0"/>
              </a:rPr>
              <a:t>CesiumJS</a:t>
            </a:r>
            <a:r>
              <a:rPr lang="en-GB" dirty="0">
                <a:latin typeface="Calibri" panose="020F0502020204030204" pitchFamily="34" charset="0"/>
                <a:cs typeface="Calibri" panose="020F0502020204030204" pitchFamily="34" charset="0"/>
              </a:rPr>
              <a:t> for our web app.</a:t>
            </a:r>
          </a:p>
          <a:p>
            <a:r>
              <a:rPr lang="en-GB" dirty="0">
                <a:latin typeface="Calibri" panose="020F0502020204030204" pitchFamily="34" charset="0"/>
                <a:cs typeface="Calibri" panose="020F0502020204030204" pitchFamily="34" charset="0"/>
              </a:rPr>
              <a:t>Both </a:t>
            </a:r>
            <a:r>
              <a:rPr lang="en-GB" dirty="0" err="1">
                <a:latin typeface="Calibri" panose="020F0502020204030204" pitchFamily="34" charset="0"/>
                <a:cs typeface="Calibri" panose="020F0502020204030204" pitchFamily="34" charset="0"/>
              </a:rPr>
              <a:t>WorldWind</a:t>
            </a:r>
            <a:r>
              <a:rPr lang="en-GB" dirty="0">
                <a:latin typeface="Calibri" panose="020F0502020204030204" pitchFamily="34" charset="0"/>
                <a:cs typeface="Calibri" panose="020F0502020204030204" pitchFamily="34" charset="0"/>
              </a:rPr>
              <a:t> and </a:t>
            </a:r>
            <a:r>
              <a:rPr lang="en-GB" dirty="0" err="1">
                <a:latin typeface="Calibri" panose="020F0502020204030204" pitchFamily="34" charset="0"/>
                <a:cs typeface="Calibri" panose="020F0502020204030204" pitchFamily="34" charset="0"/>
              </a:rPr>
              <a:t>Cesium</a:t>
            </a:r>
            <a:r>
              <a:rPr lang="en-GB" dirty="0">
                <a:latin typeface="Calibri" panose="020F0502020204030204" pitchFamily="34" charset="0"/>
                <a:cs typeface="Calibri" panose="020F0502020204030204" pitchFamily="34" charset="0"/>
              </a:rPr>
              <a:t> are well documented and have all required functionality</a:t>
            </a:r>
          </a:p>
          <a:p>
            <a:r>
              <a:rPr lang="en-GB" dirty="0" err="1">
                <a:latin typeface="Calibri" panose="020F0502020204030204" pitchFamily="34" charset="0"/>
                <a:cs typeface="Calibri" panose="020F0502020204030204" pitchFamily="34" charset="0"/>
              </a:rPr>
              <a:t>Cesium</a:t>
            </a:r>
            <a:r>
              <a:rPr lang="en-GB" dirty="0">
                <a:latin typeface="Calibri" panose="020F0502020204030204" pitchFamily="34" charset="0"/>
                <a:cs typeface="Calibri" panose="020F0502020204030204" pitchFamily="34" charset="0"/>
              </a:rPr>
              <a:t> has more resources on integration with APP-6 symbols, flight tracking, working with </a:t>
            </a:r>
            <a:r>
              <a:rPr lang="en-GB" dirty="0" err="1">
                <a:latin typeface="Calibri" panose="020F0502020204030204" pitchFamily="34" charset="0"/>
                <a:cs typeface="Calibri" panose="020F0502020204030204" pitchFamily="34" charset="0"/>
              </a:rPr>
              <a:t>geoserver</a:t>
            </a:r>
            <a:r>
              <a:rPr lang="en-GB" dirty="0">
                <a:latin typeface="Calibri" panose="020F0502020204030204" pitchFamily="34" charset="0"/>
                <a:cs typeface="Calibri" panose="020F0502020204030204" pitchFamily="34" charset="0"/>
              </a:rPr>
              <a:t> etc.</a:t>
            </a:r>
          </a:p>
        </p:txBody>
      </p:sp>
      <p:sp>
        <p:nvSpPr>
          <p:cNvPr id="4" name="TextBox 3">
            <a:extLst>
              <a:ext uri="{FF2B5EF4-FFF2-40B4-BE49-F238E27FC236}">
                <a16:creationId xmlns:a16="http://schemas.microsoft.com/office/drawing/2014/main" id="{3132D630-AB55-4DA9-8BB3-CF479EC2D54F}"/>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3D Web Front End</a:t>
            </a:r>
          </a:p>
        </p:txBody>
      </p:sp>
    </p:spTree>
    <p:extLst>
      <p:ext uri="{BB962C8B-B14F-4D97-AF65-F5344CB8AC3E}">
        <p14:creationId xmlns:p14="http://schemas.microsoft.com/office/powerpoint/2010/main" val="792789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D943-8BD4-459C-BFC5-8BE44624443B}"/>
              </a:ext>
            </a:extLst>
          </p:cNvPr>
          <p:cNvSpPr>
            <a:spLocks noGrp="1"/>
          </p:cNvSpPr>
          <p:nvPr>
            <p:ph type="title"/>
          </p:nvPr>
        </p:nvSpPr>
        <p:spPr/>
        <p:txBody>
          <a:bodyPr/>
          <a:lstStyle/>
          <a:p>
            <a:r>
              <a:rPr lang="en-GB" dirty="0"/>
              <a:t>Map data</a:t>
            </a:r>
          </a:p>
        </p:txBody>
      </p:sp>
      <p:sp>
        <p:nvSpPr>
          <p:cNvPr id="3" name="Content Placeholder 2">
            <a:extLst>
              <a:ext uri="{FF2B5EF4-FFF2-40B4-BE49-F238E27FC236}">
                <a16:creationId xmlns:a16="http://schemas.microsoft.com/office/drawing/2014/main" id="{8A59F503-BCA4-4663-9815-90FCE115C00F}"/>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Most of the map data needed is provided through </a:t>
            </a:r>
            <a:r>
              <a:rPr lang="en-GB" dirty="0" err="1">
                <a:latin typeface="Calibri" panose="020F0502020204030204" pitchFamily="34" charset="0"/>
                <a:cs typeface="Calibri" panose="020F0502020204030204" pitchFamily="34" charset="0"/>
              </a:rPr>
              <a:t>geoserver</a:t>
            </a:r>
            <a:r>
              <a:rPr lang="en-GB" dirty="0">
                <a:latin typeface="Calibri" panose="020F0502020204030204" pitchFamily="34" charset="0"/>
                <a:cs typeface="Calibri" panose="020F0502020204030204" pitchFamily="34" charset="0"/>
              </a:rPr>
              <a:t> and </a:t>
            </a:r>
            <a:r>
              <a:rPr lang="en-GB" dirty="0" err="1">
                <a:latin typeface="Calibri" panose="020F0502020204030204" pitchFamily="34" charset="0"/>
                <a:cs typeface="Calibri" panose="020F0502020204030204" pitchFamily="34" charset="0"/>
              </a:rPr>
              <a:t>cesium</a:t>
            </a:r>
            <a:r>
              <a:rPr lang="en-GB" dirty="0">
                <a:latin typeface="Calibri" panose="020F0502020204030204" pitchFamily="34" charset="0"/>
                <a:cs typeface="Calibri" panose="020F0502020204030204" pitchFamily="34" charset="0"/>
              </a:rPr>
              <a:t>.</a:t>
            </a:r>
          </a:p>
          <a:p>
            <a:r>
              <a:rPr lang="en-GB" dirty="0">
                <a:latin typeface="Calibri" panose="020F0502020204030204" pitchFamily="34" charset="0"/>
                <a:cs typeface="Calibri" panose="020F0502020204030204" pitchFamily="34" charset="0"/>
              </a:rPr>
              <a:t>We may want extra information for city names and borders etc. </a:t>
            </a:r>
          </a:p>
          <a:p>
            <a:r>
              <a:rPr lang="en-GB" dirty="0">
                <a:latin typeface="Calibri" panose="020F0502020204030204" pitchFamily="34" charset="0"/>
                <a:cs typeface="Calibri" panose="020F0502020204030204" pitchFamily="34" charset="0"/>
              </a:rPr>
              <a:t>We would like this data to be focused on the UK (preferably Glasgow/Scotland)</a:t>
            </a:r>
          </a:p>
          <a:p>
            <a:r>
              <a:rPr lang="en-GB" dirty="0">
                <a:latin typeface="Calibri" panose="020F0502020204030204" pitchFamily="34" charset="0"/>
                <a:cs typeface="Calibri" panose="020F0502020204030204" pitchFamily="34" charset="0"/>
              </a:rPr>
              <a:t>Should be in OGC forms (WMS, WFS etc)</a:t>
            </a:r>
          </a:p>
        </p:txBody>
      </p:sp>
      <p:sp>
        <p:nvSpPr>
          <p:cNvPr id="4" name="TextBox 3">
            <a:extLst>
              <a:ext uri="{FF2B5EF4-FFF2-40B4-BE49-F238E27FC236}">
                <a16:creationId xmlns:a16="http://schemas.microsoft.com/office/drawing/2014/main" id="{3132D630-AB55-4DA9-8BB3-CF479EC2D54F}"/>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Map data</a:t>
            </a:r>
          </a:p>
        </p:txBody>
      </p:sp>
    </p:spTree>
    <p:extLst>
      <p:ext uri="{BB962C8B-B14F-4D97-AF65-F5344CB8AC3E}">
        <p14:creationId xmlns:p14="http://schemas.microsoft.com/office/powerpoint/2010/main" val="23136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normAutofit/>
          </a:bodyPr>
          <a:lstStyle/>
          <a:p>
            <a:pPr algn="l" rtl="0" fontAlgn="base"/>
            <a:r>
              <a:rPr lang="en-GB" sz="1800" b="0" i="0" dirty="0">
                <a:solidFill>
                  <a:schemeClr val="tx1">
                    <a:lumMod val="95000"/>
                    <a:lumOff val="5000"/>
                  </a:schemeClr>
                </a:solidFill>
                <a:effectLst/>
                <a:latin typeface="Calibri" panose="020F0502020204030204" pitchFamily="34" charset="0"/>
              </a:rPr>
              <a:t>Data is available in many formats</a:t>
            </a:r>
          </a:p>
          <a:p>
            <a:pPr algn="l" rtl="0" fontAlgn="base"/>
            <a:r>
              <a:rPr lang="en-GB" dirty="0">
                <a:solidFill>
                  <a:schemeClr val="tx1">
                    <a:lumMod val="95000"/>
                    <a:lumOff val="5000"/>
                  </a:schemeClr>
                </a:solidFill>
                <a:latin typeface="Calibri" panose="020F0502020204030204" pitchFamily="34" charset="0"/>
              </a:rPr>
              <a:t>Boundary maps of UK regions, maps of cities, towns and road networks, </a:t>
            </a:r>
          </a:p>
          <a:p>
            <a:pPr algn="l" rtl="0" fontAlgn="base"/>
            <a:r>
              <a:rPr lang="en-GB" dirty="0">
                <a:solidFill>
                  <a:schemeClr val="tx1">
                    <a:lumMod val="95000"/>
                    <a:lumOff val="5000"/>
                  </a:schemeClr>
                </a:solidFill>
                <a:latin typeface="Calibri" panose="020F0502020204030204" pitchFamily="34" charset="0"/>
              </a:rPr>
              <a:t>Postcodes, green spaces</a:t>
            </a:r>
          </a:p>
          <a:p>
            <a:pPr algn="l" rtl="0" fontAlgn="base"/>
            <a:r>
              <a:rPr lang="en-GB" dirty="0">
                <a:solidFill>
                  <a:schemeClr val="tx1">
                    <a:lumMod val="95000"/>
                    <a:lumOff val="5000"/>
                  </a:schemeClr>
                </a:solidFill>
                <a:latin typeface="Calibri" panose="020F0502020204030204" pitchFamily="34" charset="0"/>
              </a:rPr>
              <a:t>Centred on Great Britain</a:t>
            </a:r>
          </a:p>
          <a:p>
            <a:pPr algn="l" rtl="0" fontAlgn="base"/>
            <a:endParaRPr lang="en-GB" b="0" i="0" dirty="0">
              <a:solidFill>
                <a:schemeClr val="tx1">
                  <a:lumMod val="95000"/>
                  <a:lumOff val="5000"/>
                </a:schemeClr>
              </a:solidFill>
              <a:effectLst/>
              <a:latin typeface="Segoe UI" panose="020B0502040204020203" pitchFamily="34" charset="0"/>
            </a:endParaRPr>
          </a:p>
          <a:p>
            <a:pPr lvl="1" fontAlgn="base"/>
            <a:endParaRPr lang="en-GB" b="0" i="0" dirty="0">
              <a:solidFill>
                <a:srgbClr val="000000"/>
              </a:solidFill>
              <a:effectLst/>
              <a:latin typeface="Segoe UI" panose="020B0502040204020203"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a:t>OS </a:t>
            </a:r>
            <a:r>
              <a:rPr lang="en-GB" dirty="0" err="1"/>
              <a:t>OpenData</a:t>
            </a:r>
            <a:br>
              <a:rPr lang="en-GB" dirty="0"/>
            </a:br>
            <a:r>
              <a:rPr lang="en-GB" sz="1800" i="0" u="sng" strike="noStrike" dirty="0">
                <a:solidFill>
                  <a:srgbClr val="00B0F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https://osdatahub.os.uk/</a:t>
            </a:r>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Map data</a:t>
            </a:r>
          </a:p>
        </p:txBody>
      </p:sp>
      <p:pic>
        <p:nvPicPr>
          <p:cNvPr id="2" name="Picture 2" descr="Ordnance Survey OpenData - London Datastore">
            <a:extLst>
              <a:ext uri="{FF2B5EF4-FFF2-40B4-BE49-F238E27FC236}">
                <a16:creationId xmlns:a16="http://schemas.microsoft.com/office/drawing/2014/main" id="{0F14624B-865A-4C26-A837-2E8726E5B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0816" y="531841"/>
            <a:ext cx="240982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904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normAutofit/>
          </a:bodyPr>
          <a:lstStyle/>
          <a:p>
            <a:pPr algn="l" rtl="0" fontAlgn="base"/>
            <a:r>
              <a:rPr lang="en-GB" sz="1800" b="0" i="0" dirty="0">
                <a:solidFill>
                  <a:schemeClr val="tx1">
                    <a:lumMod val="95000"/>
                    <a:lumOff val="5000"/>
                  </a:schemeClr>
                </a:solidFill>
                <a:effectLst/>
                <a:latin typeface="Calibri" panose="020F0502020204030204" pitchFamily="34" charset="0"/>
              </a:rPr>
              <a:t>From the Office for National Statistics (ONS) in the UK</a:t>
            </a:r>
          </a:p>
          <a:p>
            <a:pPr algn="l" rtl="0" fontAlgn="base"/>
            <a:r>
              <a:rPr lang="en-GB" sz="1800" b="0" i="0" dirty="0">
                <a:solidFill>
                  <a:schemeClr val="tx1">
                    <a:lumMod val="95000"/>
                    <a:lumOff val="5000"/>
                  </a:schemeClr>
                </a:solidFill>
                <a:effectLst/>
                <a:latin typeface="Calibri" panose="020F0502020204030204" pitchFamily="34" charset="0"/>
              </a:rPr>
              <a:t>Provides shapefiles (feature layers)</a:t>
            </a:r>
          </a:p>
          <a:p>
            <a:pPr algn="l" rtl="0" fontAlgn="base"/>
            <a:r>
              <a:rPr lang="en-GB" dirty="0">
                <a:solidFill>
                  <a:schemeClr val="tx1">
                    <a:lumMod val="95000"/>
                    <a:lumOff val="5000"/>
                  </a:schemeClr>
                </a:solidFill>
                <a:latin typeface="Calibri" panose="020F0502020204030204" pitchFamily="34" charset="0"/>
              </a:rPr>
              <a:t>Many constituency maps and boundary maps</a:t>
            </a:r>
            <a:endParaRPr lang="en-GB" b="0" i="0" dirty="0">
              <a:solidFill>
                <a:schemeClr val="tx1">
                  <a:lumMod val="95000"/>
                  <a:lumOff val="5000"/>
                </a:schemeClr>
              </a:solidFill>
              <a:effectLst/>
              <a:latin typeface="Segoe UI" panose="020B0502040204020203" pitchFamily="34" charset="0"/>
            </a:endParaRPr>
          </a:p>
          <a:p>
            <a:pPr lvl="1" fontAlgn="base"/>
            <a:endParaRPr lang="en-GB" b="0" i="0" dirty="0">
              <a:solidFill>
                <a:srgbClr val="000000"/>
              </a:solidFill>
              <a:effectLst/>
              <a:latin typeface="Segoe UI" panose="020B0502040204020203"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a:t>Open Geography Portal</a:t>
            </a:r>
            <a:br>
              <a:rPr lang="en-GB" dirty="0"/>
            </a:br>
            <a:r>
              <a:rPr lang="en-GB" sz="1800" i="0" u="sng" strike="noStrike" dirty="0">
                <a:solidFill>
                  <a:srgbClr val="00B0F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https://geoportal.statistics.gov.uk/</a:t>
            </a:r>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Map data</a:t>
            </a:r>
          </a:p>
        </p:txBody>
      </p:sp>
      <p:pic>
        <p:nvPicPr>
          <p:cNvPr id="2050" name="Picture 2" descr="International Territorial Levels Level 1 (January 2021) Names and Codes in  the United Kingdom | Open Geography Portal">
            <a:extLst>
              <a:ext uri="{FF2B5EF4-FFF2-40B4-BE49-F238E27FC236}">
                <a16:creationId xmlns:a16="http://schemas.microsoft.com/office/drawing/2014/main" id="{B959A15E-4517-4C37-9679-09F1587E8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5610" y="281933"/>
            <a:ext cx="2724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132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F08A-6EF8-4012-AC1B-A6D0B5505BBE}"/>
              </a:ext>
            </a:extLst>
          </p:cNvPr>
          <p:cNvSpPr>
            <a:spLocks noGrp="1"/>
          </p:cNvSpPr>
          <p:nvPr>
            <p:ph type="title"/>
          </p:nvPr>
        </p:nvSpPr>
        <p:spPr/>
        <p:txBody>
          <a:bodyPr>
            <a:normAutofit/>
          </a:bodyPr>
          <a:lstStyle/>
          <a:p>
            <a:r>
              <a:rPr lang="en-GB" dirty="0"/>
              <a:t>Scottish Spatial Data Infrastructure</a:t>
            </a:r>
            <a:br>
              <a:rPr lang="en-GB" dirty="0"/>
            </a:br>
            <a:r>
              <a:rPr lang="en-GB" sz="1800" i="0" u="sng" strike="noStrike" dirty="0">
                <a:solidFill>
                  <a:srgbClr val="00B0F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https://www.spatialdata.gov.scot/</a:t>
            </a:r>
            <a:endParaRPr lang="en-GB" dirty="0">
              <a:solidFill>
                <a:srgbClr val="00B0F0"/>
              </a:solidFill>
            </a:endParaRPr>
          </a:p>
        </p:txBody>
      </p:sp>
      <p:sp>
        <p:nvSpPr>
          <p:cNvPr id="3" name="Content Placeholder 2">
            <a:extLst>
              <a:ext uri="{FF2B5EF4-FFF2-40B4-BE49-F238E27FC236}">
                <a16:creationId xmlns:a16="http://schemas.microsoft.com/office/drawing/2014/main" id="{E313813E-0AAD-45CB-81C0-0008C806DAE2}"/>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Maps and features provided by the Scottish government</a:t>
            </a:r>
          </a:p>
          <a:p>
            <a:r>
              <a:rPr lang="en-GB" dirty="0">
                <a:latin typeface="Calibri" panose="020F0502020204030204" pitchFamily="34" charset="0"/>
                <a:cs typeface="Calibri" panose="020F0502020204030204" pitchFamily="34" charset="0"/>
              </a:rPr>
              <a:t>Centred on Scotland</a:t>
            </a:r>
          </a:p>
          <a:p>
            <a:r>
              <a:rPr lang="en-GB" dirty="0">
                <a:latin typeface="Calibri" panose="020F0502020204030204" pitchFamily="34" charset="0"/>
                <a:cs typeface="Calibri" panose="020F0502020204030204" pitchFamily="34" charset="0"/>
              </a:rPr>
              <a:t>Thousands of maps across a huge range of categories</a:t>
            </a:r>
          </a:p>
          <a:p>
            <a:pPr lvl="1"/>
            <a:r>
              <a:rPr lang="en-GB" b="0" dirty="0">
                <a:solidFill>
                  <a:srgbClr val="00B0F0"/>
                </a:solidFill>
                <a:latin typeface="Calibri" panose="020F0502020204030204" pitchFamily="34" charset="0"/>
                <a:cs typeface="Calibri" panose="020F0502020204030204" pitchFamily="34" charset="0"/>
              </a:rPr>
              <a:t>Forest maps, broadband coverage, waste management and gas coverage</a:t>
            </a:r>
          </a:p>
        </p:txBody>
      </p:sp>
      <p:sp>
        <p:nvSpPr>
          <p:cNvPr id="4" name="TextBox 3">
            <a:extLst>
              <a:ext uri="{FF2B5EF4-FFF2-40B4-BE49-F238E27FC236}">
                <a16:creationId xmlns:a16="http://schemas.microsoft.com/office/drawing/2014/main" id="{8765772A-D35D-4D3A-A3D2-A5AFB0F86207}"/>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Map data</a:t>
            </a:r>
          </a:p>
        </p:txBody>
      </p:sp>
      <p:pic>
        <p:nvPicPr>
          <p:cNvPr id="1026" name="Picture 2" descr="Flag of Scotland - Wikipedia">
            <a:extLst>
              <a:ext uri="{FF2B5EF4-FFF2-40B4-BE49-F238E27FC236}">
                <a16:creationId xmlns:a16="http://schemas.microsoft.com/office/drawing/2014/main" id="{53C43A64-C3D4-4814-9062-54B5F36008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4383" y="845663"/>
            <a:ext cx="2094862" cy="125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37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D943-8BD4-459C-BFC5-8BE44624443B}"/>
              </a:ext>
            </a:extLst>
          </p:cNvPr>
          <p:cNvSpPr>
            <a:spLocks noGrp="1"/>
          </p:cNvSpPr>
          <p:nvPr>
            <p:ph type="title"/>
          </p:nvPr>
        </p:nvSpPr>
        <p:spPr/>
        <p:txBody>
          <a:bodyPr/>
          <a:lstStyle/>
          <a:p>
            <a:r>
              <a:rPr lang="en-GB" dirty="0"/>
              <a:t>Simulator data</a:t>
            </a:r>
          </a:p>
        </p:txBody>
      </p:sp>
      <p:sp>
        <p:nvSpPr>
          <p:cNvPr id="3" name="Content Placeholder 2">
            <a:extLst>
              <a:ext uri="{FF2B5EF4-FFF2-40B4-BE49-F238E27FC236}">
                <a16:creationId xmlns:a16="http://schemas.microsoft.com/office/drawing/2014/main" id="{8A59F503-BCA4-4663-9815-90FCE115C00F}"/>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We may decide to create our own simulator data (randomly generate icons and paths for them to animate across) or use data such as ADS-B to provide real-world data to simulate</a:t>
            </a:r>
          </a:p>
          <a:p>
            <a:r>
              <a:rPr lang="en-GB" dirty="0">
                <a:latin typeface="Calibri" panose="020F0502020204030204" pitchFamily="34" charset="0"/>
                <a:cs typeface="Calibri" panose="020F0502020204030204" pitchFamily="34" charset="0"/>
              </a:rPr>
              <a:t>Creating our own simulator would be more customisable and less reliant on external services</a:t>
            </a:r>
          </a:p>
          <a:p>
            <a:r>
              <a:rPr lang="en-GB" dirty="0">
                <a:latin typeface="Calibri" panose="020F0502020204030204" pitchFamily="34" charset="0"/>
                <a:cs typeface="Calibri" panose="020F0502020204030204" pitchFamily="34" charset="0"/>
              </a:rPr>
              <a:t>No internet connection would be required if we had no feed to receive data from</a:t>
            </a:r>
          </a:p>
          <a:p>
            <a:r>
              <a:rPr lang="en-GB" dirty="0">
                <a:latin typeface="Calibri" panose="020F0502020204030204" pitchFamily="34" charset="0"/>
                <a:cs typeface="Calibri" panose="020F0502020204030204" pitchFamily="34" charset="0"/>
              </a:rPr>
              <a:t>Real-world data will be more useful to show the app in a context in which it would be used.</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We will create a simulator using generated values, and using an API for live data will be a stretch goal</a:t>
            </a:r>
          </a:p>
        </p:txBody>
      </p:sp>
      <p:sp>
        <p:nvSpPr>
          <p:cNvPr id="4" name="TextBox 3">
            <a:extLst>
              <a:ext uri="{FF2B5EF4-FFF2-40B4-BE49-F238E27FC236}">
                <a16:creationId xmlns:a16="http://schemas.microsoft.com/office/drawing/2014/main" id="{4EC3C1AC-0D2F-424E-903F-43B8EB7C9D2C}"/>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Simulator</a:t>
            </a:r>
          </a:p>
        </p:txBody>
      </p:sp>
    </p:spTree>
    <p:extLst>
      <p:ext uri="{BB962C8B-B14F-4D97-AF65-F5344CB8AC3E}">
        <p14:creationId xmlns:p14="http://schemas.microsoft.com/office/powerpoint/2010/main" val="327779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1D7B-FFCB-4198-8960-D713A47F5A57}"/>
              </a:ext>
            </a:extLst>
          </p:cNvPr>
          <p:cNvSpPr>
            <a:spLocks noGrp="1"/>
          </p:cNvSpPr>
          <p:nvPr>
            <p:ph type="title"/>
          </p:nvPr>
        </p:nvSpPr>
        <p:spPr/>
        <p:txBody>
          <a:bodyPr/>
          <a:lstStyle/>
          <a:p>
            <a:r>
              <a:rPr lang="en-GB" dirty="0"/>
              <a:t>Map server</a:t>
            </a:r>
          </a:p>
        </p:txBody>
      </p:sp>
      <p:sp>
        <p:nvSpPr>
          <p:cNvPr id="3" name="Content Placeholder 2">
            <a:extLst>
              <a:ext uri="{FF2B5EF4-FFF2-40B4-BE49-F238E27FC236}">
                <a16:creationId xmlns:a16="http://schemas.microsoft.com/office/drawing/2014/main" id="{BEA8EAF0-0156-4D2E-8DCA-4F1E29D4A8F5}"/>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Must support OGC standards (Support WMS, WFS files etc)</a:t>
            </a:r>
          </a:p>
          <a:p>
            <a:r>
              <a:rPr lang="en-GB" dirty="0">
                <a:latin typeface="Calibri" panose="020F0502020204030204" pitchFamily="34" charset="0"/>
                <a:cs typeface="Calibri" panose="020F0502020204030204" pitchFamily="34" charset="0"/>
              </a:rPr>
              <a:t>Must be free to develop with, preferably open source</a:t>
            </a:r>
          </a:p>
          <a:p>
            <a:r>
              <a:rPr lang="en-GB" dirty="0">
                <a:latin typeface="Calibri" panose="020F0502020204030204" pitchFamily="34" charset="0"/>
                <a:cs typeface="Calibri" panose="020F0502020204030204" pitchFamily="34" charset="0"/>
              </a:rPr>
              <a:t>Would be ideal to be commonly used for reliability and so there is lots of documentation available to help set up and maintain</a:t>
            </a:r>
          </a:p>
        </p:txBody>
      </p:sp>
      <p:sp>
        <p:nvSpPr>
          <p:cNvPr id="4" name="TextBox 3">
            <a:extLst>
              <a:ext uri="{FF2B5EF4-FFF2-40B4-BE49-F238E27FC236}">
                <a16:creationId xmlns:a16="http://schemas.microsoft.com/office/drawing/2014/main" id="{81578C5B-9801-4B9C-9E64-393714CB1A6D}"/>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Map Servers</a:t>
            </a:r>
          </a:p>
        </p:txBody>
      </p:sp>
    </p:spTree>
    <p:extLst>
      <p:ext uri="{BB962C8B-B14F-4D97-AF65-F5344CB8AC3E}">
        <p14:creationId xmlns:p14="http://schemas.microsoft.com/office/powerpoint/2010/main" val="1578088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normAutofit/>
          </a:bodyPr>
          <a:lstStyle/>
          <a:p>
            <a:pPr algn="l" rtl="0" fontAlgn="base"/>
            <a:r>
              <a:rPr lang="en-GB" sz="1800" b="0" i="0" dirty="0">
                <a:solidFill>
                  <a:srgbClr val="00B050"/>
                </a:solidFill>
                <a:effectLst/>
                <a:latin typeface="Calibri" panose="020F0502020204030204" pitchFamily="34" charset="0"/>
              </a:rPr>
              <a:t>Free to use (AIS and ADS-B data is very rarely free)</a:t>
            </a:r>
          </a:p>
          <a:p>
            <a:pPr algn="l" rtl="0" fontAlgn="base"/>
            <a:r>
              <a:rPr lang="en-GB" b="0" i="0" dirty="0">
                <a:solidFill>
                  <a:srgbClr val="00B050"/>
                </a:solidFill>
                <a:effectLst/>
                <a:latin typeface="Calibri" panose="020F0502020204030204" pitchFamily="34" charset="0"/>
              </a:rPr>
              <a:t>Provides JSON data which can easily be extracted to use in our program</a:t>
            </a:r>
          </a:p>
          <a:p>
            <a:pPr algn="l" rtl="0" fontAlgn="base"/>
            <a:r>
              <a:rPr lang="en-GB" dirty="0">
                <a:solidFill>
                  <a:srgbClr val="00B050"/>
                </a:solidFill>
                <a:latin typeface="Calibri" panose="020F0502020204030204" pitchFamily="34" charset="0"/>
              </a:rPr>
              <a:t>Data is available for up to an hour in the past if we create an account</a:t>
            </a:r>
          </a:p>
          <a:p>
            <a:pPr algn="l" rtl="0" fontAlgn="base"/>
            <a:r>
              <a:rPr lang="en-GB" b="0" i="0" dirty="0">
                <a:solidFill>
                  <a:srgbClr val="00B050"/>
                </a:solidFill>
                <a:effectLst/>
                <a:latin typeface="Calibri" panose="020F0502020204030204" pitchFamily="34" charset="0"/>
              </a:rPr>
              <a:t>We can specify areas (latitudes and longitudes) to receive data for</a:t>
            </a:r>
            <a:endParaRPr lang="en-GB" b="0" i="0" dirty="0">
              <a:solidFill>
                <a:srgbClr val="00B050"/>
              </a:solidFill>
              <a:effectLst/>
              <a:latin typeface="Segoe UI" panose="020B0502040204020203" pitchFamily="34" charset="0"/>
            </a:endParaRPr>
          </a:p>
          <a:p>
            <a:pPr algn="l" rtl="0" fontAlgn="base"/>
            <a:r>
              <a:rPr lang="en-GB" dirty="0">
                <a:solidFill>
                  <a:srgbClr val="FF0000"/>
                </a:solidFill>
                <a:latin typeface="Calibri" panose="020F0502020204030204" pitchFamily="34" charset="0"/>
              </a:rPr>
              <a:t>We can only have data samples for every 5 seconds</a:t>
            </a:r>
          </a:p>
          <a:p>
            <a:pPr algn="l" rtl="0" fontAlgn="base"/>
            <a:r>
              <a:rPr lang="en-GB" sz="1800" b="0" i="0" dirty="0">
                <a:solidFill>
                  <a:srgbClr val="FF0000"/>
                </a:solidFill>
                <a:effectLst/>
                <a:latin typeface="Calibri" panose="020F0502020204030204" pitchFamily="34" charset="0"/>
              </a:rPr>
              <a:t>We </a:t>
            </a:r>
            <a:r>
              <a:rPr lang="en-GB" dirty="0">
                <a:solidFill>
                  <a:srgbClr val="FF0000"/>
                </a:solidFill>
                <a:latin typeface="Calibri" panose="020F0502020204030204" pitchFamily="34" charset="0"/>
              </a:rPr>
              <a:t>can’t guarantee we will have 1000+ icons at any given time</a:t>
            </a:r>
            <a:endParaRPr lang="en-GB" sz="1800" b="0" i="0" dirty="0">
              <a:solidFill>
                <a:srgbClr val="FF0000"/>
              </a:solidFill>
              <a:effectLst/>
              <a:latin typeface="Calibri" panose="020F0502020204030204" pitchFamily="34" charset="0"/>
            </a:endParaRPr>
          </a:p>
          <a:p>
            <a:pPr lvl="1" fontAlgn="base"/>
            <a:endParaRPr lang="en-GB" b="0" i="0" dirty="0">
              <a:solidFill>
                <a:srgbClr val="000000"/>
              </a:solidFill>
              <a:effectLst/>
              <a:latin typeface="Segoe UI" panose="020B0502040204020203"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a:t>ADS-B Interface (JSON REST API)</a:t>
            </a:r>
            <a:br>
              <a:rPr lang="en-GB" dirty="0"/>
            </a:br>
            <a:r>
              <a:rPr lang="en-GB" sz="1800" dirty="0">
                <a:solidFill>
                  <a:srgbClr val="00B0F0"/>
                </a:solidFill>
                <a:hlinkClick r:id="rId3">
                  <a:extLst>
                    <a:ext uri="{A12FA001-AC4F-418D-AE19-62706E023703}">
                      <ahyp:hlinkClr xmlns:ahyp="http://schemas.microsoft.com/office/drawing/2018/hyperlinkcolor" val="tx"/>
                    </a:ext>
                  </a:extLst>
                </a:hlinkClick>
              </a:rPr>
              <a:t>https://openskynetwork.github.io/opensky-api/rest.html#</a:t>
            </a:r>
            <a:endParaRPr lang="en-GB" sz="1100"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Simulator</a:t>
            </a:r>
          </a:p>
        </p:txBody>
      </p:sp>
      <p:pic>
        <p:nvPicPr>
          <p:cNvPr id="1026" name="Picture 2" descr="ADS-B Out Explained">
            <a:extLst>
              <a:ext uri="{FF2B5EF4-FFF2-40B4-BE49-F238E27FC236}">
                <a16:creationId xmlns:a16="http://schemas.microsoft.com/office/drawing/2014/main" id="{E89039C7-3443-493A-A74A-7DF8301E50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6233" y="653819"/>
            <a:ext cx="3586579" cy="2230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220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a:t>Block diagram</a:t>
            </a:r>
          </a:p>
          <a:p>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Design</a:t>
            </a:r>
          </a:p>
        </p:txBody>
      </p:sp>
      <p:sp>
        <p:nvSpPr>
          <p:cNvPr id="8" name="Cylinder 7">
            <a:extLst>
              <a:ext uri="{FF2B5EF4-FFF2-40B4-BE49-F238E27FC236}">
                <a16:creationId xmlns:a16="http://schemas.microsoft.com/office/drawing/2014/main" id="{E3CAF8F6-AF7A-4321-B507-D0B454CDF73B}"/>
              </a:ext>
            </a:extLst>
          </p:cNvPr>
          <p:cNvSpPr/>
          <p:nvPr/>
        </p:nvSpPr>
        <p:spPr>
          <a:xfrm>
            <a:off x="6872795" y="4006925"/>
            <a:ext cx="1429305" cy="2130641"/>
          </a:xfrm>
          <a:prstGeom prst="can">
            <a:avLst/>
          </a:prstGeom>
          <a:solidFill>
            <a:schemeClr val="tx2">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Map data</a:t>
            </a:r>
          </a:p>
        </p:txBody>
      </p:sp>
      <p:sp>
        <p:nvSpPr>
          <p:cNvPr id="10" name="Rectangle 9">
            <a:extLst>
              <a:ext uri="{FF2B5EF4-FFF2-40B4-BE49-F238E27FC236}">
                <a16:creationId xmlns:a16="http://schemas.microsoft.com/office/drawing/2014/main" id="{D0203C73-08A8-4566-B0C3-615FBE36CA76}"/>
              </a:ext>
            </a:extLst>
          </p:cNvPr>
          <p:cNvSpPr/>
          <p:nvPr/>
        </p:nvSpPr>
        <p:spPr>
          <a:xfrm>
            <a:off x="1533407" y="4260366"/>
            <a:ext cx="3515558" cy="1312067"/>
          </a:xfrm>
          <a:prstGeom prst="rect">
            <a:avLst/>
          </a:prstGeom>
          <a:solidFill>
            <a:schemeClr val="tx2">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Map server</a:t>
            </a:r>
          </a:p>
          <a:p>
            <a:pPr algn="ctr"/>
            <a:r>
              <a:rPr lang="en-GB" dirty="0"/>
              <a:t>(</a:t>
            </a:r>
            <a:r>
              <a:rPr lang="en-GB" dirty="0" err="1"/>
              <a:t>Geoserver</a:t>
            </a:r>
            <a:r>
              <a:rPr lang="en-GB" dirty="0"/>
              <a:t>)</a:t>
            </a:r>
          </a:p>
        </p:txBody>
      </p:sp>
      <p:sp>
        <p:nvSpPr>
          <p:cNvPr id="11" name="Rectangle 10">
            <a:extLst>
              <a:ext uri="{FF2B5EF4-FFF2-40B4-BE49-F238E27FC236}">
                <a16:creationId xmlns:a16="http://schemas.microsoft.com/office/drawing/2014/main" id="{6FB571C8-A2F3-49C5-B01D-68952C9B3B97}"/>
              </a:ext>
            </a:extLst>
          </p:cNvPr>
          <p:cNvSpPr/>
          <p:nvPr/>
        </p:nvSpPr>
        <p:spPr>
          <a:xfrm>
            <a:off x="1553592" y="2055207"/>
            <a:ext cx="3515558" cy="1312067"/>
          </a:xfrm>
          <a:prstGeom prst="rect">
            <a:avLst/>
          </a:prstGeom>
          <a:solidFill>
            <a:schemeClr val="tx2">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3D Web Front End</a:t>
            </a:r>
          </a:p>
          <a:p>
            <a:pPr algn="ctr"/>
            <a:r>
              <a:rPr lang="en-GB" dirty="0"/>
              <a:t>(</a:t>
            </a:r>
            <a:r>
              <a:rPr lang="en-GB" dirty="0" err="1"/>
              <a:t>CesiumJS</a:t>
            </a:r>
            <a:r>
              <a:rPr lang="en-GB" dirty="0"/>
              <a:t>)</a:t>
            </a:r>
          </a:p>
        </p:txBody>
      </p:sp>
      <p:sp>
        <p:nvSpPr>
          <p:cNvPr id="12" name="Rectangle 11">
            <a:extLst>
              <a:ext uri="{FF2B5EF4-FFF2-40B4-BE49-F238E27FC236}">
                <a16:creationId xmlns:a16="http://schemas.microsoft.com/office/drawing/2014/main" id="{686C190B-670F-45CC-A411-27EC9CC24ECB}"/>
              </a:ext>
            </a:extLst>
          </p:cNvPr>
          <p:cNvSpPr/>
          <p:nvPr/>
        </p:nvSpPr>
        <p:spPr>
          <a:xfrm>
            <a:off x="6226205" y="1634616"/>
            <a:ext cx="2757995" cy="917332"/>
          </a:xfrm>
          <a:prstGeom prst="rect">
            <a:avLst/>
          </a:prstGeom>
          <a:solidFill>
            <a:schemeClr val="tx2">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Simulator</a:t>
            </a:r>
          </a:p>
          <a:p>
            <a:pPr algn="ctr"/>
            <a:r>
              <a:rPr lang="en-GB" dirty="0"/>
              <a:t>(Arbitrary data)</a:t>
            </a:r>
          </a:p>
        </p:txBody>
      </p:sp>
      <p:sp>
        <p:nvSpPr>
          <p:cNvPr id="13" name="Rectangle 12">
            <a:extLst>
              <a:ext uri="{FF2B5EF4-FFF2-40B4-BE49-F238E27FC236}">
                <a16:creationId xmlns:a16="http://schemas.microsoft.com/office/drawing/2014/main" id="{6B1591D9-BBC2-41E4-AE90-6072221B5530}"/>
              </a:ext>
            </a:extLst>
          </p:cNvPr>
          <p:cNvSpPr/>
          <p:nvPr/>
        </p:nvSpPr>
        <p:spPr>
          <a:xfrm>
            <a:off x="6206020" y="2745731"/>
            <a:ext cx="2757995" cy="917332"/>
          </a:xfrm>
          <a:prstGeom prst="rect">
            <a:avLst/>
          </a:prstGeom>
          <a:solidFill>
            <a:schemeClr val="tx2">
              <a:lumMod val="50000"/>
              <a:lumOff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Live ADS-B feed</a:t>
            </a:r>
          </a:p>
          <a:p>
            <a:pPr algn="ctr"/>
            <a:r>
              <a:rPr lang="en-GB" dirty="0"/>
              <a:t>(</a:t>
            </a:r>
            <a:r>
              <a:rPr lang="en-GB" dirty="0" err="1"/>
              <a:t>OpenSky</a:t>
            </a:r>
            <a:r>
              <a:rPr lang="en-GB" dirty="0"/>
              <a:t>)</a:t>
            </a:r>
          </a:p>
          <a:p>
            <a:pPr algn="ctr"/>
            <a:r>
              <a:rPr lang="en-GB" dirty="0"/>
              <a:t>(This is a stretch goal)</a:t>
            </a:r>
          </a:p>
        </p:txBody>
      </p:sp>
      <p:cxnSp>
        <p:nvCxnSpPr>
          <p:cNvPr id="7" name="Straight Arrow Connector 6">
            <a:extLst>
              <a:ext uri="{FF2B5EF4-FFF2-40B4-BE49-F238E27FC236}">
                <a16:creationId xmlns:a16="http://schemas.microsoft.com/office/drawing/2014/main" id="{D260ED9A-E555-40A1-9073-527BCBC16024}"/>
              </a:ext>
            </a:extLst>
          </p:cNvPr>
          <p:cNvCxnSpPr>
            <a:cxnSpLocks/>
            <a:stCxn id="12" idx="1"/>
          </p:cNvCxnSpPr>
          <p:nvPr/>
        </p:nvCxnSpPr>
        <p:spPr>
          <a:xfrm flipH="1">
            <a:off x="5069150" y="2093282"/>
            <a:ext cx="1157055" cy="30858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1A20AC-E0FE-4E9C-B6A8-D55C5DDACE98}"/>
              </a:ext>
            </a:extLst>
          </p:cNvPr>
          <p:cNvCxnSpPr>
            <a:cxnSpLocks/>
            <a:stCxn id="13" idx="1"/>
          </p:cNvCxnSpPr>
          <p:nvPr/>
        </p:nvCxnSpPr>
        <p:spPr>
          <a:xfrm flipH="1" flipV="1">
            <a:off x="5069150" y="3016504"/>
            <a:ext cx="1136870" cy="18789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6BA846-55ED-4E5D-A71C-D66EA4B290B9}"/>
              </a:ext>
            </a:extLst>
          </p:cNvPr>
          <p:cNvCxnSpPr>
            <a:cxnSpLocks/>
          </p:cNvCxnSpPr>
          <p:nvPr/>
        </p:nvCxnSpPr>
        <p:spPr>
          <a:xfrm>
            <a:off x="2203142" y="3367274"/>
            <a:ext cx="0" cy="89309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E6EBD15-0F6D-441B-96BD-2849CD8E345E}"/>
              </a:ext>
            </a:extLst>
          </p:cNvPr>
          <p:cNvCxnSpPr>
            <a:cxnSpLocks/>
          </p:cNvCxnSpPr>
          <p:nvPr/>
        </p:nvCxnSpPr>
        <p:spPr>
          <a:xfrm flipV="1">
            <a:off x="4353018" y="3367274"/>
            <a:ext cx="0" cy="89309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4BD5BD6-BF29-4FE1-A36D-0DE03144963C}"/>
              </a:ext>
            </a:extLst>
          </p:cNvPr>
          <p:cNvSpPr txBox="1"/>
          <p:nvPr/>
        </p:nvSpPr>
        <p:spPr>
          <a:xfrm>
            <a:off x="920848" y="3475118"/>
            <a:ext cx="1225118" cy="646331"/>
          </a:xfrm>
          <a:prstGeom prst="rect">
            <a:avLst/>
          </a:prstGeom>
          <a:noFill/>
        </p:spPr>
        <p:txBody>
          <a:bodyPr wrap="square" rtlCol="0">
            <a:spAutoFit/>
          </a:bodyPr>
          <a:lstStyle/>
          <a:p>
            <a:pPr algn="r"/>
            <a:r>
              <a:rPr lang="en-GB" dirty="0">
                <a:solidFill>
                  <a:srgbClr val="0070C0"/>
                </a:solidFill>
                <a:latin typeface="Calibri" panose="020F0502020204030204" pitchFamily="34" charset="0"/>
                <a:cs typeface="Calibri" panose="020F0502020204030204" pitchFamily="34" charset="0"/>
              </a:rPr>
              <a:t>Map </a:t>
            </a:r>
          </a:p>
          <a:p>
            <a:pPr algn="r"/>
            <a:r>
              <a:rPr lang="en-GB" dirty="0">
                <a:solidFill>
                  <a:srgbClr val="0070C0"/>
                </a:solidFill>
                <a:latin typeface="Calibri" panose="020F0502020204030204" pitchFamily="34" charset="0"/>
                <a:cs typeface="Calibri" panose="020F0502020204030204" pitchFamily="34" charset="0"/>
              </a:rPr>
              <a:t>requests</a:t>
            </a:r>
          </a:p>
        </p:txBody>
      </p:sp>
      <p:sp>
        <p:nvSpPr>
          <p:cNvPr id="26" name="TextBox 25">
            <a:extLst>
              <a:ext uri="{FF2B5EF4-FFF2-40B4-BE49-F238E27FC236}">
                <a16:creationId xmlns:a16="http://schemas.microsoft.com/office/drawing/2014/main" id="{7BA3B704-03BB-4CDB-AC6B-68A153D775B3}"/>
              </a:ext>
            </a:extLst>
          </p:cNvPr>
          <p:cNvSpPr txBox="1"/>
          <p:nvPr/>
        </p:nvSpPr>
        <p:spPr>
          <a:xfrm>
            <a:off x="2632440" y="3475117"/>
            <a:ext cx="1672490" cy="646331"/>
          </a:xfrm>
          <a:prstGeom prst="rect">
            <a:avLst/>
          </a:prstGeom>
          <a:noFill/>
        </p:spPr>
        <p:txBody>
          <a:bodyPr wrap="square" rtlCol="0">
            <a:spAutoFit/>
          </a:bodyPr>
          <a:lstStyle/>
          <a:p>
            <a:pPr algn="r"/>
            <a:r>
              <a:rPr lang="en-GB" dirty="0">
                <a:solidFill>
                  <a:srgbClr val="0070C0"/>
                </a:solidFill>
                <a:latin typeface="Calibri" panose="020F0502020204030204" pitchFamily="34" charset="0"/>
                <a:cs typeface="Calibri" panose="020F0502020204030204" pitchFamily="34" charset="0"/>
              </a:rPr>
              <a:t>Maps following OGC Standards</a:t>
            </a:r>
          </a:p>
        </p:txBody>
      </p:sp>
      <p:cxnSp>
        <p:nvCxnSpPr>
          <p:cNvPr id="27" name="Straight Arrow Connector 26">
            <a:extLst>
              <a:ext uri="{FF2B5EF4-FFF2-40B4-BE49-F238E27FC236}">
                <a16:creationId xmlns:a16="http://schemas.microsoft.com/office/drawing/2014/main" id="{F1D2996D-3D91-4F1D-8C0B-BE8C9DAAFA50}"/>
              </a:ext>
            </a:extLst>
          </p:cNvPr>
          <p:cNvCxnSpPr>
            <a:cxnSpLocks/>
            <a:stCxn id="8" idx="2"/>
            <a:endCxn id="10" idx="3"/>
          </p:cNvCxnSpPr>
          <p:nvPr/>
        </p:nvCxnSpPr>
        <p:spPr>
          <a:xfrm flipH="1" flipV="1">
            <a:off x="5048965" y="4916400"/>
            <a:ext cx="1823830" cy="15584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01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a:t>Wireframe</a:t>
            </a:r>
          </a:p>
          <a:p>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Design</a:t>
            </a:r>
          </a:p>
        </p:txBody>
      </p:sp>
      <p:pic>
        <p:nvPicPr>
          <p:cNvPr id="3" name="Picture 2" descr="Graphical user interface&#10;&#10;Description automatically generated">
            <a:extLst>
              <a:ext uri="{FF2B5EF4-FFF2-40B4-BE49-F238E27FC236}">
                <a16:creationId xmlns:a16="http://schemas.microsoft.com/office/drawing/2014/main" id="{41C977D8-36C0-4BE0-8B82-FFCF4262E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722" y="1434116"/>
            <a:ext cx="7982383" cy="4490090"/>
          </a:xfrm>
          <a:prstGeom prst="rect">
            <a:avLst/>
          </a:prstGeom>
        </p:spPr>
      </p:pic>
    </p:spTree>
    <p:extLst>
      <p:ext uri="{BB962C8B-B14F-4D97-AF65-F5344CB8AC3E}">
        <p14:creationId xmlns:p14="http://schemas.microsoft.com/office/powerpoint/2010/main" val="2730352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a:t>Wireframe</a:t>
            </a:r>
          </a:p>
          <a:p>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Design</a:t>
            </a:r>
          </a:p>
        </p:txBody>
      </p:sp>
      <p:pic>
        <p:nvPicPr>
          <p:cNvPr id="3" name="Picture 2" descr="Graphical user interface&#10;&#10;Description automatically generated">
            <a:extLst>
              <a:ext uri="{FF2B5EF4-FFF2-40B4-BE49-F238E27FC236}">
                <a16:creationId xmlns:a16="http://schemas.microsoft.com/office/drawing/2014/main" id="{41C977D8-36C0-4BE0-8B82-FFCF4262E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722" y="1434116"/>
            <a:ext cx="7982383" cy="4490090"/>
          </a:xfrm>
          <a:prstGeom prst="rect">
            <a:avLst/>
          </a:prstGeom>
        </p:spPr>
      </p:pic>
      <p:sp>
        <p:nvSpPr>
          <p:cNvPr id="2" name="TextBox 1">
            <a:extLst>
              <a:ext uri="{FF2B5EF4-FFF2-40B4-BE49-F238E27FC236}">
                <a16:creationId xmlns:a16="http://schemas.microsoft.com/office/drawing/2014/main" id="{EEEA08FA-A1C0-4D18-A9C6-2477DD0228B9}"/>
              </a:ext>
            </a:extLst>
          </p:cNvPr>
          <p:cNvSpPr txBox="1"/>
          <p:nvPr/>
        </p:nvSpPr>
        <p:spPr>
          <a:xfrm>
            <a:off x="2899020" y="1555619"/>
            <a:ext cx="1210897" cy="521460"/>
          </a:xfrm>
          <a:prstGeom prst="rect">
            <a:avLst/>
          </a:prstGeom>
          <a:solidFill>
            <a:schemeClr val="bg1"/>
          </a:solidFill>
        </p:spPr>
        <p:txBody>
          <a:bodyPr wrap="square" rtlCol="0">
            <a:spAutoFit/>
          </a:bodyPr>
          <a:lstStyle/>
          <a:p>
            <a:r>
              <a:rPr lang="en-GB" sz="1400" dirty="0"/>
              <a:t>Collapsible Layers</a:t>
            </a:r>
          </a:p>
        </p:txBody>
      </p:sp>
      <p:cxnSp>
        <p:nvCxnSpPr>
          <p:cNvPr id="5" name="Straight Arrow Connector 4">
            <a:extLst>
              <a:ext uri="{FF2B5EF4-FFF2-40B4-BE49-F238E27FC236}">
                <a16:creationId xmlns:a16="http://schemas.microsoft.com/office/drawing/2014/main" id="{38A19851-14F7-45DD-931C-33ADC21E12BE}"/>
              </a:ext>
            </a:extLst>
          </p:cNvPr>
          <p:cNvCxnSpPr/>
          <p:nvPr/>
        </p:nvCxnSpPr>
        <p:spPr>
          <a:xfrm flipH="1" flipV="1">
            <a:off x="2627346" y="1730850"/>
            <a:ext cx="257453" cy="7860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A56AAF-3C15-45D1-872B-29E5B8366393}"/>
              </a:ext>
            </a:extLst>
          </p:cNvPr>
          <p:cNvSpPr txBox="1"/>
          <p:nvPr/>
        </p:nvSpPr>
        <p:spPr>
          <a:xfrm>
            <a:off x="193920" y="1936619"/>
            <a:ext cx="1349130" cy="523220"/>
          </a:xfrm>
          <a:prstGeom prst="rect">
            <a:avLst/>
          </a:prstGeom>
          <a:solidFill>
            <a:schemeClr val="bg1"/>
          </a:solidFill>
        </p:spPr>
        <p:txBody>
          <a:bodyPr wrap="square" rtlCol="0">
            <a:spAutoFit/>
          </a:bodyPr>
          <a:lstStyle/>
          <a:p>
            <a:r>
              <a:rPr lang="en-GB" sz="1400" dirty="0"/>
              <a:t>Groups (stretch goal)</a:t>
            </a:r>
          </a:p>
        </p:txBody>
      </p:sp>
      <p:cxnSp>
        <p:nvCxnSpPr>
          <p:cNvPr id="8" name="Straight Arrow Connector 7">
            <a:extLst>
              <a:ext uri="{FF2B5EF4-FFF2-40B4-BE49-F238E27FC236}">
                <a16:creationId xmlns:a16="http://schemas.microsoft.com/office/drawing/2014/main" id="{720E0B39-55EC-458A-A00D-35F1EC62A803}"/>
              </a:ext>
            </a:extLst>
          </p:cNvPr>
          <p:cNvCxnSpPr>
            <a:cxnSpLocks/>
          </p:cNvCxnSpPr>
          <p:nvPr/>
        </p:nvCxnSpPr>
        <p:spPr>
          <a:xfrm>
            <a:off x="1390650" y="2198229"/>
            <a:ext cx="281072"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20F078E-E371-43AE-B606-B2DC4F5A2A5B}"/>
              </a:ext>
            </a:extLst>
          </p:cNvPr>
          <p:cNvSpPr txBox="1"/>
          <p:nvPr/>
        </p:nvSpPr>
        <p:spPr>
          <a:xfrm>
            <a:off x="2899020" y="2221051"/>
            <a:ext cx="1343027" cy="523220"/>
          </a:xfrm>
          <a:prstGeom prst="rect">
            <a:avLst/>
          </a:prstGeom>
          <a:solidFill>
            <a:schemeClr val="bg1"/>
          </a:solidFill>
        </p:spPr>
        <p:txBody>
          <a:bodyPr wrap="square" rtlCol="0">
            <a:spAutoFit/>
          </a:bodyPr>
          <a:lstStyle/>
          <a:p>
            <a:r>
              <a:rPr lang="en-GB" sz="1400" dirty="0"/>
              <a:t>Layer visibility toggling</a:t>
            </a:r>
          </a:p>
        </p:txBody>
      </p:sp>
      <p:cxnSp>
        <p:nvCxnSpPr>
          <p:cNvPr id="13" name="Straight Arrow Connector 12">
            <a:extLst>
              <a:ext uri="{FF2B5EF4-FFF2-40B4-BE49-F238E27FC236}">
                <a16:creationId xmlns:a16="http://schemas.microsoft.com/office/drawing/2014/main" id="{5264EE82-A1EC-4107-82D2-A88F953E20B2}"/>
              </a:ext>
            </a:extLst>
          </p:cNvPr>
          <p:cNvCxnSpPr>
            <a:cxnSpLocks/>
          </p:cNvCxnSpPr>
          <p:nvPr/>
        </p:nvCxnSpPr>
        <p:spPr>
          <a:xfrm flipH="1" flipV="1">
            <a:off x="2627346" y="2396971"/>
            <a:ext cx="257453" cy="628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8DAE1E-717A-450E-88BA-0E6F03BF1462}"/>
              </a:ext>
            </a:extLst>
          </p:cNvPr>
          <p:cNvSpPr txBox="1"/>
          <p:nvPr/>
        </p:nvSpPr>
        <p:spPr>
          <a:xfrm>
            <a:off x="7847951" y="783979"/>
            <a:ext cx="1349130" cy="523220"/>
          </a:xfrm>
          <a:prstGeom prst="rect">
            <a:avLst/>
          </a:prstGeom>
          <a:solidFill>
            <a:schemeClr val="bg1"/>
          </a:solidFill>
        </p:spPr>
        <p:txBody>
          <a:bodyPr wrap="square" rtlCol="0">
            <a:spAutoFit/>
          </a:bodyPr>
          <a:lstStyle/>
          <a:p>
            <a:r>
              <a:rPr lang="en-GB" sz="1400" dirty="0"/>
              <a:t>Add icons and shapes</a:t>
            </a:r>
          </a:p>
        </p:txBody>
      </p:sp>
      <p:sp>
        <p:nvSpPr>
          <p:cNvPr id="16" name="TextBox 15">
            <a:extLst>
              <a:ext uri="{FF2B5EF4-FFF2-40B4-BE49-F238E27FC236}">
                <a16:creationId xmlns:a16="http://schemas.microsoft.com/office/drawing/2014/main" id="{79A37E16-1214-4BD5-8582-FB80E708A91E}"/>
              </a:ext>
            </a:extLst>
          </p:cNvPr>
          <p:cNvSpPr txBox="1"/>
          <p:nvPr/>
        </p:nvSpPr>
        <p:spPr>
          <a:xfrm>
            <a:off x="7383971" y="4196138"/>
            <a:ext cx="1343027" cy="523220"/>
          </a:xfrm>
          <a:prstGeom prst="rect">
            <a:avLst/>
          </a:prstGeom>
          <a:solidFill>
            <a:schemeClr val="bg1"/>
          </a:solidFill>
        </p:spPr>
        <p:txBody>
          <a:bodyPr wrap="square" rtlCol="0">
            <a:spAutoFit/>
          </a:bodyPr>
          <a:lstStyle/>
          <a:p>
            <a:r>
              <a:rPr lang="en-GB" sz="1400" dirty="0"/>
              <a:t>Collapsible table</a:t>
            </a:r>
          </a:p>
        </p:txBody>
      </p:sp>
      <p:cxnSp>
        <p:nvCxnSpPr>
          <p:cNvPr id="17" name="Straight Arrow Connector 16">
            <a:extLst>
              <a:ext uri="{FF2B5EF4-FFF2-40B4-BE49-F238E27FC236}">
                <a16:creationId xmlns:a16="http://schemas.microsoft.com/office/drawing/2014/main" id="{C5CCB6C6-169D-40E5-8259-318AE554B0A9}"/>
              </a:ext>
            </a:extLst>
          </p:cNvPr>
          <p:cNvCxnSpPr>
            <a:cxnSpLocks/>
          </p:cNvCxnSpPr>
          <p:nvPr/>
        </p:nvCxnSpPr>
        <p:spPr>
          <a:xfrm flipH="1">
            <a:off x="7383971" y="4511969"/>
            <a:ext cx="1" cy="4147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600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F337D22-EBB7-44CC-B713-24647B18C8E9}"/>
              </a:ext>
            </a:extLst>
          </p:cNvPr>
          <p:cNvSpPr txBox="1">
            <a:spLocks/>
          </p:cNvSpPr>
          <p:nvPr/>
        </p:nvSpPr>
        <p:spPr>
          <a:xfrm>
            <a:off x="1270986" y="2418109"/>
            <a:ext cx="9650027" cy="1648920"/>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sz="3600" dirty="0"/>
              <a:t>Next Sprint: Delivering the first Prototype</a:t>
            </a:r>
          </a:p>
          <a:p>
            <a:endParaRPr lang="en-GB" dirty="0">
              <a:solidFill>
                <a:srgbClr val="00B0F0"/>
              </a:solidFill>
            </a:endParaRPr>
          </a:p>
        </p:txBody>
      </p:sp>
      <p:cxnSp>
        <p:nvCxnSpPr>
          <p:cNvPr id="5" name="Straight Arrow Connector 4">
            <a:extLst>
              <a:ext uri="{FF2B5EF4-FFF2-40B4-BE49-F238E27FC236}">
                <a16:creationId xmlns:a16="http://schemas.microsoft.com/office/drawing/2014/main" id="{38A19851-14F7-45DD-931C-33ADC21E12BE}"/>
              </a:ext>
            </a:extLst>
          </p:cNvPr>
          <p:cNvCxnSpPr/>
          <p:nvPr/>
        </p:nvCxnSpPr>
        <p:spPr>
          <a:xfrm flipH="1" flipV="1">
            <a:off x="2627346" y="1730850"/>
            <a:ext cx="257453" cy="7860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5CCB6C6-169D-40E5-8259-318AE554B0A9}"/>
              </a:ext>
            </a:extLst>
          </p:cNvPr>
          <p:cNvCxnSpPr>
            <a:cxnSpLocks/>
          </p:cNvCxnSpPr>
          <p:nvPr/>
        </p:nvCxnSpPr>
        <p:spPr>
          <a:xfrm flipH="1">
            <a:off x="7383971" y="4511969"/>
            <a:ext cx="1" cy="4147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73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D69C-D4D4-4F47-8F40-69F8FC82FF36}"/>
              </a:ext>
            </a:extLst>
          </p:cNvPr>
          <p:cNvSpPr>
            <a:spLocks noGrp="1"/>
          </p:cNvSpPr>
          <p:nvPr>
            <p:ph type="title"/>
          </p:nvPr>
        </p:nvSpPr>
        <p:spPr>
          <a:xfrm>
            <a:off x="1077362" y="720434"/>
            <a:ext cx="9950103" cy="1048545"/>
          </a:xfrm>
        </p:spPr>
        <p:txBody>
          <a:bodyPr>
            <a:normAutofit/>
          </a:bodyPr>
          <a:lstStyle/>
          <a:p>
            <a:r>
              <a:rPr lang="en-GB" dirty="0" err="1"/>
              <a:t>Geoserver</a:t>
            </a:r>
            <a:r>
              <a:rPr lang="en-GB" dirty="0"/>
              <a:t> (Java)</a:t>
            </a:r>
            <a:br>
              <a:rPr lang="en-GB" dirty="0"/>
            </a:br>
            <a:r>
              <a:rPr lang="en-GB" sz="1800" i="0" u="sng" strike="noStrike" dirty="0">
                <a:solidFill>
                  <a:srgbClr val="00B0F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http://geoserver.org/</a:t>
            </a:r>
            <a:r>
              <a:rPr lang="en-GB" sz="1800" i="0" dirty="0">
                <a:solidFill>
                  <a:srgbClr val="00B0F0"/>
                </a:solidFill>
                <a:effectLst/>
                <a:latin typeface="Calibri" panose="020F0502020204030204" pitchFamily="34" charset="0"/>
              </a:rPr>
              <a:t> </a:t>
            </a:r>
            <a:endParaRPr lang="en-GB" dirty="0">
              <a:solidFill>
                <a:srgbClr val="00B0F0"/>
              </a:solidFill>
            </a:endParaRPr>
          </a:p>
        </p:txBody>
      </p:sp>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lstStyle/>
          <a:p>
            <a:pPr fontAlgn="base"/>
            <a:r>
              <a:rPr lang="en-GB" b="0" i="0" dirty="0">
                <a:solidFill>
                  <a:srgbClr val="00B050"/>
                </a:solidFill>
                <a:effectLst/>
                <a:latin typeface="Calibri" panose="020F0502020204030204" pitchFamily="34" charset="0"/>
              </a:rPr>
              <a:t>OGC </a:t>
            </a:r>
            <a:r>
              <a:rPr lang="en-GB" dirty="0">
                <a:solidFill>
                  <a:srgbClr val="00B050"/>
                </a:solidFill>
                <a:latin typeface="Calibri" panose="020F0502020204030204" pitchFamily="34" charset="0"/>
              </a:rPr>
              <a:t>compliant</a:t>
            </a:r>
            <a:endParaRPr lang="en-GB" b="0" i="0" dirty="0">
              <a:solidFill>
                <a:srgbClr val="00B050"/>
              </a:solidFill>
              <a:effectLst/>
              <a:latin typeface="Segoe UI" panose="020B0502040204020203" pitchFamily="34" charset="0"/>
            </a:endParaRPr>
          </a:p>
          <a:p>
            <a:pPr algn="l" rtl="0" fontAlgn="base"/>
            <a:r>
              <a:rPr lang="en-GB" sz="1800" b="0" i="0" dirty="0">
                <a:solidFill>
                  <a:srgbClr val="00B050"/>
                </a:solidFill>
                <a:effectLst/>
                <a:latin typeface="Calibri" panose="020F0502020204030204" pitchFamily="34" charset="0"/>
              </a:rPr>
              <a:t>Open source</a:t>
            </a:r>
          </a:p>
          <a:p>
            <a:pPr algn="l" rtl="0" fontAlgn="base"/>
            <a:r>
              <a:rPr lang="en-GB" sz="1800" b="0" i="0" dirty="0">
                <a:solidFill>
                  <a:srgbClr val="00B050"/>
                </a:solidFill>
                <a:effectLst/>
                <a:latin typeface="Calibri" panose="020F0502020204030204" pitchFamily="34" charset="0"/>
              </a:rPr>
              <a:t>One of the most widely used </a:t>
            </a:r>
          </a:p>
          <a:p>
            <a:pPr algn="l" rtl="0" fontAlgn="base"/>
            <a:r>
              <a:rPr lang="en-GB" sz="1800" b="0" i="0" dirty="0">
                <a:solidFill>
                  <a:srgbClr val="00B050"/>
                </a:solidFill>
                <a:effectLst/>
                <a:latin typeface="Calibri" panose="020F0502020204030204" pitchFamily="34" charset="0"/>
              </a:rPr>
              <a:t>Good documentation and tutorials </a:t>
            </a:r>
            <a:endParaRPr lang="en-GB" b="0" i="0" dirty="0">
              <a:solidFill>
                <a:srgbClr val="00B050"/>
              </a:solidFill>
              <a:effectLst/>
              <a:latin typeface="Segoe UI" panose="020B0502040204020203" pitchFamily="34" charset="0"/>
            </a:endParaRPr>
          </a:p>
          <a:p>
            <a:pPr lvl="1" fontAlgn="base"/>
            <a:r>
              <a:rPr lang="en-GB" sz="1200" b="0" i="0" u="sng" strike="noStrike" dirty="0">
                <a:solidFill>
                  <a:srgbClr val="00B0F0"/>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https://docs.geoserver.org/</a:t>
            </a:r>
            <a:r>
              <a:rPr lang="en-GB" sz="1200" b="0" i="0" dirty="0">
                <a:solidFill>
                  <a:srgbClr val="00B0F0"/>
                </a:solidFill>
                <a:effectLst/>
                <a:latin typeface="Calibri" panose="020F0502020204030204" pitchFamily="34" charset="0"/>
              </a:rPr>
              <a:t> </a:t>
            </a:r>
            <a:endParaRPr lang="en-GB" sz="1200" b="0" i="0" dirty="0">
              <a:solidFill>
                <a:srgbClr val="00B0F0"/>
              </a:solidFill>
              <a:effectLst/>
              <a:latin typeface="Segoe UI" panose="020B0502040204020203" pitchFamily="34" charset="0"/>
            </a:endParaRPr>
          </a:p>
          <a:p>
            <a:pPr algn="l" rtl="0" fontAlgn="base"/>
            <a:r>
              <a:rPr lang="en-GB" sz="1800" b="0" i="0" dirty="0">
                <a:solidFill>
                  <a:srgbClr val="00B050"/>
                </a:solidFill>
                <a:effectLst/>
                <a:latin typeface="Calibri" panose="020F0502020204030204" pitchFamily="34" charset="0"/>
              </a:rPr>
              <a:t>Support for scripting in Python and JavaScript (among other languages) </a:t>
            </a:r>
            <a:endParaRPr lang="en-GB" b="0" i="0" dirty="0">
              <a:solidFill>
                <a:srgbClr val="00B050"/>
              </a:solidFill>
              <a:effectLst/>
              <a:latin typeface="Segoe UI" panose="020B0502040204020203" pitchFamily="34" charset="0"/>
            </a:endParaRPr>
          </a:p>
          <a:p>
            <a:pPr lvl="1" fontAlgn="base"/>
            <a:r>
              <a:rPr lang="en-GB" sz="1200" b="0" i="0" u="sng" strike="noStrike" dirty="0">
                <a:solidFill>
                  <a:srgbClr val="00B0F0"/>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https://docs.geoserver.org/stable/en/user/community/scripting/supported.html</a:t>
            </a:r>
            <a:r>
              <a:rPr lang="en-GB" sz="1200" b="0" i="0" dirty="0">
                <a:solidFill>
                  <a:srgbClr val="00B0F0"/>
                </a:solidFill>
                <a:effectLst/>
                <a:latin typeface="Calibri" panose="020F0502020204030204" pitchFamily="34" charset="0"/>
              </a:rPr>
              <a:t> </a:t>
            </a:r>
            <a:endParaRPr lang="en-GB" sz="1200" b="0" i="0" dirty="0">
              <a:solidFill>
                <a:srgbClr val="00B0F0"/>
              </a:solidFill>
              <a:effectLst/>
              <a:latin typeface="Segoe UI" panose="020B0502040204020203" pitchFamily="34" charset="0"/>
            </a:endParaRPr>
          </a:p>
          <a:p>
            <a:endParaRPr lang="en-GB" dirty="0"/>
          </a:p>
        </p:txBody>
      </p:sp>
      <p:pic>
        <p:nvPicPr>
          <p:cNvPr id="1026" name="Picture 2" descr="GeoServer">
            <a:extLst>
              <a:ext uri="{FF2B5EF4-FFF2-40B4-BE49-F238E27FC236}">
                <a16:creationId xmlns:a16="http://schemas.microsoft.com/office/drawing/2014/main" id="{785ED6E5-13F4-4FC3-A9CE-6A297681DC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7488" y="0"/>
            <a:ext cx="4024554" cy="40245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58B683-6FBE-4A03-9471-B2C18332C2DB}"/>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Map Servers</a:t>
            </a:r>
          </a:p>
        </p:txBody>
      </p:sp>
    </p:spTree>
    <p:extLst>
      <p:ext uri="{BB962C8B-B14F-4D97-AF65-F5344CB8AC3E}">
        <p14:creationId xmlns:p14="http://schemas.microsoft.com/office/powerpoint/2010/main" val="232203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lstStyle/>
          <a:p>
            <a:pPr algn="l" rtl="0" fontAlgn="base"/>
            <a:r>
              <a:rPr lang="en-GB" sz="1800" b="0" i="0" dirty="0">
                <a:solidFill>
                  <a:srgbClr val="00B050"/>
                </a:solidFill>
                <a:effectLst/>
                <a:latin typeface="Calibri" panose="020F0502020204030204" pitchFamily="34" charset="0"/>
              </a:rPr>
              <a:t>OGC Compliant</a:t>
            </a:r>
          </a:p>
          <a:p>
            <a:pPr algn="l" rtl="0" fontAlgn="base"/>
            <a:r>
              <a:rPr lang="en-GB" sz="1800" b="0" i="0" dirty="0">
                <a:solidFill>
                  <a:srgbClr val="00B050"/>
                </a:solidFill>
                <a:effectLst/>
                <a:latin typeface="Calibri" panose="020F0502020204030204" pitchFamily="34" charset="0"/>
              </a:rPr>
              <a:t>Open source</a:t>
            </a:r>
          </a:p>
          <a:p>
            <a:pPr algn="l" rtl="0" fontAlgn="base"/>
            <a:r>
              <a:rPr lang="en-GB" dirty="0">
                <a:solidFill>
                  <a:srgbClr val="FF0000"/>
                </a:solidFill>
                <a:latin typeface="Calibri" panose="020F0502020204030204" pitchFamily="34" charset="0"/>
              </a:rPr>
              <a:t>The setup process is more complicated</a:t>
            </a:r>
            <a:endParaRPr lang="en-GB" b="0" i="0" dirty="0">
              <a:solidFill>
                <a:srgbClr val="FF0000"/>
              </a:solidFill>
              <a:effectLst/>
              <a:latin typeface="Segoe UI" panose="020B0502040204020203" pitchFamily="34" charset="0"/>
            </a:endParaRPr>
          </a:p>
          <a:p>
            <a:pPr algn="l" rtl="0" fontAlgn="base"/>
            <a:r>
              <a:rPr lang="en-GB" sz="1800" b="0" i="0" dirty="0">
                <a:solidFill>
                  <a:srgbClr val="FF0000"/>
                </a:solidFill>
                <a:effectLst/>
                <a:latin typeface="Calibri" panose="020F0502020204030204" pitchFamily="34" charset="0"/>
              </a:rPr>
              <a:t>There are less tutorials provided on the website and posts online from people who are creating an app with </a:t>
            </a:r>
            <a:r>
              <a:rPr lang="en-GB" sz="1800" b="0" i="0" dirty="0" err="1">
                <a:solidFill>
                  <a:srgbClr val="FF0000"/>
                </a:solidFill>
                <a:effectLst/>
                <a:latin typeface="Calibri" panose="020F0502020204030204" pitchFamily="34" charset="0"/>
              </a:rPr>
              <a:t>Mapserver</a:t>
            </a:r>
            <a:r>
              <a:rPr lang="en-GB" sz="1800" b="0" i="0" dirty="0">
                <a:solidFill>
                  <a:srgbClr val="FF0000"/>
                </a:solidFill>
                <a:effectLst/>
                <a:latin typeface="Calibri" panose="020F0502020204030204" pitchFamily="34" charset="0"/>
              </a:rPr>
              <a:t>.</a:t>
            </a:r>
            <a:endParaRPr lang="en-GB" b="0" i="0" dirty="0">
              <a:solidFill>
                <a:srgbClr val="FF0000"/>
              </a:solidFill>
              <a:effectLst/>
              <a:latin typeface="Segoe UI" panose="020B0502040204020203" pitchFamily="34" charset="0"/>
            </a:endParaRPr>
          </a:p>
          <a:p>
            <a:endParaRPr lang="en-GB" dirty="0"/>
          </a:p>
        </p:txBody>
      </p:sp>
      <p:sp>
        <p:nvSpPr>
          <p:cNvPr id="4" name="Title 1">
            <a:extLst>
              <a:ext uri="{FF2B5EF4-FFF2-40B4-BE49-F238E27FC236}">
                <a16:creationId xmlns:a16="http://schemas.microsoft.com/office/drawing/2014/main" id="{1435A99F-4656-4FE9-B037-C011A0609D86}"/>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err="1"/>
              <a:t>Mapserver</a:t>
            </a:r>
            <a:r>
              <a:rPr lang="en-GB" dirty="0"/>
              <a:t> (C/C++)</a:t>
            </a:r>
            <a:br>
              <a:rPr lang="en-GB" dirty="0"/>
            </a:br>
            <a:r>
              <a:rPr lang="en-GB" sz="1800" i="0" u="sng" strike="noStrike" dirty="0">
                <a:solidFill>
                  <a:srgbClr val="00B0F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https://mapserver.org/</a:t>
            </a:r>
            <a:r>
              <a:rPr lang="en-GB" sz="1800" i="0" dirty="0">
                <a:solidFill>
                  <a:srgbClr val="00B0F0"/>
                </a:solidFill>
                <a:effectLst/>
                <a:latin typeface="Calibri" panose="020F0502020204030204" pitchFamily="34" charset="0"/>
              </a:rPr>
              <a:t> </a:t>
            </a:r>
            <a:endParaRPr lang="en-GB" dirty="0">
              <a:solidFill>
                <a:srgbClr val="00B0F0"/>
              </a:solidFill>
            </a:endParaRPr>
          </a:p>
        </p:txBody>
      </p:sp>
      <p:pic>
        <p:nvPicPr>
          <p:cNvPr id="2050" name="Picture 2" descr="MapServer Logo Vector (.EPS) Free Download">
            <a:extLst>
              <a:ext uri="{FF2B5EF4-FFF2-40B4-BE49-F238E27FC236}">
                <a16:creationId xmlns:a16="http://schemas.microsoft.com/office/drawing/2014/main" id="{6679A5ED-6CB1-4430-9C03-B82EA0338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759" y="403197"/>
            <a:ext cx="2287879" cy="32683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0414EDD-134A-4162-8C7A-8535ECFCC25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Map Servers</a:t>
            </a:r>
          </a:p>
        </p:txBody>
      </p:sp>
    </p:spTree>
    <p:extLst>
      <p:ext uri="{BB962C8B-B14F-4D97-AF65-F5344CB8AC3E}">
        <p14:creationId xmlns:p14="http://schemas.microsoft.com/office/powerpoint/2010/main" val="281667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lstStyle/>
          <a:p>
            <a:pPr fontAlgn="base"/>
            <a:r>
              <a:rPr lang="en-GB" dirty="0">
                <a:solidFill>
                  <a:srgbClr val="00B050"/>
                </a:solidFill>
                <a:latin typeface="Calibri" panose="020F0502020204030204" pitchFamily="34" charset="0"/>
              </a:rPr>
              <a:t>OGC Compliant</a:t>
            </a:r>
            <a:endParaRPr lang="en-GB" sz="1800" b="0" i="0" dirty="0">
              <a:solidFill>
                <a:srgbClr val="00B050"/>
              </a:solidFill>
              <a:effectLst/>
              <a:latin typeface="Calibri" panose="020F0502020204030204" pitchFamily="34" charset="0"/>
            </a:endParaRPr>
          </a:p>
          <a:p>
            <a:pPr fontAlgn="base"/>
            <a:r>
              <a:rPr lang="en-GB" sz="1800" b="0" i="0" dirty="0">
                <a:solidFill>
                  <a:srgbClr val="00B050"/>
                </a:solidFill>
                <a:effectLst/>
                <a:latin typeface="Calibri" panose="020F0502020204030204" pitchFamily="34" charset="0"/>
              </a:rPr>
              <a:t>Open source</a:t>
            </a:r>
          </a:p>
          <a:p>
            <a:pPr fontAlgn="base"/>
            <a:r>
              <a:rPr lang="en-GB" sz="1800" b="0" i="0" dirty="0">
                <a:solidFill>
                  <a:srgbClr val="00B050"/>
                </a:solidFill>
                <a:effectLst/>
                <a:latin typeface="Calibri" panose="020F0502020204030204" pitchFamily="34" charset="0"/>
              </a:rPr>
              <a:t>Easy to use and install </a:t>
            </a:r>
          </a:p>
          <a:p>
            <a:pPr algn="l" rtl="0" fontAlgn="base"/>
            <a:r>
              <a:rPr lang="en-GB" sz="1800" b="0" i="0" dirty="0">
                <a:solidFill>
                  <a:srgbClr val="00B050"/>
                </a:solidFill>
                <a:effectLst/>
                <a:latin typeface="Calibri" panose="020F0502020204030204" pitchFamily="34" charset="0"/>
              </a:rPr>
              <a:t>Created for python, which we are very familiar with</a:t>
            </a:r>
            <a:endParaRPr lang="en-GB" b="0" i="0" dirty="0">
              <a:solidFill>
                <a:srgbClr val="00B050"/>
              </a:solidFill>
              <a:effectLst/>
              <a:latin typeface="Segoe UI" panose="020B0502040204020203" pitchFamily="34" charset="0"/>
            </a:endParaRPr>
          </a:p>
          <a:p>
            <a:pPr algn="l" rtl="0" fontAlgn="base"/>
            <a:r>
              <a:rPr lang="en-GB" sz="1800" b="0" i="0" dirty="0">
                <a:solidFill>
                  <a:srgbClr val="FF0000"/>
                </a:solidFill>
                <a:effectLst/>
                <a:latin typeface="Calibri" panose="020F0502020204030204" pitchFamily="34" charset="0"/>
              </a:rPr>
              <a:t>More recent technology with less industry use so we may find less help for issues online and less reputation</a:t>
            </a:r>
            <a:endParaRPr lang="en-GB" b="0" i="0" dirty="0">
              <a:solidFill>
                <a:srgbClr val="FF0000"/>
              </a:solidFill>
              <a:effectLst/>
              <a:latin typeface="Segoe UI" panose="020B0502040204020203"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err="1"/>
              <a:t>PyGeoAPI</a:t>
            </a:r>
            <a:r>
              <a:rPr lang="en-GB" dirty="0"/>
              <a:t> (Python)</a:t>
            </a:r>
            <a:br>
              <a:rPr lang="en-GB" dirty="0"/>
            </a:br>
            <a:r>
              <a:rPr lang="en-GB" sz="1800" i="0" u="sng" strike="noStrike" dirty="0">
                <a:solidFill>
                  <a:srgbClr val="00B0F0"/>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https://pygeoapi.io/</a:t>
            </a:r>
            <a:r>
              <a:rPr lang="en-GB" sz="1800" i="0" dirty="0">
                <a:solidFill>
                  <a:srgbClr val="00B0F0"/>
                </a:solidFill>
                <a:effectLst/>
                <a:latin typeface="Calibri" panose="020F0502020204030204" pitchFamily="34" charset="0"/>
              </a:rPr>
              <a:t> </a:t>
            </a:r>
            <a:endParaRPr lang="en-GB" dirty="0">
              <a:solidFill>
                <a:srgbClr val="00B0F0"/>
              </a:solidFill>
            </a:endParaRPr>
          </a:p>
        </p:txBody>
      </p:sp>
      <p:pic>
        <p:nvPicPr>
          <p:cNvPr id="3074" name="Picture 2" descr="pygeoapi - OSGeo">
            <a:extLst>
              <a:ext uri="{FF2B5EF4-FFF2-40B4-BE49-F238E27FC236}">
                <a16:creationId xmlns:a16="http://schemas.microsoft.com/office/drawing/2014/main" id="{C5C12F78-969E-4606-94A3-AE3B7D1D6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180" y="466599"/>
            <a:ext cx="3023170" cy="30231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Map Servers</a:t>
            </a:r>
          </a:p>
        </p:txBody>
      </p:sp>
    </p:spTree>
    <p:extLst>
      <p:ext uri="{BB962C8B-B14F-4D97-AF65-F5344CB8AC3E}">
        <p14:creationId xmlns:p14="http://schemas.microsoft.com/office/powerpoint/2010/main" val="351836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D943-8BD4-459C-BFC5-8BE44624443B}"/>
              </a:ext>
            </a:extLst>
          </p:cNvPr>
          <p:cNvSpPr>
            <a:spLocks noGrp="1"/>
          </p:cNvSpPr>
          <p:nvPr>
            <p:ph type="title"/>
          </p:nvPr>
        </p:nvSpPr>
        <p:spPr/>
        <p:txBody>
          <a:bodyPr/>
          <a:lstStyle/>
          <a:p>
            <a:r>
              <a:rPr lang="en-GB" dirty="0"/>
              <a:t>Our choice</a:t>
            </a:r>
          </a:p>
        </p:txBody>
      </p:sp>
      <p:sp>
        <p:nvSpPr>
          <p:cNvPr id="3" name="Content Placeholder 2">
            <a:extLst>
              <a:ext uri="{FF2B5EF4-FFF2-40B4-BE49-F238E27FC236}">
                <a16:creationId xmlns:a16="http://schemas.microsoft.com/office/drawing/2014/main" id="{8A59F503-BCA4-4663-9815-90FCE115C00F}"/>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We have decided to use </a:t>
            </a:r>
            <a:r>
              <a:rPr lang="en-GB" b="1" dirty="0" err="1">
                <a:latin typeface="Calibri" panose="020F0502020204030204" pitchFamily="34" charset="0"/>
                <a:cs typeface="Calibri" panose="020F0502020204030204" pitchFamily="34" charset="0"/>
              </a:rPr>
              <a:t>Geoserver</a:t>
            </a:r>
            <a:r>
              <a:rPr lang="en-GB" dirty="0">
                <a:latin typeface="Calibri" panose="020F0502020204030204" pitchFamily="34" charset="0"/>
                <a:cs typeface="Calibri" panose="020F0502020204030204" pitchFamily="34" charset="0"/>
              </a:rPr>
              <a:t> for our web app</a:t>
            </a:r>
          </a:p>
          <a:p>
            <a:r>
              <a:rPr lang="en-GB" dirty="0">
                <a:latin typeface="Calibri" panose="020F0502020204030204" pitchFamily="34" charset="0"/>
                <a:cs typeface="Calibri" panose="020F0502020204030204" pitchFamily="34" charset="0"/>
              </a:rPr>
              <a:t>It has better documentation than </a:t>
            </a:r>
            <a:r>
              <a:rPr lang="en-GB" dirty="0" err="1">
                <a:latin typeface="Calibri" panose="020F0502020204030204" pitchFamily="34" charset="0"/>
                <a:cs typeface="Calibri" panose="020F0502020204030204" pitchFamily="34" charset="0"/>
              </a:rPr>
              <a:t>Mapserver</a:t>
            </a:r>
            <a:r>
              <a:rPr lang="en-GB" dirty="0">
                <a:latin typeface="Calibri" panose="020F0502020204030204" pitchFamily="34" charset="0"/>
                <a:cs typeface="Calibri" panose="020F0502020204030204" pitchFamily="34" charset="0"/>
              </a:rPr>
              <a:t> or </a:t>
            </a:r>
            <a:r>
              <a:rPr lang="en-GB" dirty="0" err="1">
                <a:latin typeface="Calibri" panose="020F0502020204030204" pitchFamily="34" charset="0"/>
                <a:cs typeface="Calibri" panose="020F0502020204030204" pitchFamily="34" charset="0"/>
              </a:rPr>
              <a:t>PyGeoAPI</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It is widely used and often considered to be reliable</a:t>
            </a:r>
          </a:p>
          <a:p>
            <a:r>
              <a:rPr lang="en-GB" dirty="0">
                <a:latin typeface="Calibri" panose="020F0502020204030204" pitchFamily="34" charset="0"/>
                <a:cs typeface="Calibri" panose="020F0502020204030204" pitchFamily="34" charset="0"/>
              </a:rPr>
              <a:t>It is more simple to setup than </a:t>
            </a:r>
            <a:r>
              <a:rPr lang="en-GB" dirty="0" err="1">
                <a:latin typeface="Calibri" panose="020F0502020204030204" pitchFamily="34" charset="0"/>
                <a:cs typeface="Calibri" panose="020F0502020204030204" pitchFamily="34" charset="0"/>
              </a:rPr>
              <a:t>Mapserver</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39C4248-3F0E-47A0-A3A9-BA471374624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Map Servers</a:t>
            </a:r>
          </a:p>
        </p:txBody>
      </p:sp>
    </p:spTree>
    <p:extLst>
      <p:ext uri="{BB962C8B-B14F-4D97-AF65-F5344CB8AC3E}">
        <p14:creationId xmlns:p14="http://schemas.microsoft.com/office/powerpoint/2010/main" val="16514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1DAB-730E-4E4F-B5A2-7D1F146864D3}"/>
              </a:ext>
            </a:extLst>
          </p:cNvPr>
          <p:cNvSpPr>
            <a:spLocks noGrp="1"/>
          </p:cNvSpPr>
          <p:nvPr>
            <p:ph type="title"/>
          </p:nvPr>
        </p:nvSpPr>
        <p:spPr/>
        <p:txBody>
          <a:bodyPr/>
          <a:lstStyle/>
          <a:p>
            <a:r>
              <a:rPr lang="en-GB" dirty="0"/>
              <a:t>3D Web Front End</a:t>
            </a:r>
          </a:p>
        </p:txBody>
      </p:sp>
      <p:sp>
        <p:nvSpPr>
          <p:cNvPr id="3" name="Content Placeholder 2">
            <a:extLst>
              <a:ext uri="{FF2B5EF4-FFF2-40B4-BE49-F238E27FC236}">
                <a16:creationId xmlns:a16="http://schemas.microsoft.com/office/drawing/2014/main" id="{F62EB93C-29A8-421C-B498-3857587B167B}"/>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Must support OGC standards (Support WMS, WFS files etc)</a:t>
            </a:r>
          </a:p>
          <a:p>
            <a:r>
              <a:rPr lang="en-GB" dirty="0">
                <a:latin typeface="Calibri" panose="020F0502020204030204" pitchFamily="34" charset="0"/>
                <a:cs typeface="Calibri" panose="020F0502020204030204" pitchFamily="34" charset="0"/>
              </a:rPr>
              <a:t>Must be free to develop with, preferably open source </a:t>
            </a:r>
          </a:p>
          <a:p>
            <a:r>
              <a:rPr lang="en-GB" dirty="0">
                <a:latin typeface="Calibri" panose="020F0502020204030204" pitchFamily="34" charset="0"/>
                <a:cs typeface="Calibri" panose="020F0502020204030204" pitchFamily="34" charset="0"/>
              </a:rPr>
              <a:t>Should have a lot of customisability for implementation of layers, icons and terrain</a:t>
            </a:r>
          </a:p>
          <a:p>
            <a:r>
              <a:rPr lang="en-GB" dirty="0">
                <a:latin typeface="Calibri" panose="020F0502020204030204" pitchFamily="34" charset="0"/>
                <a:cs typeface="Calibri" panose="020F0502020204030204" pitchFamily="34" charset="0"/>
              </a:rPr>
              <a:t>Should be able to integrate easily with military symbol libraries (</a:t>
            </a:r>
            <a:r>
              <a:rPr lang="en-GB" dirty="0" err="1">
                <a:latin typeface="Calibri" panose="020F0502020204030204" pitchFamily="34" charset="0"/>
                <a:cs typeface="Calibri" panose="020F0502020204030204" pitchFamily="34" charset="0"/>
              </a:rPr>
              <a:t>milsymbol</a:t>
            </a:r>
            <a:r>
              <a:rPr lang="en-GB" dirty="0">
                <a:latin typeface="Calibri" panose="020F0502020204030204" pitchFamily="34" charset="0"/>
                <a:cs typeface="Calibri" panose="020F0502020204030204" pitchFamily="34" charset="0"/>
              </a:rPr>
              <a:t>)</a:t>
            </a:r>
          </a:p>
          <a:p>
            <a:r>
              <a:rPr lang="en-GB" dirty="0">
                <a:latin typeface="Calibri" panose="020F0502020204030204" pitchFamily="34" charset="0"/>
                <a:cs typeface="Calibri" panose="020F0502020204030204" pitchFamily="34" charset="0"/>
              </a:rPr>
              <a:t>Should be efficient and fast to handle the simulations</a:t>
            </a:r>
          </a:p>
          <a:p>
            <a:r>
              <a:rPr lang="en-GB" dirty="0">
                <a:latin typeface="Calibri" panose="020F0502020204030204" pitchFamily="34" charset="0"/>
                <a:cs typeface="Calibri" panose="020F0502020204030204" pitchFamily="34" charset="0"/>
              </a:rPr>
              <a:t>Would preferably have a lot of online help resources for setup and common problems</a:t>
            </a:r>
          </a:p>
          <a:p>
            <a:endParaRPr lang="en-GB" dirty="0"/>
          </a:p>
        </p:txBody>
      </p:sp>
      <p:sp>
        <p:nvSpPr>
          <p:cNvPr id="4" name="TextBox 3">
            <a:extLst>
              <a:ext uri="{FF2B5EF4-FFF2-40B4-BE49-F238E27FC236}">
                <a16:creationId xmlns:a16="http://schemas.microsoft.com/office/drawing/2014/main" id="{EC44CA3F-501E-4888-9535-229672DA0859}"/>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3D Web Front End</a:t>
            </a:r>
          </a:p>
        </p:txBody>
      </p:sp>
    </p:spTree>
    <p:extLst>
      <p:ext uri="{BB962C8B-B14F-4D97-AF65-F5344CB8AC3E}">
        <p14:creationId xmlns:p14="http://schemas.microsoft.com/office/powerpoint/2010/main" val="75257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ASA Television | NASA">
            <a:extLst>
              <a:ext uri="{FF2B5EF4-FFF2-40B4-BE49-F238E27FC236}">
                <a16:creationId xmlns:a16="http://schemas.microsoft.com/office/drawing/2014/main" id="{3FF8B865-28FB-4433-B0B1-393A41F3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4644" y="562992"/>
            <a:ext cx="3456018" cy="272843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normAutofit/>
          </a:bodyPr>
          <a:lstStyle/>
          <a:p>
            <a:pPr algn="l" rtl="0" fontAlgn="base"/>
            <a:r>
              <a:rPr lang="en-GB" sz="1800" b="0" i="0" dirty="0">
                <a:solidFill>
                  <a:srgbClr val="00B050"/>
                </a:solidFill>
                <a:effectLst/>
                <a:latin typeface="Calibri" panose="020F0502020204030204" pitchFamily="34" charset="0"/>
              </a:rPr>
              <a:t>OGC Compliant</a:t>
            </a:r>
          </a:p>
          <a:p>
            <a:pPr algn="l" rtl="0" fontAlgn="base"/>
            <a:r>
              <a:rPr lang="en-GB" sz="1800" b="0" i="0" dirty="0">
                <a:solidFill>
                  <a:srgbClr val="00B050"/>
                </a:solidFill>
                <a:effectLst/>
                <a:latin typeface="Calibri" panose="020F0502020204030204" pitchFamily="34" charset="0"/>
              </a:rPr>
              <a:t>Open source</a:t>
            </a:r>
          </a:p>
          <a:p>
            <a:pPr algn="l" rtl="0" fontAlgn="base"/>
            <a:r>
              <a:rPr lang="en-GB" sz="1800" b="0" i="0" dirty="0">
                <a:solidFill>
                  <a:srgbClr val="00B050"/>
                </a:solidFill>
                <a:effectLst/>
                <a:latin typeface="Calibri" panose="020F0502020204030204" pitchFamily="34" charset="0"/>
              </a:rPr>
              <a:t>Good official tutorials and documentation </a:t>
            </a:r>
            <a:endParaRPr lang="en-GB" b="0" i="0" dirty="0">
              <a:solidFill>
                <a:srgbClr val="00B05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https://worldwind.arc.nasa.gov/web/get-started/#anchor</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https://worldwind.arc.nasa.gov/web/tutorials/#anchor</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https://worldwind.arc.nasa.gov/web/docs/#anchor</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https://worldwind.arc.nasa.gov/web/examples/#anchor</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err="1"/>
              <a:t>Worldwind</a:t>
            </a:r>
            <a:r>
              <a:rPr lang="en-GB" dirty="0"/>
              <a:t> Web (JavaScript)</a:t>
            </a:r>
            <a:br>
              <a:rPr lang="en-GB" dirty="0"/>
            </a:br>
            <a:r>
              <a:rPr lang="en-GB" sz="1800" i="0" u="sng" strike="noStrike" dirty="0">
                <a:solidFill>
                  <a:srgbClr val="00B0F0"/>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https://worldwind.arc.nasa.gov/web/</a:t>
            </a:r>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3D Web Front End</a:t>
            </a:r>
          </a:p>
        </p:txBody>
      </p:sp>
    </p:spTree>
    <p:extLst>
      <p:ext uri="{BB962C8B-B14F-4D97-AF65-F5344CB8AC3E}">
        <p14:creationId xmlns:p14="http://schemas.microsoft.com/office/powerpoint/2010/main" val="188985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ASA Television | NASA">
            <a:extLst>
              <a:ext uri="{FF2B5EF4-FFF2-40B4-BE49-F238E27FC236}">
                <a16:creationId xmlns:a16="http://schemas.microsoft.com/office/drawing/2014/main" id="{3FF8B865-28FB-4433-B0B1-393A41F3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4644" y="562992"/>
            <a:ext cx="3456018" cy="272843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98939D3-A70E-4E59-B606-A828CA7C1CEC}"/>
              </a:ext>
            </a:extLst>
          </p:cNvPr>
          <p:cNvSpPr>
            <a:spLocks noGrp="1"/>
          </p:cNvSpPr>
          <p:nvPr>
            <p:ph idx="1"/>
          </p:nvPr>
        </p:nvSpPr>
        <p:spPr/>
        <p:txBody>
          <a:bodyPr>
            <a:normAutofit/>
          </a:bodyPr>
          <a:lstStyle/>
          <a:p>
            <a:pPr algn="l" rtl="0" fontAlgn="base"/>
            <a:r>
              <a:rPr lang="en-GB" sz="1800" b="0" i="0" dirty="0">
                <a:solidFill>
                  <a:srgbClr val="00B050"/>
                </a:solidFill>
                <a:effectLst/>
                <a:latin typeface="Calibri" panose="020F0502020204030204" pitchFamily="34" charset="0"/>
              </a:rPr>
              <a:t>Strong support for 2D and 3D </a:t>
            </a:r>
            <a:endParaRPr lang="en-GB" b="0" i="0" dirty="0">
              <a:solidFill>
                <a:srgbClr val="00B050"/>
              </a:solidFill>
              <a:effectLst/>
              <a:latin typeface="Segoe UI" panose="020B0502040204020203" pitchFamily="34" charset="0"/>
            </a:endParaRPr>
          </a:p>
          <a:p>
            <a:pPr algn="l" rtl="0" fontAlgn="base"/>
            <a:r>
              <a:rPr lang="en-GB" sz="1800" b="0" i="0" dirty="0">
                <a:solidFill>
                  <a:srgbClr val="00B050"/>
                </a:solidFill>
                <a:effectLst/>
                <a:latin typeface="Calibri" panose="020F0502020204030204" pitchFamily="34" charset="0"/>
              </a:rPr>
              <a:t>Shapes and paths provided as a feature and tutorials available</a:t>
            </a:r>
            <a:endParaRPr lang="en-GB" b="0" i="0" dirty="0">
              <a:solidFill>
                <a:srgbClr val="00B050"/>
              </a:solidFill>
              <a:effectLst/>
              <a:latin typeface="Segoe UI" panose="020B0502040204020203" pitchFamily="34" charset="0"/>
            </a:endParaRPr>
          </a:p>
          <a:p>
            <a:pPr algn="l" rtl="0" fontAlgn="base"/>
            <a:r>
              <a:rPr lang="en-GB" sz="1800" b="0" i="0" dirty="0">
                <a:solidFill>
                  <a:srgbClr val="00B050"/>
                </a:solidFill>
                <a:effectLst/>
                <a:latin typeface="Calibri" panose="020F0502020204030204" pitchFamily="34" charset="0"/>
              </a:rPr>
              <a:t>Built-in high-resolution imagery and terrain </a:t>
            </a:r>
          </a:p>
          <a:p>
            <a:pPr algn="l" rtl="0" fontAlgn="base"/>
            <a:r>
              <a:rPr lang="en-GB" sz="1800" b="0" i="0" dirty="0">
                <a:solidFill>
                  <a:srgbClr val="00B050"/>
                </a:solidFill>
                <a:effectLst/>
                <a:latin typeface="Calibri" panose="020F0502020204030204" pitchFamily="34" charset="0"/>
              </a:rPr>
              <a:t>Support for layers </a:t>
            </a:r>
            <a:endParaRPr lang="en-GB" b="0" i="0" dirty="0">
              <a:solidFill>
                <a:srgbClr val="00B05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https://worldwind.arc.nasa.gov/web/tutorials/layers/</a:t>
            </a:r>
            <a:r>
              <a:rPr lang="en-GB" b="0" i="0" dirty="0">
                <a:solidFill>
                  <a:srgbClr val="00B0F0"/>
                </a:solidFill>
                <a:effectLst/>
                <a:latin typeface="Calibri" panose="020F0502020204030204" pitchFamily="34" charset="0"/>
              </a:rPr>
              <a:t> </a:t>
            </a:r>
            <a:endParaRPr lang="en-GB" b="0" i="0" dirty="0">
              <a:solidFill>
                <a:srgbClr val="00B0F0"/>
              </a:solidFill>
              <a:effectLst/>
              <a:latin typeface="Segoe UI" panose="020B0502040204020203" pitchFamily="34" charset="0"/>
            </a:endParaRPr>
          </a:p>
          <a:p>
            <a:pPr algn="l" rtl="0" fontAlgn="base"/>
            <a:r>
              <a:rPr lang="en-GB" sz="1800" b="0" i="0" dirty="0">
                <a:solidFill>
                  <a:srgbClr val="FF0000"/>
                </a:solidFill>
                <a:effectLst/>
                <a:latin typeface="Calibri" panose="020F0502020204030204" pitchFamily="34" charset="0"/>
              </a:rPr>
              <a:t>Possible </a:t>
            </a:r>
            <a:r>
              <a:rPr lang="en-GB" dirty="0">
                <a:solidFill>
                  <a:srgbClr val="FF0000"/>
                </a:solidFill>
                <a:latin typeface="Calibri" panose="020F0502020204030204" pitchFamily="34" charset="0"/>
              </a:rPr>
              <a:t>to use with </a:t>
            </a:r>
            <a:r>
              <a:rPr lang="en-GB" dirty="0" err="1">
                <a:solidFill>
                  <a:srgbClr val="FF0000"/>
                </a:solidFill>
                <a:latin typeface="Calibri" panose="020F0502020204030204" pitchFamily="34" charset="0"/>
              </a:rPr>
              <a:t>milsymbol</a:t>
            </a:r>
            <a:r>
              <a:rPr lang="en-GB" dirty="0">
                <a:solidFill>
                  <a:srgbClr val="FF0000"/>
                </a:solidFill>
                <a:latin typeface="Calibri" panose="020F0502020204030204" pitchFamily="34" charset="0"/>
              </a:rPr>
              <a:t> </a:t>
            </a:r>
            <a:r>
              <a:rPr lang="en-GB" sz="1800" b="0" i="0" dirty="0">
                <a:solidFill>
                  <a:srgbClr val="FF0000"/>
                </a:solidFill>
                <a:effectLst/>
                <a:latin typeface="Calibri" panose="020F0502020204030204" pitchFamily="34" charset="0"/>
              </a:rPr>
              <a:t>but not many resources on achieving this</a:t>
            </a:r>
            <a:endParaRPr lang="en-GB" b="0" i="0" dirty="0">
              <a:solidFill>
                <a:srgbClr val="00B050"/>
              </a:solidFill>
              <a:effectLst/>
              <a:latin typeface="Segoe UI" panose="020B0502040204020203" pitchFamily="34" charset="0"/>
            </a:endParaRPr>
          </a:p>
          <a:p>
            <a:pPr lvl="1" fontAlgn="base"/>
            <a:r>
              <a:rPr lang="en-GB" b="0" i="0" u="sng" strike="noStrike" dirty="0">
                <a:solidFill>
                  <a:srgbClr val="00B0F0"/>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https://forum.worldwindcentral.com/forum/web-world-wind/web-world-wind-help/158429-dynamic-imagesource-in-the-placemark-attributes</a:t>
            </a:r>
            <a:r>
              <a:rPr lang="en-GB" b="0" i="0" dirty="0">
                <a:solidFill>
                  <a:srgbClr val="00B0F0"/>
                </a:solidFill>
                <a:effectLst/>
                <a:latin typeface="Calibri" panose="020F0502020204030204" pitchFamily="34" charset="0"/>
              </a:rPr>
              <a:t> </a:t>
            </a:r>
            <a:endParaRPr lang="en-GB" sz="1800" b="0" i="0" dirty="0">
              <a:solidFill>
                <a:srgbClr val="00B050"/>
              </a:solidFill>
              <a:effectLst/>
              <a:latin typeface="Calibri" panose="020F0502020204030204" pitchFamily="34" charset="0"/>
            </a:endParaRPr>
          </a:p>
          <a:p>
            <a:pPr lvl="1" fontAlgn="base"/>
            <a:endParaRPr lang="en-GB" b="0" i="0" dirty="0">
              <a:solidFill>
                <a:srgbClr val="000000"/>
              </a:solidFill>
              <a:effectLst/>
              <a:latin typeface="Segoe UI" panose="020B0502040204020203" pitchFamily="34" charset="0"/>
            </a:endParaRPr>
          </a:p>
          <a:p>
            <a:endParaRPr lang="en-GB" dirty="0"/>
          </a:p>
        </p:txBody>
      </p:sp>
      <p:sp>
        <p:nvSpPr>
          <p:cNvPr id="6" name="Title 1">
            <a:extLst>
              <a:ext uri="{FF2B5EF4-FFF2-40B4-BE49-F238E27FC236}">
                <a16:creationId xmlns:a16="http://schemas.microsoft.com/office/drawing/2014/main" id="{8F337D22-EBB7-44CC-B713-24647B18C8E9}"/>
              </a:ext>
            </a:extLst>
          </p:cNvPr>
          <p:cNvSpPr txBox="1">
            <a:spLocks/>
          </p:cNvSpPr>
          <p:nvPr/>
        </p:nvSpPr>
        <p:spPr>
          <a:xfrm>
            <a:off x="1077362" y="720434"/>
            <a:ext cx="9950103" cy="1048545"/>
          </a:xfrm>
          <a:prstGeom prst="rect">
            <a:avLst/>
          </a:prstGeom>
        </p:spPr>
        <p:txBody>
          <a:bodyPr vert="horz" lIns="91440" tIns="45720" rIns="91440" bIns="45720" rtlCol="0" anchor="b">
            <a:normAutofit/>
          </a:bodyPr>
          <a:lst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a:lstStyle>
          <a:p>
            <a:r>
              <a:rPr lang="en-GB" dirty="0" err="1"/>
              <a:t>Worldwind</a:t>
            </a:r>
            <a:r>
              <a:rPr lang="en-GB" dirty="0"/>
              <a:t> Web (JavaScript)</a:t>
            </a:r>
            <a:br>
              <a:rPr lang="en-GB" dirty="0"/>
            </a:br>
            <a:r>
              <a:rPr lang="en-GB" sz="1800" i="0" u="sng" strike="noStrike" dirty="0">
                <a:solidFill>
                  <a:srgbClr val="00B0F0"/>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https://worldwind.arc.nasa.gov/web/</a:t>
            </a:r>
            <a:endParaRPr lang="en-GB" dirty="0">
              <a:solidFill>
                <a:srgbClr val="00B0F0"/>
              </a:solidFill>
            </a:endParaRPr>
          </a:p>
        </p:txBody>
      </p:sp>
      <p:sp>
        <p:nvSpPr>
          <p:cNvPr id="9" name="TextBox 8">
            <a:extLst>
              <a:ext uri="{FF2B5EF4-FFF2-40B4-BE49-F238E27FC236}">
                <a16:creationId xmlns:a16="http://schemas.microsoft.com/office/drawing/2014/main" id="{2FF46235-94FF-4D2A-A3E5-3AB40745DB60}"/>
              </a:ext>
            </a:extLst>
          </p:cNvPr>
          <p:cNvSpPr txBox="1"/>
          <p:nvPr/>
        </p:nvSpPr>
        <p:spPr>
          <a:xfrm>
            <a:off x="268016" y="97267"/>
            <a:ext cx="3023170" cy="369332"/>
          </a:xfrm>
          <a:prstGeom prst="rect">
            <a:avLst/>
          </a:prstGeom>
          <a:noFill/>
        </p:spPr>
        <p:txBody>
          <a:bodyPr wrap="square" rtlCol="0">
            <a:spAutoFit/>
          </a:bodyPr>
          <a:lstStyle/>
          <a:p>
            <a:r>
              <a:rPr lang="en-GB" b="1" dirty="0">
                <a:solidFill>
                  <a:schemeClr val="tx1">
                    <a:lumMod val="65000"/>
                    <a:lumOff val="35000"/>
                  </a:schemeClr>
                </a:solidFill>
                <a:latin typeface="Calibri" panose="020F0502020204030204" pitchFamily="34" charset="0"/>
                <a:cs typeface="Calibri" panose="020F0502020204030204" pitchFamily="34" charset="0"/>
              </a:rPr>
              <a:t>3D Web Front End</a:t>
            </a:r>
          </a:p>
        </p:txBody>
      </p:sp>
    </p:spTree>
    <p:extLst>
      <p:ext uri="{BB962C8B-B14F-4D97-AF65-F5344CB8AC3E}">
        <p14:creationId xmlns:p14="http://schemas.microsoft.com/office/powerpoint/2010/main" val="3978148673"/>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2876</Words>
  <Application>Microsoft Office PowerPoint</Application>
  <PresentationFormat>Widescreen</PresentationFormat>
  <Paragraphs>220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Next LT Pro</vt:lpstr>
      <vt:lpstr>Avenir Next LT Pro Light</vt:lpstr>
      <vt:lpstr>Calibri</vt:lpstr>
      <vt:lpstr>Segoe UI</vt:lpstr>
      <vt:lpstr>BlocksVTI</vt:lpstr>
      <vt:lpstr>CS16 Group Project Research</vt:lpstr>
      <vt:lpstr>Map server</vt:lpstr>
      <vt:lpstr>Geoserver (Java) http://geoserver.org/ </vt:lpstr>
      <vt:lpstr>PowerPoint Presentation</vt:lpstr>
      <vt:lpstr>PowerPoint Presentation</vt:lpstr>
      <vt:lpstr>Our choice</vt:lpstr>
      <vt:lpstr>3D Web Front End</vt:lpstr>
      <vt:lpstr>PowerPoint Presentation</vt:lpstr>
      <vt:lpstr>PowerPoint Presentation</vt:lpstr>
      <vt:lpstr>PowerPoint Presentation</vt:lpstr>
      <vt:lpstr>PowerPoint Presentation</vt:lpstr>
      <vt:lpstr>PowerPoint Presentation</vt:lpstr>
      <vt:lpstr>PowerPoint Presentation</vt:lpstr>
      <vt:lpstr>Our choice</vt:lpstr>
      <vt:lpstr>Map data</vt:lpstr>
      <vt:lpstr>PowerPoint Presentation</vt:lpstr>
      <vt:lpstr>PowerPoint Presentation</vt:lpstr>
      <vt:lpstr>Scottish Spatial Data Infrastructure https://www.spatialdata.gov.scot/</vt:lpstr>
      <vt:lpstr>Simulator data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CS16 Group Project Research</dc:title>
  <dc:creator>Adam Fairlie (student)</dc:creator>
  <cp:lastModifiedBy>Adam Fairlie (student)</cp:lastModifiedBy>
  <cp:revision>44</cp:revision>
  <dcterms:created xsi:type="dcterms:W3CDTF">2021-10-16T19:12:39Z</dcterms:created>
  <dcterms:modified xsi:type="dcterms:W3CDTF">2021-11-10T17:05:11Z</dcterms:modified>
</cp:coreProperties>
</file>