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6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0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6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7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6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6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3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openskynetwork.github.io/opensky-api/res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JMartin/Magic-GDAL" TargetMode="External"/><Relationship Id="rId2" Type="http://schemas.openxmlformats.org/officeDocument/2006/relationships/hyperlink" Target="https://github.com/spatialillusions/milsymb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oserver.org/" TargetMode="External"/><Relationship Id="rId2" Type="http://schemas.openxmlformats.org/officeDocument/2006/relationships/hyperlink" Target="http://geoserve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docs.geoserver.org/stable/en/user/community/scripting/supporte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pserve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geoapi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ive.osgeo.org/en/quickstart/cesium_quickstart.html#switch-between-3d-2-5d-and-2d" TargetMode="External"/><Relationship Id="rId3" Type="http://schemas.openxmlformats.org/officeDocument/2006/relationships/hyperlink" Target="https://github.com/spatialillusions/milsymbol" TargetMode="External"/><Relationship Id="rId7" Type="http://schemas.openxmlformats.org/officeDocument/2006/relationships/hyperlink" Target="https://cesium.com/learn/cesiumjs-learn/" TargetMode="External"/><Relationship Id="rId2" Type="http://schemas.openxmlformats.org/officeDocument/2006/relationships/hyperlink" Target="https://www.safe.com/blog/2018/08/bring-2d-data-cesiumj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le-bingham-cingulara.medium.com/a-cesiumjs-starter-kit-with-geoserver-a96bfe767ba2" TargetMode="External"/><Relationship Id="rId5" Type="http://schemas.openxmlformats.org/officeDocument/2006/relationships/hyperlink" Target="https://cesium.com/platform/cesium-ion/content/cesium-world-terrain/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cesium.com/blog/2016/07/20/cesium-and-milsymbol/" TargetMode="External"/><Relationship Id="rId9" Type="http://schemas.openxmlformats.org/officeDocument/2006/relationships/hyperlink" Target="https://cesium.com/platform/cesiumj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wind.arc.nasa.gov/web/tutorials/layer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um.worldwindcentral.com/forum/web-world-wind/web-world-wind-help/158429-dynamic-imagesource-in-the-placemark-attribut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wind.arc.nasa.gov/web/get-started/#anchor" TargetMode="External"/><Relationship Id="rId7" Type="http://schemas.openxmlformats.org/officeDocument/2006/relationships/hyperlink" Target="https://github.com/WorldWindEarth/worldwind-react-glob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orldwind.arc.nasa.gov/web/examples/#anchor" TargetMode="External"/><Relationship Id="rId5" Type="http://schemas.openxmlformats.org/officeDocument/2006/relationships/hyperlink" Target="https://worldwind.arc.nasa.gov/web/docs/#anchor" TargetMode="External"/><Relationship Id="rId4" Type="http://schemas.openxmlformats.org/officeDocument/2006/relationships/hyperlink" Target="https://worldwind.arc.nasa.gov/web/tutorials/#ancho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ptalks/maptalks.js/wiki/Laye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ptalks.org/examples/en/interaction/draw-tool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gee.org/geedocs/5.3.8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ge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59286-AF19-4B2D-BD21-FCE18EFB3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422789"/>
            <a:ext cx="8888461" cy="706641"/>
          </a:xfrm>
        </p:spPr>
        <p:txBody>
          <a:bodyPr anchor="b">
            <a:normAutofit/>
          </a:bodyPr>
          <a:lstStyle/>
          <a:p>
            <a:r>
              <a:rPr lang="en-GB" sz="2800" dirty="0"/>
              <a:t>CS16 Group Project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79B27-5F68-4BD3-AA03-6234FE304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48" y="6165748"/>
            <a:ext cx="8888460" cy="365125"/>
          </a:xfrm>
        </p:spPr>
        <p:txBody>
          <a:bodyPr anchor="t">
            <a:normAutofit/>
          </a:bodyPr>
          <a:lstStyle/>
          <a:p>
            <a:r>
              <a:rPr lang="en-GB" sz="1600" dirty="0"/>
              <a:t>By Adam Fairlie</a:t>
            </a:r>
          </a:p>
        </p:txBody>
      </p:sp>
      <p:pic>
        <p:nvPicPr>
          <p:cNvPr id="18" name="Picture 3" descr="Stream flowing through the grassland">
            <a:extLst>
              <a:ext uri="{FF2B5EF4-FFF2-40B4-BE49-F238E27FC236}">
                <a16:creationId xmlns:a16="http://schemas.microsoft.com/office/drawing/2014/main" id="{BCDA00DC-D0FD-470E-80B9-4F0417453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03" b="10903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9A8340E-CA57-42B4-A3EE-A27A69376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9" t="22047" r="5790" b="17151"/>
          <a:stretch/>
        </p:blipFill>
        <p:spPr>
          <a:xfrm>
            <a:off x="-983728" y="-995"/>
            <a:ext cx="13331810" cy="51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92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39D3-A70E-4E59-B606-A828CA7C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Free to use</a:t>
            </a:r>
          </a:p>
          <a:p>
            <a:pPr algn="l" rtl="0" fontAlgn="base"/>
            <a:r>
              <a:rPr lang="en-GB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Can be used with AJAX probably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Can only search every 5 seconds</a:t>
            </a:r>
          </a:p>
          <a:p>
            <a:pPr lvl="1" fontAlgn="base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337D22-EBB7-44CC-B713-24647B18C8E9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1048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ADS-B Interface (JSON REST API)</a:t>
            </a:r>
            <a:br>
              <a:rPr lang="en-GB" dirty="0"/>
            </a:br>
            <a:r>
              <a:rPr lang="en-GB" sz="18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https://openskynetwork.github.io/opensky-api/rest.html#</a:t>
            </a:r>
            <a:endParaRPr lang="en-GB" sz="1100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46235-94FF-4D2A-A3E5-3AB40745DB60}"/>
              </a:ext>
            </a:extLst>
          </p:cNvPr>
          <p:cNvSpPr txBox="1"/>
          <p:nvPr/>
        </p:nvSpPr>
        <p:spPr>
          <a:xfrm>
            <a:off x="268016" y="97267"/>
            <a:ext cx="302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 feeds</a:t>
            </a:r>
          </a:p>
        </p:txBody>
      </p:sp>
      <p:pic>
        <p:nvPicPr>
          <p:cNvPr id="1026" name="Picture 2" descr="ADS-B Out Explained">
            <a:extLst>
              <a:ext uri="{FF2B5EF4-FFF2-40B4-BE49-F238E27FC236}">
                <a16:creationId xmlns:a16="http://schemas.microsoft.com/office/drawing/2014/main" id="{E89039C7-3443-493A-A74A-7DF8301E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33" y="653819"/>
            <a:ext cx="3586579" cy="223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22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F337D22-EBB7-44CC-B713-24647B18C8E9}"/>
              </a:ext>
            </a:extLst>
          </p:cNvPr>
          <p:cNvSpPr txBox="1">
            <a:spLocks/>
          </p:cNvSpPr>
          <p:nvPr/>
        </p:nvSpPr>
        <p:spPr>
          <a:xfrm>
            <a:off x="1120948" y="854657"/>
            <a:ext cx="9950103" cy="1048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Other libraries</a:t>
            </a:r>
            <a:br>
              <a:rPr lang="en-GB" dirty="0"/>
            </a:b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E30A23-A93F-4FA6-9F8D-C3D9E715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https://github.com/spatialillusions/milsymbol</a:t>
            </a:r>
            <a:r>
              <a:rPr lang="en-GB" sz="18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lvl="1"/>
            <a:r>
              <a:rPr lang="en-GB" b="0" dirty="0">
                <a:solidFill>
                  <a:srgbClr val="00B050"/>
                </a:solidFill>
                <a:latin typeface="Calibri" panose="020F0502020204030204" pitchFamily="34" charset="0"/>
              </a:rPr>
              <a:t>JavaScript library for APP-6 symbols. Generates an SVG or canvas image for a specified</a:t>
            </a:r>
            <a:br>
              <a:rPr lang="en-GB" b="0" dirty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GB" b="0" dirty="0">
                <a:solidFill>
                  <a:srgbClr val="00B050"/>
                </a:solidFill>
                <a:latin typeface="Calibri" panose="020F0502020204030204" pitchFamily="34" charset="0"/>
              </a:rPr>
              <a:t>symbol. Doesn’t require storing images as they are created by the library. Compatible with</a:t>
            </a:r>
            <a:br>
              <a:rPr lang="en-GB" b="0" dirty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GB" b="0" dirty="0" err="1">
                <a:solidFill>
                  <a:srgbClr val="00B050"/>
                </a:solidFill>
                <a:latin typeface="Calibri" panose="020F0502020204030204" pitchFamily="34" charset="0"/>
              </a:rPr>
              <a:t>cesium</a:t>
            </a:r>
            <a:r>
              <a:rPr lang="en-GB" b="0" dirty="0">
                <a:solidFill>
                  <a:srgbClr val="00B050"/>
                </a:solidFill>
                <a:latin typeface="Calibri" panose="020F0502020204030204" pitchFamily="34" charset="0"/>
              </a:rPr>
              <a:t> and probably also </a:t>
            </a:r>
            <a:r>
              <a:rPr lang="en-GB" b="0" dirty="0" err="1">
                <a:solidFill>
                  <a:srgbClr val="00B050"/>
                </a:solidFill>
                <a:latin typeface="Calibri" panose="020F0502020204030204" pitchFamily="34" charset="0"/>
              </a:rPr>
              <a:t>worldwind</a:t>
            </a:r>
            <a:r>
              <a:rPr lang="en-GB" b="0" dirty="0">
                <a:solidFill>
                  <a:srgbClr val="00B050"/>
                </a:solidFill>
                <a:latin typeface="Calibri" panose="020F0502020204030204" pitchFamily="34" charset="0"/>
              </a:rPr>
              <a:t> or any JavaScript library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https://github.com/TimJMartin/Magic-GDAL</a:t>
            </a:r>
            <a:endParaRPr lang="en-GB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b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processing and translating for vector and raster data. Probably won’t be useful</a:t>
            </a:r>
          </a:p>
        </p:txBody>
      </p:sp>
    </p:spTree>
    <p:extLst>
      <p:ext uri="{BB962C8B-B14F-4D97-AF65-F5344CB8AC3E}">
        <p14:creationId xmlns:p14="http://schemas.microsoft.com/office/powerpoint/2010/main" val="216292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D69C-D4D4-4F47-8F40-69F8FC82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048545"/>
          </a:xfrm>
        </p:spPr>
        <p:txBody>
          <a:bodyPr>
            <a:normAutofit/>
          </a:bodyPr>
          <a:lstStyle/>
          <a:p>
            <a:r>
              <a:rPr lang="en-GB" dirty="0" err="1"/>
              <a:t>Geoserver</a:t>
            </a:r>
            <a:br>
              <a:rPr lang="en-GB" dirty="0"/>
            </a:br>
            <a:r>
              <a:rPr lang="en-GB" sz="180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http://geoserver.org/</a:t>
            </a:r>
            <a:r>
              <a:rPr lang="en-GB" sz="180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39D3-A70E-4E59-B606-A828CA7C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Seems to be the most widely used </a:t>
            </a:r>
          </a:p>
          <a:p>
            <a:pPr algn="l" rtl="0" fontAlgn="base"/>
            <a:r>
              <a:rPr lang="en-GB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OGC </a:t>
            </a:r>
            <a:r>
              <a:rPr lang="en-GB" dirty="0">
                <a:solidFill>
                  <a:srgbClr val="00B050"/>
                </a:solidFill>
                <a:latin typeface="Calibri" panose="020F0502020204030204" pitchFamily="34" charset="0"/>
              </a:rPr>
              <a:t>compliant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Good documentation and tutorials 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GB" sz="1200" b="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https://docs.geoserver.org/</a:t>
            </a:r>
            <a:r>
              <a:rPr lang="en-GB" sz="1200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sz="1200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Support for python and JavaScript (among other languages) 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GB" sz="1200" b="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https://docs.geoserver.org/stable/en/user/community/scripting/supported.html</a:t>
            </a:r>
            <a:r>
              <a:rPr lang="en-GB" sz="1200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sz="1200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endParaRPr lang="en-GB" dirty="0"/>
          </a:p>
        </p:txBody>
      </p:sp>
      <p:pic>
        <p:nvPicPr>
          <p:cNvPr id="1026" name="Picture 2" descr="GeoServer">
            <a:extLst>
              <a:ext uri="{FF2B5EF4-FFF2-40B4-BE49-F238E27FC236}">
                <a16:creationId xmlns:a16="http://schemas.microsoft.com/office/drawing/2014/main" id="{785ED6E5-13F4-4FC3-A9CE-6A297681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488" y="0"/>
            <a:ext cx="4024554" cy="402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8B683-6FBE-4A03-9471-B2C18332C2DB}"/>
              </a:ext>
            </a:extLst>
          </p:cNvPr>
          <p:cNvSpPr txBox="1"/>
          <p:nvPr/>
        </p:nvSpPr>
        <p:spPr>
          <a:xfrm>
            <a:off x="268016" y="97267"/>
            <a:ext cx="302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 Servers</a:t>
            </a:r>
          </a:p>
        </p:txBody>
      </p:sp>
    </p:spTree>
    <p:extLst>
      <p:ext uri="{BB962C8B-B14F-4D97-AF65-F5344CB8AC3E}">
        <p14:creationId xmlns:p14="http://schemas.microsoft.com/office/powerpoint/2010/main" val="232203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39D3-A70E-4E59-B606-A828CA7C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OGC Compliant</a:t>
            </a:r>
          </a:p>
          <a:p>
            <a:pPr algn="l" rtl="0" fontAlgn="base"/>
            <a:r>
              <a:rPr lang="en-GB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Seems more complicated to build a web application off </a:t>
            </a:r>
            <a:endParaRPr lang="en-GB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Less tutorials on how to implement certain features </a:t>
            </a:r>
            <a:endParaRPr lang="en-GB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35A99F-4656-4FE9-B037-C011A0609D86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1048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Mapserver</a:t>
            </a:r>
            <a:br>
              <a:rPr lang="en-GB" dirty="0"/>
            </a:br>
            <a:r>
              <a:rPr lang="en-GB" sz="180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https://mapserver.org/</a:t>
            </a:r>
            <a:r>
              <a:rPr lang="en-GB" sz="180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2050" name="Picture 2" descr="MapServer Logo Vector (.EPS) Free Download">
            <a:extLst>
              <a:ext uri="{FF2B5EF4-FFF2-40B4-BE49-F238E27FC236}">
                <a16:creationId xmlns:a16="http://schemas.microsoft.com/office/drawing/2014/main" id="{6679A5ED-6CB1-4430-9C03-B82EA0338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759" y="403197"/>
            <a:ext cx="2287879" cy="326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414EDD-134A-4162-8C7A-8535ECFCC250}"/>
              </a:ext>
            </a:extLst>
          </p:cNvPr>
          <p:cNvSpPr txBox="1"/>
          <p:nvPr/>
        </p:nvSpPr>
        <p:spPr>
          <a:xfrm>
            <a:off x="268016" y="97267"/>
            <a:ext cx="302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 Servers</a:t>
            </a:r>
          </a:p>
        </p:txBody>
      </p:sp>
    </p:spTree>
    <p:extLst>
      <p:ext uri="{BB962C8B-B14F-4D97-AF65-F5344CB8AC3E}">
        <p14:creationId xmlns:p14="http://schemas.microsoft.com/office/powerpoint/2010/main" val="281667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39D3-A70E-4E59-B606-A828CA7C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Can be deployed via </a:t>
            </a:r>
            <a:r>
              <a:rPr lang="en-GB" sz="1800" b="0" i="0" dirty="0" err="1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django</a:t>
            </a:r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 (more familiarity)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Easy to use and install </a:t>
            </a:r>
          </a:p>
          <a:p>
            <a:pPr algn="l" rtl="0" fontAlgn="base"/>
            <a:r>
              <a:rPr lang="en-GB" dirty="0">
                <a:solidFill>
                  <a:srgbClr val="00B050"/>
                </a:solidFill>
                <a:latin typeface="Calibri" panose="020F0502020204030204" pitchFamily="34" charset="0"/>
              </a:rPr>
              <a:t>OGC Compliant</a:t>
            </a:r>
            <a:endParaRPr lang="en-GB" sz="1800" b="0" i="0" dirty="0">
              <a:solidFill>
                <a:srgbClr val="00B050"/>
              </a:solidFill>
              <a:effectLst/>
              <a:latin typeface="Calibri" panose="020F0502020204030204" pitchFamily="34" charset="0"/>
            </a:endParaRPr>
          </a:p>
          <a:p>
            <a:pPr fontAlgn="base"/>
            <a:r>
              <a:rPr lang="en-GB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May be harder to integrate with JavaScript code </a:t>
            </a:r>
            <a:endParaRPr lang="en-GB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More recent technology with less industry use so we may find less help for issues online </a:t>
            </a:r>
            <a:endParaRPr lang="en-GB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337D22-EBB7-44CC-B713-24647B18C8E9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1048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PyGeoAPI</a:t>
            </a:r>
            <a:br>
              <a:rPr lang="en-GB" dirty="0"/>
            </a:br>
            <a:r>
              <a:rPr lang="en-GB" sz="180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https://pygeoapi.io/</a:t>
            </a:r>
            <a:r>
              <a:rPr lang="en-GB" sz="180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3074" name="Picture 2" descr="pygeoapi - OSGeo">
            <a:extLst>
              <a:ext uri="{FF2B5EF4-FFF2-40B4-BE49-F238E27FC236}">
                <a16:creationId xmlns:a16="http://schemas.microsoft.com/office/drawing/2014/main" id="{C5C12F78-969E-4606-94A3-AE3B7D1D6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180" y="466599"/>
            <a:ext cx="3023170" cy="302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F46235-94FF-4D2A-A3E5-3AB40745DB60}"/>
              </a:ext>
            </a:extLst>
          </p:cNvPr>
          <p:cNvSpPr txBox="1"/>
          <p:nvPr/>
        </p:nvSpPr>
        <p:spPr>
          <a:xfrm>
            <a:off x="268016" y="97267"/>
            <a:ext cx="302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 Servers</a:t>
            </a:r>
          </a:p>
        </p:txBody>
      </p:sp>
    </p:spTree>
    <p:extLst>
      <p:ext uri="{BB962C8B-B14F-4D97-AF65-F5344CB8AC3E}">
        <p14:creationId xmlns:p14="http://schemas.microsoft.com/office/powerpoint/2010/main" val="351836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39D3-A70E-4E59-B606-A828CA7C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Seems very powerful for drawing 2d and 3d polygons: 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GB" b="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https://www.safe.com/blog/2018/08/bring-2d-data-cesiumjs/</a:t>
            </a:r>
            <a:r>
              <a:rPr lang="en-GB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Compatibility with the open source APP-6 military symbol library: 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GB" b="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https://github.com/spatialillusions/milsymbol</a:t>
            </a:r>
            <a:r>
              <a:rPr lang="en-GB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GB" b="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https://cesium.com/blog/2016/07/20/cesium-and-milsymbol/</a:t>
            </a:r>
            <a:r>
              <a:rPr lang="en-GB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Support for terrain such as SRTM: 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GB" b="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https://cesium.com/platform/cesium-ion/content/cesium-world-terrain/</a:t>
            </a:r>
            <a:r>
              <a:rPr lang="en-GB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Can integrate with </a:t>
            </a:r>
            <a:r>
              <a:rPr lang="en-GB" sz="1800" b="0" i="0" dirty="0" err="1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geoserver</a:t>
            </a:r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: 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GB" b="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https://dale-bingham-cingulara.medium.com/a-cesiumjs-starter-kit-with-geoserver-a96bfe767ba2</a:t>
            </a:r>
            <a:r>
              <a:rPr lang="en-GB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Decent documentation for getting started and some features</a:t>
            </a:r>
          </a:p>
          <a:p>
            <a:pPr lvl="1" fontAlgn="base"/>
            <a:r>
              <a:rPr lang="en-GB" sz="1600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https://cesium.com/learn/cesiumjs-learn/</a:t>
            </a:r>
            <a:endParaRPr lang="en-GB" b="0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GB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Seems to also have 2D capabilities although these are not as clearly stated </a:t>
            </a:r>
          </a:p>
          <a:p>
            <a:pPr lvl="1" fontAlgn="base"/>
            <a:r>
              <a:rPr lang="en-GB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https://live.osgeo.org/en/quickstart/cesium_quickstart.html#switch-between-3d-2-5d-and-2d</a:t>
            </a:r>
            <a:endParaRPr lang="en-GB" b="0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/>
            <a:endParaRPr lang="en-GB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337D22-EBB7-44CC-B713-24647B18C8E9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1048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Cesium</a:t>
            </a:r>
            <a:r>
              <a:rPr lang="en-GB" dirty="0"/>
              <a:t> (JavaScript)</a:t>
            </a:r>
            <a:br>
              <a:rPr lang="en-GB" dirty="0"/>
            </a:br>
            <a:r>
              <a:rPr lang="en-GB" sz="180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https://cesium.com/platform/cesiumjs/</a:t>
            </a:r>
            <a:r>
              <a:rPr lang="en-GB" sz="180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46235-94FF-4D2A-A3E5-3AB40745DB60}"/>
              </a:ext>
            </a:extLst>
          </p:cNvPr>
          <p:cNvSpPr txBox="1"/>
          <p:nvPr/>
        </p:nvSpPr>
        <p:spPr>
          <a:xfrm>
            <a:off x="268016" y="97267"/>
            <a:ext cx="302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Web Front End</a:t>
            </a:r>
          </a:p>
        </p:txBody>
      </p:sp>
      <p:pic>
        <p:nvPicPr>
          <p:cNvPr id="4098" name="Picture 2" descr="2D &amp;amp; 3D Gis solution with CesiumJS, GeoServer - Open Layer - Bac Ha  Software (BHSoft) - Vietnam Software Development Company">
            <a:extLst>
              <a:ext uri="{FF2B5EF4-FFF2-40B4-BE49-F238E27FC236}">
                <a16:creationId xmlns:a16="http://schemas.microsoft.com/office/drawing/2014/main" id="{E43224F6-8F5A-46DD-8884-AB61A21C5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914" y="466599"/>
            <a:ext cx="4355790" cy="290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64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ASA Television | NASA">
            <a:extLst>
              <a:ext uri="{FF2B5EF4-FFF2-40B4-BE49-F238E27FC236}">
                <a16:creationId xmlns:a16="http://schemas.microsoft.com/office/drawing/2014/main" id="{3FF8B865-28FB-4433-B0B1-393A41F32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644" y="562992"/>
            <a:ext cx="3456018" cy="272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39D3-A70E-4E59-B606-A828CA7C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Definite support for 2D and 3D 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Shapes and paths provided as a feature 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Built-in high-resolution imagery and terrain </a:t>
            </a:r>
          </a:p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Support for layers 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GB" b="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https://worldwind.arc.nasa.gov/web/tutorials/layers/</a:t>
            </a:r>
            <a:r>
              <a:rPr lang="en-GB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Seems to possibly be compatible with </a:t>
            </a:r>
            <a:r>
              <a:rPr lang="en-GB" sz="1800" b="0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milsymbol</a:t>
            </a:r>
            <a:r>
              <a:rPr lang="en-GB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, may be hard though</a:t>
            </a:r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GB" b="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https://forum.worldwindcentral.com/forum/web-world-wind/web-world-wind-help/158429-dynamic-imagesource-in-the-placemark-attributes</a:t>
            </a:r>
            <a:r>
              <a:rPr lang="en-GB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337D22-EBB7-44CC-B713-24647B18C8E9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1048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Worldwind</a:t>
            </a:r>
            <a:r>
              <a:rPr lang="en-GB" dirty="0"/>
              <a:t> (JavaScript)</a:t>
            </a:r>
            <a:br>
              <a:rPr lang="en-GB" dirty="0"/>
            </a:br>
            <a:r>
              <a:rPr lang="en-GB" sz="180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https://worldwind.arc.nasa.gov/web/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46235-94FF-4D2A-A3E5-3AB40745DB60}"/>
              </a:ext>
            </a:extLst>
          </p:cNvPr>
          <p:cNvSpPr txBox="1"/>
          <p:nvPr/>
        </p:nvSpPr>
        <p:spPr>
          <a:xfrm>
            <a:off x="268016" y="97267"/>
            <a:ext cx="302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Web Front End</a:t>
            </a:r>
          </a:p>
        </p:txBody>
      </p:sp>
    </p:spTree>
    <p:extLst>
      <p:ext uri="{BB962C8B-B14F-4D97-AF65-F5344CB8AC3E}">
        <p14:creationId xmlns:p14="http://schemas.microsoft.com/office/powerpoint/2010/main" val="188985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ASA Television | NASA">
            <a:extLst>
              <a:ext uri="{FF2B5EF4-FFF2-40B4-BE49-F238E27FC236}">
                <a16:creationId xmlns:a16="http://schemas.microsoft.com/office/drawing/2014/main" id="{3FF8B865-28FB-4433-B0B1-393A41F32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644" y="562992"/>
            <a:ext cx="3456018" cy="272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39D3-A70E-4E59-B606-A828CA7C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Good official tutorials and documentation 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GB" b="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https://worldwind.arc.nasa.gov/web/get-started/#anchor</a:t>
            </a:r>
            <a:r>
              <a:rPr lang="en-GB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GB" b="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https://worldwind.arc.nasa.gov/web/tutorials/#anchor</a:t>
            </a:r>
            <a:r>
              <a:rPr lang="en-GB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GB" b="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https://worldwind.arc.nasa.gov/web/docs/#anchor</a:t>
            </a:r>
            <a:r>
              <a:rPr lang="en-GB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GB" b="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https://worldwind.arc.nasa.gov/web/examples/#anchor</a:t>
            </a:r>
            <a:r>
              <a:rPr lang="en-GB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Possible compatibility with react.js to create a web app 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GB" b="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https://github.com/WorldWindEarth/worldwind-react-globe</a:t>
            </a:r>
            <a:r>
              <a:rPr lang="en-GB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337D22-EBB7-44CC-B713-24647B18C8E9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1048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Worldwind</a:t>
            </a:r>
            <a:r>
              <a:rPr lang="en-GB" dirty="0"/>
              <a:t> (JavaScript)</a:t>
            </a:r>
            <a:br>
              <a:rPr lang="en-GB" dirty="0"/>
            </a:br>
            <a:r>
              <a:rPr lang="en-GB" sz="180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https://worldwind.arc.nasa.gov/web/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46235-94FF-4D2A-A3E5-3AB40745DB60}"/>
              </a:ext>
            </a:extLst>
          </p:cNvPr>
          <p:cNvSpPr txBox="1"/>
          <p:nvPr/>
        </p:nvSpPr>
        <p:spPr>
          <a:xfrm>
            <a:off x="268016" y="97267"/>
            <a:ext cx="302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Web Front End</a:t>
            </a:r>
          </a:p>
        </p:txBody>
      </p:sp>
    </p:spTree>
    <p:extLst>
      <p:ext uri="{BB962C8B-B14F-4D97-AF65-F5344CB8AC3E}">
        <p14:creationId xmlns:p14="http://schemas.microsoft.com/office/powerpoint/2010/main" val="39781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talks - for building 2D/3D maps">
            <a:extLst>
              <a:ext uri="{FF2B5EF4-FFF2-40B4-BE49-F238E27FC236}">
                <a16:creationId xmlns:a16="http://schemas.microsoft.com/office/drawing/2014/main" id="{308D8E0A-EDD1-4276-B70D-590F693D4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588" y="520303"/>
            <a:ext cx="4041222" cy="27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39D3-A70E-4E59-B606-A828CA7C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Support for 2D and 3D</a:t>
            </a:r>
          </a:p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Support for layers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GB" b="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https://github.com/maptalks/maptalks.js/wiki/Layer</a:t>
            </a:r>
            <a:endParaRPr lang="en-GB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Support for drawing lines and polygons</a:t>
            </a:r>
          </a:p>
          <a:p>
            <a:pPr lvl="1" fontAlgn="base"/>
            <a:r>
              <a:rPr lang="en-GB" b="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https://maptalks.org/examples/en/interaction/draw-tool/</a:t>
            </a:r>
            <a:endParaRPr lang="en-GB" b="0" i="0" dirty="0">
              <a:solidFill>
                <a:srgbClr val="00B05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</a:rPr>
              <a:t>No mention of OGC standards</a:t>
            </a:r>
          </a:p>
          <a:p>
            <a:pPr algn="l" rtl="0" fontAlgn="base"/>
            <a:r>
              <a:rPr lang="en-GB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Less extensive documentation/less widely used</a:t>
            </a:r>
            <a:endParaRPr lang="en-GB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337D22-EBB7-44CC-B713-24647B18C8E9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1048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Maptalks</a:t>
            </a:r>
            <a:r>
              <a:rPr lang="en-GB" dirty="0"/>
              <a:t> (JavaScript)</a:t>
            </a:r>
            <a:br>
              <a:rPr lang="en-GB" dirty="0"/>
            </a:br>
            <a:r>
              <a:rPr lang="en-GB" sz="180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https://maptalks.org/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46235-94FF-4D2A-A3E5-3AB40745DB60}"/>
              </a:ext>
            </a:extLst>
          </p:cNvPr>
          <p:cNvSpPr txBox="1"/>
          <p:nvPr/>
        </p:nvSpPr>
        <p:spPr>
          <a:xfrm>
            <a:off x="268016" y="97267"/>
            <a:ext cx="302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Web Front End</a:t>
            </a:r>
          </a:p>
        </p:txBody>
      </p:sp>
    </p:spTree>
    <p:extLst>
      <p:ext uri="{BB962C8B-B14F-4D97-AF65-F5344CB8AC3E}">
        <p14:creationId xmlns:p14="http://schemas.microsoft.com/office/powerpoint/2010/main" val="12573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Google Earth - Wikipedia">
            <a:extLst>
              <a:ext uri="{FF2B5EF4-FFF2-40B4-BE49-F238E27FC236}">
                <a16:creationId xmlns:a16="http://schemas.microsoft.com/office/drawing/2014/main" id="{6A8DB902-384A-4207-BB87-F54C70009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067" y="451907"/>
            <a:ext cx="2785145" cy="278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39D3-A70E-4E59-B606-A828CA7C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OGC standard protocols 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Has a lot of documentation 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GB" b="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https://www.opengee.org/geedocs/5.3.8/index.html</a:t>
            </a:r>
            <a:r>
              <a:rPr lang="en-GB" b="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b="0" i="0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2D, 3D and terrain capabilities </a:t>
            </a:r>
            <a:endParaRPr lang="en-GB" b="0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Less commonly used so likely less help available online</a:t>
            </a:r>
          </a:p>
          <a:p>
            <a:pPr algn="l" rtl="0" fontAlgn="base"/>
            <a:r>
              <a:rPr lang="en-GB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Probably harder to integrate with </a:t>
            </a:r>
            <a:r>
              <a:rPr lang="en-GB" sz="1800" b="0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milsymbol</a:t>
            </a:r>
            <a:r>
              <a:rPr lang="en-GB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337D22-EBB7-44CC-B713-24647B18C8E9}"/>
              </a:ext>
            </a:extLst>
          </p:cNvPr>
          <p:cNvSpPr txBox="1">
            <a:spLocks/>
          </p:cNvSpPr>
          <p:nvPr/>
        </p:nvSpPr>
        <p:spPr>
          <a:xfrm>
            <a:off x="1077362" y="720434"/>
            <a:ext cx="9950103" cy="1048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Google Earth Enterprise (JavaScript)</a:t>
            </a:r>
            <a:br>
              <a:rPr lang="en-GB" dirty="0"/>
            </a:br>
            <a:r>
              <a:rPr lang="en-GB" sz="1800" i="0" u="sng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https://www.opengee.org/</a:t>
            </a:r>
            <a:r>
              <a:rPr lang="en-GB" sz="1800" i="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46235-94FF-4D2A-A3E5-3AB40745DB60}"/>
              </a:ext>
            </a:extLst>
          </p:cNvPr>
          <p:cNvSpPr txBox="1"/>
          <p:nvPr/>
        </p:nvSpPr>
        <p:spPr>
          <a:xfrm>
            <a:off x="268016" y="97267"/>
            <a:ext cx="302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Web Front End</a:t>
            </a:r>
          </a:p>
        </p:txBody>
      </p:sp>
    </p:spTree>
    <p:extLst>
      <p:ext uri="{BB962C8B-B14F-4D97-AF65-F5344CB8AC3E}">
        <p14:creationId xmlns:p14="http://schemas.microsoft.com/office/powerpoint/2010/main" val="94092360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747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Segoe UI</vt:lpstr>
      <vt:lpstr>BlocksVTI</vt:lpstr>
      <vt:lpstr>CS16 Group Project Research</vt:lpstr>
      <vt:lpstr>Geoserver http://geoserver.org/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 Group Project Research</dc:title>
  <dc:creator>Adam Fairlie (student)</dc:creator>
  <cp:lastModifiedBy>Adam Fairlie (student)</cp:lastModifiedBy>
  <cp:revision>10</cp:revision>
  <dcterms:created xsi:type="dcterms:W3CDTF">2021-10-16T19:12:39Z</dcterms:created>
  <dcterms:modified xsi:type="dcterms:W3CDTF">2021-10-27T14:02:09Z</dcterms:modified>
</cp:coreProperties>
</file>