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Roboto"/>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Lato-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54c107092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54c107092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54c107092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54c107092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814cf7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814cf7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54c107092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54c107092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4c107092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54c107092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b9a0b074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b9a0b074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965474a9_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965474a9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54c107092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54c107092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iClean Solar-powered Compactors</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t>By iClean Waste Management</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iClean Solar powered Compactors</a:t>
            </a:r>
            <a:endParaRPr sz="2400"/>
          </a:p>
        </p:txBody>
      </p:sp>
      <p:sp>
        <p:nvSpPr>
          <p:cNvPr id="79" name="Google Shape;79;p14"/>
          <p:cNvSpPr txBox="1"/>
          <p:nvPr>
            <p:ph idx="4294967295" type="title"/>
          </p:nvPr>
        </p:nvSpPr>
        <p:spPr>
          <a:xfrm>
            <a:off x="374575" y="2212725"/>
            <a:ext cx="5197200" cy="2857500"/>
          </a:xfrm>
          <a:prstGeom prst="rect">
            <a:avLst/>
          </a:prstGeom>
          <a:solidFill>
            <a:schemeClr val="accent5"/>
          </a:solidFill>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900">
                <a:solidFill>
                  <a:srgbClr val="ECECF1"/>
                </a:solidFill>
                <a:highlight>
                  <a:srgbClr val="343541"/>
                </a:highlight>
                <a:latin typeface="Roboto"/>
                <a:ea typeface="Roboto"/>
                <a:cs typeface="Roboto"/>
                <a:sym typeface="Roboto"/>
              </a:rPr>
              <a:t>also known as a solar trash compactor or solar-powered waste compactor, is a device used to compress and reduce the volume of waste material. It utilizes solar power to operate, making it an environmentally friendly and energy-efficient solution for waste management. Here's how a typical solar compactor works. </a:t>
            </a:r>
            <a:endParaRPr sz="24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83" name="Shape 83"/>
        <p:cNvGrpSpPr/>
        <p:nvPr/>
      </p:nvGrpSpPr>
      <p:grpSpPr>
        <a:xfrm>
          <a:off x="0" y="0"/>
          <a:ext cx="0" cy="0"/>
          <a:chOff x="0" y="0"/>
          <a:chExt cx="0" cy="0"/>
        </a:xfrm>
      </p:grpSpPr>
      <p:sp>
        <p:nvSpPr>
          <p:cNvPr id="84" name="Google Shape;84;p15"/>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Aim:</a:t>
            </a:r>
            <a:endParaRPr/>
          </a:p>
          <a:p>
            <a:pPr indent="0" lvl="0" marL="0" rtl="0" algn="l">
              <a:spcBef>
                <a:spcPts val="0"/>
              </a:spcBef>
              <a:spcAft>
                <a:spcPts val="0"/>
              </a:spcAft>
              <a:buNone/>
            </a:pPr>
            <a:r>
              <a:rPr lang="en"/>
              <a:t>Is to empower and encourage environment conservation and facilitation to be collaborative and efficient starting with the households, businesses, and public services areas like universities, and schools and to link them with recycling facilities within the country and international.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descr="Screen Shot 2015-11-20 at 9.47.21 AM.png" id="89" name="Google Shape;89;p16"/>
          <p:cNvPicPr preferRelativeResize="0"/>
          <p:nvPr/>
        </p:nvPicPr>
        <p:blipFill rotWithShape="1">
          <a:blip r:embed="rId3">
            <a:alphaModFix/>
          </a:blip>
          <a:srcRect b="0" l="4413" r="4404" t="0"/>
          <a:stretch/>
        </p:blipFill>
        <p:spPr>
          <a:xfrm>
            <a:off x="0" y="0"/>
            <a:ext cx="9144000" cy="5143504"/>
          </a:xfrm>
          <a:prstGeom prst="rect">
            <a:avLst/>
          </a:prstGeom>
          <a:noFill/>
          <a:ln>
            <a:noFill/>
          </a:ln>
        </p:spPr>
      </p:pic>
      <p:sp>
        <p:nvSpPr>
          <p:cNvPr id="90" name="Google Shape;90;p16"/>
          <p:cNvSpPr txBox="1"/>
          <p:nvPr>
            <p:ph type="title"/>
          </p:nvPr>
        </p:nvSpPr>
        <p:spPr>
          <a:xfrm>
            <a:off x="283103" y="712141"/>
            <a:ext cx="62442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t>
            </a:r>
            <a:r>
              <a:rPr lang="en"/>
              <a:t>example</a:t>
            </a:r>
            <a:r>
              <a:rPr lang="en"/>
              <a:t> of solar powered mini kibubu waste compactor, we are on craft to create.</a:t>
            </a:r>
            <a:endParaRPr/>
          </a:p>
        </p:txBody>
      </p:sp>
      <p:grpSp>
        <p:nvGrpSpPr>
          <p:cNvPr id="91" name="Google Shape;91;p16"/>
          <p:cNvGrpSpPr/>
          <p:nvPr/>
        </p:nvGrpSpPr>
        <p:grpSpPr>
          <a:xfrm>
            <a:off x="6271574" y="615423"/>
            <a:ext cx="2721485" cy="4385589"/>
            <a:chOff x="6803275" y="395363"/>
            <a:chExt cx="2212050" cy="2537076"/>
          </a:xfrm>
        </p:grpSpPr>
        <p:pic>
          <p:nvPicPr>
            <p:cNvPr id="92" name="Google Shape;92;p16"/>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93" name="Google Shape;93;p16"/>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94" name="Google Shape;94;p16"/>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t/>
              </a:r>
              <a:endParaRPr b="1" sz="1200">
                <a:solidFill>
                  <a:schemeClr val="dk1"/>
                </a:solidFill>
                <a:latin typeface="Raleway"/>
                <a:ea typeface="Raleway"/>
                <a:cs typeface="Raleway"/>
                <a:sym typeface="Raleway"/>
              </a:endParaRPr>
            </a:p>
          </p:txBody>
        </p:sp>
      </p:grpSp>
      <p:pic>
        <p:nvPicPr>
          <p:cNvPr id="95" name="Google Shape;95;p16"/>
          <p:cNvPicPr preferRelativeResize="0"/>
          <p:nvPr/>
        </p:nvPicPr>
        <p:blipFill>
          <a:blip r:embed="rId6">
            <a:alphaModFix/>
          </a:blip>
          <a:stretch>
            <a:fillRect/>
          </a:stretch>
        </p:blipFill>
        <p:spPr>
          <a:xfrm>
            <a:off x="6365500" y="864574"/>
            <a:ext cx="2533650" cy="3971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99" name="Shape 99"/>
        <p:cNvGrpSpPr/>
        <p:nvPr/>
      </p:nvGrpSpPr>
      <p:grpSpPr>
        <a:xfrm>
          <a:off x="0" y="0"/>
          <a:ext cx="0" cy="0"/>
          <a:chOff x="0" y="0"/>
          <a:chExt cx="0" cy="0"/>
        </a:xfrm>
      </p:grpSpPr>
      <p:sp>
        <p:nvSpPr>
          <p:cNvPr id="100" name="Google Shape;100;p17"/>
          <p:cNvSpPr txBox="1"/>
          <p:nvPr>
            <p:ph type="title"/>
          </p:nvPr>
        </p:nvSpPr>
        <p:spPr>
          <a:xfrm>
            <a:off x="538050" y="3854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Average kolabo Composter</a:t>
            </a:r>
            <a:endParaRPr/>
          </a:p>
        </p:txBody>
      </p:sp>
      <p:pic>
        <p:nvPicPr>
          <p:cNvPr id="101" name="Google Shape;101;p17"/>
          <p:cNvPicPr preferRelativeResize="0"/>
          <p:nvPr/>
        </p:nvPicPr>
        <p:blipFill>
          <a:blip r:embed="rId3">
            <a:alphaModFix/>
          </a:blip>
          <a:stretch>
            <a:fillRect/>
          </a:stretch>
        </p:blipFill>
        <p:spPr>
          <a:xfrm>
            <a:off x="283100" y="1181725"/>
            <a:ext cx="6576550" cy="3835500"/>
          </a:xfrm>
          <a:prstGeom prst="rect">
            <a:avLst/>
          </a:prstGeom>
          <a:noFill/>
          <a:ln>
            <a:noFill/>
          </a:ln>
        </p:spPr>
      </p:pic>
      <p:sp>
        <p:nvSpPr>
          <p:cNvPr id="102" name="Google Shape;102;p17"/>
          <p:cNvSpPr txBox="1"/>
          <p:nvPr>
            <p:ph idx="1" type="body"/>
          </p:nvPr>
        </p:nvSpPr>
        <p:spPr>
          <a:xfrm>
            <a:off x="283100" y="1181825"/>
            <a:ext cx="6576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ctrTitle"/>
          </p:nvPr>
        </p:nvSpPr>
        <p:spPr>
          <a:xfrm>
            <a:off x="701200" y="234575"/>
            <a:ext cx="6331500" cy="47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Kk Compactor</a:t>
            </a:r>
            <a:endParaRPr>
              <a:solidFill>
                <a:schemeClr val="dk2"/>
              </a:solidFill>
            </a:endParaRPr>
          </a:p>
        </p:txBody>
      </p:sp>
      <p:pic>
        <p:nvPicPr>
          <p:cNvPr id="108" name="Google Shape;108;p18"/>
          <p:cNvPicPr preferRelativeResize="0"/>
          <p:nvPr/>
        </p:nvPicPr>
        <p:blipFill>
          <a:blip r:embed="rId3">
            <a:alphaModFix/>
          </a:blip>
          <a:stretch>
            <a:fillRect/>
          </a:stretch>
        </p:blipFill>
        <p:spPr>
          <a:xfrm>
            <a:off x="371025" y="917300"/>
            <a:ext cx="7454125" cy="4226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2" name="Shape 112"/>
        <p:cNvGrpSpPr/>
        <p:nvPr/>
      </p:nvGrpSpPr>
      <p:grpSpPr>
        <a:xfrm>
          <a:off x="0" y="0"/>
          <a:ext cx="0" cy="0"/>
          <a:chOff x="0" y="0"/>
          <a:chExt cx="0" cy="0"/>
        </a:xfrm>
      </p:grpSpPr>
      <p:pic>
        <p:nvPicPr>
          <p:cNvPr id="113" name="Google Shape;113;p19"/>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14" name="Google Shape;114;p19"/>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15" name="Google Shape;115;p19"/>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Solve </a:t>
            </a:r>
            <a:r>
              <a:rPr b="1" lang="en" sz="3000">
                <a:solidFill>
                  <a:schemeClr val="lt2"/>
                </a:solidFill>
                <a:latin typeface="Raleway"/>
                <a:ea typeface="Raleway"/>
                <a:cs typeface="Raleway"/>
                <a:sym typeface="Raleway"/>
              </a:rPr>
              <a:t>the gap:</a:t>
            </a:r>
            <a:endParaRPr b="1" sz="3000">
              <a:solidFill>
                <a:schemeClr val="lt2"/>
              </a:solidFill>
              <a:latin typeface="Raleway"/>
              <a:ea typeface="Raleway"/>
              <a:cs typeface="Raleway"/>
              <a:sym typeface="Raleway"/>
            </a:endParaRPr>
          </a:p>
        </p:txBody>
      </p:sp>
      <p:sp>
        <p:nvSpPr>
          <p:cNvPr id="116" name="Google Shape;116;p19"/>
          <p:cNvSpPr txBox="1"/>
          <p:nvPr>
            <p:ph idx="4294967295" type="body"/>
          </p:nvPr>
        </p:nvSpPr>
        <p:spPr>
          <a:xfrm>
            <a:off x="2855550" y="1377475"/>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latin typeface="Raleway"/>
              <a:ea typeface="Raleway"/>
              <a:cs typeface="Raleway"/>
              <a:sym typeface="Raleway"/>
            </a:endParaRPr>
          </a:p>
          <a:p>
            <a:pPr indent="-330200" lvl="0" marL="457200" rtl="0" algn="l">
              <a:spcBef>
                <a:spcPts val="1600"/>
              </a:spcBef>
              <a:spcAft>
                <a:spcPts val="0"/>
              </a:spcAft>
              <a:buClr>
                <a:schemeClr val="dk1"/>
              </a:buClr>
              <a:buSzPts val="1600"/>
              <a:buFont typeface="Raleway"/>
              <a:buChar char="➔"/>
            </a:pPr>
            <a:r>
              <a:rPr b="1" lang="en" sz="1400">
                <a:solidFill>
                  <a:schemeClr val="dk1"/>
                </a:solidFill>
                <a:latin typeface="Raleway"/>
                <a:ea typeface="Raleway"/>
                <a:cs typeface="Raleway"/>
                <a:sym typeface="Raleway"/>
              </a:rPr>
              <a:t>Environmental</a:t>
            </a:r>
            <a:r>
              <a:rPr b="1" lang="en" sz="1400">
                <a:solidFill>
                  <a:schemeClr val="dk1"/>
                </a:solidFill>
                <a:latin typeface="Raleway"/>
                <a:ea typeface="Raleway"/>
                <a:cs typeface="Raleway"/>
                <a:sym typeface="Raleway"/>
              </a:rPr>
              <a:t> sustainability</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Efficient </a:t>
            </a:r>
            <a:r>
              <a:rPr b="1" lang="en" sz="1400">
                <a:solidFill>
                  <a:schemeClr val="dk1"/>
                </a:solidFill>
                <a:latin typeface="Raleway"/>
                <a:ea typeface="Raleway"/>
                <a:cs typeface="Raleway"/>
                <a:sym typeface="Raleway"/>
              </a:rPr>
              <a:t>space</a:t>
            </a:r>
            <a:r>
              <a:rPr b="1" lang="en" sz="1400">
                <a:solidFill>
                  <a:schemeClr val="dk1"/>
                </a:solidFill>
                <a:latin typeface="Raleway"/>
                <a:ea typeface="Raleway"/>
                <a:cs typeface="Raleway"/>
                <a:sym typeface="Raleway"/>
              </a:rPr>
              <a:t> Utilization</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Improved Hygiene and sanitation</a:t>
            </a:r>
            <a:endParaRPr b="1" sz="1400">
              <a:solidFill>
                <a:schemeClr val="dk1"/>
              </a:solidFill>
              <a:latin typeface="Raleway"/>
              <a:ea typeface="Raleway"/>
              <a:cs typeface="Raleway"/>
              <a:sym typeface="Raleway"/>
            </a:endParaRPr>
          </a:p>
          <a:p>
            <a:pPr indent="-330200" lvl="0" marL="457200" rtl="0" algn="l">
              <a:spcBef>
                <a:spcPts val="1000"/>
              </a:spcBef>
              <a:spcAft>
                <a:spcPts val="0"/>
              </a:spcAft>
              <a:buClr>
                <a:schemeClr val="dk1"/>
              </a:buClr>
              <a:buSzPts val="1600"/>
              <a:buFont typeface="Raleway"/>
              <a:buChar char="➔"/>
            </a:pPr>
            <a:r>
              <a:rPr b="1" lang="en" sz="1600">
                <a:solidFill>
                  <a:schemeClr val="dk1"/>
                </a:solidFill>
                <a:latin typeface="Raleway"/>
                <a:ea typeface="Raleway"/>
                <a:cs typeface="Raleway"/>
                <a:sym typeface="Raleway"/>
              </a:rPr>
              <a:t>Reduced waste collection Frequency</a:t>
            </a:r>
            <a:endParaRPr sz="1400">
              <a:latin typeface="Raleway"/>
              <a:ea typeface="Raleway"/>
              <a:cs typeface="Raleway"/>
              <a:sym typeface="Raleway"/>
            </a:endParaRPr>
          </a:p>
          <a:p>
            <a:pPr indent="-330200" lvl="0" marL="457200" rtl="0" algn="l">
              <a:spcBef>
                <a:spcPts val="1000"/>
              </a:spcBef>
              <a:spcAft>
                <a:spcPts val="0"/>
              </a:spcAft>
              <a:buClr>
                <a:schemeClr val="dk1"/>
              </a:buClr>
              <a:buSzPts val="1600"/>
              <a:buFont typeface="Raleway"/>
              <a:buChar char="➔"/>
            </a:pPr>
            <a:r>
              <a:rPr b="1" lang="en" sz="1600">
                <a:solidFill>
                  <a:schemeClr val="dk1"/>
                </a:solidFill>
                <a:latin typeface="Raleway"/>
                <a:ea typeface="Raleway"/>
                <a:cs typeface="Raleway"/>
                <a:sym typeface="Raleway"/>
              </a:rPr>
              <a:t>Cost Saving</a:t>
            </a:r>
            <a:endParaRPr b="1" sz="1600">
              <a:solidFill>
                <a:schemeClr val="dk1"/>
              </a:solidFill>
              <a:latin typeface="Raleway"/>
              <a:ea typeface="Raleway"/>
              <a:cs typeface="Raleway"/>
              <a:sym typeface="Raleway"/>
            </a:endParaRPr>
          </a:p>
          <a:p>
            <a:pPr indent="-330200" lvl="0" marL="457200" rtl="0" algn="l">
              <a:spcBef>
                <a:spcPts val="1000"/>
              </a:spcBef>
              <a:spcAft>
                <a:spcPts val="1000"/>
              </a:spcAft>
              <a:buClr>
                <a:schemeClr val="dk1"/>
              </a:buClr>
              <a:buSzPts val="1600"/>
              <a:buFont typeface="Raleway"/>
              <a:buChar char="➔"/>
            </a:pPr>
            <a:r>
              <a:rPr b="1" lang="en" sz="1400">
                <a:solidFill>
                  <a:schemeClr val="dk1"/>
                </a:solidFill>
                <a:latin typeface="Raleway"/>
                <a:ea typeface="Raleway"/>
                <a:cs typeface="Raleway"/>
                <a:sym typeface="Raleway"/>
              </a:rPr>
              <a:t>Odor control</a:t>
            </a:r>
            <a:br>
              <a:rPr lang="en" sz="1400">
                <a:latin typeface="Raleway"/>
                <a:ea typeface="Raleway"/>
                <a:cs typeface="Raleway"/>
                <a:sym typeface="Raleway"/>
              </a:rPr>
            </a:br>
            <a:endParaRPr sz="1400">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0"/>
          <p:cNvPicPr preferRelativeResize="0"/>
          <p:nvPr/>
        </p:nvPicPr>
        <p:blipFill rotWithShape="1">
          <a:blip r:embed="rId3">
            <a:alphaModFix/>
          </a:blip>
          <a:srcRect b="14093" l="2132" r="6751" t="6554"/>
          <a:stretch/>
        </p:blipFill>
        <p:spPr>
          <a:xfrm>
            <a:off x="0" y="0"/>
            <a:ext cx="9144001" cy="5143500"/>
          </a:xfrm>
          <a:prstGeom prst="rect">
            <a:avLst/>
          </a:prstGeom>
          <a:noFill/>
          <a:ln>
            <a:noFill/>
          </a:ln>
        </p:spPr>
      </p:pic>
      <p:sp>
        <p:nvSpPr>
          <p:cNvPr id="122" name="Google Shape;122;p20"/>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Compactors benefits contribute to cleaner, more efficient, and healthier living environments for residents.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283100" y="879225"/>
            <a:ext cx="6244200" cy="382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Currently we rise money to start manufacturing the product……….</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