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handoutMasterIdLst>
    <p:handoutMasterId r:id="rId18"/>
  </p:handoutMasterIdLst>
  <p:sldIdLst>
    <p:sldId id="256" r:id="rId3"/>
    <p:sldId id="257" r:id="rId4"/>
    <p:sldId id="259" r:id="rId5"/>
    <p:sldId id="260" r:id="rId6"/>
    <p:sldId id="261" r:id="rId7"/>
    <p:sldId id="262" r:id="rId8"/>
    <p:sldId id="266" r:id="rId10"/>
    <p:sldId id="267" r:id="rId11"/>
    <p:sldId id="265" r:id="rId12"/>
    <p:sldId id="258" r:id="rId13"/>
    <p:sldId id="270" r:id="rId14"/>
    <p:sldId id="264" r:id="rId15"/>
    <p:sldId id="274" r:id="rId16"/>
    <p:sldId id="273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48" y="52"/>
      </p:cViewPr>
      <p:guideLst>
        <p:guide orient="horz" pos="212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HuynhThanhQuan/skin-detective" TargetMode="External"/><Relationship Id="rId2" Type="http://schemas.openxmlformats.org/officeDocument/2006/relationships/hyperlink" Target="https://github.com/microsoft/nestle-acne-assessment" TargetMode="External"/><Relationship Id="rId1" Type="http://schemas.openxmlformats.org/officeDocument/2006/relationships/hyperlink" Target="https://doi.org/10.2147/CCID.S360450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Machine Learning Course Project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232660"/>
          </a:xfrm>
        </p:spPr>
        <p:txBody>
          <a:bodyPr>
            <a:normAutofit lnSpcReduction="20000"/>
          </a:bodyPr>
          <a:lstStyle/>
          <a:p>
            <a:r>
              <a:rPr lang="en-US" altLang="zh-CN" sz="2000"/>
              <a:t>Acne Counting and Grading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Group 17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2050735 Li Hengxin, 2151214 Mi Tiantian, </a:t>
            </a:r>
            <a:endParaRPr lang="en-US" altLang="zh-CN"/>
          </a:p>
          <a:p>
            <a:r>
              <a:rPr lang="en-US" altLang="zh-CN"/>
              <a:t>2152050 Rao Ji, 2152667 Li Ao</a:t>
            </a:r>
            <a:endParaRPr lang="en-US" altLang="zh-CN"/>
          </a:p>
        </p:txBody>
      </p:sp>
      <p:cxnSp>
        <p:nvCxnSpPr>
          <p:cNvPr id="9" name="直接连接符 8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Part 4.3 Loss Function and Optimization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467485"/>
                <a:ext cx="10515600" cy="4709160"/>
              </a:xfrm>
            </p:spPr>
            <p:txBody>
              <a:bodyPr>
                <a:normAutofit fontScale="90000" lnSpcReduction="10000"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>
                    <a:solidFill>
                      <a:schemeClr val="tx1"/>
                    </a:solidFill>
                  </a:rPr>
                  <a:t>Firstly, we choose L2-norm as loss function:</a:t>
                </a:r>
                <a:br>
                  <a:rPr lang="en-US" altLang="zh-CN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𝑐𝑜𝑢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𝑐𝑜𝑢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𝑐𝑜𝑢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altLang="zh-CN">
                    <a:solidFill>
                      <a:schemeClr val="tx1"/>
                    </a:solidFill>
                  </a:rPr>
                  <a:t>Add Kullback-Leibler Divergence:</a:t>
                </a:r>
                <a:br>
                  <a:rPr lang="en-US" altLang="zh-CN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|| 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𝑄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 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𝑙𝑜𝑔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𝑄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𝑐𝑙𝑠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𝐾𝐿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𝑐𝑜𝑢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𝑐𝑜𝑢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𝐿𝑜𝑠𝑠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𝛼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𝑐𝑜𝑢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+(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𝑐𝑙𝑠</m:t>
                          </m:r>
                        </m:sub>
                      </m:sSub>
                    </m:oMath>
                  </m:oMathPara>
                </a14:m>
                <a:br>
                  <a:rPr lang="en-US" altLang="zh-CN">
                    <a:solidFill>
                      <a:schemeClr val="tx1"/>
                    </a:solidFill>
                  </a:rPr>
                </a:br>
                <a:r>
                  <a:rPr lang="en-US" altLang="zh-CN">
                    <a:solidFill>
                      <a:schemeClr val="tx1"/>
                    </a:solidFill>
                  </a:rPr>
                  <a:t>Optimizer: Adam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467485"/>
                <a:ext cx="10515600" cy="470916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Part 5. Experiment Result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内容占位符 15"/>
          <p:cNvGraphicFramePr/>
          <p:nvPr>
            <p:ph idx="1"/>
          </p:nvPr>
        </p:nvGraphicFramePr>
        <p:xfrm>
          <a:off x="647700" y="1323975"/>
          <a:ext cx="10515600" cy="2606040"/>
        </p:xfrm>
        <a:graphic>
          <a:graphicData uri="http://schemas.openxmlformats.org/drawingml/2006/table">
            <a:tbl>
              <a:tblPr/>
              <a:tblGrid>
                <a:gridCol w="2419985"/>
                <a:gridCol w="1350010"/>
                <a:gridCol w="1350010"/>
                <a:gridCol w="1347470"/>
                <a:gridCol w="1348740"/>
                <a:gridCol w="1348740"/>
                <a:gridCol w="1350645"/>
              </a:tblGrid>
              <a:tr h="325755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Precision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SE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SP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YI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MAE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MSE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5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class0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0.7863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0.8932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0.8677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0.7609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1.0680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1.6010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class1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0.8000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0.7874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0.8485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0.6359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2.8425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3.6121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class2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0.7692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0.5556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0.9766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0.5321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9.1111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13.7477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class3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0.8750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0.8077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0.9887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0.7964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7.0769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12.8333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avg / total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0.8076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0.7610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0.9204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0.6813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3.3664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6.6742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647700" y="3840480"/>
          <a:ext cx="10515600" cy="2606040"/>
        </p:xfrm>
        <a:graphic>
          <a:graphicData uri="http://schemas.openxmlformats.org/drawingml/2006/table">
            <a:tbl>
              <a:tblPr/>
              <a:tblGrid>
                <a:gridCol w="2419985"/>
                <a:gridCol w="1350010"/>
                <a:gridCol w="1350010"/>
                <a:gridCol w="1347470"/>
                <a:gridCol w="1348740"/>
              </a:tblGrid>
              <a:tr h="325755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Precision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SE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SP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YI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5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class0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0.8108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0.8738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0.8889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0.7627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class1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0.7923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0.8110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0.8364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0.6474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class2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0.7407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0.5556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0.9727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0.5282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class3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0.8750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0.8077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0.9887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0.7964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avg / total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0.8047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0.7620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0.9217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0.6837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1654810" y="3375660"/>
            <a:ext cx="850201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en-US" altLang="zh-CN" dirty="0"/>
              <a:t>Tab.2 Prediction of ViT+ResNet (KL-Loss) on acne counting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682625" y="5894070"/>
            <a:ext cx="7747000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en-US" altLang="zh-CN" dirty="0"/>
              <a:t>Tab.3 Prediction of ViT+ResNet (KL-Loss) on acne grading</a:t>
            </a:r>
            <a:endParaRPr lang="en-US" altLang="zh-CN" dirty="0"/>
          </a:p>
        </p:txBody>
      </p:sp>
      <p:graphicFrame>
        <p:nvGraphicFramePr>
          <p:cNvPr id="11" name="表格 10"/>
          <p:cNvGraphicFramePr/>
          <p:nvPr/>
        </p:nvGraphicFramePr>
        <p:xfrm>
          <a:off x="8584565" y="3841115"/>
          <a:ext cx="2569845" cy="1954530"/>
        </p:xfrm>
        <a:graphic>
          <a:graphicData uri="http://schemas.openxmlformats.org/drawingml/2006/table">
            <a:tbl>
              <a:tblPr/>
              <a:tblGrid>
                <a:gridCol w="1170305"/>
                <a:gridCol w="1399540"/>
              </a:tblGrid>
              <a:tr h="325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Value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5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learning rate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1e-4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num of epoch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120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batch size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64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sigma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alpha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0.6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880985" y="5892165"/>
            <a:ext cx="328231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en-US" altLang="zh-CN" dirty="0"/>
              <a:t>Tab.4 HyperParameter Setting </a:t>
            </a:r>
            <a:endParaRPr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5697220" y="737235"/>
            <a:ext cx="5539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SE: Sensitivity (Recall), SP: Specificity, YI=SE+SP−1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Part 6. References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[CCID Dataset] </a:t>
            </a:r>
            <a:r>
              <a:rPr lang="zh-CN" altLang="en-US">
                <a:sym typeface="+mn-ea"/>
              </a:rPr>
              <a:t>Quattrini A, Boër C, Leidi T, Paydar R. A Deep Learning-Based Facial Acne Classification System. Clin Cosmet Investig Dermatol. 2022;15:851-857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  <a:hlinkClick r:id="rId1" action="ppaction://hlinkfile"/>
              </a:rPr>
              <a:t>https://doi.org/10.2147/CCID.S360450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[ACNE04 Dataset] </a:t>
            </a:r>
            <a:r>
              <a:rPr lang="zh-CN" altLang="en-US">
                <a:sym typeface="+mn-ea"/>
              </a:rPr>
              <a:t>Wu, Xiaoping, Ni, Wen, Jie, Liang, Lai, Yu-Kun, Cheng, Dongyu, She, Ming-Ming, &amp; Yang, Jufeng. (2019). Joint Acne Image Grading and Counting via Label Distribution Learning. In *IEEE International Conference on Computer Vision*.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[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Nestlé Skin Health </a:t>
            </a:r>
            <a:r>
              <a:rPr lang="en-US" altLang="zh-CN">
                <a:sym typeface="+mn-ea"/>
              </a:rPr>
              <a:t>Dataset] </a:t>
            </a:r>
            <a:r>
              <a:rPr lang="zh-CN" altLang="en-US">
                <a:sym typeface="+mn-ea"/>
                <a:hlinkClick r:id="rId2" action="ppaction://hlinkfile"/>
              </a:rPr>
              <a:t>https://github.com/microsoft/nestle-acne-assessment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[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Flickr-Faces-HQ</a:t>
            </a:r>
            <a:r>
              <a:rPr lang="en-US" altLang="en-US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>
                <a:sym typeface="+mn-ea"/>
              </a:rPr>
              <a:t>Dataset] </a:t>
            </a:r>
            <a:r>
              <a:rPr lang="zh-CN" altLang="en-US">
                <a:hlinkClick r:id="rId3" action="ppaction://hlinkfile"/>
              </a:rPr>
              <a:t>https://github.com/HuynhThanhQuan/skin-detective</a:t>
            </a: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Part 6. References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auto">
              <a:lnSpc>
                <a:spcPct val="150000"/>
              </a:lnSpc>
            </a:pPr>
            <a:r>
              <a:rPr>
                <a:sym typeface="+mn-ea"/>
              </a:rPr>
              <a:t>Islam, Md Baharul, Masum Shah Junayed, Arezoo Sadeghzadeh, Nipa Anjum, Afsana Ahsan</a:t>
            </a:r>
            <a:r>
              <a:rPr lang="en-US">
                <a:sym typeface="+mn-ea"/>
              </a:rPr>
              <a:t>, </a:t>
            </a:r>
            <a:r>
              <a:rPr>
                <a:sym typeface="+mn-ea"/>
              </a:rPr>
              <a:t>A. F. M. Shahen Shah. </a:t>
            </a:r>
            <a:r>
              <a:rPr lang="en-US">
                <a:sym typeface="+mn-ea"/>
              </a:rPr>
              <a:t>(2023). </a:t>
            </a:r>
            <a:r>
              <a:rPr>
                <a:sym typeface="+mn-ea"/>
              </a:rPr>
              <a:t>Acne Vulgaris Detection and Classification: A Dual Integrated Deep CNN Model</a:t>
            </a:r>
            <a:r>
              <a:rPr lang="en-US">
                <a:sym typeface="+mn-ea"/>
              </a:rPr>
              <a:t>.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>
                <a:sym typeface="+mn-ea"/>
              </a:rPr>
              <a:t>Lin, Yi, Jingchi Jiang, Dongxin Chen, Zhaoyang Ma, Yi Guan, Xiguang Liu, Haiyan You和Jing Yang. DED: Diagnostic Evidence Distillation for Acne Severity Grading on Face Images. Expert Systems with Applications 228 (2023): 120312. 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Part 1. Background and Motivation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Part 1. Background and Motivation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b="1" dirty="0"/>
              <a:t>Acne</a:t>
            </a:r>
            <a:r>
              <a:rPr lang="en-US" altLang="zh-CN" dirty="0"/>
              <a:t>: </a:t>
            </a:r>
            <a:br>
              <a:rPr lang="en-US" altLang="zh-CN" dirty="0"/>
            </a:br>
            <a:r>
              <a:rPr lang="en-US" altLang="zh-CN" dirty="0"/>
              <a:t>A</a:t>
            </a:r>
            <a:r>
              <a:rPr lang="zh-CN" altLang="en-US" dirty="0"/>
              <a:t> common chronic inflammatory skin disease</a:t>
            </a:r>
            <a:r>
              <a:rPr lang="en-US" altLang="zh-CN" dirty="0"/>
              <a:t>, often found in teenagers.</a:t>
            </a: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en-US" altLang="zh-CN" b="1" dirty="0"/>
              <a:t>Effects of acne on </a:t>
            </a:r>
            <a:r>
              <a:rPr lang="en-US" altLang="zh-CN" b="1" dirty="0" err="1"/>
              <a:t>daliy</a:t>
            </a:r>
            <a:r>
              <a:rPr lang="en-US" altLang="zh-CN" b="1" dirty="0"/>
              <a:t> life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Acne is often associated with stress, staying up late, irregular diet and other bad habits, seriously </a:t>
            </a:r>
            <a:r>
              <a:rPr lang="en-US" altLang="zh-CN" dirty="0">
                <a:highlight>
                  <a:srgbClr val="FFFF00"/>
                </a:highlight>
              </a:rPr>
              <a:t>affecting the appearance</a:t>
            </a:r>
            <a:r>
              <a:rPr lang="en-US" altLang="zh-CN" dirty="0"/>
              <a:t> and quality of life of patients.</a:t>
            </a: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en-US" altLang="zh-CN" b="1" dirty="0"/>
              <a:t>Treatment method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Doctors need to precisely target acne for topical treatments or laser therapy, both of which </a:t>
            </a:r>
            <a:r>
              <a:rPr lang="en-US" altLang="zh-CN" dirty="0">
                <a:highlight>
                  <a:srgbClr val="FFFF00"/>
                </a:highlight>
              </a:rPr>
              <a:t>require accurate localization of the acne</a:t>
            </a:r>
            <a:r>
              <a:rPr lang="en-US" altLang="zh-CN" dirty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Part 1. Background and Motivation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en-US" altLang="zh-CN" b="1"/>
              <a:t>Why we need acne localization</a:t>
            </a:r>
            <a:r>
              <a:rPr lang="en-US" altLang="zh-CN"/>
              <a:t>?</a:t>
            </a:r>
            <a:br>
              <a:rPr lang="en-US" altLang="zh-CN"/>
            </a:br>
            <a:r>
              <a:rPr lang="en-US" altLang="zh-CN"/>
              <a:t>In clinical practice, it is </a:t>
            </a:r>
            <a:r>
              <a:rPr lang="en-US" altLang="zh-CN">
                <a:highlight>
                  <a:srgbClr val="FFFF00"/>
                </a:highlight>
              </a:rPr>
              <a:t>laborious</a:t>
            </a:r>
            <a:r>
              <a:rPr lang="en-US" altLang="zh-CN"/>
              <a:t> for dermatologists to diagnose acne grade manually. The purpose of this project is to use the method of object detection in deep neural network to solve it.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 b="1"/>
              <a:t>Practical significance</a:t>
            </a:r>
            <a:r>
              <a:rPr lang="en-US" altLang="zh-CN"/>
              <a:t>:</a:t>
            </a:r>
            <a:endParaRPr lang="en-US" altLang="zh-CN"/>
          </a:p>
          <a:p>
            <a:pPr lvl="1" fontAlgn="auto">
              <a:lnSpc>
                <a:spcPct val="150000"/>
              </a:lnSpc>
            </a:pPr>
            <a:r>
              <a:rPr lang="en-US" altLang="zh-CN"/>
              <a:t>Enhancing doctors' </a:t>
            </a:r>
            <a:r>
              <a:rPr lang="en-US" altLang="zh-CN">
                <a:highlight>
                  <a:srgbClr val="FFFF00"/>
                </a:highlight>
              </a:rPr>
              <a:t>efficiency</a:t>
            </a:r>
            <a:r>
              <a:rPr lang="en-US" altLang="zh-CN"/>
              <a:t> </a:t>
            </a:r>
            <a:endParaRPr lang="en-US" altLang="zh-CN"/>
          </a:p>
          <a:p>
            <a:pPr lvl="1" fontAlgn="auto">
              <a:lnSpc>
                <a:spcPct val="150000"/>
              </a:lnSpc>
            </a:pPr>
            <a:r>
              <a:rPr lang="en-US" altLang="zh-CN"/>
              <a:t>Provide services to patients doctors</a:t>
            </a:r>
            <a:endParaRPr lang="en-US" altLang="zh-CN"/>
          </a:p>
          <a:p>
            <a:pPr lvl="1" fontAlgn="auto">
              <a:lnSpc>
                <a:spcPct val="150000"/>
              </a:lnSpc>
            </a:pPr>
            <a:r>
              <a:rPr lang="en-US" altLang="zh-CN"/>
              <a:t>Offer more effective </a:t>
            </a:r>
            <a:r>
              <a:rPr lang="en-US" altLang="zh-CN">
                <a:highlight>
                  <a:srgbClr val="FFFF00"/>
                </a:highlight>
              </a:rPr>
              <a:t>treatment guidance</a:t>
            </a:r>
            <a:endParaRPr lang="en-US" altLang="zh-CN">
              <a:highlight>
                <a:srgbClr val="FFFF00"/>
              </a:highlight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9130" y="3718560"/>
            <a:ext cx="5734050" cy="13144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19750" y="5236845"/>
            <a:ext cx="59728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 dirty="0"/>
              <a:t>Fig. 1. The example of four lesion</a:t>
            </a:r>
            <a:r>
              <a:rPr lang="en-US" altLang="zh-CN" sz="1600" dirty="0"/>
              <a:t> (acne)</a:t>
            </a:r>
            <a:r>
              <a:rPr lang="zh-CN" altLang="en-US" sz="1600" dirty="0"/>
              <a:t> images. From left to right: Comedone, Papule, Pustule, Nodule.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Part 2. Related Works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528451" y="1979930"/>
            <a:ext cx="5928995" cy="4253382"/>
            <a:chOff x="723" y="2295"/>
            <a:chExt cx="7743" cy="5005"/>
          </a:xfrm>
        </p:grpSpPr>
        <p:sp>
          <p:nvSpPr>
            <p:cNvPr id="9" name="文本框 8"/>
            <p:cNvSpPr txBox="1"/>
            <p:nvPr/>
          </p:nvSpPr>
          <p:spPr>
            <a:xfrm>
              <a:off x="2594" y="6903"/>
              <a:ext cx="4000" cy="3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1600"/>
                <a:t>Pipeline: </a:t>
              </a:r>
              <a:r>
                <a:rPr lang="zh-CN" altLang="en-US" sz="1600"/>
                <a:t>Manual feature + SVM</a:t>
              </a:r>
              <a:endParaRPr lang="zh-CN" altLang="en-US" sz="1600"/>
            </a:p>
          </p:txBody>
        </p:sp>
        <p:pic>
          <p:nvPicPr>
            <p:cNvPr id="11" name="内容占位符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20" y="2295"/>
              <a:ext cx="6547" cy="3543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723" y="6152"/>
              <a:ext cx="7743" cy="61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1400"/>
                <a:t>Digital Assessment of Facial Acne Vulgaris</a:t>
              </a:r>
              <a:endParaRPr lang="zh-CN" altLang="en-US" sz="1400"/>
            </a:p>
            <a:p>
              <a:pPr algn="ctr"/>
              <a:r>
                <a:rPr lang="en-US" altLang="zh-CN" sz="1400"/>
                <a:t>(2014 I2MTC Proceedings)</a:t>
              </a:r>
              <a:endParaRPr lang="en-US" altLang="zh-CN" sz="1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713095" y="871220"/>
            <a:ext cx="5928995" cy="5364436"/>
            <a:chOff x="8981" y="949"/>
            <a:chExt cx="9337" cy="8448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14" y="949"/>
              <a:ext cx="4072" cy="7075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8981" y="7860"/>
              <a:ext cx="9337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1400" dirty="0"/>
                <a:t>Acne Detection Using Speeded up Robust Features and </a:t>
              </a:r>
              <a:endParaRPr lang="zh-CN" altLang="en-US" sz="1400" dirty="0"/>
            </a:p>
            <a:p>
              <a:pPr algn="ctr"/>
              <a:r>
                <a:rPr lang="zh-CN" altLang="en-US" sz="1400" dirty="0"/>
                <a:t>Quantification Using K-Nearest Neighbors Algorithm</a:t>
              </a:r>
              <a:r>
                <a:rPr lang="en-US" altLang="zh-CN" sz="1400" dirty="0"/>
                <a:t> (2014 ICCBS)</a:t>
              </a:r>
              <a:endParaRPr lang="en-US" altLang="zh-CN" sz="1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39" y="8866"/>
              <a:ext cx="4823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1600">
                  <a:sym typeface="+mn-ea"/>
                </a:rPr>
                <a:t>Pipeline: </a:t>
              </a:r>
              <a:r>
                <a:rPr lang="en-US" altLang="zh-CN" sz="1600"/>
                <a:t>SURF</a:t>
              </a:r>
              <a:r>
                <a:rPr lang="zh-CN" altLang="en-US" sz="1600"/>
                <a:t> + </a:t>
              </a:r>
              <a:r>
                <a:rPr lang="en-US" altLang="zh-CN" sz="1600"/>
                <a:t>KNN</a:t>
              </a:r>
              <a:endParaRPr lang="en-US" altLang="zh-CN" sz="1600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838200" y="1334770"/>
            <a:ext cx="39947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 dirty="0"/>
              <a:t>Conventional approaches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suffer from noise and low accuracy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Part 2. Related Works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373380" y="2291080"/>
            <a:ext cx="5928995" cy="3760470"/>
            <a:chOff x="697" y="3718"/>
            <a:chExt cx="9337" cy="5922"/>
          </a:xfrm>
        </p:grpSpPr>
        <p:sp>
          <p:nvSpPr>
            <p:cNvPr id="11" name="文本框 10"/>
            <p:cNvSpPr txBox="1"/>
            <p:nvPr/>
          </p:nvSpPr>
          <p:spPr>
            <a:xfrm>
              <a:off x="1546" y="8721"/>
              <a:ext cx="7641" cy="9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1600" dirty="0">
                  <a:sym typeface="+mn-ea"/>
                </a:rPr>
                <a:t>Pipeline: </a:t>
              </a:r>
              <a:r>
                <a:rPr lang="en-US" altLang="zh-CN" sz="1600" dirty="0"/>
                <a:t>Counting Distribution Severity Distribution in </a:t>
              </a:r>
              <a:r>
                <a:rPr lang="en-US" altLang="zh-CN" sz="1600" dirty="0" err="1"/>
                <a:t>ResNet</a:t>
              </a:r>
              <a:r>
                <a:rPr lang="en-US" altLang="zh-CN" sz="1600" dirty="0"/>
                <a:t> Backbone Generating Label Distribution</a:t>
              </a:r>
              <a:endParaRPr lang="en-US" altLang="zh-CN" sz="1600" dirty="0"/>
            </a:p>
          </p:txBody>
        </p:sp>
        <p:pic>
          <p:nvPicPr>
            <p:cNvPr id="13" name="内容占位符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76" y="3718"/>
              <a:ext cx="9180" cy="3585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697" y="7718"/>
              <a:ext cx="9337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1400" dirty="0"/>
                <a:t>Joint Acne Image Grading and Counting via Label Distribution Learning</a:t>
              </a:r>
              <a:endParaRPr lang="zh-CN" altLang="en-US" sz="1400" dirty="0"/>
            </a:p>
            <a:p>
              <a:pPr algn="ctr"/>
              <a:r>
                <a:rPr lang="en-US" altLang="zh-CN" sz="1400" dirty="0"/>
                <a:t>(2019 ICCV)</a:t>
              </a:r>
              <a:endParaRPr lang="en-US" altLang="zh-CN" sz="14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031865" y="1780540"/>
            <a:ext cx="5928995" cy="4271010"/>
            <a:chOff x="9499" y="2804"/>
            <a:chExt cx="9337" cy="6726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29" y="2804"/>
              <a:ext cx="8076" cy="4804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10026" y="8611"/>
              <a:ext cx="8282" cy="9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1600">
                  <a:sym typeface="+mn-ea"/>
                </a:rPr>
                <a:t>Pipeline: </a:t>
              </a:r>
              <a:r>
                <a:rPr lang="en-US" altLang="zh-CN" sz="1600"/>
                <a:t>knowledge distillation framework incorporates with joint learning for the teachernetwork</a:t>
              </a:r>
              <a:endParaRPr lang="en-US" altLang="zh-CN" sz="16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499" y="7608"/>
              <a:ext cx="9337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1400" dirty="0"/>
                <a:t>DED: Diagnostic Evidence Distillation for acne severity grading on face images</a:t>
              </a:r>
              <a:r>
                <a:rPr lang="en-US" altLang="zh-CN" sz="1400" dirty="0"/>
                <a:t> (2023 Expert Systems With Applications EI)</a:t>
              </a:r>
              <a:endParaRPr lang="en-US" altLang="zh-CN" sz="1400" dirty="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838200" y="1369060"/>
            <a:ext cx="56502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 dirty="0"/>
              <a:t>Deep learning-based methods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Regression, classification and segmentation tasks</a:t>
            </a:r>
            <a:br>
              <a:rPr lang="en-US" altLang="zh-CN" dirty="0"/>
            </a:br>
            <a:r>
              <a:rPr lang="en-US" altLang="zh-CN" dirty="0"/>
              <a:t> have many applications in medical image analysis.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Part 3. Dataset Development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/>
          <p:nvPr/>
        </p:nvGraphicFramePr>
        <p:xfrm>
          <a:off x="423545" y="3115945"/>
          <a:ext cx="5942965" cy="2058035"/>
        </p:xfrm>
        <a:graphic>
          <a:graphicData uri="http://schemas.openxmlformats.org/drawingml/2006/table">
            <a:tbl>
              <a:tblPr/>
              <a:tblGrid>
                <a:gridCol w="1732915"/>
                <a:gridCol w="1459865"/>
                <a:gridCol w="1177290"/>
                <a:gridCol w="1572895"/>
              </a:tblGrid>
              <a:tr h="5461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images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size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classes(including background)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ACNE04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1457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3112</a:t>
                      </a: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Times New Roman" panose="02020603050405020304" charset="0"/>
                        </a:rPr>
                        <a:t>×</a:t>
                      </a: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3456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CelebAMask-HQ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30000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512×512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Flickr-Faces-HQ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1572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224×224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Nestlé Skin Health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4700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224×224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ACNE-Shanghai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322(309 selected)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3456</a:t>
                      </a: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Times New Roman" panose="02020603050405020304" charset="0"/>
                        </a:rPr>
                        <a:t>×</a:t>
                      </a: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5184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366510" y="5315585"/>
            <a:ext cx="53740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 dirty="0"/>
              <a:t>F</a:t>
            </a:r>
            <a:r>
              <a:rPr lang="en-US" altLang="zh-CN" sz="1600" dirty="0" err="1"/>
              <a:t>ig</a:t>
            </a:r>
            <a:r>
              <a:rPr lang="en-US" altLang="zh-CN" sz="1600" dirty="0"/>
              <a:t>.</a:t>
            </a:r>
            <a:r>
              <a:rPr lang="zh-CN" altLang="en-US" sz="1600" dirty="0"/>
              <a:t> 4. </a:t>
            </a:r>
            <a:r>
              <a:rPr lang="en-US" sz="1600" dirty="0"/>
              <a:t> Examples in the ACNE04 dataset. The numbers undereach image denote the ground-truth severity and lesion number. </a:t>
            </a:r>
            <a:endParaRPr 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47700" y="1464310"/>
            <a:ext cx="571881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dirty="0"/>
              <a:t>Training and Validation Dataset: ACNE04 (80%)</a:t>
            </a:r>
            <a:endParaRPr lang="en-US" altLang="zh-CN" dirty="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dirty="0"/>
              <a:t>Test Dataset: ACNE04 (20%)</a:t>
            </a:r>
            <a:endParaRPr lang="en-US" altLang="zh-CN" dirty="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dirty="0"/>
              <a:t>5-fold Cross-validation</a:t>
            </a:r>
            <a:endParaRPr lang="en-US" altLang="zh-CN" dirty="0"/>
          </a:p>
        </p:txBody>
      </p:sp>
      <p:sp>
        <p:nvSpPr>
          <p:cNvPr id="19" name="文本框 18"/>
          <p:cNvSpPr txBox="1"/>
          <p:nvPr/>
        </p:nvSpPr>
        <p:spPr>
          <a:xfrm>
            <a:off x="459105" y="5520310"/>
            <a:ext cx="6096000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en-US" altLang="zh-CN" sz="1600" dirty="0"/>
              <a:t>Tab.1 information about 5 acne datasets</a:t>
            </a:r>
            <a:endParaRPr lang="en-US" altLang="zh-CN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4020" y="1464310"/>
            <a:ext cx="4796155" cy="311975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Part 4.1 Model Selection : </a:t>
            </a:r>
            <a:r>
              <a:rPr lang="en-US" altLang="zh-CN" dirty="0" err="1">
                <a:sym typeface="+mn-ea"/>
              </a:rPr>
              <a:t>ViT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t="5755"/>
          <a:stretch>
            <a:fillRect/>
          </a:stretch>
        </p:blipFill>
        <p:spPr>
          <a:xfrm>
            <a:off x="479427" y="1417366"/>
            <a:ext cx="5849358" cy="2848413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71269" y="5098785"/>
            <a:ext cx="6358255" cy="1046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600" b="1" dirty="0"/>
              <a:t>Model overview</a:t>
            </a:r>
            <a:r>
              <a:rPr lang="en-US" altLang="zh-CN" sz="1600" dirty="0"/>
              <a:t>: We split an image into fixed-size patches, linearly embed each of them, add position embeddings, and feed the resulting sequence of vectors to a standard Transformer encoder</a:t>
            </a:r>
            <a:endParaRPr lang="en-US" altLang="zh-CN" sz="1600" dirty="0"/>
          </a:p>
          <a:p>
            <a:pPr algn="ctr"/>
            <a:endParaRPr lang="en-US" altLang="zh-CN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79427" y="4360121"/>
            <a:ext cx="5781675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400" dirty="0"/>
              <a:t>An Image is Worth 16x16 Words: Transformers for Image Recognition at Scale (ICLR 2021)</a:t>
            </a:r>
            <a:endParaRPr lang="en-US" altLang="zh-CN" sz="1400" dirty="0"/>
          </a:p>
          <a:p>
            <a:pPr algn="ctr"/>
            <a:endParaRPr lang="en-US" altLang="zh-CN" sz="14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/>
          <a:srcRect r="2873"/>
          <a:stretch>
            <a:fillRect/>
          </a:stretch>
        </p:blipFill>
        <p:spPr>
          <a:xfrm>
            <a:off x="7130264" y="2188621"/>
            <a:ext cx="3918122" cy="343489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205725" y="1303020"/>
            <a:ext cx="5767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/>
              <a:t>Advantages</a:t>
            </a:r>
            <a:br>
              <a:rPr lang="en-US" altLang="zh-CN" dirty="0"/>
            </a:br>
            <a:r>
              <a:rPr lang="en-US" altLang="zh-CN" sz="1700" dirty="0"/>
              <a:t>Global relationship modeling can enlarge the receptive field of image and obtain more context information</a:t>
            </a:r>
            <a:endParaRPr lang="en-US" altLang="zh-CN" sz="1700" dirty="0"/>
          </a:p>
        </p:txBody>
      </p:sp>
      <p:sp>
        <p:nvSpPr>
          <p:cNvPr id="19" name="文本框 18"/>
          <p:cNvSpPr txBox="1"/>
          <p:nvPr/>
        </p:nvSpPr>
        <p:spPr>
          <a:xfrm>
            <a:off x="7896225" y="5623560"/>
            <a:ext cx="238633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Fig.5 Attention maps</a:t>
            </a:r>
            <a:endParaRPr lang="en-US" altLang="zh-CN" sz="160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Part 4.1 </a:t>
            </a:r>
            <a:r>
              <a:rPr lang="en-US" altLang="zh-CN" dirty="0">
                <a:sym typeface="+mn-ea"/>
              </a:rPr>
              <a:t>Model Selection : </a:t>
            </a:r>
            <a:r>
              <a:rPr lang="en-US" altLang="zh-CN" dirty="0" err="1">
                <a:sym typeface="+mn-ea"/>
              </a:rPr>
              <a:t>ViT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38200" y="1369060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 dirty="0"/>
              <a:t>Stage 1: Embedding</a:t>
            </a:r>
            <a:endParaRPr lang="en-US" altLang="zh-CN" b="1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5943600" y="1369060"/>
            <a:ext cx="0" cy="482219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334125" y="1369060"/>
            <a:ext cx="3769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 dirty="0"/>
              <a:t>Stage 2: Transformer Encoder</a:t>
            </a:r>
            <a:endParaRPr lang="en-US" altLang="zh-CN" b="1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5013" y="1913017"/>
            <a:ext cx="4334723" cy="234409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5" y="1837462"/>
            <a:ext cx="1682836" cy="2959252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6268221" y="4973751"/>
            <a:ext cx="5771515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600" dirty="0"/>
              <a:t>The Transformer encoder consists of alternating multi-head self-attention layers (MSA) and multi-layer perceptron blocks (MLP). Apply Layer Norm before each block and Residual Connection after each block</a:t>
            </a:r>
            <a:endParaRPr lang="en-US" altLang="zh-CN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908699" y="1735059"/>
            <a:ext cx="5718810" cy="3001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600" dirty="0"/>
              <a:t>Patch Embedding  </a:t>
            </a:r>
            <a:endParaRPr lang="en-US" altLang="zh-CN" sz="1600" dirty="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endParaRPr lang="en-US" altLang="zh-CN" sz="1600" dirty="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endParaRPr lang="en-US" altLang="zh-CN" sz="1600" dirty="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endParaRPr lang="en-US" altLang="zh-CN" sz="1600" dirty="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endParaRPr lang="en-US" altLang="zh-CN" sz="1600" dirty="0"/>
          </a:p>
          <a:p>
            <a:pPr fontAlgn="auto">
              <a:lnSpc>
                <a:spcPct val="150000"/>
              </a:lnSpc>
            </a:pPr>
            <a:endParaRPr lang="en-US" altLang="zh-CN" sz="1600" dirty="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600" dirty="0"/>
              <a:t>Class Embedding (Learnable Embedding)</a:t>
            </a:r>
            <a:endParaRPr lang="en-US" altLang="zh-CN" sz="1600" dirty="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600" dirty="0"/>
              <a:t>Position Embedding</a:t>
            </a:r>
            <a:endParaRPr lang="en-US" altLang="zh-CN" sz="1600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3"/>
          <a:srcRect r="6726" b="-7525"/>
          <a:stretch>
            <a:fillRect/>
          </a:stretch>
        </p:blipFill>
        <p:spPr>
          <a:xfrm>
            <a:off x="838200" y="5321615"/>
            <a:ext cx="4971280" cy="538286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-1407196" y="4934943"/>
            <a:ext cx="577151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dirty="0"/>
              <a:t>Final Input: </a:t>
            </a:r>
            <a:endParaRPr lang="en-US" altLang="zh-CN" b="1" dirty="0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005" y="1805877"/>
            <a:ext cx="1238314" cy="336567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20" y="2213262"/>
            <a:ext cx="4149291" cy="1761332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4162" y="4392629"/>
            <a:ext cx="1352620" cy="304816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7846" y="4106716"/>
            <a:ext cx="385230" cy="24853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Part 4.2 </a:t>
            </a:r>
            <a:r>
              <a:rPr lang="en-US" altLang="zh-CN" dirty="0">
                <a:sym typeface="+mn-ea"/>
              </a:rPr>
              <a:t>Model Selection : </a:t>
            </a:r>
            <a:r>
              <a:rPr lang="en-US" altLang="zh-CN">
                <a:sym typeface="+mn-ea"/>
              </a:rPr>
              <a:t>ResNet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344920" y="3926205"/>
            <a:ext cx="5215255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b="1"/>
              <a:t>Advantages</a:t>
            </a:r>
            <a:r>
              <a:rPr lang="en-US" altLang="zh-CN"/>
              <a:t>:</a:t>
            </a:r>
            <a:endParaRPr lang="en-US" altLang="zh-CN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/>
              <a:t>avoid</a:t>
            </a:r>
            <a:r>
              <a:rPr lang="zh-CN" altLang="en-US"/>
              <a:t> loss in information transmission. 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/>
              <a:t>transmit the input information to the output to protect the integrity of the information</a:t>
            </a:r>
            <a:r>
              <a:rPr lang="en-US" altLang="zh-CN"/>
              <a:t>.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/>
              <a:t>simplify the learning goal and difficulty.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23545" y="5572760"/>
            <a:ext cx="54521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400"/>
              <a:t>Deep Residual Learning for Image Recognition</a:t>
            </a:r>
            <a:endParaRPr lang="zh-CN" altLang="en-US" sz="1400"/>
          </a:p>
          <a:p>
            <a:pPr algn="ctr"/>
            <a:r>
              <a:rPr lang="zh-CN" altLang="en-US" sz="1400"/>
              <a:t>ILSVRC</a:t>
            </a:r>
            <a:r>
              <a:rPr lang="en-US" altLang="zh-CN" sz="1400"/>
              <a:t> &amp; </a:t>
            </a:r>
            <a:r>
              <a:rPr lang="zh-CN" altLang="en-US" sz="1400"/>
              <a:t>COCO 2015</a:t>
            </a:r>
            <a:r>
              <a:rPr lang="en-US" altLang="zh-CN" sz="1400"/>
              <a:t> (nndl-book)</a:t>
            </a:r>
            <a:endParaRPr lang="en-US" altLang="zh-CN" sz="1400"/>
          </a:p>
        </p:txBody>
      </p:sp>
      <p:grpSp>
        <p:nvGrpSpPr>
          <p:cNvPr id="3" name="组合 2"/>
          <p:cNvGrpSpPr/>
          <p:nvPr/>
        </p:nvGrpSpPr>
        <p:grpSpPr>
          <a:xfrm>
            <a:off x="6134735" y="1144905"/>
            <a:ext cx="5425440" cy="2792730"/>
            <a:chOff x="9661" y="1474"/>
            <a:chExt cx="8544" cy="4398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661" y="1474"/>
              <a:ext cx="8544" cy="3763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11185" y="5342"/>
              <a:ext cx="5496" cy="5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r>
                <a:rPr lang="en-US" altLang="zh-CN" sz="1600" dirty="0"/>
                <a:t>Fig.6 Framework of ResNet layers</a:t>
              </a:r>
              <a:endParaRPr lang="en-US" altLang="zh-CN" sz="1600" dirty="0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15" y="2216785"/>
            <a:ext cx="4297680" cy="2994025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5697</Words>
  <Application>WPS 演示</Application>
  <PresentationFormat>宽屏</PresentationFormat>
  <Paragraphs>399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Wingdings</vt:lpstr>
      <vt:lpstr>Arial Black</vt:lpstr>
      <vt:lpstr>微软雅黑</vt:lpstr>
      <vt:lpstr>Arial Unicode MS</vt:lpstr>
      <vt:lpstr>华文中宋</vt:lpstr>
      <vt:lpstr>Cambria Math</vt:lpstr>
      <vt:lpstr>AR PL UMing CN</vt:lpstr>
      <vt:lpstr>Office 主题​​</vt:lpstr>
      <vt:lpstr>Machine Learning Course Project</vt:lpstr>
      <vt:lpstr>Part 1. Background and Motivation</vt:lpstr>
      <vt:lpstr>Part 1. Background and Motivation</vt:lpstr>
      <vt:lpstr>Part 2. Related Works</vt:lpstr>
      <vt:lpstr>Part 2. Related Works</vt:lpstr>
      <vt:lpstr>Part 3. Dataset Development</vt:lpstr>
      <vt:lpstr>Part 4.1 ViT</vt:lpstr>
      <vt:lpstr>Part 4.1 ViT</vt:lpstr>
      <vt:lpstr>Part 4.2 ResNet</vt:lpstr>
      <vt:lpstr>Part 1. Background and Motivation</vt:lpstr>
      <vt:lpstr>Part 5. Experiment Result</vt:lpstr>
      <vt:lpstr>Part 6. References</vt:lpstr>
      <vt:lpstr>Part 6. References</vt:lpstr>
      <vt:lpstr>Part 1. Background and Motivation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asahi</cp:lastModifiedBy>
  <cp:revision>111</cp:revision>
  <dcterms:created xsi:type="dcterms:W3CDTF">2024-06-17T15:41:18Z</dcterms:created>
  <dcterms:modified xsi:type="dcterms:W3CDTF">2024-06-17T15:41:18Z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2052-11.1.0.11719</vt:lpwstr>
  </property>
  <property fmtid="{D5CDD505-2E9C-101B-9397-08002B2CF9AE}" pid="3" name="ICV">
    <vt:lpwstr/>
  </property>
</Properties>
</file>