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3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5" r:id="rId10"/>
    <p:sldId id="264" r:id="rId11"/>
    <p:sldId id="258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HuynhThanhQuan/skin-detective" TargetMode="External"/><Relationship Id="rId2" Type="http://schemas.openxmlformats.org/officeDocument/2006/relationships/hyperlink" Target="https://github.com/microsoft/nestle-acne-assessment" TargetMode="External"/><Relationship Id="rId1" Type="http://schemas.openxmlformats.org/officeDocument/2006/relationships/hyperlink" Target="https://doi.org/10.2147/CCID.S36045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Machine Learning Course Project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Group 17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2050735 Li Hengxin, 2151214 Mi Tiantian, </a:t>
            </a:r>
            <a:endParaRPr lang="en-US" altLang="zh-CN"/>
          </a:p>
          <a:p>
            <a:r>
              <a:rPr lang="en-US" altLang="zh-CN"/>
              <a:t>2152050 Rao Ji, 2152667 Li Ao</a:t>
            </a:r>
            <a:endParaRPr lang="en-US" altLang="zh-CN"/>
          </a:p>
        </p:txBody>
      </p:sp>
      <p:cxnSp>
        <p:nvCxnSpPr>
          <p:cNvPr id="9" name="直接连接符 8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Part 1. Background and 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b="1"/>
              <a:t>Acne</a:t>
            </a:r>
            <a:r>
              <a:rPr lang="en-US" altLang="zh-CN"/>
              <a:t>: </a:t>
            </a:r>
            <a:br>
              <a:rPr lang="en-US" altLang="zh-CN"/>
            </a:br>
            <a:r>
              <a:rPr lang="en-US" altLang="zh-CN"/>
              <a:t>A</a:t>
            </a:r>
            <a:r>
              <a:rPr lang="zh-CN" altLang="en-US"/>
              <a:t> common chronic inflammatory skin disease</a:t>
            </a:r>
            <a:r>
              <a:rPr lang="en-US" altLang="zh-CN"/>
              <a:t>, often found in teenagers.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 b="1"/>
              <a:t>Effects of acne on daliy life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Acne is often associated with stress, staying up late, irregular diet and other bad habits, seriously </a:t>
            </a:r>
            <a:r>
              <a:rPr lang="en-US" altLang="zh-CN">
                <a:highlight>
                  <a:srgbClr val="FFFF00"/>
                </a:highlight>
              </a:rPr>
              <a:t>affecting the appearance</a:t>
            </a:r>
            <a:r>
              <a:rPr lang="en-US" altLang="zh-CN"/>
              <a:t> and quality of life of patients.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 b="1"/>
              <a:t>Treatment method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Doctors need to precisely target acne for topical treatments or laser therapy, both of which </a:t>
            </a:r>
            <a:r>
              <a:rPr lang="en-US" altLang="zh-CN">
                <a:highlight>
                  <a:srgbClr val="FFFF00"/>
                </a:highlight>
              </a:rPr>
              <a:t>require accurate localization of the acne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1. Background and Motivation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 altLang="zh-CN" b="1"/>
              <a:t>Why we need acne localization</a:t>
            </a:r>
            <a:r>
              <a:rPr lang="en-US" altLang="zh-CN"/>
              <a:t>?</a:t>
            </a:r>
            <a:br>
              <a:rPr lang="en-US" altLang="zh-CN"/>
            </a:br>
            <a:r>
              <a:rPr lang="en-US" altLang="zh-CN"/>
              <a:t>In clinical practice, it is </a:t>
            </a:r>
            <a:r>
              <a:rPr lang="en-US" altLang="zh-CN">
                <a:highlight>
                  <a:srgbClr val="FFFF00"/>
                </a:highlight>
              </a:rPr>
              <a:t>laborious</a:t>
            </a:r>
            <a:r>
              <a:rPr lang="en-US" altLang="zh-CN"/>
              <a:t> for dermatologists to diagnose acne grade manually. The purpose of this project is to use the method of object detection in deep neural network to solve it.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 b="1"/>
              <a:t>Practical significance</a:t>
            </a:r>
            <a:r>
              <a:rPr lang="en-US" altLang="zh-CN"/>
              <a:t>: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Enhancing doctors' </a:t>
            </a:r>
            <a:r>
              <a:rPr lang="en-US" altLang="zh-CN">
                <a:highlight>
                  <a:srgbClr val="FFFF00"/>
                </a:highlight>
              </a:rPr>
              <a:t>efficiency</a:t>
            </a:r>
            <a:r>
              <a:rPr lang="en-US" altLang="zh-CN"/>
              <a:t> 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Provide services to patients doctors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Offer more effective </a:t>
            </a:r>
            <a:r>
              <a:rPr lang="en-US" altLang="zh-CN">
                <a:highlight>
                  <a:srgbClr val="FFFF00"/>
                </a:highlight>
              </a:rPr>
              <a:t>treatment guidance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9130" y="3718560"/>
            <a:ext cx="5734050" cy="1314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19750" y="5236845"/>
            <a:ext cx="59728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Fig. 1. The example of four lesion</a:t>
            </a:r>
            <a:r>
              <a:rPr lang="en-US" altLang="zh-CN"/>
              <a:t> (acne)</a:t>
            </a:r>
            <a:r>
              <a:rPr lang="zh-CN" altLang="en-US"/>
              <a:t> images. From left to right: Comedone, Papule, Pustule, Nodule.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2. Related Works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528451" y="1979930"/>
            <a:ext cx="5928995" cy="4253382"/>
            <a:chOff x="723" y="2295"/>
            <a:chExt cx="7743" cy="5005"/>
          </a:xfrm>
        </p:grpSpPr>
        <p:sp>
          <p:nvSpPr>
            <p:cNvPr id="9" name="文本框 8"/>
            <p:cNvSpPr txBox="1"/>
            <p:nvPr/>
          </p:nvSpPr>
          <p:spPr>
            <a:xfrm>
              <a:off x="2594" y="6903"/>
              <a:ext cx="4000" cy="3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600"/>
                <a:t>Pipeline: </a:t>
              </a:r>
              <a:r>
                <a:rPr lang="zh-CN" altLang="en-US" sz="1600"/>
                <a:t>Manual feature + SVM</a:t>
              </a:r>
              <a:endParaRPr lang="zh-CN" altLang="en-US" sz="1600"/>
            </a:p>
          </p:txBody>
        </p:sp>
        <p:pic>
          <p:nvPicPr>
            <p:cNvPr id="11" name="内容占位符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20" y="2295"/>
              <a:ext cx="6547" cy="3543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23" y="6152"/>
              <a:ext cx="7743" cy="61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/>
                <a:t>Digital Assessment of Facial Acne Vulgaris</a:t>
              </a:r>
              <a:endParaRPr lang="zh-CN" altLang="en-US" sz="1400"/>
            </a:p>
            <a:p>
              <a:pPr algn="ctr"/>
              <a:r>
                <a:rPr lang="en-US" altLang="zh-CN" sz="1400"/>
                <a:t>(2014 I2MTC Proceedings)</a:t>
              </a:r>
              <a:endParaRPr lang="en-US" altLang="zh-CN" sz="1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13095" y="881380"/>
            <a:ext cx="5928995" cy="5354276"/>
            <a:chOff x="8981" y="965"/>
            <a:chExt cx="9337" cy="843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13" y="965"/>
              <a:ext cx="4072" cy="7075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8981" y="7860"/>
              <a:ext cx="9337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/>
                <a:t>Acne Detection Using Speeded up Robust Features and </a:t>
              </a:r>
              <a:endParaRPr lang="zh-CN" altLang="en-US" sz="1400"/>
            </a:p>
            <a:p>
              <a:pPr algn="ctr"/>
              <a:r>
                <a:rPr lang="zh-CN" altLang="en-US" sz="1400"/>
                <a:t>Quantification Using K-Nearest Neighbors Algorithm</a:t>
              </a:r>
              <a:r>
                <a:rPr lang="en-US" altLang="zh-CN" sz="1400"/>
                <a:t> (2014 ICCBS)</a:t>
              </a:r>
              <a:endParaRPr lang="en-US" altLang="zh-CN" sz="1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39" y="8866"/>
              <a:ext cx="4823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600">
                  <a:sym typeface="+mn-ea"/>
                </a:rPr>
                <a:t>Pipeline: </a:t>
              </a:r>
              <a:r>
                <a:rPr lang="en-US" altLang="zh-CN" sz="1600"/>
                <a:t>SURF</a:t>
              </a:r>
              <a:r>
                <a:rPr lang="zh-CN" altLang="en-US" sz="1600"/>
                <a:t> + </a:t>
              </a:r>
              <a:r>
                <a:rPr lang="en-US" altLang="zh-CN" sz="1600"/>
                <a:t>KNN</a:t>
              </a:r>
              <a:endParaRPr lang="en-US" altLang="zh-CN" sz="160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38200" y="1334770"/>
            <a:ext cx="3994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Conventional approaches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suffer from noise and low accuracy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2. Related Works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73380" y="2291080"/>
            <a:ext cx="5928995" cy="3760470"/>
            <a:chOff x="697" y="3718"/>
            <a:chExt cx="9337" cy="5922"/>
          </a:xfrm>
        </p:grpSpPr>
        <p:sp>
          <p:nvSpPr>
            <p:cNvPr id="11" name="文本框 10"/>
            <p:cNvSpPr txBox="1"/>
            <p:nvPr/>
          </p:nvSpPr>
          <p:spPr>
            <a:xfrm>
              <a:off x="1546" y="8721"/>
              <a:ext cx="7641" cy="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600">
                  <a:sym typeface="+mn-ea"/>
                </a:rPr>
                <a:t>Pipeline: </a:t>
              </a:r>
              <a:r>
                <a:rPr lang="en-US" altLang="zh-CN" sz="1600"/>
                <a:t>Counting Distribution Severity Distribution in ResNet Backbone Generating Label Distribution</a:t>
              </a:r>
              <a:endParaRPr lang="en-US" altLang="zh-CN" sz="1600"/>
            </a:p>
          </p:txBody>
        </p:sp>
        <p:pic>
          <p:nvPicPr>
            <p:cNvPr id="13" name="内容占位符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6" y="3718"/>
              <a:ext cx="9180" cy="3585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697" y="7718"/>
              <a:ext cx="9337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/>
                <a:t>Joint Acne Image Grading and Counting via Label Distribution Learning</a:t>
              </a:r>
              <a:endParaRPr lang="zh-CN" altLang="en-US" sz="1400"/>
            </a:p>
            <a:p>
              <a:pPr algn="ctr"/>
              <a:r>
                <a:rPr lang="en-US" altLang="zh-CN" sz="1400"/>
                <a:t>(2019 ICCV)</a:t>
              </a:r>
              <a:endParaRPr lang="en-US" altLang="zh-CN" sz="14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31865" y="1780540"/>
            <a:ext cx="5928995" cy="4271010"/>
            <a:chOff x="9499" y="2804"/>
            <a:chExt cx="9337" cy="672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29" y="2804"/>
              <a:ext cx="8076" cy="4804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0026" y="8611"/>
              <a:ext cx="8282" cy="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600">
                  <a:sym typeface="+mn-ea"/>
                </a:rPr>
                <a:t>Pipeline: </a:t>
              </a:r>
              <a:r>
                <a:rPr lang="en-US" altLang="zh-CN" sz="1600"/>
                <a:t>knowledge distillation framework incorporates with joint learning for the teachernetwork</a:t>
              </a:r>
              <a:endParaRPr lang="en-US" altLang="zh-CN" sz="16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499" y="7608"/>
              <a:ext cx="9337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/>
                <a:t>DED: Diagnostic Evidence Distillation for acne severity grading on face images</a:t>
              </a:r>
              <a:r>
                <a:rPr lang="en-US" altLang="zh-CN" sz="1400"/>
                <a:t> (2023 Expert Systems With Applications EI)</a:t>
              </a:r>
              <a:endParaRPr lang="en-US" altLang="zh-CN" sz="140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38200" y="1369060"/>
            <a:ext cx="56502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Deep learning-based methods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Regression, classification and segmentation tasks</a:t>
            </a:r>
            <a:br>
              <a:rPr lang="en-US" altLang="zh-CN"/>
            </a:br>
            <a:r>
              <a:rPr lang="en-US" altLang="zh-CN"/>
              <a:t> have many applications in medical image analysis.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3. Dataset Development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/>
          <p:nvPr/>
        </p:nvGraphicFramePr>
        <p:xfrm>
          <a:off x="423545" y="1584325"/>
          <a:ext cx="6245225" cy="2392680"/>
        </p:xfrm>
        <a:graphic>
          <a:graphicData uri="http://schemas.openxmlformats.org/drawingml/2006/table">
            <a:tbl>
              <a:tblPr/>
              <a:tblGrid>
                <a:gridCol w="1821180"/>
                <a:gridCol w="1534160"/>
                <a:gridCol w="1236980"/>
                <a:gridCol w="1652905"/>
              </a:tblGrid>
              <a:tr h="3886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images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size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classes(including background)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CelebAMask-HQ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30000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512×512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Flickr-Faces-HQ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1572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224×224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Nestlé Skin Health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4700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224×224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ACNE04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1457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3112</a:t>
                      </a: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Times New Roman" panose="02020603050405020304" charset="0"/>
                        </a:rPr>
                        <a:t>×</a:t>
                      </a: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3456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ACNE-Shanghai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322(309 selected)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3456</a:t>
                      </a: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Times New Roman" panose="02020603050405020304" charset="0"/>
                        </a:rPr>
                        <a:t>×</a:t>
                      </a: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5184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10" name="图片 9" descr="acne-shangha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6245" y="1260475"/>
            <a:ext cx="4567555" cy="38487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47260" y="5347335"/>
            <a:ext cx="72326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F</a:t>
            </a:r>
            <a:r>
              <a:rPr lang="en-US" altLang="zh-CN"/>
              <a:t>ig.</a:t>
            </a:r>
            <a:r>
              <a:rPr lang="zh-CN" altLang="en-US"/>
              <a:t> 4. Shanghai Skin Disease Hospital Three-View Dermatoscope</a:t>
            </a:r>
            <a:r>
              <a:rPr lang="en-US" altLang="zh-CN"/>
              <a:t> </a:t>
            </a:r>
            <a:r>
              <a:rPr lang="zh-CN" altLang="en-US"/>
              <a:t>Image Dataset(ACNE-Shanghai). On the left are patients</a:t>
            </a:r>
            <a:r>
              <a:rPr lang="en-US" altLang="zh-CN"/>
              <a:t>’ </a:t>
            </a:r>
            <a:r>
              <a:rPr lang="zh-CN" altLang="en-US"/>
              <a:t>sample facial</a:t>
            </a:r>
            <a:r>
              <a:rPr lang="en-US" altLang="zh-CN"/>
              <a:t> </a:t>
            </a:r>
            <a:r>
              <a:rPr lang="zh-CN" altLang="en-US"/>
              <a:t>images, and on the right are labels of four categories.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7070" y="3989705"/>
            <a:ext cx="571881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000"/>
              <a:t>Training and Validation Dataset:</a:t>
            </a:r>
            <a:br>
              <a:rPr lang="en-US" altLang="zh-CN" sz="2000"/>
            </a:br>
            <a:r>
              <a:rPr lang="en-US" altLang="zh-CN">
                <a:sym typeface="+mn-ea"/>
              </a:rPr>
              <a:t>ACNE04</a:t>
            </a:r>
            <a:endParaRPr lang="en-US" altLang="zh-CN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000"/>
              <a:t>Test Dataset:</a:t>
            </a:r>
            <a:br>
              <a:rPr lang="en-US" altLang="zh-CN" sz="2000"/>
            </a:br>
            <a:r>
              <a:rPr lang="en-US" altLang="zh-CN">
                <a:sym typeface="+mn-ea"/>
              </a:rPr>
              <a:t>ACNE-Shanghai &amp; ACNE04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4. Model Selection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6. References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[CCID Dataset] </a:t>
            </a:r>
            <a:r>
              <a:rPr lang="zh-CN" altLang="en-US">
                <a:sym typeface="+mn-ea"/>
              </a:rPr>
              <a:t>Quattrini A, Boër C, Leidi T, Paydar R. A Deep Learning-Based Facial Acne Classification System. Clin Cosmet Investig Dermatol. 2022;15:851-857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  <a:hlinkClick r:id="rId1" action="ppaction://hlinkfile"/>
              </a:rPr>
              <a:t>https://doi.org/10.2147/CCID.S360450</a:t>
            </a:r>
            <a:endParaRPr lang="zh-CN" altLang="en-US">
              <a:sym typeface="+mn-ea"/>
              <a:hlinkClick r:id="rId1" action="ppaction://hlinkfile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[ACNE04 Dataset] </a:t>
            </a:r>
            <a:r>
              <a:rPr lang="zh-CN" altLang="en-US">
                <a:sym typeface="+mn-ea"/>
              </a:rPr>
              <a:t>Wu, Xiaoping, Ni, Wen, Jie, Liang, Lai, Yu-Kun, Cheng, Dongyu, She, Ming-Ming, &amp; Yang, Jufeng. (2019). Joint Acne Image Grading and Counting via Label Distribution Learning. In *IEEE International Conference on Computer Vision*.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[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Nestlé Skin Health </a:t>
            </a:r>
            <a:r>
              <a:rPr lang="en-US" altLang="zh-CN">
                <a:sym typeface="+mn-ea"/>
              </a:rPr>
              <a:t>Dataset] </a:t>
            </a:r>
            <a:r>
              <a:rPr lang="zh-CN" altLang="en-US">
                <a:sym typeface="+mn-ea"/>
                <a:hlinkClick r:id="rId2" action="ppaction://hlinkfile"/>
              </a:rPr>
              <a:t>https://github.com/microsoft/nestle-acne-assessment</a:t>
            </a:r>
            <a:endParaRPr lang="zh-CN" altLang="en-US">
              <a:sym typeface="+mn-ea"/>
              <a:hlinkClick r:id="rId2" action="ppaction://hlinkfile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[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Flickr-Faces-HQ</a:t>
            </a:r>
            <a:r>
              <a:rPr lang="en-US" altLang="en-US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sym typeface="+mn-ea"/>
              </a:rPr>
              <a:t>Dataset] </a:t>
            </a:r>
            <a:r>
              <a:rPr lang="zh-CN" altLang="en-US">
                <a:hlinkClick r:id="rId3" action="ppaction://hlinkfile"/>
              </a:rPr>
              <a:t>https://github.com/HuynhThanhQuan/skin-detective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 1. Background and Motivation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3073</Words>
  <Application>WPS 演示</Application>
  <PresentationFormat>宽屏</PresentationFormat>
  <Paragraphs>149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Wingdings</vt:lpstr>
      <vt:lpstr>Arial Black</vt:lpstr>
      <vt:lpstr>微软雅黑</vt:lpstr>
      <vt:lpstr>Arial Unicode MS</vt:lpstr>
      <vt:lpstr>Office 主题​​</vt:lpstr>
      <vt:lpstr>Machine Learning Course Project</vt:lpstr>
      <vt:lpstr>Part 1. Background and Motivation</vt:lpstr>
      <vt:lpstr>Part 1. Background and Motivation</vt:lpstr>
      <vt:lpstr>Part 2. Related Works</vt:lpstr>
      <vt:lpstr>Part 2. Related Works</vt:lpstr>
      <vt:lpstr>Part 3. Dataset Development</vt:lpstr>
      <vt:lpstr>Part 4. Model Selection</vt:lpstr>
      <vt:lpstr>Part 6. References</vt:lpstr>
      <vt:lpstr>Part 1. Background and Motivation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asahi</cp:lastModifiedBy>
  <cp:revision>56</cp:revision>
  <dcterms:created xsi:type="dcterms:W3CDTF">2024-06-17T08:56:15Z</dcterms:created>
  <dcterms:modified xsi:type="dcterms:W3CDTF">2024-06-17T08:56:15Z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2052-11.1.0.11719</vt:lpwstr>
  </property>
  <property fmtid="{D5CDD505-2E9C-101B-9397-08002B2CF9AE}" pid="3" name="ICV">
    <vt:lpwstr/>
  </property>
</Properties>
</file>