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6" r:id="rId11"/>
    <p:sldId id="265" r:id="rId12"/>
    <p:sldId id="27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9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magicleap/DELTAS&#13;" TargetMode="External"/><Relationship Id="rId1" Type="http://schemas.openxmlformats.org/officeDocument/2006/relationships/hyperlink" Target="https://arxiv.org/abs/2003.0893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sun3d.cs.princeton.edu/data/Portland_hote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cvg.cit.tum.de/rgbd/dataset/freiburg1/rgbd_dataset_freiburg1_xyz.tg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SLAM-course-project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stu: 2152050 Rao JI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2. DELTAS</a:t>
            </a:r>
            <a:endParaRPr lang="zh-CN" altLang="en-US"/>
          </a:p>
        </p:txBody>
      </p:sp>
      <p:graphicFrame>
        <p:nvGraphicFramePr>
          <p:cNvPr id="16" name="内容占位符 15"/>
          <p:cNvGraphicFramePr/>
          <p:nvPr>
            <p:ph idx="1"/>
            <p:custDataLst>
              <p:tags r:id="rId1"/>
            </p:custDataLst>
          </p:nvPr>
        </p:nvGraphicFramePr>
        <p:xfrm>
          <a:off x="1393190" y="1786255"/>
          <a:ext cx="10515600" cy="2606040"/>
        </p:xfrm>
        <a:graphic>
          <a:graphicData uri="http://schemas.openxmlformats.org/drawingml/2006/table">
            <a:tbl>
              <a:tblPr/>
              <a:tblGrid>
                <a:gridCol w="2419985"/>
                <a:gridCol w="1350010"/>
                <a:gridCol w="1350010"/>
                <a:gridCol w="1347470"/>
                <a:gridCol w="1348740"/>
                <a:gridCol w="1348740"/>
              </a:tblGrid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AbR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SqR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AbD/MAE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RMSE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RMSE log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 frame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3.408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4.209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4.349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 frames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3.390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4.199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4.325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1.643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 frames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3.378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4.192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4.312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1.639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 frames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3.381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4.194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4.313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1.642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 frames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3.379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4.193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4.311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1.640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87120" y="3942715"/>
            <a:ext cx="10007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Table </a:t>
            </a:r>
            <a:r>
              <a:rPr lang="en-US" altLang="zh-CN"/>
              <a:t>4</a:t>
            </a:r>
            <a:r>
              <a:rPr lang="zh-CN" altLang="en-US"/>
              <a:t>. Performance of depth estimation in tum dataset using sequences of length 3.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Sinha, A., Murez, Z., Bartolozzi, J., Badrinarayanan, V., &amp; Rabinovich, A. (2020). DELTAS: Depth Estimation by Learning Triangulation And densification of Sparse points. In ECCV. Retrieved from </a:t>
            </a:r>
            <a:r>
              <a:rPr lang="zh-CN" altLang="en-US">
                <a:hlinkClick r:id="rId1" action="ppaction://hlinkfile"/>
              </a:rPr>
              <a:t>https://arxiv.org/abs/2003.08933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Daniel DeTone, Tomasz Malisiewicz, Andrew Rabinovich</a:t>
            </a:r>
            <a:r>
              <a:rPr lang="en-US" altLang="zh-CN"/>
              <a:t>. (2018). </a:t>
            </a:r>
            <a:r>
              <a:rPr lang="zh-CN" altLang="en-US"/>
              <a:t>SuperPoint: Self-Supervised Interest Point Detection and Description</a:t>
            </a:r>
            <a:r>
              <a:rPr lang="en-US" altLang="zh-CN"/>
              <a:t>. In 2018 IEEE/CVF.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Inference Code for DELTAS: Depth Estimation by Learning Triangulation And densification of Sparse points (ECCV 2020). Retrieved from </a:t>
            </a:r>
            <a:r>
              <a:rPr lang="en-US" altLang="zh-CN">
                <a:hlinkClick r:id="rId2" action="ppaction://hlinkfile"/>
              </a:rPr>
              <a:t>https://github.com/magicleap/DELTAS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 1. Triangulation measurement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fontAlgn="auto">
                  <a:lnSpc>
                    <a:spcPct val="150000"/>
                  </a:lnSpc>
                </a:pPr>
                <a:r>
                  <a:rPr lang="en-US" altLang="zh-CN" b="1"/>
                  <a:t>Conseption</a:t>
                </a:r>
                <a:r>
                  <a:rPr lang="en-US" altLang="zh-CN"/>
                  <a:t>: Infer the distance of the interested point from the observed position.</a:t>
                </a:r>
                <a:endParaRPr lang="en-US" altLang="zh-CN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 b="1"/>
                  <a:t>Epipolar geometry</a:t>
                </a:r>
                <a:r>
                  <a:rPr lang="en-US" altLang="zh-CN"/>
                  <a:t>: </a:t>
                </a:r>
                <a:br>
                  <a:rPr lang="en-US" altLang="zh-CN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𝑹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 b="1"/>
                  <a:t>Depth estimation under geometry constraint</a:t>
                </a:r>
                <a:r>
                  <a:rPr lang="en-US" altLang="zh-CN"/>
                  <a:t>:</a:t>
                </a:r>
                <a:br>
                  <a:rPr lang="en-US" altLang="zh-CN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^</m:t>
                          </m:r>
                        </m:sup>
                      </m:sSubSup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^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𝑹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^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 fontAlgn="auto">
                  <a:lnSpc>
                    <a:spcPct val="150000"/>
                  </a:lnSpc>
                </a:pPr>
                <a:r>
                  <a:rPr lang="en-US" altLang="zh-CN" b="1"/>
                  <a:t>Error estimation</a:t>
                </a:r>
                <a:r>
                  <a:rPr lang="en-US" altLang="zh-CN"/>
                  <a:t>:</a:t>
                </a:r>
                <a:endParaRPr lang="en-US" altLang="zh-CN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 b="1"/>
                  <a:t>Mean Absolute Error</a:t>
                </a:r>
                <a:r>
                  <a:rPr lang="en-US" altLang="zh-CN"/>
                  <a:t> (</a:t>
                </a:r>
                <a:r>
                  <a:rPr lang="en-US" altLang="zh-CN">
                    <a:sym typeface="+mn-ea"/>
                  </a:rPr>
                  <a:t>MAE</a:t>
                </a:r>
                <a:r>
                  <a:rPr lang="en-US" altLang="zh-CN"/>
                  <a:t>)</a:t>
                </a:r>
                <a:endParaRPr lang="en-US" altLang="zh-CN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 b="1"/>
                  <a:t>Root Mean Squared Error</a:t>
                </a:r>
                <a:r>
                  <a:rPr lang="en-US" altLang="zh-CN"/>
                  <a:t> (</a:t>
                </a:r>
                <a:r>
                  <a:rPr lang="en-US" altLang="zh-CN">
                    <a:sym typeface="+mn-ea"/>
                  </a:rPr>
                  <a:t>RMSE</a:t>
                </a:r>
                <a:r>
                  <a:rPr lang="en-US" altLang="zh-CN"/>
                  <a:t>)</a:t>
                </a:r>
                <a:endParaRPr lang="en-US" altLang="zh-CN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 b="1"/>
                  <a:t>Logarithmic Root Mean Squared Error</a:t>
                </a:r>
                <a:r>
                  <a:rPr lang="en-US" altLang="zh-CN"/>
                  <a:t> (</a:t>
                </a:r>
                <a:r>
                  <a:rPr lang="en-US" altLang="zh-CN">
                    <a:sym typeface="+mn-ea"/>
                  </a:rPr>
                  <a:t>RMSE Log</a:t>
                </a:r>
                <a:r>
                  <a:rPr lang="en-US" altLang="zh-CN"/>
                  <a:t>)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20" y="4069080"/>
            <a:ext cx="3860165" cy="2108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65645" y="6239510"/>
            <a:ext cx="470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Fig 1. example of triangulation measurement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1. Triangulation measurement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Feature point detection algorithm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ORB</a:t>
            </a:r>
            <a:r>
              <a:rPr lang="en-US" altLang="zh-CN"/>
              <a:t>: Non-maximum suppression direction moment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SIFT</a:t>
            </a:r>
            <a:r>
              <a:rPr lang="en-US" altLang="zh-CN"/>
              <a:t>: Extreme point detection and calculate the gradient direction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SURF</a:t>
            </a:r>
            <a:r>
              <a:rPr lang="en-US" altLang="zh-CN"/>
              <a:t>: Determinant detection of feature points to calculate Haar response</a:t>
            </a:r>
            <a:endParaRPr lang="en-US" altLang="zh-CN"/>
          </a:p>
          <a:p>
            <a:pPr lvl="0" fontAlgn="auto">
              <a:lnSpc>
                <a:spcPct val="150000"/>
              </a:lnSpc>
            </a:pPr>
            <a:r>
              <a:rPr lang="en-US" altLang="zh-CN"/>
              <a:t>Because the calculation of feature descriptors is different between each method, the </a:t>
            </a:r>
            <a:r>
              <a:rPr lang="en-US" altLang="zh-CN" b="1"/>
              <a:t>distance metric</a:t>
            </a:r>
            <a:r>
              <a:rPr lang="en-US" altLang="zh-CN"/>
              <a:t> is also different.</a:t>
            </a:r>
            <a:endParaRPr lang="en-US" altLang="zh-CN"/>
          </a:p>
          <a:p>
            <a:pPr lvl="0" fontAlgn="auto">
              <a:lnSpc>
                <a:spcPct val="150000"/>
              </a:lnSpc>
            </a:pPr>
            <a:r>
              <a:rPr lang="en-US" altLang="zh-CN"/>
              <a:t>We adjust the empirical value of screening matching point pairs </a:t>
            </a:r>
            <a:r>
              <a:rPr lang="en-US" altLang="zh-CN" b="1"/>
              <a:t>on the basis of twice the minimum distance</a:t>
            </a:r>
            <a:r>
              <a:rPr lang="en-US" altLang="zh-CN"/>
              <a:t> to control the number of point pairs obtained by these methods in the same range.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9091295" y="497205"/>
          <a:ext cx="2639695" cy="1328420"/>
        </p:xfrm>
        <a:graphic>
          <a:graphicData uri="http://schemas.openxmlformats.org/drawingml/2006/table">
            <a:tbl>
              <a:tblPr/>
              <a:tblGrid>
                <a:gridCol w="894715"/>
                <a:gridCol w="1744980"/>
              </a:tblGrid>
              <a:tr h="3886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dim of descriptor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ORB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SURF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SIFT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128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2865"/>
          <a:stretch>
            <a:fillRect/>
          </a:stretch>
        </p:blipFill>
        <p:spPr>
          <a:xfrm>
            <a:off x="6255385" y="5641340"/>
            <a:ext cx="5814695" cy="940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2040" y="2019935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Table 1. dimension of the descriptor in each method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1. Triangulation measurement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Environment construction</a:t>
            </a:r>
            <a:r>
              <a:rPr lang="en-US" altLang="zh-CN"/>
              <a:t>:</a:t>
            </a:r>
            <a:endParaRPr lang="en-US" altLang="zh-CN" b="1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C++ environment construction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The c++ code can only work in opencv with the vision&gt;=4.2, version 4.2.0 is encouraged because of the support of SIFT and SURF detect method. 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Python environment construction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The python code also need the avaliability of SIFT and SURF detect method, so opencv-python is needed with the version&lt;=3.4.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tips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If you already have a different version of opencv installed on your computer, please make sure to uninstall the previously installed version.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5510" y="797560"/>
            <a:ext cx="291465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1. Triangulation measurement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6768465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/>
              <a:t>Portland_hotel dataset</a:t>
            </a:r>
            <a:r>
              <a:rPr lang="zh-CN" altLang="en-US"/>
              <a:t>:</a:t>
            </a:r>
            <a:br>
              <a:rPr lang="zh-CN" altLang="en-US"/>
            </a:br>
            <a:r>
              <a:rPr lang="zh-CN" altLang="en-US">
                <a:hlinkClick r:id="rId1" action="ppaction://hlinkfile"/>
              </a:rPr>
              <a:t>https://sun3d.cs.princeton.edu/data/Portland_hotel/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 b="1"/>
              <a:t>Dataset process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Match depth image and rgb image according to timestamp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442960" y="2193290"/>
            <a:ext cx="329247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Portland_hotel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depth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0000001-000000000000.png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...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└── 0013323-000446500440.png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extrinsics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└── 20140808220511.txt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image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0000001-000000000000.jpg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...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└── 0013323-000446500152.jpg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intrinsics.txt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└── thumbnail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    └── 20140808220511.jpg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9010"/>
          <a:stretch>
            <a:fillRect/>
          </a:stretch>
        </p:blipFill>
        <p:spPr>
          <a:xfrm>
            <a:off x="843915" y="3964940"/>
            <a:ext cx="6376670" cy="2212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1. Triangulation measurement</a:t>
            </a:r>
            <a:endParaRPr lang="zh-CN" altLang="en-US"/>
          </a:p>
        </p:txBody>
      </p:sp>
      <p:graphicFrame>
        <p:nvGraphicFramePr>
          <p:cNvPr id="11" name="内容占位符 10"/>
          <p:cNvGraphicFramePr/>
          <p:nvPr>
            <p:ph idx="1"/>
          </p:nvPr>
        </p:nvGraphicFramePr>
        <p:xfrm>
          <a:off x="647700" y="1825625"/>
          <a:ext cx="10515600" cy="1630680"/>
        </p:xfrm>
        <a:graphic>
          <a:graphicData uri="http://schemas.openxmlformats.org/drawingml/2006/table">
            <a:tbl>
              <a:tblPr/>
              <a:tblGrid>
                <a:gridCol w="3935095"/>
                <a:gridCol w="2195195"/>
                <a:gridCol w="2194560"/>
                <a:gridCol w="2190750"/>
              </a:tblGrid>
              <a:tr h="3886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MAE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RMSE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RMSE log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ORB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58.997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364.173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2.092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SIFT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48.187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244.912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2.171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SURF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41.150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222.978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2.073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10335" y="3395345"/>
            <a:ext cx="9211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Table </a:t>
            </a:r>
            <a:r>
              <a:rPr lang="en-US" altLang="zh-CN"/>
              <a:t>2</a:t>
            </a:r>
            <a:r>
              <a:rPr lang="zh-CN" altLang="en-US"/>
              <a:t>. Triangulation using 3 methods in 200 image-pairs with the interval of 120 frames.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647700" y="4004945"/>
          <a:ext cx="10515600" cy="1630680"/>
        </p:xfrm>
        <a:graphic>
          <a:graphicData uri="http://schemas.openxmlformats.org/drawingml/2006/table">
            <a:tbl>
              <a:tblPr/>
              <a:tblGrid>
                <a:gridCol w="3935095"/>
                <a:gridCol w="2195195"/>
                <a:gridCol w="2194560"/>
                <a:gridCol w="2190750"/>
              </a:tblGrid>
              <a:tr h="3886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MAE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RMSE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RMSE log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ORB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8.044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13.386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1.925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SIFT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9.289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21.232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1.823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SURF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7.453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15.280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1.746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10335" y="5771515"/>
            <a:ext cx="9084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Table </a:t>
            </a:r>
            <a:r>
              <a:rPr lang="en-US" altLang="zh-CN"/>
              <a:t>3</a:t>
            </a:r>
            <a:r>
              <a:rPr lang="zh-CN" altLang="en-US"/>
              <a:t>. Triangulation using 3 methods in </a:t>
            </a:r>
            <a:r>
              <a:rPr lang="en-US" altLang="zh-CN"/>
              <a:t>45 </a:t>
            </a:r>
            <a:r>
              <a:rPr lang="zh-CN" altLang="en-US"/>
              <a:t>image-pairs with the interval of 120 frames.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2. DELTAS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755775"/>
            <a:ext cx="10515600" cy="4709795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Pipeline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Feature point extraction and descriptor calculation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SuperPoint is used to extract feature points and calculate descriptor of target image 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/>
              <a:t>Feature point matching and triangulation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Sample descriptors according to the relation of </a:t>
            </a:r>
            <a:r>
              <a:rPr lang="en-US" altLang="zh-CN" b="1"/>
              <a:t>polar geometry</a:t>
            </a:r>
            <a:br>
              <a:rPr lang="en-US" altLang="zh-CN" b="1"/>
            </a:br>
            <a:r>
              <a:rPr lang="en-US" altLang="zh-CN"/>
              <a:t>Triangulate the feature points by </a:t>
            </a:r>
            <a:r>
              <a:rPr lang="en-US" altLang="zh-CN" b="1"/>
              <a:t>SVD</a:t>
            </a:r>
            <a:r>
              <a:rPr lang="en-US" altLang="zh-CN"/>
              <a:t> singular value decomposition method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b="1">
                <a:sym typeface="+mn-ea"/>
              </a:rPr>
              <a:t>Densify </a:t>
            </a:r>
            <a:r>
              <a:rPr lang="en-US" altLang="zh-CN" b="1"/>
              <a:t>the sparse depth map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The </a:t>
            </a:r>
            <a:r>
              <a:rPr lang="en-US" altLang="zh-CN" b="1"/>
              <a:t>encode</a:t>
            </a:r>
            <a:r>
              <a:rPr lang="en-US" altLang="zh-CN"/>
              <a:t>(Resnet 50 based)</a:t>
            </a:r>
            <a:r>
              <a:rPr lang="en-US" altLang="zh-CN" b="1"/>
              <a:t>-decode schema</a:t>
            </a:r>
            <a:r>
              <a:rPr lang="en-US" altLang="zh-CN"/>
              <a:t> generates </a:t>
            </a:r>
            <a:br>
              <a:rPr lang="en-US" altLang="zh-CN"/>
            </a:br>
            <a:r>
              <a:rPr lang="en-US" altLang="zh-CN"/>
              <a:t>the final dense depth map</a:t>
            </a:r>
            <a:br>
              <a:rPr lang="en-US" altLang="zh-CN"/>
            </a:br>
            <a:r>
              <a:rPr lang="en-US" altLang="zh-CN"/>
              <a:t>The </a:t>
            </a:r>
            <a:r>
              <a:rPr lang="en-US" altLang="zh-CN" b="1"/>
              <a:t>space pyramid pool</a:t>
            </a:r>
            <a:r>
              <a:rPr lang="en-US" altLang="zh-CN"/>
              <a:t> module is used to obtain</a:t>
            </a:r>
            <a:br>
              <a:rPr lang="en-US" altLang="zh-CN"/>
            </a:br>
            <a:r>
              <a:rPr lang="en-US" altLang="zh-CN"/>
              <a:t> the characteristics of different receptive fields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0" y="4520565"/>
            <a:ext cx="4112260" cy="1692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26300" y="6212840"/>
            <a:ext cx="4836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Fig. </a:t>
            </a:r>
            <a:r>
              <a:rPr lang="en-US" altLang="zh-CN"/>
              <a:t>3</a:t>
            </a:r>
            <a:r>
              <a:rPr lang="zh-CN" altLang="en-US"/>
              <a:t>. SuperPoint-like network with detector and descriptor heads.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05" y="318135"/>
            <a:ext cx="6898640" cy="1701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26300" y="2019300"/>
            <a:ext cx="305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Fig. </a:t>
            </a:r>
            <a:r>
              <a:rPr lang="en-US" altLang="zh-CN"/>
              <a:t>2</a:t>
            </a:r>
            <a:r>
              <a:rPr lang="zh-CN" altLang="en-US"/>
              <a:t>. Epipolar sampling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2. DELTAS</a:t>
            </a:r>
            <a:endParaRPr lang="en-US" altLang="zh-CN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00" y="1784985"/>
            <a:ext cx="9906000" cy="3695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5977890"/>
            <a:ext cx="1085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Fig. </a:t>
            </a:r>
            <a:r>
              <a:rPr lang="en-US" altLang="zh-CN"/>
              <a:t>4</a:t>
            </a:r>
            <a:r>
              <a:rPr lang="zh-CN" altLang="en-US"/>
              <a:t>. End-to-end network for detection and description of interest points, matching and triangulation of the points and densification of 3D points for depth estimation.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2. DELTAS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6768465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altLang="zh-CN" b="1"/>
              <a:t>Tum</a:t>
            </a:r>
            <a:r>
              <a:rPr lang="zh-CN" altLang="en-US" b="1"/>
              <a:t> dataset</a:t>
            </a:r>
            <a:r>
              <a:rPr lang="zh-CN" altLang="en-US"/>
              <a:t>:</a:t>
            </a:r>
            <a:br>
              <a:rPr lang="zh-CN" altLang="en-US"/>
            </a:br>
            <a:r>
              <a:rPr lang="zh-CN" altLang="en-US">
                <a:hlinkClick r:id="rId1" action="ppaction://hlinkfile"/>
              </a:rPr>
              <a:t>https://cvg.cit.tum.de/rgbd/dataset/freiburg1/rgbd_dataset_freiburg1_xyz.tgz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 b="1"/>
              <a:t>Dataset process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translate into ScanNet form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442960" y="2193290"/>
            <a:ext cx="329247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rgbd_dataset_freiburg1_xyz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accelerometer.txt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associate.txt  # offcial tools generated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depth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1305031102.160407.png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...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└── 1305031128.754646.png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depth.txt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groundtruth.txt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├── rgb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1305031102.175304.png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├── ...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│   └── 1305031128.747363.png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└── rgb.txt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" y="4338955"/>
            <a:ext cx="5934075" cy="20974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35*221"/>
  <p:tag name="TABLE_ENDDRAG_RECT" val="132*302*735*22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4593</Words>
  <Application>WPS 演示</Application>
  <PresentationFormat>宽屏</PresentationFormat>
  <Paragraphs>251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Cambria Math</vt:lpstr>
      <vt:lpstr>Times New Roman</vt:lpstr>
      <vt:lpstr>Arial Black</vt:lpstr>
      <vt:lpstr>微软雅黑</vt:lpstr>
      <vt:lpstr>Arial Unicode MS</vt:lpstr>
      <vt:lpstr>Office 主题​​</vt:lpstr>
      <vt:lpstr>SLAM-course-project</vt:lpstr>
      <vt:lpstr>Part 1. Triangulation measurement</vt:lpstr>
      <vt:lpstr>Part 1. Triangulation measurement</vt:lpstr>
      <vt:lpstr>Part 1. Triangulation measurement</vt:lpstr>
      <vt:lpstr>Part 1. Triangulation measurement</vt:lpstr>
      <vt:lpstr>Part 1. Triangulation measurement</vt:lpstr>
      <vt:lpstr>Part 2. DELTAS</vt:lpstr>
      <vt:lpstr>Part 2. DELTAS</vt:lpstr>
      <vt:lpstr>Part 2. DELTAS</vt:lpstr>
      <vt:lpstr>Part 2. DELTAS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asahi</cp:lastModifiedBy>
  <cp:revision>69</cp:revision>
  <dcterms:created xsi:type="dcterms:W3CDTF">2024-06-13T02:00:26Z</dcterms:created>
  <dcterms:modified xsi:type="dcterms:W3CDTF">2024-06-13T02:00:26Z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