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sldIdLst>
    <p:sldId id="256" r:id="rId2"/>
    <p:sldId id="257" r:id="rId3"/>
    <p:sldId id="258" r:id="rId4"/>
    <p:sldId id="264" r:id="rId5"/>
    <p:sldId id="265" r:id="rId6"/>
    <p:sldId id="266" r:id="rId7"/>
    <p:sldId id="268" r:id="rId8"/>
    <p:sldId id="269" r:id="rId9"/>
    <p:sldId id="267" r:id="rId10"/>
    <p:sldId id="277" r:id="rId11"/>
    <p:sldId id="259" r:id="rId12"/>
    <p:sldId id="270" r:id="rId13"/>
    <p:sldId id="260" r:id="rId14"/>
    <p:sldId id="273" r:id="rId15"/>
    <p:sldId id="276" r:id="rId16"/>
    <p:sldId id="274" r:id="rId17"/>
    <p:sldId id="275" r:id="rId18"/>
    <p:sldId id="278" r:id="rId19"/>
    <p:sldId id="279" r:id="rId20"/>
    <p:sldId id="272" r:id="rId21"/>
    <p:sldId id="261" r:id="rId22"/>
    <p:sldId id="262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65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D2BD2-4EA1-474E-9DE2-677557AA9EE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AA160-8CD8-4EFD-932F-412126AB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3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AA160-8CD8-4EFD-932F-412126AB5F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1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AA160-8CD8-4EFD-932F-412126AB5F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AA160-8CD8-4EFD-932F-412126AB5F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2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AA160-8CD8-4EFD-932F-412126AB5F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4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AA160-8CD8-4EFD-932F-412126AB5F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34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AA160-8CD8-4EFD-932F-412126AB5F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4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0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468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99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7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74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4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8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4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1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1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2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5300B0-B4B2-42D1-96BE-2172B21DF42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06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chongchong33/predicting-hospital-readmission-of-diabetics/notebook" TargetMode="External"/><Relationship Id="rId2" Type="http://schemas.openxmlformats.org/officeDocument/2006/relationships/hyperlink" Target="http://dx.doi.org/10.1155/2014/78167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1B8B-8AEB-24AD-9973-C38B460A3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053" y="1106574"/>
            <a:ext cx="6249893" cy="1209427"/>
          </a:xfrm>
        </p:spPr>
        <p:txBody>
          <a:bodyPr/>
          <a:lstStyle/>
          <a:p>
            <a:r>
              <a:rPr lang="en-US" dirty="0"/>
              <a:t>Assignment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49CA5-89B5-D902-A9F4-3D48313BA6B4}"/>
              </a:ext>
            </a:extLst>
          </p:cNvPr>
          <p:cNvSpPr txBox="1"/>
          <p:nvPr/>
        </p:nvSpPr>
        <p:spPr>
          <a:xfrm>
            <a:off x="1400360" y="3167390"/>
            <a:ext cx="9391278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2800" dirty="0"/>
              <a:t>Diabetes 130-US hospitals for years 1999-2008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C75B88-14FE-77A9-5FDC-415C0C67FF38}"/>
              </a:ext>
            </a:extLst>
          </p:cNvPr>
          <p:cNvSpPr txBox="1"/>
          <p:nvPr/>
        </p:nvSpPr>
        <p:spPr>
          <a:xfrm>
            <a:off x="2277036" y="4661647"/>
            <a:ext cx="7399783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dirty="0"/>
              <a:t>Group members: Faran Fahandezh, Shakib Farzan, </a:t>
            </a:r>
            <a:r>
              <a:rPr lang="en-US" dirty="0" err="1"/>
              <a:t>Parsa</a:t>
            </a:r>
            <a:r>
              <a:rPr lang="en-US" dirty="0"/>
              <a:t> </a:t>
            </a:r>
            <a:r>
              <a:rPr lang="en-US" dirty="0" err="1"/>
              <a:t>Mollaie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8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5750A1-8534-5137-D8F9-A7B53ABAC8F6}"/>
              </a:ext>
            </a:extLst>
          </p:cNvPr>
          <p:cNvSpPr txBox="1">
            <a:spLocks/>
          </p:cNvSpPr>
          <p:nvPr/>
        </p:nvSpPr>
        <p:spPr>
          <a:xfrm>
            <a:off x="114300" y="271145"/>
            <a:ext cx="3048000" cy="78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C717F-EEA0-094B-28F8-507396C34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040" y="0"/>
            <a:ext cx="6862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2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9FF9E5-BF4D-87E0-F482-36F88542B85C}"/>
              </a:ext>
            </a:extLst>
          </p:cNvPr>
          <p:cNvSpPr txBox="1">
            <a:spLocks/>
          </p:cNvSpPr>
          <p:nvPr/>
        </p:nvSpPr>
        <p:spPr>
          <a:xfrm>
            <a:off x="619125" y="72839"/>
            <a:ext cx="4553418" cy="78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46762-5EDE-6A2F-E72A-73CDD3FD1756}"/>
              </a:ext>
            </a:extLst>
          </p:cNvPr>
          <p:cNvSpPr txBox="1"/>
          <p:nvPr/>
        </p:nvSpPr>
        <p:spPr>
          <a:xfrm>
            <a:off x="171450" y="976031"/>
            <a:ext cx="11839575" cy="56323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در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 selection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ابتدا ستون های بی ربط مانند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ID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که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unique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بوده یا ستون هایی که مقدار زیادی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missing value</a:t>
            </a:r>
            <a:r>
              <a:rPr lang="fa-IR" sz="2000" b="1" dirty="0">
                <a:solidFill>
                  <a:schemeClr val="bg1"/>
                </a:solidFill>
                <a:cs typeface="+mj-cs"/>
              </a:rPr>
              <a:t> 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دارند را حذف کردیم.</a:t>
            </a:r>
            <a:endParaRPr lang="en-US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در ستون </a:t>
            </a:r>
            <a:r>
              <a:rPr lang="en-US" sz="2000" b="1" dirty="0" err="1">
                <a:solidFill>
                  <a:schemeClr val="bg1"/>
                </a:solidFill>
                <a:cs typeface="+mj-cs"/>
              </a:rPr>
              <a:t>patient_nbr</a:t>
            </a:r>
            <a:r>
              <a:rPr lang="fa-IR" sz="2000" b="1" dirty="0">
                <a:solidFill>
                  <a:schemeClr val="bg1"/>
                </a:solidFill>
                <a:cs typeface="+mj-cs"/>
              </a:rPr>
              <a:t> 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تعدادی از آیدی ها تکرار شده بود و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duplicate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حساب می شدند. تمامی سطرهای تکراری را حذف کردیم.</a:t>
            </a:r>
            <a:endParaRPr lang="en-US" sz="2000" dirty="0">
              <a:solidFill>
                <a:schemeClr val="bg1"/>
              </a:solidFill>
              <a:cs typeface="+mj-cs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ستون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age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را به بزرگترین مقدار بازه تبدیل کرده (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[10,20)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</a:t>
            </a:r>
            <a:r>
              <a:rPr lang="en-US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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20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)</a:t>
            </a:r>
            <a:endParaRPr lang="en-US" sz="2000" dirty="0">
              <a:solidFill>
                <a:schemeClr val="bg1"/>
              </a:solidFill>
              <a:cs typeface="+mj-cs"/>
              <a:sym typeface="Wingdings" panose="05000000000000000000" pitchFamily="2" charset="2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  <a:sym typeface="Wingdings" panose="05000000000000000000" pitchFamily="2" charset="2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ستون </a:t>
            </a:r>
            <a:r>
              <a:rPr lang="en-US" sz="2000" b="1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readmitted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را به دو حالت </a:t>
            </a:r>
            <a:r>
              <a:rPr lang="en-US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&lt;30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یا غیره تقسیم کردیم تا به </a:t>
            </a:r>
            <a:r>
              <a:rPr lang="en-US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target values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خواسته شده برسیم.</a:t>
            </a:r>
            <a:endParaRPr lang="en-US" sz="2000" dirty="0">
              <a:solidFill>
                <a:schemeClr val="bg1"/>
              </a:solidFill>
              <a:cs typeface="+mj-cs"/>
              <a:sym typeface="Wingdings" panose="05000000000000000000" pitchFamily="2" charset="2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  <a:sym typeface="Wingdings" panose="05000000000000000000" pitchFamily="2" charset="2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ستون های </a:t>
            </a:r>
            <a:r>
              <a:rPr lang="en-US" sz="2000" b="1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race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و </a:t>
            </a:r>
            <a:r>
              <a:rPr lang="en-US" sz="2000" b="1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gender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در سطر هایی که </a:t>
            </a:r>
            <a:r>
              <a:rPr lang="en-US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missing value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داشتند را با یک مقدار </a:t>
            </a:r>
            <a:r>
              <a:rPr lang="fa-IR" sz="2000" b="1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رندوم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از همان ستون های قرار دادیم ولی بعدا به دلیل کم اهمیت بودن آن ها را حذف کردیم.</a:t>
            </a:r>
            <a:endParaRPr lang="en-US" sz="2000" dirty="0">
              <a:solidFill>
                <a:schemeClr val="bg1"/>
              </a:solidFill>
              <a:cs typeface="+mj-cs"/>
              <a:sym typeface="Wingdings" panose="05000000000000000000" pitchFamily="2" charset="2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  <a:sym typeface="Wingdings" panose="05000000000000000000" pitchFamily="2" charset="2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ستون های </a:t>
            </a:r>
            <a:r>
              <a:rPr lang="en-US" sz="2000" b="1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diag1-2-3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در فرمت </a:t>
            </a:r>
            <a:r>
              <a:rPr lang="en-US" sz="2000" b="1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ICD-9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بودند که آن ها را با کمک مقاله ای در این زمینه به چند دسته ی مختلف </a:t>
            </a:r>
            <a:r>
              <a:rPr lang="fa-IR" sz="2000" b="1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تقسیم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کردیم که در اسلاید بعد توضیح دادیم.</a:t>
            </a:r>
            <a:endParaRPr lang="en-US" sz="2000" dirty="0">
              <a:solidFill>
                <a:schemeClr val="bg1"/>
              </a:solidFill>
              <a:cs typeface="+mj-cs"/>
              <a:sym typeface="Wingdings" panose="05000000000000000000" pitchFamily="2" charset="2"/>
            </a:endParaRPr>
          </a:p>
          <a:p>
            <a:pPr algn="just" rtl="1"/>
            <a:endParaRPr lang="en-US" sz="2000" dirty="0">
              <a:solidFill>
                <a:schemeClr val="bg1"/>
              </a:solidFill>
              <a:cs typeface="+mj-cs"/>
              <a:sym typeface="Wingdings" panose="05000000000000000000" pitchFamily="2" charset="2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دو داروی </a:t>
            </a:r>
            <a:r>
              <a:rPr lang="en-US" sz="2000" b="1" dirty="0" err="1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Citoglipton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و </a:t>
            </a:r>
            <a:r>
              <a:rPr lang="en-US" sz="2000" b="1" dirty="0" err="1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Examide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تمامی مقدایر ستون یکسان است و آن ها را هم حذف می کنیم.</a:t>
            </a:r>
            <a:endParaRPr lang="en-US" sz="2000" dirty="0">
              <a:solidFill>
                <a:schemeClr val="bg1"/>
              </a:solidFill>
              <a:cs typeface="+mj-cs"/>
              <a:sym typeface="Wingdings" panose="05000000000000000000" pitchFamily="2" charset="2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پس از انتخاب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features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، ستون های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category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مانند را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label encoding</a:t>
            </a:r>
            <a:r>
              <a:rPr lang="fa-IR" sz="2000" b="1" dirty="0">
                <a:solidFill>
                  <a:schemeClr val="bg1"/>
                </a:solidFill>
                <a:cs typeface="+mj-cs"/>
              </a:rPr>
              <a:t> 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کردیم و در نهایت برای ساخت مدل های</a:t>
            </a:r>
            <a:endParaRPr lang="en-US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en-US" sz="2000" dirty="0">
                <a:solidFill>
                  <a:schemeClr val="bg1"/>
                </a:solidFill>
                <a:cs typeface="+mj-cs"/>
              </a:rPr>
              <a:t>decision tree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و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random forest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از لایبرری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scikit-learn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استفاده کردیم. </a:t>
            </a:r>
            <a:endParaRPr lang="en-US" sz="20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436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9FF9E5-BF4D-87E0-F482-36F88542B85C}"/>
              </a:ext>
            </a:extLst>
          </p:cNvPr>
          <p:cNvSpPr txBox="1">
            <a:spLocks/>
          </p:cNvSpPr>
          <p:nvPr/>
        </p:nvSpPr>
        <p:spPr>
          <a:xfrm>
            <a:off x="1295686" y="82282"/>
            <a:ext cx="4553418" cy="78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Diag1-2-3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C34E8-BED9-EE6B-11D2-FE9849187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82" y="866693"/>
            <a:ext cx="8894844" cy="599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6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5750A1-8534-5137-D8F9-A7B53ABAC8F6}"/>
              </a:ext>
            </a:extLst>
          </p:cNvPr>
          <p:cNvSpPr txBox="1">
            <a:spLocks/>
          </p:cNvSpPr>
          <p:nvPr/>
        </p:nvSpPr>
        <p:spPr>
          <a:xfrm>
            <a:off x="714375" y="0"/>
            <a:ext cx="4553418" cy="78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A2A5A2-D2A2-82DB-9F9E-ADFB8ACC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411"/>
            <a:ext cx="12192000" cy="4196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E3A705-29E0-2EA5-A14A-CDE8826D918F}"/>
              </a:ext>
            </a:extLst>
          </p:cNvPr>
          <p:cNvSpPr txBox="1"/>
          <p:nvPr/>
        </p:nvSpPr>
        <p:spPr>
          <a:xfrm>
            <a:off x="1" y="4981405"/>
            <a:ext cx="12192000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این سه ستون به ترتیب شامل </a:t>
            </a:r>
            <a:r>
              <a:rPr lang="fa-IR" sz="2000" b="1" dirty="0">
                <a:solidFill>
                  <a:schemeClr val="bg1"/>
                </a:solidFill>
                <a:cs typeface="+mj-cs"/>
              </a:rPr>
              <a:t>8، 29، 26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category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مختلف هستند ولی تعدادی از مقدار ها به یک معنا هستند مانند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null=not available</a:t>
            </a: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همچنین برخی از مقدارها تنها وقتی آمده اند که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readmitted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انجام نشده است و بهتر است آن ها را در یک دسته قرار دهیم. </a:t>
            </a: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گاهی هم یک مقدار خیلی بوده و بهتر است آن را در دسته ی مخصوص خودش قرار دهیم.</a:t>
            </a: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در بین این سه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برای ما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discharge disposition</a:t>
            </a:r>
            <a:r>
              <a:rPr lang="fa-IR" sz="2000" b="1" dirty="0">
                <a:solidFill>
                  <a:schemeClr val="bg1"/>
                </a:solidFill>
                <a:cs typeface="+mj-cs"/>
              </a:rPr>
              <a:t> 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می تواند مهم باشد زیرا نشان می دهد که بعد از بیمارستان به کجا رفته اند و میتواند ارتباط مستقیمی با ستون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readmitted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داشته باشد. مانند برخی از مقدار های آن که نشان می دهد بیمار به مکانی منتقل شده که امکان برگشت ندارد و حتی تمامی آن مقدار، در ستون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readmitted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هم مقدار صفر(کمتر از 30 روز برنگشته) دارند.</a:t>
            </a:r>
            <a:endParaRPr lang="en-US" sz="20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481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FB46E2-4BF3-8992-F976-4C806906F36F}"/>
              </a:ext>
            </a:extLst>
          </p:cNvPr>
          <p:cNvSpPr txBox="1">
            <a:spLocks/>
          </p:cNvSpPr>
          <p:nvPr/>
        </p:nvSpPr>
        <p:spPr>
          <a:xfrm>
            <a:off x="723900" y="282389"/>
            <a:ext cx="4553418" cy="78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DCFE6-C430-96E2-DDC5-DD7A02D3C83A}"/>
              </a:ext>
            </a:extLst>
          </p:cNvPr>
          <p:cNvSpPr txBox="1"/>
          <p:nvPr/>
        </p:nvSpPr>
        <p:spPr>
          <a:xfrm>
            <a:off x="623887" y="1466680"/>
            <a:ext cx="10944225" cy="5016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با استفاده از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Correlation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توانستیم که </a:t>
            </a:r>
            <a:r>
              <a:rPr lang="fa-IR" sz="2000" b="1" dirty="0">
                <a:solidFill>
                  <a:schemeClr val="bg1"/>
                </a:solidFill>
                <a:cs typeface="+mj-cs"/>
              </a:rPr>
              <a:t>12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تا از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features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که بیشترین ارتباط با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readmitted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را دارند را پیدا کنیم و مدل را تست کنیم: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Age</a:t>
            </a:r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Time in hospital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Num lab procedures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Num medications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Number diagnoses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Discharge disposition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Number inpatient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Change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Diabetes Med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cs typeface="+mj-cs"/>
              </a:rPr>
              <a:t>Diag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 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Metformin</a:t>
            </a:r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می توانیم مشاهده کنیم که تغییراتی که در ستون های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Discharge disposition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و </a:t>
            </a:r>
            <a:r>
              <a:rPr lang="en-US" sz="2000" b="1" dirty="0" err="1">
                <a:solidFill>
                  <a:schemeClr val="bg1"/>
                </a:solidFill>
                <a:cs typeface="+mj-cs"/>
              </a:rPr>
              <a:t>Diag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 1</a:t>
            </a:r>
            <a:r>
              <a:rPr lang="fa-IR" sz="2000" b="1" dirty="0">
                <a:solidFill>
                  <a:schemeClr val="bg1"/>
                </a:solidFill>
                <a:cs typeface="+mj-cs"/>
              </a:rPr>
              <a:t> 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دادیم، توانسته اند ارتباط خود را با ستون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readmitted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پیدا کنند.</a:t>
            </a:r>
          </a:p>
        </p:txBody>
      </p:sp>
    </p:spTree>
    <p:extLst>
      <p:ext uri="{BB962C8B-B14F-4D97-AF65-F5344CB8AC3E}">
        <p14:creationId xmlns:p14="http://schemas.microsoft.com/office/powerpoint/2010/main" val="100820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FB46E2-4BF3-8992-F976-4C806906F36F}"/>
              </a:ext>
            </a:extLst>
          </p:cNvPr>
          <p:cNvSpPr txBox="1">
            <a:spLocks/>
          </p:cNvSpPr>
          <p:nvPr/>
        </p:nvSpPr>
        <p:spPr>
          <a:xfrm>
            <a:off x="266700" y="815789"/>
            <a:ext cx="4553418" cy="78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04032-8A01-86B4-34CC-EF9C78033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33" y="0"/>
            <a:ext cx="8784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66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FB46E2-4BF3-8992-F976-4C806906F36F}"/>
              </a:ext>
            </a:extLst>
          </p:cNvPr>
          <p:cNvSpPr txBox="1">
            <a:spLocks/>
          </p:cNvSpPr>
          <p:nvPr/>
        </p:nvSpPr>
        <p:spPr>
          <a:xfrm>
            <a:off x="723900" y="282389"/>
            <a:ext cx="4553418" cy="78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Overfit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DCFE6-C430-96E2-DDC5-DD7A02D3C83A}"/>
              </a:ext>
            </a:extLst>
          </p:cNvPr>
          <p:cNvSpPr txBox="1"/>
          <p:nvPr/>
        </p:nvSpPr>
        <p:spPr>
          <a:xfrm>
            <a:off x="623887" y="1466680"/>
            <a:ext cx="10944225" cy="47089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	پس از تست مدل می توانیم مشاهده کنیم که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overfit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کرده است و با اینکه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accuracy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را بالا نشان می دهد ولی به این دلیل است که بیشتر مقادیر ستون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readmitted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صفر هستند و بهتر است به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F1-score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توجه داشته باشیم چون که از تمامی جهات مانند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precision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و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recall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مدل را بررسی می کند.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+mj-cs"/>
              </a:rPr>
              <a:t>Decision Tree F1-score Test: 0.12564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+mj-cs"/>
              </a:rPr>
              <a:t>Decision Tree F1-score Train: 0.99727</a:t>
            </a:r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cs typeface="+mj-cs"/>
              </a:rPr>
              <a:t>Random Forest F1-score Test: 0.00735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+mj-cs"/>
              </a:rPr>
              <a:t>Random Forest F1-score Train: 0.99687</a:t>
            </a:r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	ابتدا تعداد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features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انتخابی را کم و سپس تمامی زیرمجموعه هایی </a:t>
            </a:r>
            <a:r>
              <a:rPr lang="fa-IR" sz="2000" b="1" dirty="0">
                <a:solidFill>
                  <a:schemeClr val="bg1"/>
                </a:solidFill>
                <a:cs typeface="+mj-cs"/>
              </a:rPr>
              <a:t>7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تایی از این </a:t>
            </a:r>
            <a:r>
              <a:rPr lang="fa-IR" sz="2000" b="1" dirty="0">
                <a:solidFill>
                  <a:schemeClr val="bg1"/>
                </a:solidFill>
                <a:cs typeface="+mj-cs"/>
              </a:rPr>
              <a:t>12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را انتخاب کرده و تست کردیم و بیشترین مقدار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f1-score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با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features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انتخابی جدید مقایسه کردیم.</a:t>
            </a: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برای مثال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f1-score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در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random forest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به این مقدار رسید: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+mj-cs"/>
              </a:rPr>
              <a:t>Random Forest Max F1 score: 0.08040 &gt; 0.00735</a:t>
            </a:r>
          </a:p>
          <a:p>
            <a:pPr algn="just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البته </a:t>
            </a:r>
            <a:r>
              <a:rPr lang="fa-IR" sz="2000" b="1" dirty="0">
                <a:solidFill>
                  <a:schemeClr val="bg1"/>
                </a:solidFill>
                <a:cs typeface="+mj-cs"/>
              </a:rPr>
              <a:t>کمتر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از 7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بهتر نشد و تقریبا مدل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underfit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کرد.</a:t>
            </a:r>
          </a:p>
        </p:txBody>
      </p:sp>
    </p:spTree>
    <p:extLst>
      <p:ext uri="{BB962C8B-B14F-4D97-AF65-F5344CB8AC3E}">
        <p14:creationId xmlns:p14="http://schemas.microsoft.com/office/powerpoint/2010/main" val="3661201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FB46E2-4BF3-8992-F976-4C806906F36F}"/>
              </a:ext>
            </a:extLst>
          </p:cNvPr>
          <p:cNvSpPr txBox="1">
            <a:spLocks/>
          </p:cNvSpPr>
          <p:nvPr/>
        </p:nvSpPr>
        <p:spPr>
          <a:xfrm>
            <a:off x="-561975" y="510989"/>
            <a:ext cx="4553418" cy="1574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46DC53-F8B5-03A9-7E26-35E9EDB7A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277" y="0"/>
            <a:ext cx="8727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FD1583-E007-2B10-8140-C92C99AF2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665"/>
            <a:ext cx="12192000" cy="6071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3FB46E2-4BF3-8992-F976-4C806906F36F}"/>
              </a:ext>
            </a:extLst>
          </p:cNvPr>
          <p:cNvSpPr txBox="1">
            <a:spLocks/>
          </p:cNvSpPr>
          <p:nvPr/>
        </p:nvSpPr>
        <p:spPr>
          <a:xfrm>
            <a:off x="154940" y="15802"/>
            <a:ext cx="10502900" cy="7548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Hyperparameter tuning decision tree</a:t>
            </a:r>
          </a:p>
        </p:txBody>
      </p:sp>
    </p:spTree>
    <p:extLst>
      <p:ext uri="{BB962C8B-B14F-4D97-AF65-F5344CB8AC3E}">
        <p14:creationId xmlns:p14="http://schemas.microsoft.com/office/powerpoint/2010/main" val="2090745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FB46E2-4BF3-8992-F976-4C806906F36F}"/>
              </a:ext>
            </a:extLst>
          </p:cNvPr>
          <p:cNvSpPr txBox="1">
            <a:spLocks/>
          </p:cNvSpPr>
          <p:nvPr/>
        </p:nvSpPr>
        <p:spPr>
          <a:xfrm>
            <a:off x="97790" y="-98498"/>
            <a:ext cx="10502900" cy="7548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Hyperparameter tuning 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BF9CD-A52B-2B25-DF3D-62AE2F567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7662"/>
            <a:ext cx="12192000" cy="62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3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630E-A221-0B05-4EAE-501A725E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755560" cy="82027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9E789-8603-72F6-0870-C78EDDE37ABE}"/>
              </a:ext>
            </a:extLst>
          </p:cNvPr>
          <p:cNvSpPr txBox="1"/>
          <p:nvPr/>
        </p:nvSpPr>
        <p:spPr>
          <a:xfrm>
            <a:off x="646112" y="1423706"/>
            <a:ext cx="108488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	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Diabetes 130-US hospitals for years 1999-2008 dataset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شامل 50 ستون و 101766 سطر میباشد. در این تکلیف قصد داریم که عملکرد مدل های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decision tree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و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random forest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را بر روی این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dataset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امتحان کنیم. با توجه به زیاد بود ستون ها و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های این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dataset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، باید ابتدا از وجود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missing values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اطلاع پیدا کرده و آن ستون ها را حذف یا مقدار دهی کرده و در نهایت تنها ستون هایی که برای ما مفید هستند را انتخاب کنیم و از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overfit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مدل جلوگیری کنیم.</a:t>
            </a: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	در این مدل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target value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ما ستون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readmitted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است که نشان می دهد آیا بیمار دوباره به بیمارستان برگشته است یا نه. این ستون سه حالت مختلف دارد: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&lt;30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: کمتر از 30 روز به بیمارستان برگشته و پذیرفته شده است.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&gt;30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: بعد از 30 روز به بیمارستان برگشته است.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NO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: بیمار دوباره به بیمارستان پذیرفته نشده است.</a:t>
            </a: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در متن تکلیف خواسته شده است که نشان دهیم با توجه به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features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آیا بیمار در 30 روز به بیمارستان برگشته یا نه.</a:t>
            </a: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در ادامه، توضیحات هر کدام از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features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این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dataset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به همراه نوع و مقدارهای آن ها می توان مشاهده کرد.</a:t>
            </a:r>
            <a:endParaRPr lang="en-US" sz="20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415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FB46E2-4BF3-8992-F976-4C806906F36F}"/>
              </a:ext>
            </a:extLst>
          </p:cNvPr>
          <p:cNvSpPr txBox="1">
            <a:spLocks/>
          </p:cNvSpPr>
          <p:nvPr/>
        </p:nvSpPr>
        <p:spPr>
          <a:xfrm>
            <a:off x="1259807" y="282389"/>
            <a:ext cx="4553418" cy="78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BF4BAD-AA94-9041-318C-FAA7AEA73AB7}"/>
              </a:ext>
            </a:extLst>
          </p:cNvPr>
          <p:cNvSpPr txBox="1"/>
          <p:nvPr/>
        </p:nvSpPr>
        <p:spPr>
          <a:xfrm>
            <a:off x="519112" y="1251076"/>
            <a:ext cx="10944225" cy="53245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  <a:cs typeface="+mj-cs"/>
              </a:rPr>
              <a:t>Decision Tree best features: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+mj-cs"/>
              </a:rPr>
              <a:t>[‘age’, ‘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time_in_hospital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’, ‘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num_lab_procedures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’, ‘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num_medications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’,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+mj-cs"/>
              </a:rPr>
              <a:t>‘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discharge_disposition_id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’, ‘diag_1’, ‘change’]</a:t>
            </a:r>
          </a:p>
          <a:p>
            <a:pPr algn="just"/>
            <a:endParaRPr lang="en-US" sz="2000" dirty="0">
              <a:solidFill>
                <a:schemeClr val="bg1"/>
              </a:solidFill>
              <a:cs typeface="+mj-cs"/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  <a:cs typeface="+mj-cs"/>
              </a:rPr>
              <a:t>Decision Tree Max F1 score: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0.1314554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  <a:cs typeface="+mj-cs"/>
              </a:rPr>
              <a:t>Decision Tree Accuracy: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0.8318652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  <a:cs typeface="+mj-cs"/>
              </a:rPr>
              <a:t>Decision Tree precision: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0.094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  <a:cs typeface="+mj-cs"/>
              </a:rPr>
              <a:t>Decision Tree recall: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0.14342</a:t>
            </a:r>
          </a:p>
          <a:p>
            <a:pPr algn="just"/>
            <a:endParaRPr lang="en-US" sz="2000" dirty="0">
              <a:solidFill>
                <a:schemeClr val="bg1"/>
              </a:solidFill>
              <a:cs typeface="+mj-cs"/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  <a:cs typeface="+mj-cs"/>
              </a:rPr>
              <a:t>Random Forest best features: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+mj-cs"/>
              </a:rPr>
              <a:t>[‘age’, ‘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num_lab_procedures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’, ‘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number_diagnoses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’, ‘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discharge_disposition_id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’,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+mj-cs"/>
              </a:rPr>
              <a:t>‘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diabetesMed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’, ‘diag_1’, ‘metformin’]</a:t>
            </a:r>
          </a:p>
          <a:p>
            <a:pPr algn="just"/>
            <a:endParaRPr lang="en-US" sz="2000" dirty="0">
              <a:solidFill>
                <a:schemeClr val="bg1"/>
              </a:solidFill>
              <a:cs typeface="+mj-cs"/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  <a:cs typeface="+mj-cs"/>
              </a:rPr>
              <a:t>Random Forest Max F1 score: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0.0793466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  <a:cs typeface="+mj-cs"/>
              </a:rPr>
              <a:t>Random Forest Accuracy: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0.8896812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  <a:cs typeface="+mj-cs"/>
              </a:rPr>
              <a:t>Random Forest precision: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0.1481481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  <a:cs typeface="+mj-cs"/>
              </a:rPr>
              <a:t>Random Forest recall: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 0.0541833</a:t>
            </a:r>
          </a:p>
        </p:txBody>
      </p:sp>
    </p:spTree>
    <p:extLst>
      <p:ext uri="{BB962C8B-B14F-4D97-AF65-F5344CB8AC3E}">
        <p14:creationId xmlns:p14="http://schemas.microsoft.com/office/powerpoint/2010/main" val="603600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FB46E2-4BF3-8992-F976-4C806906F36F}"/>
              </a:ext>
            </a:extLst>
          </p:cNvPr>
          <p:cNvSpPr txBox="1">
            <a:spLocks/>
          </p:cNvSpPr>
          <p:nvPr/>
        </p:nvSpPr>
        <p:spPr>
          <a:xfrm>
            <a:off x="838200" y="434789"/>
            <a:ext cx="4553418" cy="78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FB553-F2F8-FCAA-A2FF-01A61EB4D01C}"/>
              </a:ext>
            </a:extLst>
          </p:cNvPr>
          <p:cNvSpPr txBox="1"/>
          <p:nvPr/>
        </p:nvSpPr>
        <p:spPr>
          <a:xfrm>
            <a:off x="623887" y="1520366"/>
            <a:ext cx="10944225" cy="31700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	 به دلیل اینکه ارتباط بین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features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و ستون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readmitted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خیلی پایین است، پیدا کردن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features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هایی که بتوانند دقت ما را بالا ببرند خیلی سخت است مگر اینکه به صورت علمی بتوان ارتباط بین آن ها را پیدا کرده و ستن ها را به کل تغییر داده و دوباره مرتب کرد.</a:t>
            </a: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	برای مثال در مقاله ی اولی که ذکر شد، ارتباط ستون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A1Cresult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را با ستون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readmitted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بالا می داند ولی دلایلی علمی دارد که باعث می شود متوجه این ارتباط یا اینکه چگونه این ستون را </a:t>
            </a:r>
            <a:r>
              <a:rPr lang="fa-IR" sz="2000" b="1" dirty="0">
                <a:solidFill>
                  <a:schemeClr val="bg1"/>
                </a:solidFill>
                <a:cs typeface="+mj-cs"/>
              </a:rPr>
              <a:t>تغییر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بهتری و دقیق تری بدهیم، نشویم.</a:t>
            </a: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7035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B10E28-2495-5523-871D-54EF220535CE}"/>
              </a:ext>
            </a:extLst>
          </p:cNvPr>
          <p:cNvSpPr txBox="1">
            <a:spLocks/>
          </p:cNvSpPr>
          <p:nvPr/>
        </p:nvSpPr>
        <p:spPr>
          <a:xfrm>
            <a:off x="838200" y="434789"/>
            <a:ext cx="4553418" cy="78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9B100-4117-B56A-91B5-1F49F490B5DF}"/>
              </a:ext>
            </a:extLst>
          </p:cNvPr>
          <p:cNvSpPr txBox="1"/>
          <p:nvPr/>
        </p:nvSpPr>
        <p:spPr>
          <a:xfrm>
            <a:off x="623887" y="1520366"/>
            <a:ext cx="10944225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در نهایت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dataset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ای که مدل ما استفاده می کند </a:t>
            </a:r>
            <a:r>
              <a:rPr lang="fa-IR" sz="2000" u="sng" dirty="0">
                <a:solidFill>
                  <a:schemeClr val="bg1"/>
                </a:solidFill>
                <a:cs typeface="+mj-cs"/>
              </a:rPr>
              <a:t>71518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سطر و </a:t>
            </a:r>
            <a:r>
              <a:rPr lang="fa-IR" sz="2000" u="sng" dirty="0">
                <a:solidFill>
                  <a:schemeClr val="bg1"/>
                </a:solidFill>
                <a:cs typeface="+mj-cs"/>
              </a:rPr>
              <a:t>8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ستون دارد.</a:t>
            </a: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 </a:t>
            </a: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4888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23A79B-A573-371D-0DD9-3475E2333D84}"/>
              </a:ext>
            </a:extLst>
          </p:cNvPr>
          <p:cNvSpPr txBox="1">
            <a:spLocks/>
          </p:cNvSpPr>
          <p:nvPr/>
        </p:nvSpPr>
        <p:spPr>
          <a:xfrm>
            <a:off x="838200" y="434789"/>
            <a:ext cx="4553418" cy="78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86D87-7808-34C9-0AF9-BBD7AD202B3D}"/>
              </a:ext>
            </a:extLst>
          </p:cNvPr>
          <p:cNvSpPr txBox="1"/>
          <p:nvPr/>
        </p:nvSpPr>
        <p:spPr>
          <a:xfrm>
            <a:off x="619125" y="1614206"/>
            <a:ext cx="11067951" cy="2554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برای تبدیل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diag1-2-3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از مقاله ی زیر کمک گرفتیم: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+mj-cs"/>
                <a:hlinkClick r:id="rId2"/>
              </a:rPr>
              <a:t>http://dx.doi.org/10.1155/2014/781670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 (cited in scholar = 395)</a:t>
            </a:r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ایده ی گروه بندی دوباره ی ستون های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map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شده (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Discharge disposition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و...) و انتخاب برخی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features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:</a:t>
            </a: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cs typeface="+mj-cs"/>
                <a:hlinkClick r:id="rId3"/>
              </a:rPr>
              <a:t>https://www.kaggle.com/code/chongchong33/predicting-hospital-readmission-of-diabetics/notebook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 </a:t>
            </a:r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603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D495-5165-452F-B36A-52A79E07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789"/>
            <a:ext cx="4553418" cy="784411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CB91-CEB6-C561-0DF8-C02A1E65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965"/>
            <a:ext cx="10515600" cy="40497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04761E-6A62-FF68-A377-A4111E496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168540"/>
              </p:ext>
            </p:extLst>
          </p:nvPr>
        </p:nvGraphicFramePr>
        <p:xfrm>
          <a:off x="838200" y="1659965"/>
          <a:ext cx="10515600" cy="44112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75005608"/>
                    </a:ext>
                  </a:extLst>
                </a:gridCol>
                <a:gridCol w="2617946">
                  <a:extLst>
                    <a:ext uri="{9D8B030D-6E8A-4147-A177-3AD203B41FA5}">
                      <a16:colId xmlns:a16="http://schemas.microsoft.com/office/drawing/2014/main" val="590118833"/>
                    </a:ext>
                  </a:extLst>
                </a:gridCol>
                <a:gridCol w="2639854">
                  <a:extLst>
                    <a:ext uri="{9D8B030D-6E8A-4147-A177-3AD203B41FA5}">
                      <a16:colId xmlns:a16="http://schemas.microsoft.com/office/drawing/2014/main" val="17906306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3534508"/>
                    </a:ext>
                  </a:extLst>
                </a:gridCol>
              </a:tblGrid>
              <a:tr h="5650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categories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723390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encounter_id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>
                          <a:solidFill>
                            <a:schemeClr val="bg1"/>
                          </a:solidFill>
                        </a:rPr>
                        <a:t>آیدی منحصر به فرد ویزیت با هر بیمار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64210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patient_nbr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>
                          <a:solidFill>
                            <a:schemeClr val="bg1"/>
                          </a:solidFill>
                        </a:rPr>
                        <a:t>آیدی منحصر به فرد هر بیمار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19386"/>
                  </a:ext>
                </a:extLst>
              </a:tr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race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>
                          <a:solidFill>
                            <a:schemeClr val="bg1"/>
                          </a:solidFill>
                        </a:rPr>
                        <a:t>نژاد فرد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[Caucasian, African American, Hispanic, Asian, Other]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19755"/>
                  </a:ext>
                </a:extLst>
              </a:tr>
              <a:tr h="6622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>
                          <a:solidFill>
                            <a:schemeClr val="bg1"/>
                          </a:solidFill>
                        </a:rPr>
                        <a:t>جنسیت فرد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[Female, Male, Unknown/Invalid]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019906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[x,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>
                          <a:solidFill>
                            <a:schemeClr val="bg1"/>
                          </a:solidFill>
                        </a:rPr>
                        <a:t>سن فرد در بازه های 10 ساله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[0-10), [10-20), … , [90-100)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093954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[x,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>
                          <a:solidFill>
                            <a:schemeClr val="bg1"/>
                          </a:solidFill>
                        </a:rPr>
                        <a:t>وزن بیمار در بازه های 25 تایی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'&gt;200', '?', '[0-25)', '[25-50)’, </a:t>
                      </a:r>
                      <a:endParaRPr lang="fa-I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‘[50-75)’, '[75-100)’, </a:t>
                      </a:r>
                      <a:endParaRPr lang="fa-I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'[100-125)’, '[125-150)’, </a:t>
                      </a:r>
                      <a:endParaRPr lang="fa-I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'[150-175)', '[175-200)'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974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80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3743A6E-1AC6-7561-D429-F4789B729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98713"/>
              </p:ext>
            </p:extLst>
          </p:nvPr>
        </p:nvGraphicFramePr>
        <p:xfrm>
          <a:off x="838200" y="1949525"/>
          <a:ext cx="10515600" cy="33484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75005608"/>
                    </a:ext>
                  </a:extLst>
                </a:gridCol>
                <a:gridCol w="2617946">
                  <a:extLst>
                    <a:ext uri="{9D8B030D-6E8A-4147-A177-3AD203B41FA5}">
                      <a16:colId xmlns:a16="http://schemas.microsoft.com/office/drawing/2014/main" val="590118833"/>
                    </a:ext>
                  </a:extLst>
                </a:gridCol>
                <a:gridCol w="3455194">
                  <a:extLst>
                    <a:ext uri="{9D8B030D-6E8A-4147-A177-3AD203B41FA5}">
                      <a16:colId xmlns:a16="http://schemas.microsoft.com/office/drawing/2014/main" val="1790630671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053534508"/>
                    </a:ext>
                  </a:extLst>
                </a:gridCol>
              </a:tblGrid>
              <a:tr h="5650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categories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723390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admission_type_id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>
                          <a:solidFill>
                            <a:schemeClr val="bg1"/>
                          </a:solidFill>
                        </a:rPr>
                        <a:t>نوع پذیرش که شامل 8 حالت مختلف است.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IDs_mapping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64210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discharge_disposition_id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>
                          <a:solidFill>
                            <a:schemeClr val="bg1"/>
                          </a:solidFill>
                        </a:rPr>
                        <a:t>نوع ترخیص که شامل 29 حالت مختلف است.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IDs_mapping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19386"/>
                  </a:ext>
                </a:extLst>
              </a:tr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admission_source_id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>
                          <a:solidFill>
                            <a:schemeClr val="bg1"/>
                          </a:solidFill>
                        </a:rPr>
                        <a:t>نوع منبع پذیرش که شامل 21 حالت مختلف است.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IDs_mapping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19755"/>
                  </a:ext>
                </a:extLst>
              </a:tr>
              <a:tr h="6622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payer_code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>
                          <a:solidFill>
                            <a:schemeClr val="bg1"/>
                          </a:solidFill>
                        </a:rPr>
                        <a:t>نوع بیمه سلامت فرد که شامل 23 حالت مختلف است.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019906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medical_specialty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>
                          <a:solidFill>
                            <a:schemeClr val="bg1"/>
                          </a:solidFill>
                        </a:rPr>
                        <a:t>نوع متخصص که شامل 73 حالت مختلف است.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093954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9474838-5B14-1A05-5BB5-0832E350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789"/>
            <a:ext cx="4553418" cy="784411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193601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6DD53D0-01ED-50A8-E829-E2DD24196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76164"/>
              </p:ext>
            </p:extLst>
          </p:nvPr>
        </p:nvGraphicFramePr>
        <p:xfrm>
          <a:off x="838200" y="1348852"/>
          <a:ext cx="10515600" cy="504223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75005608"/>
                    </a:ext>
                  </a:extLst>
                </a:gridCol>
                <a:gridCol w="2617946">
                  <a:extLst>
                    <a:ext uri="{9D8B030D-6E8A-4147-A177-3AD203B41FA5}">
                      <a16:colId xmlns:a16="http://schemas.microsoft.com/office/drawing/2014/main" val="590118833"/>
                    </a:ext>
                  </a:extLst>
                </a:gridCol>
                <a:gridCol w="3175495">
                  <a:extLst>
                    <a:ext uri="{9D8B030D-6E8A-4147-A177-3AD203B41FA5}">
                      <a16:colId xmlns:a16="http://schemas.microsoft.com/office/drawing/2014/main" val="1790630671"/>
                    </a:ext>
                  </a:extLst>
                </a:gridCol>
                <a:gridCol w="2093259">
                  <a:extLst>
                    <a:ext uri="{9D8B030D-6E8A-4147-A177-3AD203B41FA5}">
                      <a16:colId xmlns:a16="http://schemas.microsoft.com/office/drawing/2014/main" val="1053534508"/>
                    </a:ext>
                  </a:extLst>
                </a:gridCol>
              </a:tblGrid>
              <a:tr h="5650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categories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723390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time_in_hospital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/>
                        <a:t>مدت زمان بستری در بیمارستان به روز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64210"/>
                  </a:ext>
                </a:extLst>
              </a:tr>
              <a:tr h="5477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num_lab_procedures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/>
                        <a:t>تعداد تست های آزمایشگاهی گرفته شده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19386"/>
                  </a:ext>
                </a:extLst>
              </a:tr>
              <a:tr h="47192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num_procedures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/>
                        <a:t>تعداد عمل های انجام شده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197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num_medications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/>
                        <a:t>تعداد دارو های مصرف شده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019906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number_outpatient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/>
                        <a:t>تعداد ویزیت های کوتاه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093954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number_emergency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/>
                        <a:t>تعداد ویزیت های اورژانسی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548001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number_inpatient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/>
                        <a:t>تعداد بستری های بیمار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62503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number_diagnoses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/>
                        <a:t>تعداد معاینه ها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974779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972CD66-C0D9-691A-C3B0-6C933821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789"/>
            <a:ext cx="4553418" cy="784411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205153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696AEB-F1DC-BEA9-90F3-CC10349D6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25771"/>
              </p:ext>
            </p:extLst>
          </p:nvPr>
        </p:nvGraphicFramePr>
        <p:xfrm>
          <a:off x="838200" y="1568771"/>
          <a:ext cx="10515600" cy="447874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75005608"/>
                    </a:ext>
                  </a:extLst>
                </a:gridCol>
                <a:gridCol w="2617946">
                  <a:extLst>
                    <a:ext uri="{9D8B030D-6E8A-4147-A177-3AD203B41FA5}">
                      <a16:colId xmlns:a16="http://schemas.microsoft.com/office/drawing/2014/main" val="590118833"/>
                    </a:ext>
                  </a:extLst>
                </a:gridCol>
                <a:gridCol w="3175495">
                  <a:extLst>
                    <a:ext uri="{9D8B030D-6E8A-4147-A177-3AD203B41FA5}">
                      <a16:colId xmlns:a16="http://schemas.microsoft.com/office/drawing/2014/main" val="1790630671"/>
                    </a:ext>
                  </a:extLst>
                </a:gridCol>
                <a:gridCol w="2093259">
                  <a:extLst>
                    <a:ext uri="{9D8B030D-6E8A-4147-A177-3AD203B41FA5}">
                      <a16:colId xmlns:a16="http://schemas.microsoft.com/office/drawing/2014/main" val="1053534508"/>
                    </a:ext>
                  </a:extLst>
                </a:gridCol>
              </a:tblGrid>
              <a:tr h="5650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categories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723390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diag_1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ICD-9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/>
                        <a:t>معاینه اول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64210"/>
                  </a:ext>
                </a:extLst>
              </a:tr>
              <a:tr h="5477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diag_2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ICD-9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/>
                        <a:t>معاینه دوم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19386"/>
                  </a:ext>
                </a:extLst>
              </a:tr>
              <a:tr h="47192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diag_3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ICD-9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/>
                        <a:t>معاینه سوم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197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max_glu_serum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مربوط به </a:t>
                      </a:r>
                      <a:r>
                        <a:rPr lang="en-US" sz="1400" dirty="0"/>
                        <a:t>glucose serum</a:t>
                      </a:r>
                      <a:r>
                        <a:rPr lang="fa-IR" sz="1400" dirty="0"/>
                        <a:t> اینکه آیا</a:t>
                      </a:r>
                    </a:p>
                    <a:p>
                      <a:pPr algn="ctr" rtl="1"/>
                      <a:r>
                        <a:rPr lang="fa-IR" sz="1400" dirty="0"/>
                        <a:t>تست انجام شده یا بازه ای از نتیجه تست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['&gt;200', '&gt;300’,</a:t>
                      </a:r>
                      <a:endParaRPr lang="fa-I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'Norm', 'None']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019906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A1Cresult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مربوط به </a:t>
                      </a:r>
                      <a:r>
                        <a:rPr lang="en-US" sz="1400" dirty="0"/>
                        <a:t>A1C</a:t>
                      </a:r>
                      <a:r>
                        <a:rPr lang="fa-IR" sz="1400" dirty="0"/>
                        <a:t> اینکه آیا تست انجام شده</a:t>
                      </a:r>
                    </a:p>
                    <a:p>
                      <a:pPr algn="ctr" rtl="1"/>
                      <a:r>
                        <a:rPr lang="fa-IR" sz="1400" dirty="0"/>
                        <a:t>یا بازه ای از نتیجه تست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['&gt;7', '&gt;8’,</a:t>
                      </a:r>
                      <a:endParaRPr lang="fa-I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'Norm', 'None']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093954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/>
                        <a:t>آیا دارو های دیابت تغییر کرده اند یا خیر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['Ch', 'No']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548001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diabetesMed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/>
                        <a:t>آیا داروی دیابتی تجویز شده است یا خیر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['Yes', 'No']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625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6C971DC-846D-06DE-E2AF-43814A2F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789"/>
            <a:ext cx="4553418" cy="784411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107474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895A981-A450-2FD8-67D3-665C5D730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41413"/>
              </p:ext>
            </p:extLst>
          </p:nvPr>
        </p:nvGraphicFramePr>
        <p:xfrm>
          <a:off x="838200" y="1658418"/>
          <a:ext cx="10515600" cy="42045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25588">
                  <a:extLst>
                    <a:ext uri="{9D8B030D-6E8A-4147-A177-3AD203B41FA5}">
                      <a16:colId xmlns:a16="http://schemas.microsoft.com/office/drawing/2014/main" val="3775005608"/>
                    </a:ext>
                  </a:extLst>
                </a:gridCol>
                <a:gridCol w="2221258">
                  <a:extLst>
                    <a:ext uri="{9D8B030D-6E8A-4147-A177-3AD203B41FA5}">
                      <a16:colId xmlns:a16="http://schemas.microsoft.com/office/drawing/2014/main" val="590118833"/>
                    </a:ext>
                  </a:extLst>
                </a:gridCol>
                <a:gridCol w="3175495">
                  <a:extLst>
                    <a:ext uri="{9D8B030D-6E8A-4147-A177-3AD203B41FA5}">
                      <a16:colId xmlns:a16="http://schemas.microsoft.com/office/drawing/2014/main" val="1790630671"/>
                    </a:ext>
                  </a:extLst>
                </a:gridCol>
                <a:gridCol w="2093259">
                  <a:extLst>
                    <a:ext uri="{9D8B030D-6E8A-4147-A177-3AD203B41FA5}">
                      <a16:colId xmlns:a16="http://schemas.microsoft.com/office/drawing/2014/main" val="1053534508"/>
                    </a:ext>
                  </a:extLst>
                </a:gridCol>
              </a:tblGrid>
              <a:tr h="59726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categories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723390"/>
                  </a:ext>
                </a:extLst>
              </a:tr>
              <a:tr h="302831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Metformin / repaglinide /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nateglinide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/ chlorpropamide / glimepiride / acetohexamide / glipizide / Glyburide / tolbutamide / pioglitazone / `rosiglitazone / acarbose / miglitol / troglitazone / tolazamide /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Examide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citoglipton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/ insulin / glyburide-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metform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/ glipizide-metformin / glimepiride-pioglitazone / metformin-rosiglitazone / metformin-pioglitazone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ستون هایی مربوط به داروها که آیا</a:t>
                      </a:r>
                    </a:p>
                    <a:p>
                      <a:pPr algn="ctr" rtl="1"/>
                      <a:r>
                        <a:rPr lang="fa-IR" sz="1400" dirty="0"/>
                        <a:t>دارو تجویز شده است یا خیر</a:t>
                      </a:r>
                    </a:p>
                    <a:p>
                      <a:pPr algn="ctr" rtl="1"/>
                      <a:r>
                        <a:rPr lang="fa-IR" sz="1400" dirty="0"/>
                        <a:t>همچنین اینکه دوز آن دارو بیشتر شده</a:t>
                      </a:r>
                    </a:p>
                    <a:p>
                      <a:pPr algn="ctr" rtl="1"/>
                      <a:r>
                        <a:rPr lang="fa-IR" sz="1400" dirty="0"/>
                        <a:t>یا کمتر و یا ثابت مانده است.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['Down', 'Up’,</a:t>
                      </a:r>
                      <a:endParaRPr lang="fa-IR" sz="14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'Steady', 'No']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64210"/>
                  </a:ext>
                </a:extLst>
              </a:tr>
              <a:tr h="5789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readmitted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آیا بیمار پس از 30 روز مجددا در</a:t>
                      </a:r>
                    </a:p>
                    <a:p>
                      <a:pPr algn="ctr" rtl="1"/>
                      <a:r>
                        <a:rPr lang="fa-IR" sz="1400" dirty="0"/>
                        <a:t>بیمارستان پذیرفته شده است یا نه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['NO', '&gt;30', '&lt;30']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31938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A599072-0974-7AB1-9CBE-8834B659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789"/>
            <a:ext cx="4553418" cy="784411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224984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CE06BC-7E34-115C-F8B9-549FE6A2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789"/>
            <a:ext cx="4553418" cy="784411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Missing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60192D-599E-1079-46E7-6AFD8DD71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6" y="1331167"/>
            <a:ext cx="11298227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1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CE06BC-7E34-115C-F8B9-549FE6A2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26"/>
            <a:ext cx="4553418" cy="784411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Missing values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0A1A52-4A9C-6995-0915-6E080440D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7" y="1219200"/>
            <a:ext cx="6487922" cy="5394974"/>
          </a:xfrm>
          <a:prstGeom prst="rect">
            <a:avLst/>
          </a:prstGeom>
        </p:spPr>
      </p:pic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80F91AA-A8CC-8756-587E-53B6EC78F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93595"/>
              </p:ext>
            </p:extLst>
          </p:nvPr>
        </p:nvGraphicFramePr>
        <p:xfrm>
          <a:off x="6958568" y="1219201"/>
          <a:ext cx="4604781" cy="53902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94932">
                  <a:extLst>
                    <a:ext uri="{9D8B030D-6E8A-4147-A177-3AD203B41FA5}">
                      <a16:colId xmlns:a16="http://schemas.microsoft.com/office/drawing/2014/main" val="3775005608"/>
                    </a:ext>
                  </a:extLst>
                </a:gridCol>
                <a:gridCol w="2609849">
                  <a:extLst>
                    <a:ext uri="{9D8B030D-6E8A-4147-A177-3AD203B41FA5}">
                      <a16:colId xmlns:a16="http://schemas.microsoft.com/office/drawing/2014/main" val="1053534508"/>
                    </a:ext>
                  </a:extLst>
                </a:gridCol>
              </a:tblGrid>
              <a:tr h="6250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723390"/>
                  </a:ext>
                </a:extLst>
              </a:tr>
              <a:tr h="7293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replaced with random value of the column</a:t>
                      </a:r>
                    </a:p>
                    <a:p>
                      <a:pPr algn="ctr" rtl="0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(dropped later)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64210"/>
                  </a:ext>
                </a:extLst>
              </a:tr>
              <a:tr h="4055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dropped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19386"/>
                  </a:ext>
                </a:extLst>
              </a:tr>
              <a:tr h="472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payer_code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dropped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19755"/>
                  </a:ext>
                </a:extLst>
              </a:tr>
              <a:tr h="51917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medical_speciality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dropped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019906"/>
                  </a:ext>
                </a:extLst>
              </a:tr>
              <a:tr h="7143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diag_1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changed to a</a:t>
                      </a:r>
                    </a:p>
                    <a:p>
                      <a:pPr algn="ctr" rtl="0"/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new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093954"/>
                  </a:ext>
                </a:extLst>
              </a:tr>
              <a:tr h="59512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diag_2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changed to a</a:t>
                      </a:r>
                    </a:p>
                    <a:p>
                      <a:pPr algn="ctr" rtl="0"/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new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548001"/>
                  </a:ext>
                </a:extLst>
              </a:tr>
              <a:tr h="59512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diag_3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changed to a</a:t>
                      </a:r>
                    </a:p>
                    <a:p>
                      <a:pPr algn="ctr" rtl="0"/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new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328338"/>
                  </a:ext>
                </a:extLst>
              </a:tr>
              <a:tr h="59512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replaced with random value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of the column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(dropped later)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62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26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549</TotalTime>
  <Words>1737</Words>
  <Application>Microsoft Office PowerPoint</Application>
  <PresentationFormat>Widescreen</PresentationFormat>
  <Paragraphs>284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</vt:lpstr>
      <vt:lpstr>Assignment 4</vt:lpstr>
      <vt:lpstr>Introduction</vt:lpstr>
      <vt:lpstr>Data Description</vt:lpstr>
      <vt:lpstr>Data Description</vt:lpstr>
      <vt:lpstr>Data Description</vt:lpstr>
      <vt:lpstr>Data Description</vt:lpstr>
      <vt:lpstr>Data Description</vt:lpstr>
      <vt:lpstr>Missing values</vt:lpstr>
      <vt:lpstr>Missing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 </dc:title>
  <dc:creator>parsa mollaie</dc:creator>
  <cp:lastModifiedBy>Faran Fahandezh</cp:lastModifiedBy>
  <cp:revision>40</cp:revision>
  <dcterms:created xsi:type="dcterms:W3CDTF">2023-06-26T11:45:25Z</dcterms:created>
  <dcterms:modified xsi:type="dcterms:W3CDTF">2023-06-28T20:28:41Z</dcterms:modified>
</cp:coreProperties>
</file>