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303" r:id="rId21"/>
    <p:sldId id="304" r:id="rId22"/>
    <p:sldId id="277" r:id="rId23"/>
    <p:sldId id="280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272" r:id="rId58"/>
    <p:sldId id="314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03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10F1D-A74E-4E5D-A906-93BCDC642B8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1405-7194-4797-96EA-BB6805366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1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https://www.ibm.com/cloud/learn/machine-learning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1405-7194-4797-96EA-BB6805366B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58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https://algorit.ma/blog/artificial-intelligence-deep-learning/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1405-7194-4797-96EA-BB6805366B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55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https://developer.ibm.com/articles/cc-models-machine-learning/#reinforcement-learning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1405-7194-4797-96EA-BB6805366B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95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 membangun model seperti regresi linear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1405-7194-4797-96EA-BB6805366B5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88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1405-7194-4797-96EA-BB6805366B5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18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https://scikit-learn.org/stable/modules/generated/sklearn.datasets.load_boston.html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1405-7194-4797-96EA-BB6805366B5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14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1405-7194-4797-96EA-BB6805366B5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55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1405-7194-4797-96EA-BB6805366B5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8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4EE1E53-1A3C-41C2-BD1E-961CE7E6E8B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B06C-143C-4BBB-B97F-18701B7334E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77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1E53-1A3C-41C2-BD1E-961CE7E6E8B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B06C-143C-4BBB-B97F-18701B733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9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1E53-1A3C-41C2-BD1E-961CE7E6E8B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B06C-143C-4BBB-B97F-18701B7334E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78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1E53-1A3C-41C2-BD1E-961CE7E6E8B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B06C-143C-4BBB-B97F-18701B733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1E53-1A3C-41C2-BD1E-961CE7E6E8B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B06C-143C-4BBB-B97F-18701B7334E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957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1E53-1A3C-41C2-BD1E-961CE7E6E8B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B06C-143C-4BBB-B97F-18701B733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2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1E53-1A3C-41C2-BD1E-961CE7E6E8B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B06C-143C-4BBB-B97F-18701B733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1E53-1A3C-41C2-BD1E-961CE7E6E8B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B06C-143C-4BBB-B97F-18701B733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3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1E53-1A3C-41C2-BD1E-961CE7E6E8B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B06C-143C-4BBB-B97F-18701B733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0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1E53-1A3C-41C2-BD1E-961CE7E6E8B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B06C-143C-4BBB-B97F-18701B733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6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1E53-1A3C-41C2-BD1E-961CE7E6E8B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B06C-143C-4BBB-B97F-18701B7334E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50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4EE1E53-1A3C-41C2-BD1E-961CE7E6E8B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87CB06C-143C-4BBB-B97F-18701B7334E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01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" TargetMode="External"/><Relationship Id="rId2" Type="http://schemas.openxmlformats.org/officeDocument/2006/relationships/hyperlink" Target="https://www.tensorflow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eras.io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" TargetMode="External"/><Relationship Id="rId2" Type="http://schemas.openxmlformats.org/officeDocument/2006/relationships/hyperlink" Target="https://archive.ics.uci.edu/ml/index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nsorflow.org/datasets/catalog/overview" TargetMode="External"/><Relationship Id="rId5" Type="http://schemas.openxmlformats.org/officeDocument/2006/relationships/hyperlink" Target="https://www.tensorflow.org/learn" TargetMode="External"/><Relationship Id="rId4" Type="http://schemas.openxmlformats.org/officeDocument/2006/relationships/hyperlink" Target="https://datasetsearch.research.google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.jabarprov.go.id/id/dataset" TargetMode="External"/><Relationship Id="rId2" Type="http://schemas.openxmlformats.org/officeDocument/2006/relationships/hyperlink" Target="https://www.data.go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.go.id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cloud/learn/what-is-artificial-intelligenc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cloud/learn/underfitting" TargetMode="External"/><Relationship Id="rId2" Type="http://schemas.openxmlformats.org/officeDocument/2006/relationships/hyperlink" Target="https://www.ibm.com/cloud/learn/overfitting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toronto.edu/~delve/data/boston/bostonDetail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google.com/machine-learning/data-prep/construct/sampling-splitting/imbalanced-data" TargetMode="External"/><Relationship Id="rId3" Type="http://schemas.openxmlformats.org/officeDocument/2006/relationships/hyperlink" Target="https://algorit.ma/blog/artificial-intelligence-deep-learning/" TargetMode="External"/><Relationship Id="rId7" Type="http://schemas.openxmlformats.org/officeDocument/2006/relationships/hyperlink" Target="https://towardsdatascience.com/the-ultimate-guide-to-data-cleaning-3969843991d4" TargetMode="External"/><Relationship Id="rId2" Type="http://schemas.openxmlformats.org/officeDocument/2006/relationships/hyperlink" Target="https://www.ibm.com/cloud/learn/machine-learn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dnuggets.com/2019/06/7-steps-mastering-data-preparation-python.html" TargetMode="External"/><Relationship Id="rId5" Type="http://schemas.openxmlformats.org/officeDocument/2006/relationships/hyperlink" Target="https://www.dicoding.com/academies/184" TargetMode="External"/><Relationship Id="rId4" Type="http://schemas.openxmlformats.org/officeDocument/2006/relationships/hyperlink" Target="https://cognitiveclass.ai/search?q=machine+learning" TargetMode="Externa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s://levelup.gitconnected.com/predict-boston-house-prices-using-python-linear-regression-90469e0a341" TargetMode="External"/><Relationship Id="rId3" Type="http://schemas.openxmlformats.org/officeDocument/2006/relationships/hyperlink" Target="https://www.engineeringbigdata.com/boston-dataset-scikit-learn-machine-learning-in-python/" TargetMode="External"/><Relationship Id="rId7" Type="http://schemas.openxmlformats.org/officeDocument/2006/relationships/hyperlink" Target="https://www.codersarts.com/post/predict-boston-house-prices-using-python-linear-regression" TargetMode="External"/><Relationship Id="rId2" Type="http://schemas.openxmlformats.org/officeDocument/2006/relationships/hyperlink" Target="https://towardsdatascience.com/linear-regression-on-boston-housing-dataset-f409b7e4a15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itchieng.com/machine-learning-project-boston-home-prices/" TargetMode="External"/><Relationship Id="rId5" Type="http://schemas.openxmlformats.org/officeDocument/2006/relationships/hyperlink" Target="https://towardsdatascience.com/machine-learning-project-predicting-boston-house-prices-with-regression-b4e47493633d" TargetMode="External"/><Relationship Id="rId4" Type="http://schemas.openxmlformats.org/officeDocument/2006/relationships/hyperlink" Target="https://www.kaggle.com/shreayan98c/boston-house-price-prediction" TargetMode="External"/><Relationship Id="rId9" Type="http://schemas.openxmlformats.org/officeDocument/2006/relationships/hyperlink" Target="https://thinkingneuron.com/boston-housing-price-prediction-case-study-in-pytho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hyperlink" Target="https://numpy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ikit-learn.org/stable/" TargetMode="External"/><Relationship Id="rId4" Type="http://schemas.openxmlformats.org/officeDocument/2006/relationships/hyperlink" Target="https://matplotlib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part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1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</a:t>
            </a:r>
            <a:r>
              <a:rPr lang="en-US" dirty="0" err="1"/>
              <a:t>Populer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 err="1">
                <a:hlinkClick r:id="rId2"/>
              </a:rPr>
              <a:t>TensorFlow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framework open source </a:t>
            </a:r>
            <a:r>
              <a:rPr lang="en-US" dirty="0" err="1"/>
              <a:t>untuk</a:t>
            </a:r>
            <a:r>
              <a:rPr lang="en-US" dirty="0"/>
              <a:t> machine learning yang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Google. 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deep learning, computer vision, </a:t>
            </a:r>
            <a:r>
              <a:rPr lang="en-US" dirty="0" err="1"/>
              <a:t>pemrosesan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alami</a:t>
            </a:r>
            <a:r>
              <a:rPr lang="en-US" dirty="0"/>
              <a:t> (Natural Language Processing), </a:t>
            </a:r>
            <a:r>
              <a:rPr lang="en-US" dirty="0" err="1"/>
              <a:t>serta</a:t>
            </a:r>
            <a:r>
              <a:rPr lang="en-US" dirty="0"/>
              <a:t> reinforcement learning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 err="1" smtClean="0">
                <a:hlinkClick r:id="rId3"/>
              </a:rPr>
              <a:t>PyTorch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library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ML, computer vision,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alami</a:t>
            </a:r>
            <a:r>
              <a:rPr lang="en-US" dirty="0" smtClean="0"/>
              <a:t>. </a:t>
            </a:r>
            <a:r>
              <a:rPr lang="en-US" dirty="0" err="1" smtClean="0"/>
              <a:t>PyTorch</a:t>
            </a:r>
            <a:r>
              <a:rPr lang="en-US" dirty="0" smtClean="0"/>
              <a:t>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smtClean="0"/>
              <a:t>Facebook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pesain</a:t>
            </a:r>
            <a:r>
              <a:rPr lang="en-US" dirty="0" smtClean="0"/>
              <a:t> </a:t>
            </a:r>
            <a:r>
              <a:rPr lang="en-US" dirty="0" err="1" smtClean="0"/>
              <a:t>TensorFlow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 err="1">
                <a:hlinkClick r:id="rId4"/>
              </a:rPr>
              <a:t>Keras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library deep </a:t>
            </a:r>
            <a:r>
              <a:rPr lang="en-US" dirty="0" smtClean="0"/>
              <a:t>learning. 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TensorFlow</a:t>
            </a:r>
            <a:r>
              <a:rPr lang="en-US" dirty="0"/>
              <a:t> yang </a:t>
            </a:r>
            <a:r>
              <a:rPr lang="en-US" dirty="0" err="1"/>
              <a:t>menjadikan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API </a:t>
            </a:r>
            <a:r>
              <a:rPr lang="en-US" dirty="0" err="1"/>
              <a:t>dengan</a:t>
            </a:r>
            <a:r>
              <a:rPr lang="en-US" dirty="0"/>
              <a:t> level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(Higher level API)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TensorFlow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antarmukanya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TensorFlow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9726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Collecting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Menemukan</a:t>
            </a:r>
            <a:r>
              <a:rPr lang="en-US" dirty="0"/>
              <a:t> dataset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machine learning. </a:t>
            </a:r>
            <a:r>
              <a:rPr lang="en-US" dirty="0" smtClean="0"/>
              <a:t>Ada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referensi</a:t>
            </a:r>
            <a:r>
              <a:rPr lang="en-US" dirty="0" smtClean="0"/>
              <a:t> dataset: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UCI </a:t>
            </a:r>
            <a:r>
              <a:rPr lang="en-US" dirty="0">
                <a:hlinkClick r:id="rId2"/>
              </a:rPr>
              <a:t>ML Repository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database, </a:t>
            </a:r>
            <a:r>
              <a:rPr lang="en-US" dirty="0" err="1"/>
              <a:t>teori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generator data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komunitas</a:t>
            </a:r>
            <a:r>
              <a:rPr lang="en-US" dirty="0"/>
              <a:t> ML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machine learning. </a:t>
            </a: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>
                <a:hlinkClick r:id="rId3"/>
              </a:rPr>
              <a:t>Kaggle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komunitas</a:t>
            </a:r>
            <a:r>
              <a:rPr lang="en-US" dirty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data science </a:t>
            </a:r>
            <a:r>
              <a:rPr lang="en-US" dirty="0"/>
              <a:t>paling </a:t>
            </a:r>
            <a:r>
              <a:rPr lang="en-US" dirty="0" err="1"/>
              <a:t>populer</a:t>
            </a:r>
            <a:r>
              <a:rPr lang="en-US" dirty="0"/>
              <a:t> di </a:t>
            </a:r>
            <a:r>
              <a:rPr lang="en-US" dirty="0" err="1"/>
              <a:t>dunia</a:t>
            </a:r>
            <a:r>
              <a:rPr lang="en-US" dirty="0"/>
              <a:t>. </a:t>
            </a:r>
            <a:r>
              <a:rPr lang="en-US" dirty="0" err="1"/>
              <a:t>Kaggle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peralatan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yang </a:t>
            </a:r>
            <a:r>
              <a:rPr lang="en-US" dirty="0" err="1"/>
              <a:t>kuat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data science </a:t>
            </a:r>
            <a:r>
              <a:rPr lang="en-US" dirty="0" err="1"/>
              <a:t>dan</a:t>
            </a:r>
            <a:r>
              <a:rPr lang="en-US" dirty="0"/>
              <a:t> machine </a:t>
            </a:r>
            <a:r>
              <a:rPr lang="en-US" dirty="0" smtClean="0"/>
              <a:t>learning.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Google Dataset Search </a:t>
            </a:r>
            <a:r>
              <a:rPr lang="en-US" dirty="0" smtClean="0"/>
              <a:t>Engine.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2018 Google </a:t>
            </a:r>
            <a:r>
              <a:rPr lang="en-US" dirty="0" err="1"/>
              <a:t>meluncurkan</a:t>
            </a:r>
            <a:r>
              <a:rPr lang="en-US" dirty="0"/>
              <a:t> </a:t>
            </a:r>
            <a:r>
              <a:rPr lang="en-US" dirty="0">
                <a:hlinkClick r:id="rId4"/>
              </a:rPr>
              <a:t>Dataset Search</a:t>
            </a:r>
            <a:r>
              <a:rPr lang="en-US" dirty="0"/>
              <a:t>,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pencari</a:t>
            </a:r>
            <a:r>
              <a:rPr lang="en-US" dirty="0"/>
              <a:t> dataset. 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Tesorflow</a:t>
            </a:r>
            <a:r>
              <a:rPr lang="en-US" dirty="0" smtClean="0"/>
              <a:t> dataset. </a:t>
            </a: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/>
              <a:t>menyediakan</a:t>
            </a:r>
            <a:r>
              <a:rPr lang="en-US" dirty="0"/>
              <a:t> </a:t>
            </a:r>
            <a:r>
              <a:rPr lang="en-US" dirty="0">
                <a:hlinkClick r:id="rId5"/>
              </a:rPr>
              <a:t>learning resources</a:t>
            </a:r>
            <a:r>
              <a:rPr lang="en-US" dirty="0"/>
              <a:t>, </a:t>
            </a:r>
            <a:r>
              <a:rPr lang="en-US" dirty="0" err="1"/>
              <a:t>tensorflow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 </a:t>
            </a:r>
            <a:r>
              <a:rPr lang="en-US" dirty="0">
                <a:hlinkClick r:id="rId6"/>
              </a:rPr>
              <a:t>data resources</a:t>
            </a:r>
            <a:r>
              <a:rPr lang="en-US" dirty="0"/>
              <a:t> 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di library-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audio data, images, text, video,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  <a:br>
              <a:rPr lang="en-US" dirty="0"/>
            </a:b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86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 startAt="5"/>
            </a:pPr>
            <a:r>
              <a:rPr lang="en-US" dirty="0"/>
              <a:t>US Government </a:t>
            </a:r>
            <a:r>
              <a:rPr lang="en-US" dirty="0" smtClean="0"/>
              <a:t>Data, </a:t>
            </a:r>
            <a:r>
              <a:rPr lang="en-US" dirty="0" err="1"/>
              <a:t>pemerintah</a:t>
            </a:r>
            <a:r>
              <a:rPr lang="en-US" dirty="0"/>
              <a:t> </a:t>
            </a:r>
            <a:r>
              <a:rPr lang="en-US" dirty="0" err="1"/>
              <a:t>Amerika</a:t>
            </a:r>
            <a:r>
              <a:rPr lang="en-US" dirty="0"/>
              <a:t> </a:t>
            </a:r>
            <a:r>
              <a:rPr lang="en-US" dirty="0" err="1"/>
              <a:t>meluncurkan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data online resources</a:t>
            </a:r>
            <a:r>
              <a:rPr lang="en-US" dirty="0"/>
              <a:t> yang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publik</a:t>
            </a:r>
            <a:r>
              <a:rPr lang="en-US" dirty="0"/>
              <a:t>. </a:t>
            </a:r>
            <a:r>
              <a:rPr lang="en-US" dirty="0" err="1"/>
              <a:t>Isinya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lain data </a:t>
            </a:r>
            <a:r>
              <a:rPr lang="en-US" dirty="0" err="1"/>
              <a:t>badai</a:t>
            </a:r>
            <a:r>
              <a:rPr lang="en-US" dirty="0"/>
              <a:t>, data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kelulusan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dropout, data </a:t>
            </a:r>
            <a:r>
              <a:rPr lang="en-US" dirty="0" err="1"/>
              <a:t>hewan-hewan</a:t>
            </a:r>
            <a:r>
              <a:rPr lang="en-US" dirty="0"/>
              <a:t> yang </a:t>
            </a:r>
            <a:r>
              <a:rPr lang="en-US" dirty="0" err="1"/>
              <a:t>terancam</a:t>
            </a:r>
            <a:r>
              <a:rPr lang="en-US" dirty="0"/>
              <a:t> </a:t>
            </a:r>
            <a:r>
              <a:rPr lang="en-US" dirty="0" err="1"/>
              <a:t>punah</a:t>
            </a:r>
            <a:r>
              <a:rPr lang="en-US" dirty="0"/>
              <a:t>,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kriminal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data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 smtClean="0"/>
              <a:t>.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dirty="0">
                <a:hlinkClick r:id="rId3"/>
              </a:rPr>
              <a:t>Open data </a:t>
            </a:r>
            <a:r>
              <a:rPr lang="en-US" dirty="0" err="1">
                <a:hlinkClick r:id="rId3"/>
              </a:rPr>
              <a:t>Jawa</a:t>
            </a:r>
            <a:r>
              <a:rPr lang="en-US" dirty="0">
                <a:hlinkClick r:id="rId3"/>
              </a:rPr>
              <a:t> Barat </a:t>
            </a:r>
            <a:r>
              <a:rPr lang="en-US" dirty="0" err="1"/>
              <a:t>adalah</a:t>
            </a:r>
            <a:r>
              <a:rPr lang="en-US" dirty="0"/>
              <a:t> portal </a:t>
            </a:r>
            <a:r>
              <a:rPr lang="en-US" dirty="0" err="1"/>
              <a:t>resmi</a:t>
            </a:r>
            <a:r>
              <a:rPr lang="en-US" dirty="0"/>
              <a:t> data </a:t>
            </a:r>
            <a:r>
              <a:rPr lang="en-US" dirty="0" err="1"/>
              <a:t>terbuka</a:t>
            </a:r>
            <a:r>
              <a:rPr lang="en-US" dirty="0"/>
              <a:t> </a:t>
            </a:r>
            <a:r>
              <a:rPr lang="en-US" dirty="0" err="1"/>
              <a:t>milik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 </a:t>
            </a:r>
            <a:r>
              <a:rPr lang="en-US" dirty="0" err="1"/>
              <a:t>Provinsi</a:t>
            </a:r>
            <a:r>
              <a:rPr lang="en-US" dirty="0"/>
              <a:t> </a:t>
            </a:r>
            <a:r>
              <a:rPr lang="en-US" dirty="0" err="1"/>
              <a:t>Jawa</a:t>
            </a:r>
            <a:r>
              <a:rPr lang="en-US" dirty="0"/>
              <a:t> Barat yang </a:t>
            </a:r>
            <a:r>
              <a:rPr lang="en-US" dirty="0" err="1"/>
              <a:t>berisikan</a:t>
            </a:r>
            <a:r>
              <a:rPr lang="en-US" dirty="0"/>
              <a:t> data-data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Daerah di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 </a:t>
            </a:r>
            <a:r>
              <a:rPr lang="en-US" dirty="0" err="1"/>
              <a:t>Provinsi</a:t>
            </a:r>
            <a:r>
              <a:rPr lang="en-US" dirty="0"/>
              <a:t> </a:t>
            </a:r>
            <a:r>
              <a:rPr lang="en-US" dirty="0" err="1"/>
              <a:t>Jawa</a:t>
            </a:r>
            <a:r>
              <a:rPr lang="en-US" dirty="0"/>
              <a:t> Barat.</a:t>
            </a:r>
            <a:endParaRPr lang="en-US" dirty="0" smtClean="0"/>
          </a:p>
          <a:p>
            <a:pPr marL="457200" indent="-457200" algn="just">
              <a:buFont typeface="+mj-lt"/>
              <a:buAutoNum type="arabicPeriod" startAt="5"/>
            </a:pPr>
            <a:r>
              <a:rPr lang="en-US" dirty="0" err="1"/>
              <a:t>Pemerintah</a:t>
            </a:r>
            <a:r>
              <a:rPr lang="en-US" dirty="0"/>
              <a:t> Indonesia, </a:t>
            </a:r>
            <a:r>
              <a:rPr lang="en-US" dirty="0" err="1"/>
              <a:t>melalui</a:t>
            </a:r>
            <a:r>
              <a:rPr lang="en-US" dirty="0"/>
              <a:t> portal </a:t>
            </a:r>
            <a:r>
              <a:rPr lang="en-US" dirty="0" err="1"/>
              <a:t>resmi</a:t>
            </a:r>
            <a:r>
              <a:rPr lang="en-US" dirty="0"/>
              <a:t> </a:t>
            </a:r>
            <a:r>
              <a:rPr lang="en-US" dirty="0" err="1">
                <a:hlinkClick r:id="rId4"/>
              </a:rPr>
              <a:t>Satu</a:t>
            </a:r>
            <a:r>
              <a:rPr lang="en-US" dirty="0">
                <a:hlinkClick r:id="rId4"/>
              </a:rPr>
              <a:t> Data Indonesia</a:t>
            </a:r>
            <a:r>
              <a:rPr lang="en-US" dirty="0"/>
              <a:t> 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kelola</a:t>
            </a:r>
            <a:r>
              <a:rPr lang="en-US" dirty="0"/>
              <a:t> data </a:t>
            </a:r>
            <a:r>
              <a:rPr lang="en-US" dirty="0" err="1"/>
              <a:t>pemerintah</a:t>
            </a:r>
            <a:r>
              <a:rPr lang="en-US" dirty="0"/>
              <a:t> yang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data </a:t>
            </a:r>
            <a:r>
              <a:rPr lang="en-US" dirty="0" err="1"/>
              <a:t>berkualitas</a:t>
            </a:r>
            <a:r>
              <a:rPr lang="en-US" dirty="0"/>
              <a:t>,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Instansi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Daerah. </a:t>
            </a:r>
          </a:p>
        </p:txBody>
      </p:sp>
    </p:spTree>
    <p:extLst>
      <p:ext uri="{BB962C8B-B14F-4D97-AF65-F5344CB8AC3E}">
        <p14:creationId xmlns:p14="http://schemas.microsoft.com/office/powerpoint/2010/main" val="3668551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hal</a:t>
            </a:r>
            <a:r>
              <a:rPr lang="en-US" sz="2000" dirty="0"/>
              <a:t> </a:t>
            </a:r>
            <a:r>
              <a:rPr lang="en-US" sz="2000" dirty="0" err="1"/>
              <a:t>umum</a:t>
            </a:r>
            <a:r>
              <a:rPr lang="en-US" sz="2000" dirty="0"/>
              <a:t> yang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diperhatikan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proses data cleaning</a:t>
            </a:r>
            <a:r>
              <a:rPr lang="en-US" sz="2000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Konsistensi</a:t>
            </a:r>
            <a:r>
              <a:rPr lang="en-US" sz="2000" dirty="0"/>
              <a:t> Format</a:t>
            </a:r>
            <a:br>
              <a:rPr lang="en-US" sz="2000" dirty="0"/>
            </a:b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mungkin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format yang </a:t>
            </a:r>
            <a:r>
              <a:rPr lang="en-US" sz="2000" dirty="0" err="1"/>
              <a:t>konsisten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penulisan</a:t>
            </a:r>
            <a:r>
              <a:rPr lang="en-US" sz="2000" dirty="0"/>
              <a:t> </a:t>
            </a:r>
            <a:r>
              <a:rPr lang="en-US" sz="2000" dirty="0" err="1"/>
              <a:t>tanggal</a:t>
            </a:r>
            <a:r>
              <a:rPr lang="en-US" sz="2000" dirty="0"/>
              <a:t> </a:t>
            </a:r>
            <a:r>
              <a:rPr lang="en-US" sz="2000" dirty="0" smtClean="0"/>
              <a:t>11-Okt-2021 </a:t>
            </a:r>
            <a:r>
              <a:rPr lang="en-US" sz="2000" dirty="0"/>
              <a:t>versus </a:t>
            </a:r>
            <a:r>
              <a:rPr lang="en-US" sz="2000" dirty="0" smtClean="0"/>
              <a:t>11/10/21. </a:t>
            </a:r>
            <a:r>
              <a:rPr lang="en-US" sz="2000" dirty="0"/>
              <a:t>Format jam yang </a:t>
            </a:r>
            <a:r>
              <a:rPr lang="en-US" sz="2000" dirty="0" err="1"/>
              <a:t>berbeda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smtClean="0"/>
              <a:t>17.30 </a:t>
            </a:r>
            <a:r>
              <a:rPr lang="en-US" sz="2000" dirty="0"/>
              <a:t>versus </a:t>
            </a:r>
            <a:r>
              <a:rPr lang="en-US" sz="2000" dirty="0" smtClean="0"/>
              <a:t>5.30 </a:t>
            </a:r>
            <a:r>
              <a:rPr lang="en-US" sz="2000" dirty="0"/>
              <a:t>pm. </a:t>
            </a:r>
            <a:r>
              <a:rPr lang="en-US" sz="2000" dirty="0" err="1"/>
              <a:t>Penulisan</a:t>
            </a:r>
            <a:r>
              <a:rPr lang="en-US" sz="2000" dirty="0"/>
              <a:t> </a:t>
            </a:r>
            <a:r>
              <a:rPr lang="en-US" sz="2000" dirty="0" err="1"/>
              <a:t>uang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smtClean="0"/>
              <a:t>18000 </a:t>
            </a:r>
            <a:r>
              <a:rPr lang="en-US" sz="2000" dirty="0"/>
              <a:t>versus </a:t>
            </a:r>
            <a:r>
              <a:rPr lang="en-US" sz="2000" dirty="0" err="1"/>
              <a:t>Rp</a:t>
            </a:r>
            <a:r>
              <a:rPr lang="en-US" sz="2000" dirty="0"/>
              <a:t> </a:t>
            </a:r>
            <a:r>
              <a:rPr lang="en-US" sz="2000" dirty="0" smtClean="0"/>
              <a:t>18.000</a:t>
            </a:r>
            <a:r>
              <a:rPr lang="en-US" sz="2000" dirty="0"/>
              <a:t>. Data </a:t>
            </a:r>
            <a:r>
              <a:rPr lang="en-US" sz="2000" dirty="0" err="1"/>
              <a:t>dengan</a:t>
            </a:r>
            <a:r>
              <a:rPr lang="en-US" sz="2000" dirty="0"/>
              <a:t> format </a:t>
            </a:r>
            <a:r>
              <a:rPr lang="en-US" sz="2000" dirty="0" err="1"/>
              <a:t>berbeda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diolah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model machine learning. </a:t>
            </a:r>
            <a:r>
              <a:rPr lang="en-US" sz="2000" dirty="0" err="1"/>
              <a:t>Solusinya</a:t>
            </a:r>
            <a:r>
              <a:rPr lang="en-US" sz="2000" dirty="0"/>
              <a:t>, format data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disamakan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konsisten</a:t>
            </a:r>
            <a:r>
              <a:rPr lang="en-US" sz="2000" dirty="0"/>
              <a:t> </a:t>
            </a:r>
            <a:r>
              <a:rPr lang="en-US" sz="2000" dirty="0" err="1"/>
              <a:t>terlebih</a:t>
            </a:r>
            <a:r>
              <a:rPr lang="en-US" sz="2000" dirty="0"/>
              <a:t> </a:t>
            </a:r>
            <a:r>
              <a:rPr lang="en-US" sz="2000" dirty="0" err="1"/>
              <a:t>dahulu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Skala</a:t>
            </a:r>
            <a:r>
              <a:rPr lang="en-US" sz="2000" dirty="0"/>
              <a:t> </a:t>
            </a:r>
            <a:r>
              <a:rPr lang="en-US" sz="2000" dirty="0" smtClean="0"/>
              <a:t>Data</a:t>
            </a:r>
          </a:p>
          <a:p>
            <a:pPr marL="502920" lvl="3" indent="0">
              <a:buNone/>
            </a:pP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jangka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1 </a:t>
            </a:r>
            <a:r>
              <a:rPr lang="en-US" sz="2000" dirty="0" err="1"/>
              <a:t>sampai</a:t>
            </a:r>
            <a:r>
              <a:rPr lang="en-US" sz="2000" dirty="0"/>
              <a:t> 100, </a:t>
            </a:r>
            <a:r>
              <a:rPr lang="en-US" sz="2000" dirty="0" err="1"/>
              <a:t>pastikan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data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100. </a:t>
            </a:r>
            <a:r>
              <a:rPr lang="en-US" sz="2000" dirty="0" err="1"/>
              <a:t>Untuk</a:t>
            </a:r>
            <a:r>
              <a:rPr lang="en-US" sz="2000" dirty="0"/>
              <a:t> data </a:t>
            </a:r>
            <a:r>
              <a:rPr lang="en-US" sz="2000" dirty="0" err="1"/>
              <a:t>numerik</a:t>
            </a:r>
            <a:r>
              <a:rPr lang="en-US" sz="2000" dirty="0"/>
              <a:t>,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bilangan</a:t>
            </a:r>
            <a:r>
              <a:rPr lang="en-US" sz="2000" dirty="0"/>
              <a:t> </a:t>
            </a:r>
            <a:r>
              <a:rPr lang="en-US" sz="2000" dirty="0" err="1"/>
              <a:t>positif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pastikan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bilangan</a:t>
            </a:r>
            <a:r>
              <a:rPr lang="en-US" sz="2000" dirty="0"/>
              <a:t> </a:t>
            </a:r>
            <a:r>
              <a:rPr lang="en-US" sz="2000" dirty="0" err="1"/>
              <a:t>negatif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9940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err="1"/>
              <a:t>Duplikasi</a:t>
            </a:r>
            <a:r>
              <a:rPr lang="en-US" dirty="0"/>
              <a:t> </a:t>
            </a:r>
            <a:r>
              <a:rPr lang="en-US" dirty="0" smtClean="0"/>
              <a:t>data</a:t>
            </a:r>
          </a:p>
          <a:p>
            <a:r>
              <a:rPr lang="en-US" dirty="0"/>
              <a:t>Data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duplikat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model machine learning, </a:t>
            </a:r>
            <a:r>
              <a:rPr lang="en-US" dirty="0" err="1"/>
              <a:t>apalagi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data </a:t>
            </a:r>
            <a:r>
              <a:rPr lang="en-US" dirty="0" err="1"/>
              <a:t>duplikat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jumlahnya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data yang </a:t>
            </a:r>
            <a:r>
              <a:rPr lang="en-US" dirty="0" err="1"/>
              <a:t>terduplikasi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Missing </a:t>
            </a:r>
            <a:r>
              <a:rPr lang="en-US" dirty="0" smtClean="0"/>
              <a:t>Value</a:t>
            </a:r>
          </a:p>
          <a:p>
            <a:r>
              <a:rPr lang="en-US" dirty="0"/>
              <a:t>Missing value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record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. Missing value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model machine learning. Ada 2 (</a:t>
            </a:r>
            <a:r>
              <a:rPr lang="en-US" dirty="0" err="1"/>
              <a:t>dua</a:t>
            </a:r>
            <a:r>
              <a:rPr lang="en-US" dirty="0"/>
              <a:t>) </a:t>
            </a:r>
            <a:r>
              <a:rPr lang="en-US" dirty="0" err="1"/>
              <a:t>opsi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missing value,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menghilangkan</a:t>
            </a:r>
            <a:r>
              <a:rPr lang="en-US" dirty="0"/>
              <a:t> data missing value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mengganti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lain, </a:t>
            </a:r>
            <a:r>
              <a:rPr lang="en-US" dirty="0" err="1"/>
              <a:t>seperti</a:t>
            </a:r>
            <a:r>
              <a:rPr lang="en-US" dirty="0"/>
              <a:t> rata-rata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(mean)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paling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(modus),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 (median).</a:t>
            </a:r>
          </a:p>
        </p:txBody>
      </p:sp>
    </p:spTree>
    <p:extLst>
      <p:ext uri="{BB962C8B-B14F-4D97-AF65-F5344CB8AC3E}">
        <p14:creationId xmlns:p14="http://schemas.microsoft.com/office/powerpoint/2010/main" val="695453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 err="1"/>
              <a:t>Skewness</a:t>
            </a:r>
            <a:r>
              <a:rPr lang="en-US" dirty="0"/>
              <a:t> Distribution</a:t>
            </a:r>
            <a:br>
              <a:rPr lang="en-US" dirty="0"/>
            </a:br>
            <a:r>
              <a:rPr lang="en-US" dirty="0" err="1"/>
              <a:t>Skewness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di </a:t>
            </a:r>
            <a:r>
              <a:rPr lang="en-US" dirty="0" err="1"/>
              <a:t>mana</a:t>
            </a:r>
            <a:r>
              <a:rPr lang="en-US" dirty="0"/>
              <a:t> dataset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data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seimbang</a:t>
            </a:r>
            <a:r>
              <a:rPr lang="en-US" dirty="0"/>
              <a:t>. </a:t>
            </a:r>
            <a:r>
              <a:rPr lang="en-US" dirty="0" err="1"/>
              <a:t>Skewness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bias </a:t>
            </a:r>
            <a:r>
              <a:rPr lang="en-US" dirty="0" err="1"/>
              <a:t>terhadap</a:t>
            </a:r>
            <a:r>
              <a:rPr lang="en-US" dirty="0"/>
              <a:t> model</a:t>
            </a:r>
            <a:r>
              <a:rPr lang="en-US" dirty="0" smtClean="0"/>
              <a:t>.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bias? </a:t>
            </a:r>
            <a:r>
              <a:rPr lang="en-US" dirty="0" err="1"/>
              <a:t>Sebuah</a:t>
            </a:r>
            <a:r>
              <a:rPr lang="en-US" dirty="0"/>
              <a:t> model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 smtClean="0"/>
              <a:t>. </a:t>
            </a:r>
            <a:r>
              <a:rPr lang="en-US" dirty="0"/>
              <a:t>Cara paling </a:t>
            </a:r>
            <a:r>
              <a:rPr lang="en-US" dirty="0" err="1"/>
              <a:t>simpel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skewness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menyamakan</a:t>
            </a:r>
            <a:r>
              <a:rPr lang="en-US" dirty="0"/>
              <a:t> </a:t>
            </a:r>
            <a:r>
              <a:rPr lang="en-US" dirty="0" err="1"/>
              <a:t>proporsi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mayoritas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minoritas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47818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Preparation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smtClean="0"/>
              <a:t>One-Hot-Encoding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Biasanya</a:t>
            </a:r>
            <a:r>
              <a:rPr lang="en-US" dirty="0"/>
              <a:t>, dataset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data: </a:t>
            </a:r>
            <a:r>
              <a:rPr lang="en-US" dirty="0" err="1"/>
              <a:t>kategorik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data </a:t>
            </a:r>
            <a:r>
              <a:rPr lang="en-US" dirty="0" err="1">
                <a:solidFill>
                  <a:srgbClr val="92D050"/>
                </a:solidFill>
              </a:rPr>
              <a:t>numerik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/>
              <a:t>adalah</a:t>
            </a:r>
            <a:r>
              <a:rPr lang="en-US" dirty="0"/>
              <a:t>: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, </a:t>
            </a:r>
            <a:r>
              <a:rPr lang="en-US" dirty="0" err="1"/>
              <a:t>suhu</a:t>
            </a:r>
            <a:r>
              <a:rPr lang="en-US" dirty="0"/>
              <a:t>,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, </a:t>
            </a:r>
            <a:r>
              <a:rPr lang="en-US" dirty="0" err="1"/>
              <a:t>hitungan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,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integer (</a:t>
            </a:r>
            <a:r>
              <a:rPr lang="en-US" dirty="0" err="1"/>
              <a:t>seperti</a:t>
            </a:r>
            <a:r>
              <a:rPr lang="en-US" dirty="0"/>
              <a:t> -1, 0, 1, 2, 3,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seterusnya</a:t>
            </a:r>
            <a:r>
              <a:rPr lang="en-US" dirty="0"/>
              <a:t>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float (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/>
              <a:t>-1.0, 2.5, 39.99,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seterusnya</a:t>
            </a:r>
            <a:r>
              <a:rPr lang="en-US" dirty="0" smtClean="0"/>
              <a:t>).</a:t>
            </a:r>
          </a:p>
          <a:p>
            <a:r>
              <a:rPr lang="en-US" dirty="0">
                <a:solidFill>
                  <a:srgbClr val="92D050"/>
                </a:solidFill>
              </a:rPr>
              <a:t>Data </a:t>
            </a:r>
            <a:r>
              <a:rPr lang="en-US" dirty="0" err="1">
                <a:solidFill>
                  <a:srgbClr val="92D050"/>
                </a:solidFill>
              </a:rPr>
              <a:t>kategorik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/>
              <a:t>adalah</a:t>
            </a:r>
            <a:r>
              <a:rPr lang="en-US" dirty="0"/>
              <a:t> data yang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berjenis</a:t>
            </a:r>
            <a:r>
              <a:rPr lang="en-US" dirty="0"/>
              <a:t> string,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diukur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 data </a:t>
            </a:r>
            <a:r>
              <a:rPr lang="en-US" dirty="0" err="1"/>
              <a:t>kategorik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dataset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perkiraan</a:t>
            </a:r>
            <a:r>
              <a:rPr lang="en-US" dirty="0"/>
              <a:t> </a:t>
            </a:r>
            <a:r>
              <a:rPr lang="en-US" dirty="0" err="1"/>
              <a:t>cuaca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cerah</a:t>
            </a:r>
            <a:r>
              <a:rPr lang="en-US" dirty="0"/>
              <a:t>, </a:t>
            </a:r>
            <a:r>
              <a:rPr lang="en-US" dirty="0" err="1"/>
              <a:t>berawan</a:t>
            </a:r>
            <a:r>
              <a:rPr lang="en-US" dirty="0"/>
              <a:t>, </a:t>
            </a:r>
            <a:r>
              <a:rPr lang="en-US" dirty="0" err="1"/>
              <a:t>hujan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berkabut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 lain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kategorik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apel</a:t>
            </a:r>
            <a:r>
              <a:rPr lang="en-US" dirty="0"/>
              <a:t>, </a:t>
            </a:r>
            <a:r>
              <a:rPr lang="en-US" dirty="0" err="1"/>
              <a:t>pisang</a:t>
            </a:r>
            <a:r>
              <a:rPr lang="en-US" dirty="0"/>
              <a:t>, </a:t>
            </a:r>
            <a:r>
              <a:rPr lang="en-US" dirty="0" err="1"/>
              <a:t>semangka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jeruk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6695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One-Hot-Encoding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92D050"/>
                </a:solidFill>
              </a:rPr>
              <a:t>Umumnya</a:t>
            </a:r>
            <a:r>
              <a:rPr lang="en-US" dirty="0">
                <a:solidFill>
                  <a:srgbClr val="92D050"/>
                </a:solidFill>
              </a:rPr>
              <a:t>, model machine learning </a:t>
            </a:r>
            <a:r>
              <a:rPr lang="en-US" dirty="0" err="1">
                <a:solidFill>
                  <a:srgbClr val="92D050"/>
                </a:solidFill>
              </a:rPr>
              <a:t>tidak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dapat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mengolah</a:t>
            </a:r>
            <a:r>
              <a:rPr lang="en-US" dirty="0">
                <a:solidFill>
                  <a:srgbClr val="92D050"/>
                </a:solidFill>
              </a:rPr>
              <a:t> data </a:t>
            </a:r>
            <a:r>
              <a:rPr lang="en-US" dirty="0" err="1">
                <a:solidFill>
                  <a:srgbClr val="92D050"/>
                </a:solidFill>
              </a:rPr>
              <a:t>kategorik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>
                <a:solidFill>
                  <a:srgbClr val="92D050"/>
                </a:solidFill>
              </a:rPr>
              <a:t>konversi</a:t>
            </a:r>
            <a:r>
              <a:rPr lang="en-US" dirty="0">
                <a:solidFill>
                  <a:srgbClr val="92D050"/>
                </a:solidFill>
              </a:rPr>
              <a:t> data </a:t>
            </a:r>
            <a:r>
              <a:rPr lang="en-US" dirty="0" err="1">
                <a:solidFill>
                  <a:srgbClr val="92D050"/>
                </a:solidFill>
              </a:rPr>
              <a:t>kategorik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menjadi</a:t>
            </a:r>
            <a:r>
              <a:rPr lang="en-US" dirty="0">
                <a:solidFill>
                  <a:srgbClr val="92D050"/>
                </a:solidFill>
              </a:rPr>
              <a:t> data </a:t>
            </a:r>
            <a:r>
              <a:rPr lang="en-US" dirty="0" err="1">
                <a:solidFill>
                  <a:srgbClr val="92D050"/>
                </a:solidFill>
              </a:rPr>
              <a:t>numerik</a:t>
            </a:r>
            <a:r>
              <a:rPr lang="en-US" dirty="0"/>
              <a:t>. </a:t>
            </a:r>
            <a:r>
              <a:rPr lang="en-US" dirty="0" err="1"/>
              <a:t>Banyak</a:t>
            </a:r>
            <a:r>
              <a:rPr lang="en-US" dirty="0"/>
              <a:t> model machine learning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Linear </a:t>
            </a:r>
            <a:r>
              <a:rPr lang="en-US" dirty="0" err="1"/>
              <a:t>dan</a:t>
            </a:r>
            <a:r>
              <a:rPr lang="en-US" dirty="0"/>
              <a:t> Support Vector Machine </a:t>
            </a:r>
            <a:r>
              <a:rPr lang="en-US" dirty="0" smtClean="0"/>
              <a:t>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input </a:t>
            </a:r>
            <a:r>
              <a:rPr lang="en-US" dirty="0" err="1"/>
              <a:t>numerik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memproses</a:t>
            </a:r>
            <a:r>
              <a:rPr lang="en-US" dirty="0"/>
              <a:t> data </a:t>
            </a:r>
            <a:r>
              <a:rPr lang="en-US" dirty="0" err="1"/>
              <a:t>kategorik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data </a:t>
            </a:r>
            <a:r>
              <a:rPr lang="en-US" dirty="0" err="1"/>
              <a:t>kategorik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data </a:t>
            </a:r>
            <a:r>
              <a:rPr lang="en-US" dirty="0" err="1"/>
              <a:t>numerik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One Hot Encoding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yang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dummy variables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2259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One-Hot-Encoding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data </a:t>
            </a:r>
            <a:r>
              <a:rPr lang="en-US" dirty="0" err="1"/>
              <a:t>kecil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seminggu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palet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. 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164" y="3137960"/>
            <a:ext cx="6750000" cy="257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86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One-Hot-Encoding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Kemudian</a:t>
            </a:r>
            <a:r>
              <a:rPr lang="en-US" dirty="0" smtClean="0"/>
              <a:t> mapping data </a:t>
            </a:r>
            <a:r>
              <a:rPr lang="en-US" dirty="0" err="1" smtClean="0"/>
              <a:t>tersebut</a:t>
            </a:r>
            <a:r>
              <a:rPr lang="en-US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059" y="2860829"/>
            <a:ext cx="7411484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07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Istilah</a:t>
            </a:r>
            <a:r>
              <a:rPr lang="en-US" dirty="0"/>
              <a:t> machine learning </a:t>
            </a:r>
            <a:r>
              <a:rPr lang="en-US" dirty="0" err="1"/>
              <a:t>pertama</a:t>
            </a:r>
            <a:r>
              <a:rPr lang="en-US" dirty="0"/>
              <a:t> kali </a:t>
            </a:r>
            <a:r>
              <a:rPr lang="en-US" dirty="0" err="1"/>
              <a:t>dipopulerkan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Arthur Samuel</a:t>
            </a:r>
            <a:r>
              <a:rPr lang="en-US" dirty="0"/>
              <a:t>,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ilmuwan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memelopori</a:t>
            </a:r>
            <a:r>
              <a:rPr lang="en-US" dirty="0"/>
              <a:t> </a:t>
            </a:r>
            <a:r>
              <a:rPr lang="en-US" dirty="0" err="1"/>
              <a:t>kecerdasan</a:t>
            </a:r>
            <a:r>
              <a:rPr lang="en-US" dirty="0"/>
              <a:t> </a:t>
            </a:r>
            <a:r>
              <a:rPr lang="en-US" dirty="0" err="1"/>
              <a:t>buatan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1959. </a:t>
            </a:r>
            <a:r>
              <a:rPr lang="en-US" dirty="0" err="1"/>
              <a:t>Menurut</a:t>
            </a:r>
            <a:r>
              <a:rPr lang="en-US" dirty="0"/>
              <a:t> Arthur Samuel, machine learning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cabang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yang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diprogram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eksplisit</a:t>
            </a:r>
            <a:r>
              <a:rPr lang="en-US" dirty="0"/>
              <a:t>.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cabang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 </a:t>
            </a:r>
            <a:r>
              <a:rPr lang="en-US" dirty="0" err="1">
                <a:hlinkClick r:id="rId3" tooltip="apa-itu-kecerdasan-buatan"/>
              </a:rPr>
              <a:t>kecerdasan</a:t>
            </a:r>
            <a:r>
              <a:rPr lang="en-US" dirty="0">
                <a:hlinkClick r:id="rId3" tooltip="apa-itu-kecerdasan-buatan"/>
              </a:rPr>
              <a:t> </a:t>
            </a:r>
            <a:r>
              <a:rPr lang="en-US" dirty="0" err="1">
                <a:hlinkClick r:id="rId3" tooltip="apa-itu-kecerdasan-buatan"/>
              </a:rPr>
              <a:t>buatan</a:t>
            </a:r>
            <a:r>
              <a:rPr lang="en-US" dirty="0">
                <a:hlinkClick r:id="rId3" tooltip="apa-itu-kecerdasan-buatan"/>
              </a:rPr>
              <a:t> (AI)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berfokus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meniru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,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bertahap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akurasinya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, </a:t>
            </a:r>
            <a:r>
              <a:rPr lang="en-US" dirty="0" err="1"/>
              <a:t>algoritme</a:t>
            </a:r>
            <a:r>
              <a:rPr lang="en-US" dirty="0"/>
              <a:t> </a:t>
            </a:r>
            <a:r>
              <a:rPr lang="en-US" dirty="0" err="1"/>
              <a:t>dilatih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, </a:t>
            </a:r>
            <a:r>
              <a:rPr lang="en-US" dirty="0" err="1"/>
              <a:t>mengungkap</a:t>
            </a:r>
            <a:r>
              <a:rPr lang="en-US" dirty="0"/>
              <a:t> </a:t>
            </a:r>
            <a:r>
              <a:rPr lang="en-US" dirty="0" err="1"/>
              <a:t>wawasan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penambangan</a:t>
            </a:r>
            <a:r>
              <a:rPr lang="en-US" dirty="0"/>
              <a:t> data. </a:t>
            </a:r>
            <a:r>
              <a:rPr lang="en-US" dirty="0" err="1"/>
              <a:t>Wawasan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6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hot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import libraries</a:t>
            </a:r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endParaRPr lang="en-US" dirty="0"/>
          </a:p>
          <a:p>
            <a:r>
              <a:rPr lang="en-US" dirty="0"/>
              <a:t>import pandas as </a:t>
            </a:r>
            <a:r>
              <a:rPr lang="en-US" dirty="0" err="1" smtClean="0"/>
              <a:t>pd</a:t>
            </a:r>
            <a:endParaRPr lang="en-US" dirty="0"/>
          </a:p>
          <a:p>
            <a:r>
              <a:rPr lang="en-US" dirty="0"/>
              <a:t># import the data required</a:t>
            </a:r>
          </a:p>
          <a:p>
            <a:r>
              <a:rPr lang="en-US" dirty="0"/>
              <a:t>data = </a:t>
            </a:r>
            <a:r>
              <a:rPr lang="en-US" dirty="0" err="1"/>
              <a:t>pd.read_csv</a:t>
            </a:r>
            <a:r>
              <a:rPr lang="en-US" dirty="0"/>
              <a:t>("employee_data.csv")</a:t>
            </a:r>
          </a:p>
          <a:p>
            <a:r>
              <a:rPr lang="en-US" dirty="0"/>
              <a:t>print(</a:t>
            </a:r>
            <a:r>
              <a:rPr lang="en-US" dirty="0" err="1"/>
              <a:t>data.head</a:t>
            </a:r>
            <a:r>
              <a:rPr lang="en-US" dirty="0" smtClean="0"/>
              <a:t>())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0" y="2286000"/>
            <a:ext cx="42291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84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#</a:t>
            </a:r>
            <a:r>
              <a:rPr lang="en-US" b="1" dirty="0"/>
              <a:t>Checking for the labels in the categorical parameters</a:t>
            </a:r>
            <a:endParaRPr lang="en-US" dirty="0" smtClean="0"/>
          </a:p>
          <a:p>
            <a:r>
              <a:rPr lang="en-US" dirty="0" smtClean="0"/>
              <a:t>print(data</a:t>
            </a:r>
            <a:r>
              <a:rPr lang="en-US" dirty="0"/>
              <a:t>['Gender'].unique())</a:t>
            </a:r>
          </a:p>
          <a:p>
            <a:r>
              <a:rPr lang="en-US" dirty="0"/>
              <a:t>print(data['Remarks'].unique</a:t>
            </a:r>
            <a:r>
              <a:rPr lang="en-US" dirty="0" smtClean="0"/>
              <a:t>())</a:t>
            </a:r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en-US" b="1" dirty="0"/>
              <a:t>Checking for the label counts in the categorical </a:t>
            </a:r>
            <a:r>
              <a:rPr lang="en-US" b="1" dirty="0" smtClean="0"/>
              <a:t>parameters</a:t>
            </a:r>
          </a:p>
          <a:p>
            <a:r>
              <a:rPr lang="en-US" dirty="0"/>
              <a:t>data['Gender'].</a:t>
            </a:r>
            <a:r>
              <a:rPr lang="en-US" dirty="0" err="1"/>
              <a:t>value_counts</a:t>
            </a:r>
            <a:r>
              <a:rPr lang="en-US" dirty="0"/>
              <a:t>()</a:t>
            </a:r>
          </a:p>
          <a:p>
            <a:r>
              <a:rPr lang="en-US" dirty="0"/>
              <a:t>data['Remarks'].</a:t>
            </a:r>
            <a:r>
              <a:rPr lang="en-US" dirty="0" err="1"/>
              <a:t>value_counts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en-US" b="1" dirty="0"/>
              <a:t>One-Hot encoding the categorical parameters using </a:t>
            </a:r>
            <a:r>
              <a:rPr lang="en-US" b="1" i="1" dirty="0" err="1"/>
              <a:t>get_dummies</a:t>
            </a:r>
            <a:r>
              <a:rPr lang="en-US" b="1" i="1" dirty="0" smtClean="0"/>
              <a:t>()</a:t>
            </a:r>
          </a:p>
          <a:p>
            <a:r>
              <a:rPr lang="en-US" dirty="0" err="1"/>
              <a:t>one_hot_encoded_data</a:t>
            </a:r>
            <a:r>
              <a:rPr lang="en-US" dirty="0"/>
              <a:t> = </a:t>
            </a:r>
            <a:r>
              <a:rPr lang="en-US" dirty="0" err="1"/>
              <a:t>pd.get_dummies</a:t>
            </a:r>
            <a:r>
              <a:rPr lang="en-US" dirty="0"/>
              <a:t>(data, columns = ['Remarks', 'Gender'])</a:t>
            </a:r>
          </a:p>
          <a:p>
            <a:r>
              <a:rPr lang="en-US" dirty="0"/>
              <a:t>print(</a:t>
            </a:r>
            <a:r>
              <a:rPr lang="en-US" dirty="0" err="1"/>
              <a:t>one_hot_encoded_data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Preparation </a:t>
            </a:r>
            <a:r>
              <a:rPr lang="en-US" dirty="0" err="1"/>
              <a:t>dengan</a:t>
            </a:r>
            <a:r>
              <a:rPr lang="en-US" dirty="0"/>
              <a:t> Outlier </a:t>
            </a:r>
            <a:r>
              <a:rPr lang="en-US" dirty="0" smtClean="0"/>
              <a:t>Removal, Normalization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Standardization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O</a:t>
            </a:r>
            <a:r>
              <a:rPr lang="en-US" dirty="0" smtClean="0"/>
              <a:t>utlier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mengacaukan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. Outlier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disebabkan</a:t>
            </a:r>
            <a:r>
              <a:rPr lang="en-US" dirty="0"/>
              <a:t> </a:t>
            </a:r>
            <a:r>
              <a:rPr lang="en-US" dirty="0" err="1">
                <a:solidFill>
                  <a:srgbClr val="92D050"/>
                </a:solidFill>
              </a:rPr>
              <a:t>oleh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kesalahan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dalam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pengumpulan</a:t>
            </a:r>
            <a:r>
              <a:rPr lang="en-US" dirty="0">
                <a:solidFill>
                  <a:srgbClr val="92D050"/>
                </a:solidFill>
              </a:rPr>
              <a:t> data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memang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 smtClean="0"/>
              <a:t>.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di data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outlier,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>
                <a:solidFill>
                  <a:srgbClr val="92D050"/>
                </a:solidFill>
              </a:rPr>
              <a:t>menghapus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sampel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dataset</a:t>
            </a:r>
            <a:r>
              <a:rPr lang="en-US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normalisasi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. Normalization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kenaikan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stabilitas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model machine learning</a:t>
            </a:r>
            <a:r>
              <a:rPr lang="en-US" dirty="0" smtClean="0"/>
              <a:t>. </a:t>
            </a:r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normalization </a:t>
            </a:r>
            <a:r>
              <a:rPr lang="en-US" dirty="0" err="1"/>
              <a:t>adalah</a:t>
            </a:r>
            <a:r>
              <a:rPr lang="en-US" dirty="0"/>
              <a:t> </a:t>
            </a:r>
            <a:r>
              <a:rPr lang="en-US" i="1" dirty="0"/>
              <a:t>min-max scaling</a:t>
            </a:r>
            <a:r>
              <a:rPr lang="en-US" dirty="0"/>
              <a:t> di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dipetakan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0 </a:t>
            </a:r>
            <a:r>
              <a:rPr lang="en-US" dirty="0" err="1"/>
              <a:t>sampai</a:t>
            </a:r>
            <a:r>
              <a:rPr lang="en-US" dirty="0"/>
              <a:t> 1.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library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smtClean="0"/>
              <a:t>normalization.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17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</a:t>
            </a:r>
            <a:r>
              <a:rPr lang="en-US" dirty="0" err="1"/>
              <a:t>dengan</a:t>
            </a:r>
            <a:r>
              <a:rPr lang="en-US" dirty="0"/>
              <a:t> Outlier Removal, Normalization </a:t>
            </a:r>
            <a:r>
              <a:rPr lang="en-US" dirty="0" err="1"/>
              <a:t>dan</a:t>
            </a:r>
            <a:r>
              <a:rPr lang="en-US" dirty="0"/>
              <a:t> Standardization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normalisasi</a:t>
            </a:r>
            <a:r>
              <a:rPr lang="en-US" dirty="0" smtClean="0"/>
              <a:t> </a:t>
            </a:r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table: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/>
              <a:t>umur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23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smtClean="0"/>
              <a:t>35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penghasilan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smtClean="0"/>
              <a:t>4.500.000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smtClean="0"/>
              <a:t>30.000.000</a:t>
            </a:r>
            <a:r>
              <a:rPr lang="en-US" dirty="0"/>
              <a:t>. Di </a:t>
            </a:r>
            <a:r>
              <a:rPr lang="en-US" dirty="0" err="1"/>
              <a:t>sini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penghasilan</a:t>
            </a:r>
            <a:r>
              <a:rPr lang="en-US" dirty="0"/>
              <a:t> </a:t>
            </a:r>
            <a:r>
              <a:rPr lang="en-US" dirty="0" err="1"/>
              <a:t>sekitar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juta</a:t>
            </a:r>
            <a:r>
              <a:rPr lang="en-US" dirty="0"/>
              <a:t> kali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umur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5527584"/>
              </p:ext>
            </p:extLst>
          </p:nvPr>
        </p:nvGraphicFramePr>
        <p:xfrm>
          <a:off x="2539772" y="3002913"/>
          <a:ext cx="5631321" cy="1645920"/>
        </p:xfrm>
        <a:graphic>
          <a:graphicData uri="http://schemas.openxmlformats.org/drawingml/2006/table">
            <a:tbl>
              <a:tblPr/>
              <a:tblGrid>
                <a:gridCol w="1877107"/>
                <a:gridCol w="1877107"/>
                <a:gridCol w="187710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effectLst/>
                        </a:rPr>
                        <a:t>Nama</a:t>
                      </a:r>
                      <a:r>
                        <a:rPr lang="en-US" b="1" dirty="0">
                          <a:effectLst/>
                        </a:rPr>
                        <a:t> 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b">
                    <a:lnL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Gaji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b">
                    <a:lnL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Umur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b">
                    <a:lnL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</a:t>
                      </a:r>
                    </a:p>
                  </a:txBody>
                  <a:tcPr marL="0" marR="0" marT="0" marB="0">
                    <a:lnL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10.000.000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>
                    <a:lnL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28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>
                    <a:lnL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marL="0" marR="0" marT="0" marB="0">
                    <a:lnL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30.000.000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>
                    <a:lnL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35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>
                    <a:lnL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0" marR="0" marT="0" marB="0">
                    <a:lnL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4.500.000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>
                    <a:lnL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23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>
                    <a:lnL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</a:t>
                      </a:r>
                    </a:p>
                  </a:txBody>
                  <a:tcPr marL="0" marR="0" marT="0" marB="0">
                    <a:lnL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6.500.000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>
                    <a:lnL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25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>
                    <a:lnL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E</a:t>
                      </a:r>
                    </a:p>
                  </a:txBody>
                  <a:tcPr marL="0" marR="0" marT="0" marB="0">
                    <a:lnL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9.000.000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>
                    <a:lnL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27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>
                    <a:lnL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300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</a:t>
            </a:r>
            <a:r>
              <a:rPr lang="en-US" dirty="0" err="1"/>
              <a:t>dengan</a:t>
            </a:r>
            <a:r>
              <a:rPr lang="en-US" dirty="0"/>
              <a:t> Outlier Removal, Normalization </a:t>
            </a:r>
            <a:r>
              <a:rPr lang="en-US" dirty="0" err="1"/>
              <a:t>dan</a:t>
            </a:r>
            <a:r>
              <a:rPr lang="en-US" dirty="0"/>
              <a:t> Standardization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92D050"/>
                </a:solidFill>
              </a:rPr>
              <a:t>Contoh</a:t>
            </a:r>
            <a:r>
              <a:rPr lang="en-US" b="1" dirty="0" smtClean="0">
                <a:solidFill>
                  <a:srgbClr val="92D050"/>
                </a:solidFill>
              </a:rPr>
              <a:t> </a:t>
            </a:r>
            <a:r>
              <a:rPr lang="en-US" b="1" dirty="0" err="1" smtClean="0">
                <a:solidFill>
                  <a:srgbClr val="92D050"/>
                </a:solidFill>
              </a:rPr>
              <a:t>normalisasi</a:t>
            </a:r>
            <a:r>
              <a:rPr lang="en-US" b="1" dirty="0" smtClean="0">
                <a:solidFill>
                  <a:srgbClr val="92D050"/>
                </a:solidFill>
              </a:rPr>
              <a:t>:</a:t>
            </a:r>
          </a:p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/>
              <a:t>Colab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 </a:t>
            </a:r>
            <a:r>
              <a:rPr lang="en-US" b="1" dirty="0"/>
              <a:t>Import</a:t>
            </a:r>
            <a:r>
              <a:rPr lang="en-US" dirty="0"/>
              <a:t> library </a:t>
            </a:r>
            <a:r>
              <a:rPr lang="en-US" b="1" dirty="0" err="1"/>
              <a:t>MinMaxScaler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smtClean="0"/>
              <a:t>data:</a:t>
            </a:r>
          </a:p>
          <a:p>
            <a:pPr lvl="1"/>
            <a:r>
              <a:rPr lang="en-US" sz="2200" dirty="0" smtClean="0"/>
              <a:t>from </a:t>
            </a:r>
            <a:r>
              <a:rPr lang="en-US" sz="2200" dirty="0" err="1"/>
              <a:t>sklearn.preprocessing</a:t>
            </a:r>
            <a:r>
              <a:rPr lang="en-US" sz="2200" dirty="0"/>
              <a:t> import </a:t>
            </a:r>
            <a:r>
              <a:rPr lang="en-US" sz="2200" dirty="0" err="1"/>
              <a:t>MinMaxScaler</a:t>
            </a:r>
            <a:endParaRPr lang="en-US" sz="2200" dirty="0"/>
          </a:p>
          <a:p>
            <a:pPr lvl="1"/>
            <a:r>
              <a:rPr lang="en-US" sz="2200" dirty="0" err="1" smtClean="0"/>
              <a:t>gaji_umur</a:t>
            </a:r>
            <a:r>
              <a:rPr lang="en-US" sz="2200" dirty="0" smtClean="0"/>
              <a:t> </a:t>
            </a:r>
            <a:r>
              <a:rPr lang="en-US" sz="2200" dirty="0"/>
              <a:t>= [[</a:t>
            </a:r>
            <a:r>
              <a:rPr lang="en-US" sz="2200" dirty="0" smtClean="0"/>
              <a:t>10000000</a:t>
            </a:r>
            <a:r>
              <a:rPr lang="en-US" sz="2200" dirty="0"/>
              <a:t>, </a:t>
            </a:r>
            <a:r>
              <a:rPr lang="en-US" sz="2200" dirty="0" smtClean="0"/>
              <a:t>2</a:t>
            </a:r>
            <a:r>
              <a:rPr lang="en-US" sz="2200" dirty="0"/>
              <a:t>8</a:t>
            </a:r>
            <a:r>
              <a:rPr lang="en-US" sz="2200" dirty="0" smtClean="0"/>
              <a:t>], </a:t>
            </a:r>
            <a:r>
              <a:rPr lang="en-US" sz="2200" dirty="0"/>
              <a:t>[</a:t>
            </a:r>
            <a:r>
              <a:rPr lang="en-US" sz="2200" dirty="0" smtClean="0"/>
              <a:t>30000000</a:t>
            </a:r>
            <a:r>
              <a:rPr lang="en-US" sz="2200" dirty="0"/>
              <a:t>, 3</a:t>
            </a:r>
            <a:r>
              <a:rPr lang="en-US" sz="2200" dirty="0" smtClean="0"/>
              <a:t>5</a:t>
            </a:r>
            <a:r>
              <a:rPr lang="en-US" sz="2200" dirty="0"/>
              <a:t>], [</a:t>
            </a:r>
            <a:r>
              <a:rPr lang="en-US" sz="2200" dirty="0" smtClean="0"/>
              <a:t>4500000</a:t>
            </a:r>
            <a:r>
              <a:rPr lang="en-US" sz="2200" dirty="0"/>
              <a:t>, 23], [6500000, 26], [9000000, 29</a:t>
            </a:r>
            <a:r>
              <a:rPr lang="en-US" sz="2200" dirty="0" smtClean="0"/>
              <a:t>]]</a:t>
            </a:r>
          </a:p>
          <a:p>
            <a:r>
              <a:rPr lang="en-US" dirty="0" err="1"/>
              <a:t>Pada</a:t>
            </a:r>
            <a:r>
              <a:rPr lang="en-US" dirty="0"/>
              <a:t> cell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MinMaxScaler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panggil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fit()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 </a:t>
            </a:r>
            <a:r>
              <a:rPr lang="en-US" b="1" dirty="0" err="1" smtClean="0"/>
              <a:t>gaji_umur</a:t>
            </a:r>
            <a:r>
              <a:rPr lang="en-US" b="1" dirty="0"/>
              <a:t>.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92D050"/>
                </a:solidFill>
              </a:rPr>
              <a:t>Fungsi</a:t>
            </a:r>
            <a:r>
              <a:rPr lang="en-US" dirty="0">
                <a:solidFill>
                  <a:srgbClr val="92D050"/>
                </a:solidFill>
              </a:rPr>
              <a:t> fit()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MinMaxSclaer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>
                <a:solidFill>
                  <a:srgbClr val="92D050"/>
                </a:solidFill>
              </a:rPr>
              <a:t>menghitung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nilai</a:t>
            </a:r>
            <a:r>
              <a:rPr lang="en-US" dirty="0">
                <a:solidFill>
                  <a:srgbClr val="92D050"/>
                </a:solidFill>
              </a:rPr>
              <a:t> minimum </a:t>
            </a:r>
            <a:r>
              <a:rPr lang="en-US" dirty="0" err="1">
                <a:solidFill>
                  <a:srgbClr val="92D050"/>
                </a:solidFill>
              </a:rPr>
              <a:t>dan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maksimum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 smtClean="0"/>
              <a:t>.</a:t>
            </a:r>
          </a:p>
          <a:p>
            <a:pPr lvl="1"/>
            <a:r>
              <a:rPr lang="en-US" sz="2200" dirty="0" err="1"/>
              <a:t>scaler</a:t>
            </a:r>
            <a:r>
              <a:rPr lang="en-US" sz="2200" dirty="0"/>
              <a:t> = </a:t>
            </a:r>
            <a:r>
              <a:rPr lang="en-US" sz="2200" dirty="0" err="1"/>
              <a:t>MinMaxScaler</a:t>
            </a:r>
            <a:r>
              <a:rPr lang="en-US" sz="2200" dirty="0"/>
              <a:t>()</a:t>
            </a:r>
          </a:p>
          <a:p>
            <a:pPr lvl="1"/>
            <a:r>
              <a:rPr lang="en-US" sz="2200" dirty="0" err="1" smtClean="0"/>
              <a:t>scaler.fit</a:t>
            </a:r>
            <a:r>
              <a:rPr lang="en-US" sz="2200" dirty="0" smtClean="0"/>
              <a:t>(</a:t>
            </a:r>
            <a:r>
              <a:rPr lang="en-US" sz="2200" dirty="0" err="1"/>
              <a:t>gaji_umur</a:t>
            </a:r>
            <a:r>
              <a:rPr lang="en-US" sz="2200" dirty="0" smtClean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224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</a:t>
            </a:r>
            <a:r>
              <a:rPr lang="en-US" dirty="0" err="1"/>
              <a:t>dengan</a:t>
            </a:r>
            <a:r>
              <a:rPr lang="en-US" dirty="0"/>
              <a:t> Outlier Removal, Normalization </a:t>
            </a:r>
            <a:r>
              <a:rPr lang="en-US" dirty="0" err="1"/>
              <a:t>dan</a:t>
            </a:r>
            <a:r>
              <a:rPr lang="en-US" dirty="0"/>
              <a:t> Standardization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fit()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minimum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scaler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data.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panggil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transform()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mengaplikasikan</a:t>
            </a:r>
            <a:r>
              <a:rPr lang="en-US" dirty="0"/>
              <a:t> </a:t>
            </a:r>
            <a:r>
              <a:rPr lang="en-US" dirty="0" err="1"/>
              <a:t>scaler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data,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lvl="1"/>
            <a:r>
              <a:rPr lang="en-US" sz="2200" dirty="0" smtClean="0"/>
              <a:t>print(</a:t>
            </a:r>
            <a:r>
              <a:rPr lang="en-US" sz="2200" dirty="0" err="1" smtClean="0"/>
              <a:t>scaler.transform</a:t>
            </a:r>
            <a:r>
              <a:rPr lang="en-US" sz="2200" dirty="0" smtClean="0"/>
              <a:t>(</a:t>
            </a:r>
            <a:r>
              <a:rPr lang="en-US" sz="2200" dirty="0" err="1"/>
              <a:t>gaji_umur</a:t>
            </a:r>
            <a:r>
              <a:rPr lang="en-US" sz="2200" dirty="0" smtClean="0"/>
              <a:t>))</a:t>
            </a:r>
            <a:endParaRPr lang="en-US" sz="2200" dirty="0"/>
          </a:p>
          <a:p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keluar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gaji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umur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di </a:t>
            </a:r>
            <a:r>
              <a:rPr lang="en-US" dirty="0" err="1" smtClean="0"/>
              <a:t>petakan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skala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4595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</a:t>
            </a:r>
            <a:r>
              <a:rPr lang="en-US" dirty="0" err="1"/>
              <a:t>dengan</a:t>
            </a:r>
            <a:r>
              <a:rPr lang="en-US" dirty="0"/>
              <a:t> Outlier Removal, Normalization </a:t>
            </a:r>
            <a:r>
              <a:rPr lang="en-US" dirty="0" err="1"/>
              <a:t>dan</a:t>
            </a:r>
            <a:r>
              <a:rPr lang="en-US" dirty="0"/>
              <a:t> Standardization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>
                <a:solidFill>
                  <a:srgbClr val="92D050"/>
                </a:solidFill>
              </a:rPr>
              <a:t>Standardization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proses </a:t>
            </a:r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. </a:t>
            </a:r>
            <a:r>
              <a:rPr lang="en-US" i="1" dirty="0">
                <a:solidFill>
                  <a:srgbClr val="92D050"/>
                </a:solidFill>
              </a:rPr>
              <a:t>Z</a:t>
            </a:r>
            <a:r>
              <a:rPr lang="en-US" dirty="0">
                <a:solidFill>
                  <a:srgbClr val="92D050"/>
                </a:solidFill>
              </a:rPr>
              <a:t> score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paling </a:t>
            </a:r>
            <a:r>
              <a:rPr lang="en-US" dirty="0" err="1"/>
              <a:t>populer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standardisasi</a:t>
            </a:r>
            <a:r>
              <a:rPr lang="en-US" dirty="0"/>
              <a:t> di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dikurangi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rata-rata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deviasi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 smtClean="0"/>
              <a:t>. </a:t>
            </a:r>
            <a:r>
              <a:rPr lang="en-US" dirty="0" err="1">
                <a:solidFill>
                  <a:srgbClr val="92D050"/>
                </a:solidFill>
              </a:rPr>
              <a:t>Fungsi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standardisasi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itu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serupa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dengan</a:t>
            </a:r>
            <a:r>
              <a:rPr lang="en-US" dirty="0">
                <a:solidFill>
                  <a:srgbClr val="92D050"/>
                </a:solidFill>
              </a:rPr>
              <a:t> normalization.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menyamakan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data.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library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mengaplikasikan</a:t>
            </a:r>
            <a:r>
              <a:rPr lang="en-US" dirty="0"/>
              <a:t> standard </a:t>
            </a:r>
            <a:r>
              <a:rPr lang="en-US" dirty="0" err="1"/>
              <a:t>scaler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data.</a:t>
            </a: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75" y="4881562"/>
            <a:ext cx="28575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74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</a:t>
            </a:r>
            <a:r>
              <a:rPr lang="en-US" dirty="0" err="1"/>
              <a:t>dengan</a:t>
            </a:r>
            <a:r>
              <a:rPr lang="en-US" dirty="0"/>
              <a:t> Outlier Removal, Normalization </a:t>
            </a:r>
            <a:r>
              <a:rPr lang="en-US" dirty="0" err="1"/>
              <a:t>dan</a:t>
            </a:r>
            <a:r>
              <a:rPr lang="en-US" dirty="0"/>
              <a:t> Standardization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Standardization:</a:t>
            </a:r>
          </a:p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colab</a:t>
            </a:r>
            <a:r>
              <a:rPr lang="en-US" dirty="0"/>
              <a:t> di cell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mengimpor</a:t>
            </a:r>
            <a:r>
              <a:rPr lang="en-US" dirty="0"/>
              <a:t> library preprocessing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scikit</a:t>
            </a:r>
            <a:r>
              <a:rPr lang="en-US" dirty="0"/>
              <a:t> learn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data </a:t>
            </a:r>
            <a:r>
              <a:rPr lang="en-US" dirty="0" smtClean="0"/>
              <a:t>dummy.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import </a:t>
            </a:r>
            <a:r>
              <a:rPr lang="en-US" dirty="0" smtClean="0"/>
              <a:t>preprocessing</a:t>
            </a:r>
          </a:p>
          <a:p>
            <a:pPr lvl="1"/>
            <a:r>
              <a:rPr lang="en-US" dirty="0" err="1"/>
              <a:t>gaji_umur</a:t>
            </a:r>
            <a:r>
              <a:rPr lang="en-US" dirty="0"/>
              <a:t> = [[10000000, 28], [30000000, 35], [4500000, 23], [6500000, 26], [9000000, 29</a:t>
            </a:r>
            <a:r>
              <a:rPr lang="en-US" dirty="0" smtClean="0"/>
              <a:t>]]</a:t>
            </a:r>
          </a:p>
          <a:p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object </a:t>
            </a:r>
            <a:r>
              <a:rPr lang="en-US" dirty="0" err="1"/>
              <a:t>scaler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panggil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fit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scaler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data. </a:t>
            </a:r>
            <a:r>
              <a:rPr lang="en-US" dirty="0" err="1">
                <a:solidFill>
                  <a:srgbClr val="92D050"/>
                </a:solidFill>
              </a:rPr>
              <a:t>Fungsi</a:t>
            </a:r>
            <a:r>
              <a:rPr lang="en-US" dirty="0">
                <a:solidFill>
                  <a:srgbClr val="92D050"/>
                </a:solidFill>
              </a:rPr>
              <a:t> fit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>
                <a:solidFill>
                  <a:srgbClr val="92D050"/>
                </a:solidFill>
              </a:rPr>
              <a:t>menghitung</a:t>
            </a:r>
            <a:r>
              <a:rPr lang="en-US" dirty="0">
                <a:solidFill>
                  <a:srgbClr val="92D050"/>
                </a:solidFill>
              </a:rPr>
              <a:t> rata-rata </a:t>
            </a:r>
            <a:r>
              <a:rPr lang="en-US" dirty="0" err="1">
                <a:solidFill>
                  <a:srgbClr val="92D050"/>
                </a:solidFill>
              </a:rPr>
              <a:t>dan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deviasi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standar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transform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scaler</a:t>
            </a:r>
            <a:r>
              <a:rPr lang="en-US" dirty="0"/>
              <a:t> = </a:t>
            </a:r>
            <a:r>
              <a:rPr lang="en-US" dirty="0" err="1"/>
              <a:t>preprocessing.StandardScaler</a:t>
            </a:r>
            <a:r>
              <a:rPr lang="en-US" dirty="0"/>
              <a:t>().</a:t>
            </a:r>
            <a:r>
              <a:rPr lang="en-US" dirty="0" smtClean="0"/>
              <a:t>fit(</a:t>
            </a:r>
            <a:r>
              <a:rPr lang="en-US" dirty="0" err="1"/>
              <a:t>gaji_umur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16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</a:t>
            </a:r>
            <a:r>
              <a:rPr lang="en-US" dirty="0" err="1"/>
              <a:t>dengan</a:t>
            </a:r>
            <a:r>
              <a:rPr lang="en-US" dirty="0"/>
              <a:t> Outlier Removal, Normalization </a:t>
            </a:r>
            <a:r>
              <a:rPr lang="en-US" dirty="0" err="1"/>
              <a:t>dan</a:t>
            </a:r>
            <a:r>
              <a:rPr lang="en-US" dirty="0"/>
              <a:t> Standardization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Terakhir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panggil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transform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mengaplikasikan</a:t>
            </a:r>
            <a:r>
              <a:rPr lang="en-US" dirty="0"/>
              <a:t> standard </a:t>
            </a:r>
            <a:r>
              <a:rPr lang="en-US" dirty="0" err="1"/>
              <a:t>scaler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standard </a:t>
            </a:r>
            <a:r>
              <a:rPr lang="en-US" dirty="0" err="1"/>
              <a:t>scaler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tinggal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scaler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 </a:t>
            </a:r>
            <a:r>
              <a:rPr lang="en-US" dirty="0" err="1"/>
              <a:t>Kodenya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.</a:t>
            </a:r>
          </a:p>
          <a:p>
            <a:pPr lvl="1"/>
            <a:r>
              <a:rPr lang="en-US" sz="2200" dirty="0"/>
              <a:t>data = </a:t>
            </a:r>
            <a:r>
              <a:rPr lang="en-US" sz="2200" dirty="0" err="1" smtClean="0"/>
              <a:t>scaler.transform</a:t>
            </a:r>
            <a:r>
              <a:rPr lang="en-US" sz="2200" dirty="0" smtClean="0"/>
              <a:t>(</a:t>
            </a:r>
            <a:r>
              <a:rPr lang="en-US" sz="2200" dirty="0" err="1"/>
              <a:t>gaji_umur</a:t>
            </a:r>
            <a:r>
              <a:rPr lang="en-US" sz="2200" dirty="0" smtClean="0"/>
              <a:t>)</a:t>
            </a:r>
            <a:endParaRPr lang="en-US" sz="2200" dirty="0"/>
          </a:p>
          <a:p>
            <a:pPr lvl="1"/>
            <a:r>
              <a:rPr lang="en-US" sz="2200" dirty="0"/>
              <a:t>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67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Set </a:t>
            </a:r>
            <a:r>
              <a:rPr lang="en-US" dirty="0" err="1"/>
              <a:t>dan</a:t>
            </a:r>
            <a:r>
              <a:rPr lang="en-US" dirty="0"/>
              <a:t> Test </a:t>
            </a:r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Satu-satunya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model machine learning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bagus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mengujinya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data </a:t>
            </a:r>
            <a:r>
              <a:rPr lang="en-US" dirty="0" err="1"/>
              <a:t>baru</a:t>
            </a:r>
            <a:r>
              <a:rPr lang="en-US" dirty="0"/>
              <a:t>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dikenali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model. </a:t>
            </a:r>
            <a:endParaRPr lang="en-US" dirty="0" smtClean="0"/>
          </a:p>
          <a:p>
            <a:r>
              <a:rPr lang="en-US" dirty="0" smtClean="0"/>
              <a:t>Kita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model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mengujinya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memonitor</a:t>
            </a:r>
            <a:r>
              <a:rPr lang="en-US" dirty="0"/>
              <a:t> </a:t>
            </a:r>
            <a:r>
              <a:rPr lang="en-US" dirty="0" err="1"/>
              <a:t>kualitasnya</a:t>
            </a:r>
            <a:r>
              <a:rPr lang="en-US" dirty="0"/>
              <a:t>.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ternyata</a:t>
            </a:r>
            <a:r>
              <a:rPr lang="en-US" dirty="0"/>
              <a:t> model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kembangkan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buruk</a:t>
            </a:r>
            <a:r>
              <a:rPr lang="en-US" dirty="0"/>
              <a:t>,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komplain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memakan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 smtClean="0"/>
              <a:t>.</a:t>
            </a:r>
          </a:p>
          <a:p>
            <a:r>
              <a:rPr lang="en-US" dirty="0" err="1"/>
              <a:t>Pilihan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dataset </a:t>
            </a:r>
            <a:r>
              <a:rPr lang="en-US" dirty="0" err="1"/>
              <a:t>menjadi</a:t>
            </a:r>
            <a:r>
              <a:rPr lang="en-US" dirty="0"/>
              <a:t> 2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 </a:t>
            </a:r>
            <a:r>
              <a:rPr lang="en-US" i="1" dirty="0"/>
              <a:t>data training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 </a:t>
            </a:r>
            <a:r>
              <a:rPr lang="en-US" i="1" dirty="0"/>
              <a:t>data </a:t>
            </a:r>
            <a:r>
              <a:rPr lang="en-US" i="1" dirty="0" smtClean="0"/>
              <a:t>testing.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43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 VS Machine </a:t>
            </a:r>
            <a:r>
              <a:rPr lang="en-US" dirty="0"/>
              <a:t>Learning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/>
              <a:t>Deep </a:t>
            </a:r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24128" y="2286000"/>
            <a:ext cx="5190935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Fokus</a:t>
            </a:r>
            <a:r>
              <a:rPr lang="en-US" dirty="0"/>
              <a:t> </a:t>
            </a:r>
            <a:r>
              <a:rPr lang="en-US" i="1" dirty="0"/>
              <a:t>machine learning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 </a:t>
            </a:r>
            <a:r>
              <a:rPr lang="en-US" i="1" dirty="0"/>
              <a:t>insight</a:t>
            </a:r>
            <a:r>
              <a:rPr lang="en-US" dirty="0"/>
              <a:t> 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data (</a:t>
            </a:r>
            <a:r>
              <a:rPr lang="en-US" i="1" dirty="0"/>
              <a:t>machine learning </a:t>
            </a:r>
            <a:r>
              <a:rPr lang="en-US" dirty="0" err="1"/>
              <a:t>menggunakan</a:t>
            </a:r>
            <a:r>
              <a:rPr lang="en-US" dirty="0"/>
              <a:t> data 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menjawab</a:t>
            </a:r>
            <a:r>
              <a:rPr lang="en-US" dirty="0"/>
              <a:t> </a:t>
            </a:r>
            <a:r>
              <a:rPr lang="en-US" dirty="0" err="1"/>
              <a:t>pertanyaan</a:t>
            </a:r>
            <a:r>
              <a:rPr lang="en-US" dirty="0"/>
              <a:t>).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 </a:t>
            </a:r>
            <a:r>
              <a:rPr lang="en-US" i="1" dirty="0"/>
              <a:t>machine learning 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kompleks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butuh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agar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meniru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otak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 </a:t>
            </a:r>
            <a:r>
              <a:rPr lang="en-US" i="1" dirty="0"/>
              <a:t>deep learning.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" name="Picture 4" descr="https://algorit.ma/wp-content/uploads/2020/08/Screen_Shot_2020-08-10_at_9.02.50_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63" y="2070973"/>
            <a:ext cx="4529137" cy="445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54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Set </a:t>
            </a:r>
            <a:r>
              <a:rPr lang="en-US" dirty="0" err="1"/>
              <a:t>dan</a:t>
            </a:r>
            <a:r>
              <a:rPr lang="en-US" dirty="0"/>
              <a:t> Test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>
                <a:solidFill>
                  <a:srgbClr val="92D050"/>
                </a:solidFill>
              </a:rPr>
              <a:t>pelatihan</a:t>
            </a:r>
            <a:r>
              <a:rPr lang="en-US" dirty="0">
                <a:solidFill>
                  <a:srgbClr val="92D050"/>
                </a:solidFill>
              </a:rPr>
              <a:t> model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train set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>
                <a:solidFill>
                  <a:srgbClr val="92D050"/>
                </a:solidFill>
              </a:rPr>
              <a:t>mengujinya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test </a:t>
            </a:r>
            <a:r>
              <a:rPr lang="en-US" dirty="0" smtClean="0">
                <a:solidFill>
                  <a:srgbClr val="92D050"/>
                </a:solidFill>
              </a:rPr>
              <a:t>set </a:t>
            </a:r>
            <a:r>
              <a:rPr lang="en-US" dirty="0" smtClean="0"/>
              <a:t>(</a:t>
            </a:r>
            <a:r>
              <a:rPr lang="en-US" dirty="0" err="1" smtClean="0"/>
              <a:t>sekumpulan</a:t>
            </a:r>
            <a:r>
              <a:rPr lang="en-US" dirty="0" smtClean="0"/>
              <a:t> </a:t>
            </a:r>
            <a:r>
              <a:rPr lang="en-US" dirty="0"/>
              <a:t>data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dikenali</a:t>
            </a:r>
            <a:r>
              <a:rPr lang="en-US" dirty="0"/>
              <a:t> </a:t>
            </a:r>
            <a:r>
              <a:rPr lang="en-US" dirty="0" smtClean="0"/>
              <a:t>model).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menguji</a:t>
            </a:r>
            <a:r>
              <a:rPr lang="en-US" dirty="0"/>
              <a:t> model </a:t>
            </a:r>
            <a:r>
              <a:rPr lang="en-US" dirty="0" err="1"/>
              <a:t>terhadap</a:t>
            </a:r>
            <a:r>
              <a:rPr lang="en-US" dirty="0"/>
              <a:t> data testing,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memperbaikinya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membawa</a:t>
            </a:r>
            <a:r>
              <a:rPr lang="en-US" dirty="0"/>
              <a:t> model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 smtClean="0"/>
              <a:t>.</a:t>
            </a:r>
          </a:p>
          <a:p>
            <a:r>
              <a:rPr lang="en-US" dirty="0"/>
              <a:t>Kita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mengalokasikan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 testing</a:t>
            </a:r>
            <a:r>
              <a:rPr lang="en-US" i="1" dirty="0"/>
              <a:t> </a:t>
            </a:r>
            <a:r>
              <a:rPr lang="en-US" dirty="0"/>
              <a:t>agar </a:t>
            </a:r>
            <a:r>
              <a:rPr lang="en-US" dirty="0" err="1"/>
              <a:t>algoritma</a:t>
            </a:r>
            <a:r>
              <a:rPr lang="en-US" dirty="0"/>
              <a:t> ML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 training. </a:t>
            </a:r>
            <a:r>
              <a:rPr lang="en-US" dirty="0" err="1"/>
              <a:t>Tetapi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alokasi</a:t>
            </a:r>
            <a:r>
              <a:rPr lang="en-US" dirty="0"/>
              <a:t> data </a:t>
            </a:r>
            <a:r>
              <a:rPr lang="en-US" dirty="0" err="1"/>
              <a:t>pada</a:t>
            </a:r>
            <a:r>
              <a:rPr lang="en-US" dirty="0"/>
              <a:t> data testing </a:t>
            </a:r>
            <a:r>
              <a:rPr lang="en-US" dirty="0" err="1">
                <a:solidFill>
                  <a:srgbClr val="92D050"/>
                </a:solidFill>
              </a:rPr>
              <a:t>terlalu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kecil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>
                <a:solidFill>
                  <a:srgbClr val="92D050"/>
                </a:solidFill>
              </a:rPr>
              <a:t>tidak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bisa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mendapatkan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estimasi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performa</a:t>
            </a:r>
            <a:r>
              <a:rPr lang="en-US" dirty="0">
                <a:solidFill>
                  <a:srgbClr val="92D050"/>
                </a:solidFill>
              </a:rPr>
              <a:t> model yang </a:t>
            </a:r>
            <a:r>
              <a:rPr lang="en-US" dirty="0" err="1">
                <a:solidFill>
                  <a:srgbClr val="92D050"/>
                </a:solidFill>
              </a:rPr>
              <a:t>akurat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11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Set </a:t>
            </a:r>
            <a:r>
              <a:rPr lang="en-US" dirty="0" err="1"/>
              <a:t>dan</a:t>
            </a:r>
            <a:r>
              <a:rPr lang="en-US" dirty="0"/>
              <a:t> Test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Pembagian</a:t>
            </a:r>
            <a:r>
              <a:rPr lang="en-US" dirty="0"/>
              <a:t> data training </a:t>
            </a:r>
            <a:r>
              <a:rPr lang="en-US" dirty="0" err="1"/>
              <a:t>dan</a:t>
            </a:r>
            <a:r>
              <a:rPr lang="en-US" dirty="0"/>
              <a:t> data testing yang paling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80:20, 70:30, </a:t>
            </a:r>
            <a:r>
              <a:rPr lang="en-US" dirty="0" err="1"/>
              <a:t>atau</a:t>
            </a:r>
            <a:r>
              <a:rPr lang="en-US" dirty="0"/>
              <a:t> 60:40,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data. </a:t>
            </a:r>
          </a:p>
          <a:p>
            <a:r>
              <a:rPr lang="en-US" dirty="0"/>
              <a:t>90:10 </a:t>
            </a:r>
            <a:r>
              <a:rPr lang="en-US" dirty="0" err="1"/>
              <a:t>atau</a:t>
            </a:r>
            <a:r>
              <a:rPr lang="en-US" dirty="0"/>
              <a:t> 99:1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. </a:t>
            </a:r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dataset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</a:t>
            </a:r>
            <a:r>
              <a:rPr lang="en-US" dirty="0" err="1"/>
              <a:t>juta</a:t>
            </a:r>
            <a:r>
              <a:rPr lang="en-US" dirty="0"/>
              <a:t> </a:t>
            </a:r>
            <a:r>
              <a:rPr lang="en-US" i="1" dirty="0" smtClean="0"/>
              <a:t>record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/>
              <a:t>m</a:t>
            </a:r>
            <a:r>
              <a:rPr lang="en-US" dirty="0" err="1" smtClean="0"/>
              <a:t>embagi</a:t>
            </a:r>
            <a:r>
              <a:rPr lang="en-US" dirty="0" smtClean="0"/>
              <a:t> </a:t>
            </a:r>
            <a:r>
              <a:rPr lang="en-US" dirty="0"/>
              <a:t>dataset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train_test_split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library </a:t>
            </a:r>
            <a:r>
              <a:rPr lang="en-US" dirty="0" err="1" smtClean="0"/>
              <a:t>sklearn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pPr lvl="1"/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(X, y, </a:t>
            </a:r>
            <a:r>
              <a:rPr lang="en-US" dirty="0" err="1"/>
              <a:t>test_size</a:t>
            </a:r>
            <a:r>
              <a:rPr lang="en-US" dirty="0"/>
              <a:t>=0.2, </a:t>
            </a:r>
            <a:r>
              <a:rPr lang="en-US" dirty="0" err="1"/>
              <a:t>random_state</a:t>
            </a:r>
            <a:r>
              <a:rPr lang="en-US" dirty="0"/>
              <a:t>=1 )</a:t>
            </a:r>
          </a:p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train_test_split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library </a:t>
            </a:r>
            <a:r>
              <a:rPr lang="en-US" dirty="0" err="1"/>
              <a:t>sklearn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array X </a:t>
            </a:r>
            <a:r>
              <a:rPr lang="en-US" dirty="0" err="1"/>
              <a:t>dan</a:t>
            </a:r>
            <a:r>
              <a:rPr lang="en-US" dirty="0"/>
              <a:t> y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20% data testing (</a:t>
            </a:r>
            <a:r>
              <a:rPr lang="en-US" dirty="0" err="1"/>
              <a:t>test_size</a:t>
            </a:r>
            <a:r>
              <a:rPr lang="en-US" dirty="0"/>
              <a:t>=0.2 ). </a:t>
            </a:r>
            <a:r>
              <a:rPr lang="en-US" dirty="0" err="1"/>
              <a:t>Misal</a:t>
            </a:r>
            <a:r>
              <a:rPr lang="en-US" dirty="0"/>
              <a:t> total dataset A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miliki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1000 record,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test_size</a:t>
            </a:r>
            <a:r>
              <a:rPr lang="en-US" dirty="0"/>
              <a:t>=0.2, </a:t>
            </a:r>
            <a:r>
              <a:rPr lang="en-US" dirty="0" err="1"/>
              <a:t>maka</a:t>
            </a:r>
            <a:r>
              <a:rPr lang="en-US" dirty="0"/>
              <a:t> data testing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berjumlah</a:t>
            </a:r>
            <a:r>
              <a:rPr lang="en-US" dirty="0"/>
              <a:t> 200 record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data training </a:t>
            </a:r>
            <a:r>
              <a:rPr lang="en-US" dirty="0" err="1"/>
              <a:t>sebesar</a:t>
            </a:r>
            <a:r>
              <a:rPr lang="en-US" dirty="0"/>
              <a:t> 800 (80%).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59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Set </a:t>
            </a:r>
            <a:r>
              <a:rPr lang="en-US" dirty="0" err="1"/>
              <a:t>dan</a:t>
            </a:r>
            <a:r>
              <a:rPr lang="en-US" dirty="0"/>
              <a:t> Test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Melalui</a:t>
            </a:r>
            <a:r>
              <a:rPr lang="en-US" dirty="0"/>
              <a:t> parameter </a:t>
            </a:r>
            <a:r>
              <a:rPr lang="en-US" dirty="0" err="1"/>
              <a:t>random_state</a:t>
            </a:r>
            <a:r>
              <a:rPr lang="en-US" dirty="0"/>
              <a:t>,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train_test_split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 </a:t>
            </a:r>
            <a:r>
              <a:rPr lang="en-US" i="1" dirty="0"/>
              <a:t>random seed </a:t>
            </a:r>
            <a:r>
              <a:rPr lang="en-US" dirty="0"/>
              <a:t>yang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internal pseudo-random generator</a:t>
            </a:r>
            <a:r>
              <a:rPr lang="en-US" i="1" dirty="0"/>
              <a:t> </a:t>
            </a:r>
            <a:r>
              <a:rPr lang="en-US" dirty="0"/>
              <a:t>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proses </a:t>
            </a:r>
            <a:r>
              <a:rPr lang="en-US" i="1" dirty="0"/>
              <a:t>shuffling. </a:t>
            </a:r>
            <a:endParaRPr lang="en-US" i="1" dirty="0" smtClean="0"/>
          </a:p>
          <a:p>
            <a:pPr algn="just"/>
            <a:r>
              <a:rPr lang="en-US" dirty="0" err="1" smtClean="0"/>
              <a:t>Umumnya</a:t>
            </a:r>
            <a:r>
              <a:rPr lang="en-US" dirty="0"/>
              <a:t>,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0, </a:t>
            </a:r>
            <a:r>
              <a:rPr lang="en-US" dirty="0" err="1"/>
              <a:t>atau</a:t>
            </a:r>
            <a:r>
              <a:rPr lang="en-US" dirty="0"/>
              <a:t> 1,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42. </a:t>
            </a:r>
            <a:r>
              <a:rPr lang="en-US" dirty="0" err="1"/>
              <a:t>Menentukan</a:t>
            </a:r>
            <a:r>
              <a:rPr lang="en-US" dirty="0"/>
              <a:t> parameter </a:t>
            </a:r>
            <a:r>
              <a:rPr lang="en-US" dirty="0" err="1">
                <a:solidFill>
                  <a:srgbClr val="92D050"/>
                </a:solidFill>
              </a:rPr>
              <a:t>random_state</a:t>
            </a:r>
            <a:r>
              <a:rPr lang="en-US" dirty="0"/>
              <a:t>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>
                <a:solidFill>
                  <a:srgbClr val="92D050"/>
                </a:solidFill>
              </a:rPr>
              <a:t>hasil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pembagian</a:t>
            </a:r>
            <a:r>
              <a:rPr lang="en-US" dirty="0">
                <a:solidFill>
                  <a:srgbClr val="92D050"/>
                </a:solidFill>
              </a:rPr>
              <a:t> dataset </a:t>
            </a:r>
            <a:r>
              <a:rPr lang="en-US" dirty="0" err="1">
                <a:solidFill>
                  <a:srgbClr val="92D050"/>
                </a:solidFill>
              </a:rPr>
              <a:t>konsisten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data yang </a:t>
            </a:r>
            <a:r>
              <a:rPr lang="en-US" dirty="0" err="1">
                <a:solidFill>
                  <a:srgbClr val="92D050"/>
                </a:solidFill>
              </a:rPr>
              <a:t>sama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kali model </a:t>
            </a:r>
            <a:r>
              <a:rPr lang="en-US" dirty="0" err="1"/>
              <a:t>dijalankan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kali </a:t>
            </a:r>
            <a:r>
              <a:rPr lang="en-US" dirty="0" err="1"/>
              <a:t>melakukan</a:t>
            </a:r>
            <a:r>
              <a:rPr lang="en-US" dirty="0"/>
              <a:t> split,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data train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tes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, yang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model ML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kali di-</a:t>
            </a:r>
            <a:r>
              <a:rPr lang="en-US" i="1" dirty="0"/>
              <a:t>run. 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898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Train Test </a:t>
            </a:r>
            <a:r>
              <a:rPr lang="en-US" dirty="0" smtClean="0"/>
              <a:t>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import library yang </a:t>
            </a:r>
            <a:r>
              <a:rPr lang="en-US" dirty="0" err="1" smtClean="0"/>
              <a:t>dibutuhkan</a:t>
            </a:r>
            <a:r>
              <a:rPr lang="en-US" dirty="0" smtClean="0"/>
              <a:t>:</a:t>
            </a:r>
          </a:p>
          <a:p>
            <a:r>
              <a:rPr lang="en-US" dirty="0"/>
              <a:t>import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/>
              <a:t>from </a:t>
            </a:r>
            <a:r>
              <a:rPr lang="en-US" dirty="0" err="1"/>
              <a:t>sklearn</a:t>
            </a:r>
            <a:r>
              <a:rPr lang="en-US" dirty="0"/>
              <a:t> import datasets</a:t>
            </a:r>
          </a:p>
          <a:p>
            <a:r>
              <a:rPr lang="en-US" dirty="0"/>
              <a:t># load iris </a:t>
            </a:r>
            <a:r>
              <a:rPr lang="en-US" dirty="0" smtClean="0"/>
              <a:t>dataset yang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sklearn</a:t>
            </a:r>
            <a:endParaRPr lang="en-US" dirty="0"/>
          </a:p>
          <a:p>
            <a:r>
              <a:rPr lang="en-US" dirty="0"/>
              <a:t>iris = </a:t>
            </a:r>
            <a:r>
              <a:rPr lang="en-US" dirty="0" err="1"/>
              <a:t>datasets.load_iris</a:t>
            </a:r>
            <a:r>
              <a:rPr lang="en-US" dirty="0"/>
              <a:t>()</a:t>
            </a:r>
          </a:p>
          <a:p>
            <a:endParaRPr lang="en-US" dirty="0" smtClean="0"/>
          </a:p>
          <a:p>
            <a:r>
              <a:rPr lang="en-US" dirty="0"/>
              <a:t># </a:t>
            </a:r>
            <a:r>
              <a:rPr lang="en-US" dirty="0" err="1"/>
              <a:t>pisahkan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label </a:t>
            </a:r>
            <a:r>
              <a:rPr lang="en-US" dirty="0" err="1"/>
              <a:t>pada</a:t>
            </a:r>
            <a:r>
              <a:rPr lang="en-US" dirty="0"/>
              <a:t> iris dataset</a:t>
            </a:r>
          </a:p>
          <a:p>
            <a:r>
              <a:rPr lang="en-US" dirty="0"/>
              <a:t>x=</a:t>
            </a:r>
            <a:r>
              <a:rPr lang="en-US" dirty="0" err="1"/>
              <a:t>iris.data</a:t>
            </a:r>
            <a:endParaRPr lang="en-US" dirty="0"/>
          </a:p>
          <a:p>
            <a:r>
              <a:rPr lang="en-US" dirty="0"/>
              <a:t>y=</a:t>
            </a:r>
            <a:r>
              <a:rPr lang="en-US" dirty="0" err="1"/>
              <a:t>iris.target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38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Train Test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Train_test_split</a:t>
            </a:r>
            <a:r>
              <a:rPr lang="fr-FR" dirty="0"/>
              <a:t> </a:t>
            </a:r>
            <a:r>
              <a:rPr lang="fr-FR" dirty="0" err="1"/>
              <a:t>memiliki</a:t>
            </a:r>
            <a:r>
              <a:rPr lang="fr-FR" dirty="0"/>
              <a:t> </a:t>
            </a:r>
            <a:r>
              <a:rPr lang="fr-FR" dirty="0" err="1"/>
              <a:t>parameter</a:t>
            </a:r>
            <a:r>
              <a:rPr lang="fr-FR" dirty="0"/>
              <a:t> x </a:t>
            </a:r>
            <a:r>
              <a:rPr lang="fr-FR" dirty="0" err="1"/>
              <a:t>yaitu</a:t>
            </a:r>
            <a:r>
              <a:rPr lang="fr-FR" dirty="0"/>
              <a:t> </a:t>
            </a:r>
            <a:r>
              <a:rPr lang="fr-FR" dirty="0" err="1"/>
              <a:t>atribut</a:t>
            </a:r>
            <a:r>
              <a:rPr lang="fr-FR" dirty="0"/>
              <a:t> dari </a:t>
            </a:r>
            <a:r>
              <a:rPr lang="fr-FR" dirty="0" err="1"/>
              <a:t>dataset</a:t>
            </a:r>
            <a:r>
              <a:rPr lang="fr-FR" dirty="0"/>
              <a:t>, y </a:t>
            </a:r>
            <a:r>
              <a:rPr lang="fr-FR" dirty="0" err="1"/>
              <a:t>yaitu</a:t>
            </a:r>
            <a:r>
              <a:rPr lang="fr-FR" dirty="0"/>
              <a:t> </a:t>
            </a:r>
            <a:r>
              <a:rPr lang="fr-FR" dirty="0" err="1"/>
              <a:t>target</a:t>
            </a:r>
            <a:r>
              <a:rPr lang="fr-FR" dirty="0"/>
              <a:t> dari </a:t>
            </a:r>
            <a:r>
              <a:rPr lang="fr-FR" dirty="0" err="1"/>
              <a:t>dataset</a:t>
            </a:r>
            <a:r>
              <a:rPr lang="fr-FR" dirty="0"/>
              <a:t>, dan </a:t>
            </a:r>
            <a:r>
              <a:rPr lang="fr-FR" dirty="0" err="1"/>
              <a:t>test_size</a:t>
            </a:r>
            <a:r>
              <a:rPr lang="fr-FR" dirty="0"/>
              <a:t> </a:t>
            </a:r>
            <a:r>
              <a:rPr lang="fr-FR" dirty="0" err="1"/>
              <a:t>yaitu</a:t>
            </a:r>
            <a:r>
              <a:rPr lang="fr-FR" dirty="0"/>
              <a:t> </a:t>
            </a:r>
            <a:r>
              <a:rPr lang="fr-FR" dirty="0" err="1"/>
              <a:t>persentase</a:t>
            </a:r>
            <a:r>
              <a:rPr lang="fr-FR" dirty="0"/>
              <a:t> test set dari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utuh</a:t>
            </a:r>
            <a:r>
              <a:rPr lang="fr-FR" dirty="0" smtClean="0"/>
              <a:t>.</a:t>
            </a:r>
          </a:p>
          <a:p>
            <a:r>
              <a:rPr lang="en-US" dirty="0" err="1">
                <a:solidFill>
                  <a:srgbClr val="92D050"/>
                </a:solidFill>
              </a:rPr>
              <a:t>Train_test_split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4 </a:t>
            </a:r>
            <a:r>
              <a:rPr lang="en-US" dirty="0" err="1">
                <a:solidFill>
                  <a:srgbClr val="92D050"/>
                </a:solidFill>
              </a:rPr>
              <a:t>nilai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/>
              <a:t>yaitu</a:t>
            </a:r>
            <a:r>
              <a:rPr lang="en-US" dirty="0"/>
              <a:t>,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train set,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test set, target </a:t>
            </a:r>
            <a:r>
              <a:rPr lang="en-US" dirty="0" err="1"/>
              <a:t>dari</a:t>
            </a:r>
            <a:r>
              <a:rPr lang="en-US" dirty="0"/>
              <a:t> train set, </a:t>
            </a:r>
            <a:r>
              <a:rPr lang="en-US" dirty="0" err="1"/>
              <a:t>dan</a:t>
            </a:r>
            <a:r>
              <a:rPr lang="en-US" dirty="0"/>
              <a:t> target </a:t>
            </a:r>
            <a:r>
              <a:rPr lang="en-US" dirty="0" err="1"/>
              <a:t>dari</a:t>
            </a:r>
            <a:r>
              <a:rPr lang="en-US" dirty="0"/>
              <a:t> test set</a:t>
            </a:r>
            <a:r>
              <a:rPr lang="en-US" dirty="0" smtClean="0"/>
              <a:t>.</a:t>
            </a:r>
          </a:p>
          <a:p>
            <a:pPr lvl="1"/>
            <a:r>
              <a:rPr lang="en-US" sz="2200" dirty="0"/>
              <a:t>from </a:t>
            </a:r>
            <a:r>
              <a:rPr lang="en-US" sz="2200" dirty="0" err="1"/>
              <a:t>sklearn.model_selection</a:t>
            </a:r>
            <a:r>
              <a:rPr lang="en-US" sz="2200" dirty="0"/>
              <a:t> import </a:t>
            </a:r>
            <a:r>
              <a:rPr lang="en-US" sz="2200" dirty="0" err="1" smtClean="0"/>
              <a:t>train_test_split</a:t>
            </a:r>
            <a:endParaRPr lang="en-US" sz="2200" dirty="0"/>
          </a:p>
          <a:p>
            <a:pPr marL="128016" lvl="1" indent="0">
              <a:buNone/>
            </a:pPr>
            <a:endParaRPr lang="en-US" sz="2200" dirty="0"/>
          </a:p>
          <a:p>
            <a:pPr marL="128016" lvl="1" indent="0">
              <a:buNone/>
            </a:pPr>
            <a:r>
              <a:rPr lang="en-US" sz="2200" dirty="0" smtClean="0"/>
              <a:t># </a:t>
            </a:r>
            <a:r>
              <a:rPr lang="en-US" sz="2200" dirty="0" err="1"/>
              <a:t>membagi</a:t>
            </a:r>
            <a:r>
              <a:rPr lang="en-US" sz="2200" dirty="0"/>
              <a:t> dataset </a:t>
            </a:r>
            <a:r>
              <a:rPr lang="en-US" sz="2200" dirty="0" err="1"/>
              <a:t>menjadi</a:t>
            </a:r>
            <a:r>
              <a:rPr lang="en-US" sz="2200" dirty="0"/>
              <a:t> training </a:t>
            </a:r>
            <a:r>
              <a:rPr lang="en-US" sz="2200" dirty="0" err="1"/>
              <a:t>dan</a:t>
            </a:r>
            <a:r>
              <a:rPr lang="en-US" sz="2200" dirty="0"/>
              <a:t> testing </a:t>
            </a:r>
          </a:p>
          <a:p>
            <a:pPr lvl="1"/>
            <a:r>
              <a:rPr lang="en-US" sz="2200" dirty="0" err="1"/>
              <a:t>x_train</a:t>
            </a:r>
            <a:r>
              <a:rPr lang="en-US" sz="2200" dirty="0"/>
              <a:t>, </a:t>
            </a:r>
            <a:r>
              <a:rPr lang="en-US" sz="2200" dirty="0" err="1"/>
              <a:t>x_test</a:t>
            </a:r>
            <a:r>
              <a:rPr lang="en-US" sz="2200" dirty="0"/>
              <a:t>, </a:t>
            </a:r>
            <a:r>
              <a:rPr lang="en-US" sz="2200" dirty="0" err="1"/>
              <a:t>y_train</a:t>
            </a:r>
            <a:r>
              <a:rPr lang="en-US" sz="2200" dirty="0"/>
              <a:t>, </a:t>
            </a:r>
            <a:r>
              <a:rPr lang="en-US" sz="2200" dirty="0" err="1"/>
              <a:t>y_test</a:t>
            </a:r>
            <a:r>
              <a:rPr lang="en-US" sz="2200" dirty="0"/>
              <a:t> = </a:t>
            </a:r>
            <a:r>
              <a:rPr lang="en-US" sz="2200" dirty="0" err="1"/>
              <a:t>train_test_split</a:t>
            </a:r>
            <a:r>
              <a:rPr lang="en-US" sz="2200" dirty="0"/>
              <a:t>(x, y, </a:t>
            </a:r>
            <a:r>
              <a:rPr lang="en-US" sz="2200" dirty="0" err="1"/>
              <a:t>test_size</a:t>
            </a:r>
            <a:r>
              <a:rPr lang="en-US" sz="2200" dirty="0"/>
              <a:t>=0.2)</a:t>
            </a:r>
          </a:p>
          <a:p>
            <a:r>
              <a:rPr lang="en-US" dirty="0"/>
              <a:t>#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/</a:t>
            </a:r>
            <a:r>
              <a:rPr lang="en-US" dirty="0" err="1"/>
              <a:t>jumlah</a:t>
            </a:r>
            <a:r>
              <a:rPr lang="en-US" dirty="0"/>
              <a:t> data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x_test</a:t>
            </a:r>
            <a:endParaRPr lang="en-US" dirty="0"/>
          </a:p>
          <a:p>
            <a:pPr lvl="1"/>
            <a:r>
              <a:rPr lang="en-US" sz="2200" dirty="0" err="1"/>
              <a:t>len</a:t>
            </a:r>
            <a:r>
              <a:rPr lang="en-US" sz="2200" dirty="0"/>
              <a:t>(</a:t>
            </a:r>
            <a:r>
              <a:rPr lang="en-US" sz="2200" dirty="0" err="1"/>
              <a:t>x_test</a:t>
            </a:r>
            <a:r>
              <a:rPr lang="en-US" sz="22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36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submodul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test set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mengevaluasi</a:t>
            </a:r>
            <a:r>
              <a:rPr lang="en-US" dirty="0"/>
              <a:t> model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bayangkan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ML. Kita </a:t>
            </a:r>
            <a:r>
              <a:rPr lang="en-US" dirty="0" err="1" smtClean="0"/>
              <a:t>bimbang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memilih</a:t>
            </a:r>
            <a:r>
              <a:rPr lang="en-US" dirty="0"/>
              <a:t> model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10 </a:t>
            </a:r>
            <a:r>
              <a:rPr lang="en-US" dirty="0" err="1"/>
              <a:t>jenis</a:t>
            </a:r>
            <a:r>
              <a:rPr lang="en-US" dirty="0"/>
              <a:t> model yang </a:t>
            </a:r>
            <a:r>
              <a:rPr lang="en-US" dirty="0" err="1"/>
              <a:t>tersedia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opsinya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melatih</a:t>
            </a:r>
            <a:r>
              <a:rPr lang="en-US" dirty="0" smtClean="0"/>
              <a:t> </a:t>
            </a:r>
            <a:r>
              <a:rPr lang="en-US" dirty="0"/>
              <a:t>model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>
                <a:solidFill>
                  <a:srgbClr val="92D050"/>
                </a:solidFill>
              </a:rPr>
              <a:t>tingkat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erornya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pada</a:t>
            </a:r>
            <a:r>
              <a:rPr lang="en-US" dirty="0">
                <a:solidFill>
                  <a:srgbClr val="92D050"/>
                </a:solidFill>
              </a:rPr>
              <a:t> test set</a:t>
            </a:r>
            <a:r>
              <a:rPr lang="en-US" dirty="0"/>
              <a:t>.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model,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mendapati</a:t>
            </a:r>
            <a:r>
              <a:rPr lang="en-US" dirty="0"/>
              <a:t> model </a:t>
            </a:r>
            <a:r>
              <a:rPr lang="en-US" dirty="0" err="1"/>
              <a:t>regresi</a:t>
            </a:r>
            <a:r>
              <a:rPr lang="en-US" dirty="0"/>
              <a:t> linier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eror</a:t>
            </a:r>
            <a:r>
              <a:rPr lang="en-US" dirty="0"/>
              <a:t> yang paling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katakanlah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5%</a:t>
            </a:r>
            <a:r>
              <a:rPr lang="en-US" dirty="0"/>
              <a:t>.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membawa</a:t>
            </a:r>
            <a:r>
              <a:rPr lang="en-US" dirty="0"/>
              <a:t> model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90791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model </a:t>
            </a:r>
            <a:r>
              <a:rPr lang="en-US" dirty="0" err="1"/>
              <a:t>diuji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,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eror</a:t>
            </a:r>
            <a:r>
              <a:rPr lang="en-US" dirty="0"/>
              <a:t> </a:t>
            </a:r>
            <a:r>
              <a:rPr lang="en-US" dirty="0" err="1"/>
              <a:t>ternyata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15%. </a:t>
            </a:r>
            <a:endParaRPr lang="en-US" dirty="0" smtClean="0">
              <a:solidFill>
                <a:srgbClr val="92D050"/>
              </a:solidFill>
            </a:endParaRPr>
          </a:p>
          <a:p>
            <a:pPr algn="just"/>
            <a:r>
              <a:rPr lang="en-US" dirty="0" err="1" smtClean="0"/>
              <a:t>Kenapa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?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disebabkan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>
                <a:solidFill>
                  <a:srgbClr val="92D050"/>
                </a:solidFill>
              </a:rPr>
              <a:t>mengukur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tingkat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eror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berulang</a:t>
            </a:r>
            <a:r>
              <a:rPr lang="en-US" dirty="0">
                <a:solidFill>
                  <a:srgbClr val="92D050"/>
                </a:solidFill>
              </a:rPr>
              <a:t> kali </a:t>
            </a:r>
            <a:r>
              <a:rPr lang="en-US" dirty="0" err="1"/>
              <a:t>pada</a:t>
            </a:r>
            <a:r>
              <a:rPr lang="en-US" dirty="0"/>
              <a:t> test set. Kita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sadar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model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test set </a:t>
            </a:r>
            <a:r>
              <a:rPr lang="en-US" dirty="0" err="1"/>
              <a:t>tersebut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model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menemui</a:t>
            </a:r>
            <a:r>
              <a:rPr lang="en-US" dirty="0"/>
              <a:t> data </a:t>
            </a:r>
            <a:r>
              <a:rPr lang="en-US" dirty="0" err="1"/>
              <a:t>baru</a:t>
            </a:r>
            <a:r>
              <a:rPr lang="en-US" dirty="0"/>
              <a:t>. </a:t>
            </a:r>
            <a:r>
              <a:rPr lang="en-US" dirty="0" err="1"/>
              <a:t>Solusi</a:t>
            </a:r>
            <a:r>
              <a:rPr lang="en-US" dirty="0"/>
              <a:t> paling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 </a:t>
            </a:r>
            <a:r>
              <a:rPr lang="en-US" i="1" dirty="0">
                <a:solidFill>
                  <a:srgbClr val="92D050"/>
                </a:solidFill>
              </a:rPr>
              <a:t>validation set</a:t>
            </a:r>
            <a:r>
              <a:rPr lang="en-US" dirty="0"/>
              <a:t> </a:t>
            </a:r>
            <a:r>
              <a:rPr lang="en-US" dirty="0" err="1"/>
              <a:t>pada</a:t>
            </a:r>
            <a:r>
              <a:rPr lang="en-US" dirty="0"/>
              <a:t> model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3823612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Train, Test, Validation </a:t>
            </a:r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Validation set </a:t>
            </a:r>
            <a:r>
              <a:rPr lang="en-US" dirty="0" err="1"/>
              <a:t>atau</a:t>
            </a:r>
            <a:r>
              <a:rPr lang="en-US" dirty="0"/>
              <a:t> </a:t>
            </a:r>
            <a:r>
              <a:rPr lang="en-US" i="1" dirty="0"/>
              <a:t>holdout validation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 </a:t>
            </a:r>
            <a:r>
              <a:rPr lang="en-US" i="1" dirty="0"/>
              <a:t>train set </a:t>
            </a:r>
            <a:r>
              <a:rPr lang="en-US" dirty="0"/>
              <a:t>yang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model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/>
              <a:t>sederhana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model </a:t>
            </a:r>
            <a:r>
              <a:rPr lang="en-US" dirty="0" err="1"/>
              <a:t>dengan</a:t>
            </a:r>
            <a:r>
              <a:rPr lang="en-US" dirty="0"/>
              <a:t> </a:t>
            </a:r>
            <a:r>
              <a:rPr lang="en-US" i="1" dirty="0" err="1"/>
              <a:t>hyperparameter</a:t>
            </a:r>
            <a:r>
              <a:rPr lang="en-US" i="1" dirty="0"/>
              <a:t> </a:t>
            </a:r>
            <a:r>
              <a:rPr lang="en-US" dirty="0"/>
              <a:t>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data training yang </a:t>
            </a:r>
            <a:r>
              <a:rPr lang="en-US" dirty="0" err="1">
                <a:solidFill>
                  <a:srgbClr val="FF0000"/>
                </a:solidFill>
              </a:rPr>
              <a:t>telah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dikurangi</a:t>
            </a:r>
            <a:r>
              <a:rPr lang="en-US" dirty="0">
                <a:solidFill>
                  <a:srgbClr val="FF0000"/>
                </a:solidFill>
              </a:rPr>
              <a:t> data </a:t>
            </a:r>
            <a:r>
              <a:rPr lang="en-US" dirty="0" err="1">
                <a:solidFill>
                  <a:srgbClr val="FF0000"/>
                </a:solidFill>
              </a:rPr>
              <a:t>untuk</a:t>
            </a:r>
            <a:r>
              <a:rPr lang="en-US" dirty="0">
                <a:solidFill>
                  <a:srgbClr val="FF0000"/>
                </a:solidFill>
              </a:rPr>
              <a:t> validation</a:t>
            </a:r>
            <a:r>
              <a:rPr lang="en-US" dirty="0"/>
              <a:t>.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model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hyperparameter</a:t>
            </a:r>
            <a:r>
              <a:rPr lang="en-US" dirty="0"/>
              <a:t> yang </a:t>
            </a:r>
            <a:r>
              <a:rPr lang="en-US" dirty="0" err="1"/>
              <a:t>bekerja</a:t>
            </a:r>
            <a:r>
              <a:rPr lang="en-US" dirty="0"/>
              <a:t> paling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validation set. </a:t>
            </a:r>
            <a:r>
              <a:rPr lang="en-US" dirty="0" err="1"/>
              <a:t>Setelah</a:t>
            </a:r>
            <a:r>
              <a:rPr lang="en-US" dirty="0"/>
              <a:t> proses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holdout validation</a:t>
            </a:r>
            <a:r>
              <a:rPr lang="en-US" i="1" dirty="0"/>
              <a:t>,</a:t>
            </a:r>
            <a:r>
              <a:rPr lang="en-US" dirty="0"/>
              <a:t> 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melatih</a:t>
            </a:r>
            <a:r>
              <a:rPr lang="en-US" dirty="0"/>
              <a:t> model </a:t>
            </a:r>
            <a:r>
              <a:rPr lang="en-US" dirty="0" err="1"/>
              <a:t>menggunakan</a:t>
            </a:r>
            <a:r>
              <a:rPr lang="en-US" dirty="0"/>
              <a:t> data training yang </a:t>
            </a:r>
            <a:r>
              <a:rPr lang="en-US" dirty="0" err="1"/>
              <a:t>utuh</a:t>
            </a:r>
            <a:r>
              <a:rPr lang="en-US" dirty="0"/>
              <a:t> (data training </a:t>
            </a:r>
            <a:r>
              <a:rPr lang="en-US" dirty="0" err="1"/>
              <a:t>termasuk</a:t>
            </a:r>
            <a:r>
              <a:rPr lang="en-US" dirty="0"/>
              <a:t> data validation)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model </a:t>
            </a:r>
            <a:r>
              <a:rPr lang="en-US" dirty="0" smtClean="0"/>
              <a:t>final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errornya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4909186"/>
            <a:ext cx="7996428" cy="140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911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Train, Test, Validation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 </a:t>
            </a:r>
            <a:r>
              <a:rPr lang="en-US" i="1" dirty="0"/>
              <a:t>validation </a:t>
            </a:r>
            <a:r>
              <a:rPr lang="en-US" dirty="0"/>
              <a:t>set-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model yang </a:t>
            </a:r>
            <a:r>
              <a:rPr lang="en-US" dirty="0" err="1"/>
              <a:t>tidak</a:t>
            </a:r>
            <a:r>
              <a:rPr lang="en-US" dirty="0"/>
              <a:t> optimal. </a:t>
            </a:r>
            <a:r>
              <a:rPr lang="en-US" dirty="0" err="1"/>
              <a:t>Sebaliknya</a:t>
            </a:r>
            <a:r>
              <a:rPr lang="en-US" dirty="0"/>
              <a:t>,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ukurannya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sisa</a:t>
            </a:r>
            <a:r>
              <a:rPr lang="en-US" dirty="0"/>
              <a:t> data </a:t>
            </a:r>
            <a:r>
              <a:rPr lang="en-US" dirty="0" err="1"/>
              <a:t>pada</a:t>
            </a:r>
            <a:r>
              <a:rPr lang="en-US" dirty="0"/>
              <a:t> train set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train set </a:t>
            </a:r>
            <a:r>
              <a:rPr lang="en-US" dirty="0" err="1"/>
              <a:t>utuh</a:t>
            </a:r>
            <a:r>
              <a:rPr lang="en-US" dirty="0"/>
              <a:t>.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ideal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 model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 training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.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Cross Validation.</a:t>
            </a:r>
          </a:p>
          <a:p>
            <a:pPr algn="just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56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</a:t>
            </a:r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K-Fold Cross Validation</a:t>
            </a:r>
            <a:r>
              <a:rPr lang="en-US" dirty="0"/>
              <a:t> 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cross </a:t>
            </a:r>
            <a:r>
              <a:rPr lang="en-US" dirty="0" smtClean="0"/>
              <a:t>validation </a:t>
            </a:r>
            <a:r>
              <a:rPr lang="en-US" dirty="0" err="1" smtClean="0"/>
              <a:t>ada</a:t>
            </a:r>
            <a:r>
              <a:rPr lang="en-US" dirty="0" smtClean="0"/>
              <a:t> proses </a:t>
            </a:r>
            <a:r>
              <a:rPr lang="en-US" dirty="0" err="1" smtClean="0"/>
              <a:t>membagi</a:t>
            </a:r>
            <a:r>
              <a:rPr lang="en-US" dirty="0" smtClean="0"/>
              <a:t> dataset </a:t>
            </a:r>
            <a:r>
              <a:rPr lang="en-US" dirty="0" err="1"/>
              <a:t>sebanyak</a:t>
            </a:r>
            <a:r>
              <a:rPr lang="en-US" dirty="0"/>
              <a:t> K </a:t>
            </a:r>
            <a:r>
              <a:rPr lang="en-US" dirty="0" smtClean="0"/>
              <a:t>fold(</a:t>
            </a:r>
            <a:r>
              <a:rPr lang="en-US" dirty="0" err="1" smtClean="0"/>
              <a:t>lipatan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8" y="3175762"/>
            <a:ext cx="5634037" cy="313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Jenis-jenis</a:t>
            </a:r>
            <a:r>
              <a:rPr lang="en-US" dirty="0"/>
              <a:t> Machine </a:t>
            </a:r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 smtClean="0"/>
              <a:t>kategori</a:t>
            </a:r>
            <a:r>
              <a:rPr lang="en-US" dirty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/>
              <a:t>supervised </a:t>
            </a:r>
            <a:r>
              <a:rPr lang="en-US" i="1" dirty="0" smtClean="0"/>
              <a:t>learning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 smtClean="0"/>
              <a:t>unsupervised learning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 smtClean="0"/>
              <a:t>semi-supervised learning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 smtClean="0"/>
              <a:t>reinforcement </a:t>
            </a:r>
            <a:r>
              <a:rPr lang="en-US" i="1" dirty="0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642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Latihan</a:t>
            </a:r>
            <a:r>
              <a:rPr lang="en-US" dirty="0"/>
              <a:t> </a:t>
            </a:r>
            <a:r>
              <a:rPr lang="en-US" dirty="0" err="1"/>
              <a:t>SKLearn</a:t>
            </a:r>
            <a:r>
              <a:rPr lang="en-US" dirty="0"/>
              <a:t> Cross Validation </a:t>
            </a:r>
            <a:r>
              <a:rPr lang="en-US" dirty="0" smtClean="0"/>
              <a:t>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/>
              <a:t>from </a:t>
            </a:r>
            <a:r>
              <a:rPr lang="en-US" dirty="0" err="1"/>
              <a:t>sklearn</a:t>
            </a:r>
            <a:r>
              <a:rPr lang="en-US" dirty="0"/>
              <a:t> import </a:t>
            </a:r>
            <a:r>
              <a:rPr lang="en-US" dirty="0" smtClean="0"/>
              <a:t>datasets</a:t>
            </a:r>
            <a:endParaRPr lang="en-US" dirty="0"/>
          </a:p>
          <a:p>
            <a:r>
              <a:rPr lang="en-US" dirty="0"/>
              <a:t># Load iris dataset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ata_iris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datasets.load_iris</a:t>
            </a:r>
            <a:r>
              <a:rPr lang="en-US" dirty="0" smtClean="0"/>
              <a:t>()</a:t>
            </a:r>
          </a:p>
          <a:p>
            <a:r>
              <a:rPr lang="en-US" dirty="0"/>
              <a:t>#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label </a:t>
            </a:r>
            <a:r>
              <a:rPr lang="en-US" dirty="0" err="1"/>
              <a:t>pada</a:t>
            </a:r>
            <a:r>
              <a:rPr lang="en-US" dirty="0"/>
              <a:t> dataset</a:t>
            </a:r>
          </a:p>
          <a:p>
            <a:r>
              <a:rPr lang="en-US" dirty="0" smtClean="0"/>
              <a:t>x=</a:t>
            </a:r>
            <a:r>
              <a:rPr lang="en-US" dirty="0" err="1" smtClean="0"/>
              <a:t>data_iris.data</a:t>
            </a:r>
            <a:endParaRPr lang="en-US" dirty="0"/>
          </a:p>
          <a:p>
            <a:r>
              <a:rPr lang="en-US" dirty="0" smtClean="0"/>
              <a:t>y=</a:t>
            </a:r>
            <a:r>
              <a:rPr lang="en-US" dirty="0" err="1" smtClean="0"/>
              <a:t>data_iris.target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1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 </a:t>
            </a:r>
            <a:r>
              <a:rPr lang="en-US" dirty="0" err="1"/>
              <a:t>SKLearn</a:t>
            </a:r>
            <a:r>
              <a:rPr lang="en-US" dirty="0"/>
              <a:t> Cross Validation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Kita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model machine learning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decision tree, </a:t>
            </a:r>
            <a:r>
              <a:rPr lang="en-US" dirty="0" err="1"/>
              <a:t>menggunakan</a:t>
            </a:r>
            <a:r>
              <a:rPr lang="en-US" dirty="0"/>
              <a:t> </a:t>
            </a:r>
            <a:r>
              <a:rPr lang="en-US" i="1" dirty="0"/>
              <a:t>library </a:t>
            </a:r>
            <a:r>
              <a:rPr lang="en-US" i="1" dirty="0" err="1"/>
              <a:t>scikit</a:t>
            </a:r>
            <a:r>
              <a:rPr lang="en-US" i="1" dirty="0"/>
              <a:t> </a:t>
            </a:r>
            <a:r>
              <a:rPr lang="en-US" i="1" dirty="0" smtClean="0"/>
              <a:t>learn:</a:t>
            </a:r>
          </a:p>
          <a:p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import </a:t>
            </a:r>
            <a:r>
              <a:rPr lang="en-US" dirty="0" smtClean="0"/>
              <a:t>tree</a:t>
            </a:r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membuat</a:t>
            </a:r>
            <a:r>
              <a:rPr lang="en-US" dirty="0"/>
              <a:t> model </a:t>
            </a:r>
            <a:r>
              <a:rPr lang="en-US" dirty="0" err="1"/>
              <a:t>dengan</a:t>
            </a:r>
            <a:r>
              <a:rPr lang="en-US" dirty="0"/>
              <a:t> decision tree </a:t>
            </a:r>
            <a:r>
              <a:rPr lang="en-US" dirty="0" err="1"/>
              <a:t>ckassifier</a:t>
            </a:r>
            <a:endParaRPr lang="en-US" dirty="0"/>
          </a:p>
          <a:p>
            <a:r>
              <a:rPr lang="en-US" dirty="0" err="1"/>
              <a:t>clf</a:t>
            </a:r>
            <a:r>
              <a:rPr lang="en-US" dirty="0"/>
              <a:t> = </a:t>
            </a:r>
            <a:r>
              <a:rPr lang="en-US" dirty="0" err="1"/>
              <a:t>tree.DecisionTreeClassifier</a:t>
            </a:r>
            <a:r>
              <a:rPr lang="en-US" dirty="0" smtClean="0"/>
              <a:t>()</a:t>
            </a:r>
          </a:p>
          <a:p>
            <a:r>
              <a:rPr lang="en-US" dirty="0" err="1"/>
              <a:t>Setelah</a:t>
            </a:r>
            <a:r>
              <a:rPr lang="en-US" dirty="0"/>
              <a:t> dataset </a:t>
            </a:r>
            <a:r>
              <a:rPr lang="en-US" dirty="0" err="1"/>
              <a:t>dan</a:t>
            </a:r>
            <a:r>
              <a:rPr lang="en-US" dirty="0"/>
              <a:t> model </a:t>
            </a:r>
            <a:r>
              <a:rPr lang="en-US" dirty="0" err="1"/>
              <a:t>siap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cross validation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mengevaluasi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model machine learning.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646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 </a:t>
            </a:r>
            <a:r>
              <a:rPr lang="en-US" dirty="0" err="1"/>
              <a:t>SKLearn</a:t>
            </a:r>
            <a:r>
              <a:rPr lang="en-US" dirty="0"/>
              <a:t> Cross Validation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cross validation:</a:t>
            </a:r>
          </a:p>
          <a:p>
            <a:r>
              <a:rPr lang="en-US" dirty="0" smtClean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 smtClean="0"/>
              <a:t>cross_val_score</a:t>
            </a:r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mengevaluasi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model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cross_val_score</a:t>
            </a:r>
            <a:endParaRPr lang="en-US" dirty="0"/>
          </a:p>
          <a:p>
            <a:r>
              <a:rPr lang="en-US" dirty="0"/>
              <a:t>scores = </a:t>
            </a:r>
            <a:r>
              <a:rPr lang="en-US" dirty="0" err="1"/>
              <a:t>cross_val_score</a:t>
            </a:r>
            <a:r>
              <a:rPr lang="en-US" dirty="0"/>
              <a:t>(</a:t>
            </a:r>
            <a:r>
              <a:rPr lang="en-US" dirty="0" err="1"/>
              <a:t>clf</a:t>
            </a:r>
            <a:r>
              <a:rPr lang="en-US" dirty="0"/>
              <a:t>, x, y, cv=5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Fungsi</a:t>
            </a:r>
            <a:r>
              <a:rPr lang="en-US" dirty="0"/>
              <a:t> </a:t>
            </a:r>
            <a:r>
              <a:rPr lang="en-US" i="1" dirty="0" err="1"/>
              <a:t>cross_val_score</a:t>
            </a:r>
            <a:r>
              <a:rPr lang="en-US" i="1" dirty="0"/>
              <a:t>()</a:t>
            </a:r>
            <a:r>
              <a:rPr lang="en-US" dirty="0"/>
              <a:t> </a:t>
            </a:r>
            <a:r>
              <a:rPr lang="en-US" dirty="0" err="1"/>
              <a:t>seperti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4 parameter </a:t>
            </a:r>
            <a:r>
              <a:rPr lang="en-US" dirty="0" err="1"/>
              <a:t>yaitu</a:t>
            </a:r>
            <a:r>
              <a:rPr lang="en-US" dirty="0"/>
              <a:t>, ‘</a:t>
            </a:r>
            <a:r>
              <a:rPr lang="en-US" dirty="0" err="1"/>
              <a:t>clf</a:t>
            </a:r>
            <a:r>
              <a:rPr lang="en-US" dirty="0"/>
              <a:t>’ yang </a:t>
            </a:r>
            <a:r>
              <a:rPr lang="en-US" dirty="0" err="1"/>
              <a:t>merupakan</a:t>
            </a:r>
            <a:r>
              <a:rPr lang="en-US" dirty="0"/>
              <a:t> model machine learning, ‘X’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dataset, ‘y’ yang </a:t>
            </a:r>
            <a:r>
              <a:rPr lang="en-US" dirty="0" err="1"/>
              <a:t>merupakan</a:t>
            </a:r>
            <a:r>
              <a:rPr lang="en-US" dirty="0"/>
              <a:t> label </a:t>
            </a:r>
            <a:r>
              <a:rPr lang="en-US" dirty="0" err="1"/>
              <a:t>dari</a:t>
            </a:r>
            <a:r>
              <a:rPr lang="en-US" dirty="0"/>
              <a:t> dataset, </a:t>
            </a:r>
            <a:r>
              <a:rPr lang="en-US" dirty="0" err="1"/>
              <a:t>dan</a:t>
            </a:r>
            <a:r>
              <a:rPr lang="en-US" dirty="0"/>
              <a:t> ‘cv’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 </a:t>
            </a:r>
            <a:r>
              <a:rPr lang="en-US" i="1" dirty="0"/>
              <a:t>fold </a:t>
            </a:r>
            <a:r>
              <a:rPr lang="en-US" dirty="0"/>
              <a:t>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 </a:t>
            </a:r>
            <a:r>
              <a:rPr lang="en-US" i="1" dirty="0"/>
              <a:t>cross validation.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54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 </a:t>
            </a:r>
            <a:r>
              <a:rPr lang="en-US" dirty="0" err="1"/>
              <a:t>SKLearn</a:t>
            </a:r>
            <a:r>
              <a:rPr lang="en-US" dirty="0"/>
              <a:t> Cross Validation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 err="1"/>
              <a:t>Cross_val_score</a:t>
            </a:r>
            <a:r>
              <a:rPr lang="en-US" dirty="0"/>
              <a:t> 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larik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array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 </a:t>
            </a:r>
            <a:r>
              <a:rPr lang="en-US" i="1" dirty="0"/>
              <a:t>fold </a:t>
            </a:r>
            <a:r>
              <a:rPr lang="en-US" dirty="0" err="1"/>
              <a:t>dari</a:t>
            </a:r>
            <a:r>
              <a:rPr lang="en-US" dirty="0"/>
              <a:t> dataset.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mencetak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, </a:t>
            </a: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 </a:t>
            </a:r>
            <a:r>
              <a:rPr lang="en-US" dirty="0">
                <a:solidFill>
                  <a:srgbClr val="92D050"/>
                </a:solidFill>
              </a:rPr>
              <a:t>scores</a:t>
            </a:r>
            <a:r>
              <a:rPr lang="en-US" dirty="0"/>
              <a:t> 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 smtClean="0"/>
              <a:t>sebelumnya</a:t>
            </a:r>
            <a:r>
              <a:rPr lang="en-US" dirty="0"/>
              <a:t>: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larik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0.96666 yang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 </a:t>
            </a:r>
            <a:r>
              <a:rPr lang="en-US" i="1" dirty="0">
                <a:solidFill>
                  <a:srgbClr val="92D050"/>
                </a:solidFill>
              </a:rPr>
              <a:t>fold</a:t>
            </a:r>
            <a:r>
              <a:rPr lang="en-US" dirty="0">
                <a:solidFill>
                  <a:srgbClr val="92D050"/>
                </a:solidFill>
              </a:rPr>
              <a:t> </a:t>
            </a:r>
            <a:r>
              <a:rPr lang="en-US" dirty="0" err="1">
                <a:solidFill>
                  <a:srgbClr val="92D050"/>
                </a:solidFill>
              </a:rPr>
              <a:t>pertama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/>
              <a:t>dijadikan</a:t>
            </a:r>
            <a:r>
              <a:rPr lang="en-US" dirty="0"/>
              <a:t> </a:t>
            </a:r>
            <a:r>
              <a:rPr lang="en-US" i="1" dirty="0">
                <a:solidFill>
                  <a:srgbClr val="92D050"/>
                </a:solidFill>
              </a:rPr>
              <a:t>validation set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 fold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train set,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0.96666. </a:t>
            </a:r>
            <a:endParaRPr lang="en-US" dirty="0" smtClean="0"/>
          </a:p>
          <a:p>
            <a:pPr algn="just"/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>
                <a:solidFill>
                  <a:srgbClr val="92D050"/>
                </a:solidFill>
              </a:rPr>
              <a:t>hasil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dari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pengujian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tiap</a:t>
            </a:r>
            <a:r>
              <a:rPr lang="en-US" dirty="0">
                <a:solidFill>
                  <a:srgbClr val="92D050"/>
                </a:solidFill>
              </a:rPr>
              <a:t> fold </a:t>
            </a:r>
            <a:r>
              <a:rPr lang="en-US" dirty="0" err="1">
                <a:solidFill>
                  <a:srgbClr val="92D050"/>
                </a:solidFill>
              </a:rPr>
              <a:t>pada</a:t>
            </a:r>
            <a:r>
              <a:rPr lang="en-US" dirty="0">
                <a:solidFill>
                  <a:srgbClr val="92D050"/>
                </a:solidFill>
              </a:rPr>
              <a:t> </a:t>
            </a:r>
            <a:r>
              <a:rPr lang="en-US" i="1" dirty="0">
                <a:solidFill>
                  <a:srgbClr val="92D050"/>
                </a:solidFill>
              </a:rPr>
              <a:t>cross validatio</a:t>
            </a:r>
            <a:r>
              <a:rPr lang="en-US" dirty="0">
                <a:solidFill>
                  <a:srgbClr val="92D050"/>
                </a:solidFill>
              </a:rPr>
              <a:t>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bervariasi</a:t>
            </a:r>
            <a:r>
              <a:rPr lang="en-US" dirty="0"/>
              <a:t> </a:t>
            </a:r>
            <a:r>
              <a:rPr lang="en-US" dirty="0" err="1">
                <a:solidFill>
                  <a:srgbClr val="92D050"/>
                </a:solidFill>
              </a:rPr>
              <a:t>dari</a:t>
            </a:r>
            <a:r>
              <a:rPr lang="en-US" dirty="0">
                <a:solidFill>
                  <a:srgbClr val="92D050"/>
                </a:solidFill>
              </a:rPr>
              <a:t> 0.85 </a:t>
            </a:r>
            <a:r>
              <a:rPr lang="en-US" dirty="0" err="1">
                <a:solidFill>
                  <a:srgbClr val="92D050"/>
                </a:solidFill>
              </a:rPr>
              <a:t>sampai</a:t>
            </a:r>
            <a:r>
              <a:rPr lang="en-US" dirty="0">
                <a:solidFill>
                  <a:srgbClr val="92D050"/>
                </a:solidFill>
              </a:rPr>
              <a:t> 0.99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model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3367088"/>
            <a:ext cx="56483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3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dataset </a:t>
            </a:r>
            <a:r>
              <a:rPr lang="en-US" dirty="0" err="1"/>
              <a:t>kanker</a:t>
            </a:r>
            <a:r>
              <a:rPr lang="en-US" dirty="0"/>
              <a:t>.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/>
              <a:t>Clump </a:t>
            </a:r>
            <a:r>
              <a:rPr lang="en-US" dirty="0" smtClean="0"/>
              <a:t>thickness (</a:t>
            </a:r>
            <a:r>
              <a:rPr lang="en-US" dirty="0" err="1" smtClean="0"/>
              <a:t>Ketebalan</a:t>
            </a:r>
            <a:r>
              <a:rPr lang="en-US" dirty="0" smtClean="0"/>
              <a:t> </a:t>
            </a:r>
            <a:r>
              <a:rPr lang="en-US" dirty="0" err="1" smtClean="0"/>
              <a:t>rumpun</a:t>
            </a:r>
            <a:r>
              <a:rPr lang="en-US" dirty="0" smtClean="0"/>
              <a:t>), </a:t>
            </a:r>
            <a:r>
              <a:rPr lang="en-US" dirty="0"/>
              <a:t>Uniformity of cell </a:t>
            </a:r>
            <a:r>
              <a:rPr lang="en-US" dirty="0" smtClean="0"/>
              <a:t>size(</a:t>
            </a:r>
            <a:r>
              <a:rPr lang="en-US" dirty="0" err="1" smtClean="0"/>
              <a:t>Keseragaman</a:t>
            </a:r>
            <a:r>
              <a:rPr lang="en-US" dirty="0" smtClean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 smtClean="0"/>
              <a:t>sel</a:t>
            </a:r>
            <a:r>
              <a:rPr lang="en-US" dirty="0" smtClean="0"/>
              <a:t>), Uniformity of </a:t>
            </a:r>
            <a:r>
              <a:rPr lang="en-US" dirty="0"/>
              <a:t>cell shape (</a:t>
            </a:r>
            <a:r>
              <a:rPr lang="en-US" dirty="0" err="1"/>
              <a:t>Keseragaman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 smtClean="0"/>
              <a:t>sel</a:t>
            </a:r>
            <a:r>
              <a:rPr lang="en-US" dirty="0" smtClean="0"/>
              <a:t>), </a:t>
            </a:r>
            <a:r>
              <a:rPr lang="en-US" dirty="0"/>
              <a:t>Marginal </a:t>
            </a:r>
            <a:r>
              <a:rPr lang="en-US" dirty="0" smtClean="0"/>
              <a:t>adhesion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92D050"/>
                </a:solidFill>
              </a:rPr>
              <a:t>Atribut</a:t>
            </a:r>
            <a:r>
              <a:rPr lang="en-US" dirty="0" smtClean="0"/>
              <a:t>. </a:t>
            </a:r>
          </a:p>
          <a:p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>
                <a:solidFill>
                  <a:srgbClr val="92D050"/>
                </a:solidFill>
              </a:rPr>
              <a:t>Fitur</a:t>
            </a:r>
            <a:r>
              <a:rPr lang="en-US" dirty="0">
                <a:solidFill>
                  <a:srgbClr val="92D050"/>
                </a:solidFill>
              </a:rPr>
              <a:t>, </a:t>
            </a:r>
            <a:r>
              <a:rPr lang="en-US" dirty="0"/>
              <a:t>yang </a:t>
            </a:r>
            <a:r>
              <a:rPr lang="en-US" dirty="0" err="1"/>
              <a:t>mencakup</a:t>
            </a:r>
            <a:r>
              <a:rPr lang="en-US" dirty="0"/>
              <a:t> data</a:t>
            </a:r>
            <a:r>
              <a:rPr lang="en-US" dirty="0" smtClean="0"/>
              <a:t>.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class </a:t>
            </a:r>
            <a:r>
              <a:rPr lang="en-US" dirty="0" err="1" smtClean="0"/>
              <a:t>merupakan</a:t>
            </a:r>
            <a:r>
              <a:rPr lang="en-US" dirty="0" smtClean="0"/>
              <a:t> data </a:t>
            </a:r>
            <a:r>
              <a:rPr lang="en-US" dirty="0" err="1" smtClean="0"/>
              <a:t>kategorik</a:t>
            </a:r>
            <a:r>
              <a:rPr lang="en-US" dirty="0" smtClean="0"/>
              <a:t>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benign(</a:t>
            </a:r>
            <a:r>
              <a:rPr lang="en-US" dirty="0" err="1" smtClean="0"/>
              <a:t>jinak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malignant(</a:t>
            </a:r>
            <a:r>
              <a:rPr lang="en-US" dirty="0" err="1" smtClean="0"/>
              <a:t>ganas</a:t>
            </a:r>
            <a:r>
              <a:rPr lang="en-US" dirty="0" smtClean="0"/>
              <a:t>) , </a:t>
            </a:r>
            <a:r>
              <a:rPr lang="en-US" dirty="0" err="1" smtClean="0"/>
              <a:t>sekaligus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label </a:t>
            </a:r>
            <a:r>
              <a:rPr lang="en-US" dirty="0" err="1" smtClean="0"/>
              <a:t>dari</a:t>
            </a:r>
            <a:r>
              <a:rPr lang="en-US" dirty="0" smtClean="0"/>
              <a:t> data.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056" y="4490946"/>
            <a:ext cx="6011114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1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>
                <a:solidFill>
                  <a:srgbClr val="92D050"/>
                </a:solidFill>
              </a:rPr>
              <a:t>Klasifikasi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proses </a:t>
            </a:r>
            <a:r>
              <a:rPr lang="en-US" dirty="0" err="1"/>
              <a:t>memprediksi</a:t>
            </a:r>
            <a:r>
              <a:rPr lang="en-US" dirty="0"/>
              <a:t> label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diskrit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92D050"/>
                </a:solidFill>
              </a:rPr>
              <a:t>kategori</a:t>
            </a:r>
            <a:r>
              <a:rPr lang="en-US" dirty="0" smtClean="0"/>
              <a:t>. </a:t>
            </a:r>
            <a:r>
              <a:rPr lang="en-US" dirty="0" err="1" smtClean="0">
                <a:solidFill>
                  <a:srgbClr val="92D050"/>
                </a:solidFill>
              </a:rPr>
              <a:t>Regresi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/>
              <a:t>adalah</a:t>
            </a:r>
            <a:r>
              <a:rPr lang="en-US" dirty="0"/>
              <a:t> proses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>
                <a:solidFill>
                  <a:srgbClr val="92D050"/>
                </a:solidFill>
              </a:rPr>
              <a:t>nilai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berkelanjutan</a:t>
            </a:r>
            <a:r>
              <a:rPr lang="en-US" dirty="0" smtClean="0">
                <a:solidFill>
                  <a:srgbClr val="92D050"/>
                </a:solidFill>
              </a:rPr>
              <a:t> (</a:t>
            </a:r>
            <a:r>
              <a:rPr lang="en-US" dirty="0" err="1" smtClean="0">
                <a:solidFill>
                  <a:srgbClr val="92D050"/>
                </a:solidFill>
              </a:rPr>
              <a:t>terus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menerus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berubah</a:t>
            </a:r>
            <a:r>
              <a:rPr lang="en-US" dirty="0" smtClean="0">
                <a:solidFill>
                  <a:srgbClr val="92D050"/>
                </a:solidFill>
              </a:rPr>
              <a:t>)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lawan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memprediksi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/>
              <a:t>kategoris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315" y="3551529"/>
            <a:ext cx="5172797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</a:t>
            </a:r>
            <a:r>
              <a:rPr lang="en-US" dirty="0" smtClean="0"/>
              <a:t>learning (regression)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data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emisi</a:t>
            </a:r>
            <a:r>
              <a:rPr lang="en-US" dirty="0"/>
              <a:t> Co2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yang </a:t>
            </a:r>
            <a:r>
              <a:rPr lang="en-US" dirty="0" err="1" smtClean="0"/>
              <a:t>berbeda</a:t>
            </a:r>
            <a:r>
              <a:rPr lang="en-US" dirty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,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Silinder</a:t>
            </a:r>
            <a:r>
              <a:rPr lang="en-US" dirty="0"/>
              <a:t>, </a:t>
            </a:r>
            <a:r>
              <a:rPr lang="en-US" dirty="0" err="1"/>
              <a:t>Konsumsi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emisi</a:t>
            </a:r>
            <a:r>
              <a:rPr lang="en-US" dirty="0"/>
              <a:t> Co2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model </a:t>
            </a:r>
            <a:r>
              <a:rPr lang="en-US" dirty="0" err="1"/>
              <a:t>mobil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data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emisi</a:t>
            </a:r>
            <a:r>
              <a:rPr lang="en-US" dirty="0"/>
              <a:t> Co2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85" y="3621395"/>
            <a:ext cx="8368854" cy="288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4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(regression)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Contoh</a:t>
            </a:r>
            <a:r>
              <a:rPr lang="en-US" dirty="0"/>
              <a:t> paling </a:t>
            </a:r>
            <a:r>
              <a:rPr lang="en-US" dirty="0" err="1"/>
              <a:t>terkenal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regresi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>
                <a:solidFill>
                  <a:srgbClr val="92D050"/>
                </a:solidFill>
              </a:rPr>
              <a:t>memperkirakan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harga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rumah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,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kamar</a:t>
            </a:r>
            <a:r>
              <a:rPr lang="en-US" dirty="0"/>
              <a:t> </a:t>
            </a:r>
            <a:r>
              <a:rPr lang="en-US" dirty="0" err="1"/>
              <a:t>tidur</a:t>
            </a:r>
            <a:r>
              <a:rPr lang="en-US" dirty="0"/>
              <a:t>,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sebagainya</a:t>
            </a:r>
            <a:r>
              <a:rPr lang="en-US" dirty="0" smtClean="0"/>
              <a:t>.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merupa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regresi</a:t>
            </a:r>
            <a:r>
              <a:rPr lang="en-US" dirty="0" smtClean="0"/>
              <a:t> linear. </a:t>
            </a:r>
            <a:r>
              <a:rPr lang="en-US" dirty="0" err="1">
                <a:solidFill>
                  <a:srgbClr val="92D050"/>
                </a:solidFill>
              </a:rPr>
              <a:t>Regresi</a:t>
            </a:r>
            <a:r>
              <a:rPr lang="en-US" dirty="0">
                <a:solidFill>
                  <a:srgbClr val="92D050"/>
                </a:solidFill>
              </a:rPr>
              <a:t> linier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linear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smtClean="0"/>
              <a:t>data.</a:t>
            </a:r>
            <a:endParaRPr lang="en-US" dirty="0"/>
          </a:p>
          <a:p>
            <a:pPr algn="just"/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>
                <a:solidFill>
                  <a:srgbClr val="92D050"/>
                </a:solidFill>
              </a:rPr>
              <a:t>regresi</a:t>
            </a:r>
            <a:r>
              <a:rPr lang="en-US" dirty="0">
                <a:solidFill>
                  <a:srgbClr val="92D050"/>
                </a:solidFill>
              </a:rPr>
              <a:t> linear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variable Y (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dependen</a:t>
            </a:r>
            <a:r>
              <a:rPr lang="en-US" dirty="0"/>
              <a:t>)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X (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independen</a:t>
            </a:r>
            <a:r>
              <a:rPr lang="en-US" dirty="0"/>
              <a:t>)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linier </a:t>
            </a:r>
            <a:r>
              <a:rPr lang="en-US" dirty="0" err="1"/>
              <a:t>antara</a:t>
            </a:r>
            <a:r>
              <a:rPr lang="en-US" dirty="0"/>
              <a:t> X </a:t>
            </a:r>
            <a:r>
              <a:rPr lang="en-US" dirty="0" err="1"/>
              <a:t>dan</a:t>
            </a:r>
            <a:r>
              <a:rPr lang="en-US" dirty="0"/>
              <a:t> Y.</a:t>
            </a:r>
          </a:p>
          <a:p>
            <a:pPr algn="just"/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/>
              <a:t>linier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direpresentasikan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>
                <a:solidFill>
                  <a:srgbClr val="92D050"/>
                </a:solidFill>
              </a:rPr>
              <a:t>garis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lurus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).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833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(</a:t>
            </a:r>
            <a:r>
              <a:rPr lang="en-US" dirty="0"/>
              <a:t>Boston housing </a:t>
            </a:r>
            <a:r>
              <a:rPr lang="en-US" dirty="0" smtClean="0"/>
              <a:t>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/>
              <a:t>dataset </a:t>
            </a:r>
            <a:r>
              <a:rPr lang="en-US" dirty="0" err="1"/>
              <a:t>perumahan</a:t>
            </a:r>
            <a:r>
              <a:rPr lang="en-US" dirty="0"/>
              <a:t> </a:t>
            </a:r>
            <a:r>
              <a:rPr lang="en-US" dirty="0" smtClean="0"/>
              <a:t>Boston:</a:t>
            </a:r>
          </a:p>
          <a:p>
            <a:r>
              <a:rPr lang="en-US" dirty="0" smtClean="0"/>
              <a:t>Boston = </a:t>
            </a:r>
            <a:r>
              <a:rPr lang="en-US" dirty="0" err="1" smtClean="0"/>
              <a:t>pd.read_csv</a:t>
            </a:r>
            <a:r>
              <a:rPr lang="en-US" dirty="0" smtClean="0"/>
              <a:t>(‘boston.csv’)</a:t>
            </a:r>
          </a:p>
          <a:p>
            <a:r>
              <a:rPr lang="en-US" dirty="0"/>
              <a:t>p</a:t>
            </a:r>
            <a:r>
              <a:rPr lang="en-US" dirty="0" smtClean="0"/>
              <a:t>rint(</a:t>
            </a:r>
            <a:r>
              <a:rPr lang="en-US" dirty="0" err="1" smtClean="0"/>
              <a:t>boston.head</a:t>
            </a:r>
            <a:r>
              <a:rPr lang="en-US" dirty="0" smtClean="0"/>
              <a:t>())</a:t>
            </a:r>
          </a:p>
          <a:p>
            <a:endParaRPr lang="en-US" dirty="0" smtClean="0"/>
          </a:p>
          <a:p>
            <a:r>
              <a:rPr lang="en-US" dirty="0" err="1"/>
              <a:t>A</a:t>
            </a:r>
            <a:r>
              <a:rPr lang="en-US" dirty="0" err="1" smtClean="0"/>
              <a:t>nda</a:t>
            </a:r>
            <a:r>
              <a:rPr lang="en-US" dirty="0" smtClean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memuat</a:t>
            </a:r>
            <a:r>
              <a:rPr lang="en-US" dirty="0"/>
              <a:t> data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set data </a:t>
            </a:r>
            <a:r>
              <a:rPr lang="en-US" dirty="0" err="1"/>
              <a:t>bawaan</a:t>
            </a:r>
            <a:r>
              <a:rPr lang="en-US" dirty="0"/>
              <a:t> </a:t>
            </a:r>
            <a:r>
              <a:rPr lang="en-US" dirty="0" err="1" smtClean="0"/>
              <a:t>scikit</a:t>
            </a:r>
            <a:r>
              <a:rPr lang="en-US" dirty="0" smtClean="0"/>
              <a:t>-learn:</a:t>
            </a:r>
          </a:p>
          <a:p>
            <a:r>
              <a:rPr lang="en-US" dirty="0"/>
              <a:t>from </a:t>
            </a:r>
            <a:r>
              <a:rPr lang="en-US" dirty="0" err="1"/>
              <a:t>sklearn</a:t>
            </a:r>
            <a:r>
              <a:rPr lang="en-US" dirty="0"/>
              <a:t> import datasets</a:t>
            </a:r>
          </a:p>
          <a:p>
            <a:r>
              <a:rPr lang="en-US" dirty="0"/>
              <a:t>import pandas as </a:t>
            </a:r>
            <a:r>
              <a:rPr lang="en-US" dirty="0" err="1"/>
              <a:t>pd</a:t>
            </a:r>
            <a:endParaRPr lang="en-US" dirty="0"/>
          </a:p>
          <a:p>
            <a:r>
              <a:rPr lang="sv-SE" dirty="0"/>
              <a:t># load boston dataset</a:t>
            </a:r>
          </a:p>
          <a:p>
            <a:r>
              <a:rPr lang="sv-SE" dirty="0"/>
              <a:t>boston_dataset = datasets.load_boston()</a:t>
            </a:r>
          </a:p>
          <a:p>
            <a:r>
              <a:rPr lang="en-US" dirty="0"/>
              <a:t>print(</a:t>
            </a:r>
            <a:r>
              <a:rPr lang="en-US" dirty="0" err="1"/>
              <a:t>boston_dataset.keys</a:t>
            </a:r>
            <a:r>
              <a:rPr lang="en-US" dirty="0"/>
              <a:t>())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6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(Boston housing 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boston_dataset.data.shape</a:t>
            </a:r>
            <a:r>
              <a:rPr lang="en-US" sz="2000" dirty="0" smtClean="0"/>
              <a:t> #</a:t>
            </a:r>
            <a:r>
              <a:rPr lang="en-US" sz="2000" dirty="0" err="1" smtClean="0"/>
              <a:t>melihat</a:t>
            </a:r>
            <a:r>
              <a:rPr lang="en-US" sz="2000" dirty="0" smtClean="0"/>
              <a:t> </a:t>
            </a:r>
            <a:r>
              <a:rPr lang="en-US" sz="2000" dirty="0" err="1" smtClean="0"/>
              <a:t>jumlah</a:t>
            </a:r>
            <a:r>
              <a:rPr lang="en-US" sz="2000" dirty="0" smtClean="0"/>
              <a:t> </a:t>
            </a:r>
            <a:r>
              <a:rPr lang="en-US" sz="2000" dirty="0" err="1" smtClean="0"/>
              <a:t>baris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kolom</a:t>
            </a:r>
            <a:endParaRPr lang="en-US" sz="2000" dirty="0" smtClean="0"/>
          </a:p>
          <a:p>
            <a:r>
              <a:rPr lang="en-US" sz="2000" dirty="0" err="1" smtClean="0"/>
              <a:t>boston_dataset.feature_names</a:t>
            </a:r>
            <a:r>
              <a:rPr lang="en-US" sz="2000" dirty="0" smtClean="0"/>
              <a:t> # </a:t>
            </a:r>
            <a:r>
              <a:rPr lang="en-US" sz="2000" dirty="0" err="1" smtClean="0"/>
              <a:t>melihat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kolom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#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 smtClean="0"/>
              <a:t>dataframe</a:t>
            </a:r>
            <a:endParaRPr lang="en-US" sz="2000" dirty="0" smtClean="0"/>
          </a:p>
          <a:p>
            <a:r>
              <a:rPr lang="en-US" sz="2000" dirty="0" err="1"/>
              <a:t>boston</a:t>
            </a:r>
            <a:r>
              <a:rPr lang="en-US" sz="2000" dirty="0"/>
              <a:t> = </a:t>
            </a:r>
            <a:r>
              <a:rPr lang="en-US" sz="2000" dirty="0" err="1"/>
              <a:t>pd.DataFrame</a:t>
            </a:r>
            <a:r>
              <a:rPr lang="en-US" sz="2000" dirty="0"/>
              <a:t>(</a:t>
            </a:r>
            <a:r>
              <a:rPr lang="en-US" sz="2000" dirty="0" err="1"/>
              <a:t>boston_dataset.data</a:t>
            </a:r>
            <a:r>
              <a:rPr lang="en-US" sz="2000" dirty="0"/>
              <a:t>, columns=</a:t>
            </a:r>
            <a:r>
              <a:rPr lang="en-US" sz="2000" dirty="0" err="1"/>
              <a:t>boston_dataset.feature_names</a:t>
            </a:r>
            <a:r>
              <a:rPr lang="en-US" sz="2000" dirty="0"/>
              <a:t>)</a:t>
            </a:r>
          </a:p>
          <a:p>
            <a:r>
              <a:rPr lang="en-US" sz="2000" dirty="0" err="1" smtClean="0"/>
              <a:t>boston.head</a:t>
            </a:r>
            <a:r>
              <a:rPr lang="en-US" sz="2000" dirty="0" smtClean="0"/>
              <a:t>(3)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037" y="5086274"/>
            <a:ext cx="6268325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2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</a:t>
            </a:r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Supervised learning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machine </a:t>
            </a:r>
            <a:r>
              <a:rPr lang="en-US" dirty="0" smtClean="0"/>
              <a:t>learning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data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berlabel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melatih</a:t>
            </a:r>
            <a:r>
              <a:rPr lang="en-US" dirty="0"/>
              <a:t> </a:t>
            </a:r>
            <a:r>
              <a:rPr lang="en-US" dirty="0" err="1"/>
              <a:t>algoritme</a:t>
            </a:r>
            <a:r>
              <a:rPr lang="en-US" dirty="0"/>
              <a:t> yang </a:t>
            </a:r>
            <a:r>
              <a:rPr lang="en-US" dirty="0" err="1"/>
              <a:t>mengklasifikasikan</a:t>
            </a:r>
            <a:r>
              <a:rPr lang="en-US" dirty="0"/>
              <a:t> data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 err="1"/>
              <a:t>Saat</a:t>
            </a:r>
            <a:r>
              <a:rPr lang="en-US" dirty="0"/>
              <a:t> data input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model,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menyesuaikan</a:t>
            </a:r>
            <a:r>
              <a:rPr lang="en-US" dirty="0"/>
              <a:t> </a:t>
            </a:r>
            <a:r>
              <a:rPr lang="en-US" dirty="0" err="1"/>
              <a:t>bobotnya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model </a:t>
            </a:r>
            <a:r>
              <a:rPr lang="en-US" dirty="0" err="1"/>
              <a:t>dipasang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. 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proses </a:t>
            </a:r>
            <a:r>
              <a:rPr lang="en-US" dirty="0" err="1"/>
              <a:t>validasi</a:t>
            </a:r>
            <a:r>
              <a:rPr lang="en-US" dirty="0"/>
              <a:t> </a:t>
            </a:r>
            <a:r>
              <a:rPr lang="en-US" dirty="0" err="1"/>
              <a:t>silang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model </a:t>
            </a:r>
            <a:r>
              <a:rPr lang="en-US" dirty="0" err="1"/>
              <a:t>menghindari</a:t>
            </a:r>
            <a:r>
              <a:rPr lang="en-US" dirty="0"/>
              <a:t> </a:t>
            </a:r>
            <a:r>
              <a:rPr lang="en-US" dirty="0" err="1">
                <a:hlinkClick r:id="rId2" tooltip="overfitting"/>
              </a:rPr>
              <a:t>overfitting</a:t>
            </a:r>
            <a:r>
              <a:rPr lang="en-US" dirty="0"/>
              <a:t> </a:t>
            </a:r>
            <a:r>
              <a:rPr lang="en-US" dirty="0" err="1"/>
              <a:t>atau</a:t>
            </a:r>
            <a:r>
              <a:rPr lang="en-US" dirty="0"/>
              <a:t> </a:t>
            </a:r>
            <a:r>
              <a:rPr lang="en-US" dirty="0" err="1" smtClean="0">
                <a:hlinkClick r:id="rId3" tooltip="kurang pas"/>
              </a:rPr>
              <a:t>underfitting</a:t>
            </a:r>
            <a:r>
              <a:rPr lang="en-US" dirty="0" smtClean="0"/>
              <a:t>.</a:t>
            </a:r>
          </a:p>
          <a:p>
            <a:r>
              <a:rPr lang="en-US" dirty="0" err="1"/>
              <a:t>Pembelajaran</a:t>
            </a:r>
            <a:r>
              <a:rPr lang="en-US" dirty="0"/>
              <a:t> yang </a:t>
            </a:r>
            <a:r>
              <a:rPr lang="en-US" dirty="0" err="1"/>
              <a:t>diawasi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memecahkan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nyata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>
                <a:solidFill>
                  <a:srgbClr val="92D050"/>
                </a:solidFill>
              </a:rPr>
              <a:t>mengklasifikasikan</a:t>
            </a:r>
            <a:r>
              <a:rPr lang="en-US" dirty="0">
                <a:solidFill>
                  <a:srgbClr val="92D050"/>
                </a:solidFill>
              </a:rPr>
              <a:t> spam </a:t>
            </a:r>
            <a:r>
              <a:rPr lang="en-US" dirty="0" err="1">
                <a:solidFill>
                  <a:srgbClr val="92D050"/>
                </a:solidFill>
              </a:rPr>
              <a:t>dalam</a:t>
            </a:r>
            <a:r>
              <a:rPr lang="en-US" dirty="0">
                <a:solidFill>
                  <a:srgbClr val="92D050"/>
                </a:solidFill>
              </a:rPr>
              <a:t> folder </a:t>
            </a:r>
            <a:r>
              <a:rPr lang="en-US" dirty="0" err="1">
                <a:solidFill>
                  <a:srgbClr val="92D050"/>
                </a:solidFill>
              </a:rPr>
              <a:t>terpisah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dari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kotak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masuk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Anda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Algoritma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supervised learning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/>
              <a:t>neural networks, </a:t>
            </a:r>
            <a:r>
              <a:rPr lang="en-US" dirty="0" smtClean="0"/>
              <a:t>naïve </a:t>
            </a:r>
            <a:r>
              <a:rPr lang="en-US" dirty="0" err="1"/>
              <a:t>bayes</a:t>
            </a:r>
            <a:r>
              <a:rPr lang="en-US" dirty="0"/>
              <a:t>, linear regression, logistic regression, random forest, support vector machine (SVM</a:t>
            </a:r>
            <a:r>
              <a:rPr lang="en-US" dirty="0" smtClean="0"/>
              <a:t>),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24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(Boston housing 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Keterangan</a:t>
            </a:r>
            <a:r>
              <a:rPr lang="en-US" dirty="0" smtClean="0"/>
              <a:t> dataset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>
                <a:hlinkClick r:id="rId3"/>
              </a:rPr>
              <a:t>disini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boston_dataset.DESCR</a:t>
            </a:r>
            <a:r>
              <a:rPr lang="en-US" dirty="0" smtClean="0"/>
              <a:t> #</a:t>
            </a:r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Dari </a:t>
            </a:r>
            <a:r>
              <a:rPr lang="en-US" dirty="0" err="1" smtClean="0"/>
              <a:t>dataframe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MEDV </a:t>
            </a:r>
            <a:r>
              <a:rPr lang="en-US" dirty="0" err="1" smtClean="0"/>
              <a:t>hilang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data,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target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kedalam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r>
              <a:rPr lang="en-US" dirty="0" smtClean="0"/>
              <a:t>:</a:t>
            </a:r>
          </a:p>
          <a:p>
            <a:r>
              <a:rPr lang="en-US" dirty="0" err="1"/>
              <a:t>boston</a:t>
            </a:r>
            <a:r>
              <a:rPr lang="en-US" dirty="0"/>
              <a:t>['MEDV'] = </a:t>
            </a:r>
            <a:r>
              <a:rPr lang="en-US" dirty="0" err="1" smtClean="0"/>
              <a:t>boston_dataset.target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I</a:t>
            </a:r>
            <a:r>
              <a:rPr lang="en-US" dirty="0" err="1" smtClean="0"/>
              <a:t>ngat</a:t>
            </a:r>
            <a:r>
              <a:rPr lang="en-US" dirty="0" smtClean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scikit</a:t>
            </a:r>
            <a:r>
              <a:rPr lang="en-US" dirty="0"/>
              <a:t>-learn </a:t>
            </a:r>
            <a:r>
              <a:rPr lang="en-US" dirty="0" err="1"/>
              <a:t>menginginkan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'</a:t>
            </a:r>
            <a:r>
              <a:rPr lang="en-US" dirty="0" err="1"/>
              <a:t>fitur</a:t>
            </a:r>
            <a:r>
              <a:rPr lang="en-US" dirty="0"/>
              <a:t>' </a:t>
            </a:r>
            <a:r>
              <a:rPr lang="en-US" dirty="0" err="1"/>
              <a:t>dan</a:t>
            </a:r>
            <a:r>
              <a:rPr lang="en-US" dirty="0"/>
              <a:t> target '</a:t>
            </a:r>
            <a:r>
              <a:rPr lang="en-US" dirty="0" err="1"/>
              <a:t>dalam</a:t>
            </a:r>
            <a:r>
              <a:rPr lang="en-US" dirty="0"/>
              <a:t> array yang </a:t>
            </a:r>
            <a:r>
              <a:rPr lang="en-US" dirty="0" err="1"/>
              <a:t>berbeda</a:t>
            </a:r>
            <a:r>
              <a:rPr lang="en-US" dirty="0"/>
              <a:t>, X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y:</a:t>
            </a:r>
          </a:p>
          <a:p>
            <a:r>
              <a:rPr lang="en-US" dirty="0"/>
              <a:t>X = </a:t>
            </a:r>
            <a:r>
              <a:rPr lang="en-US" dirty="0" err="1"/>
              <a:t>boston.drop</a:t>
            </a:r>
            <a:r>
              <a:rPr lang="en-US" dirty="0"/>
              <a:t>('MEDV', axis=1).</a:t>
            </a:r>
            <a:r>
              <a:rPr lang="en-US" dirty="0" smtClean="0"/>
              <a:t>values #</a:t>
            </a:r>
            <a:r>
              <a:rPr lang="en-US" dirty="0" err="1" smtClean="0"/>
              <a:t>menghapus</a:t>
            </a:r>
            <a:r>
              <a:rPr lang="en-US" dirty="0" smtClean="0"/>
              <a:t> data MEDV</a:t>
            </a:r>
            <a:endParaRPr lang="en-US" dirty="0"/>
          </a:p>
          <a:p>
            <a:r>
              <a:rPr lang="en-US" dirty="0"/>
              <a:t>y = </a:t>
            </a:r>
            <a:r>
              <a:rPr lang="en-US" dirty="0" err="1"/>
              <a:t>boston</a:t>
            </a:r>
            <a:r>
              <a:rPr lang="en-US" dirty="0"/>
              <a:t>['MEDV'].</a:t>
            </a:r>
            <a:r>
              <a:rPr lang="en-US" dirty="0" smtClean="0"/>
              <a:t>values #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data MEDV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24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(Boston housing 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Memprediksi</a:t>
            </a:r>
            <a:r>
              <a:rPr lang="en-US" dirty="0" smtClean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 smtClean="0"/>
              <a:t>fitur</a:t>
            </a:r>
            <a:r>
              <a:rPr lang="en-US" dirty="0"/>
              <a:t> </a:t>
            </a:r>
            <a:r>
              <a:rPr lang="en-US" dirty="0" err="1" smtClean="0"/>
              <a:t>yaitu</a:t>
            </a:r>
            <a:r>
              <a:rPr lang="sv-SE" dirty="0"/>
              <a:t> jumlah rata-rata kamar(room) dalam satu </a:t>
            </a:r>
            <a:r>
              <a:rPr lang="sv-SE" dirty="0" smtClean="0"/>
              <a:t>blok, maka langkah awal yang dilakukan adalah:</a:t>
            </a:r>
          </a:p>
          <a:p>
            <a:r>
              <a:rPr lang="sv-SE" dirty="0" smtClean="0"/>
              <a:t>#</a:t>
            </a:r>
            <a:r>
              <a:rPr lang="en-US" dirty="0" err="1"/>
              <a:t>membagi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room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X,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kelima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X room</a:t>
            </a:r>
            <a:endParaRPr lang="sv-SE" dirty="0" smtClean="0"/>
          </a:p>
          <a:p>
            <a:r>
              <a:rPr lang="en-US" dirty="0" err="1"/>
              <a:t>X_rooms</a:t>
            </a:r>
            <a:r>
              <a:rPr lang="en-US" dirty="0"/>
              <a:t> = X[:,5</a:t>
            </a:r>
            <a:r>
              <a:rPr lang="en-US" dirty="0" smtClean="0"/>
              <a:t>] </a:t>
            </a:r>
            <a:endParaRPr lang="en-US" dirty="0"/>
          </a:p>
          <a:p>
            <a:r>
              <a:rPr lang="en-US" dirty="0"/>
              <a:t>type(</a:t>
            </a:r>
            <a:r>
              <a:rPr lang="en-US" dirty="0" err="1"/>
              <a:t>X_rooms</a:t>
            </a:r>
            <a:r>
              <a:rPr lang="en-US" dirty="0"/>
              <a:t>), type(y) #</a:t>
            </a:r>
            <a:r>
              <a:rPr lang="en-US" dirty="0" err="1"/>
              <a:t>memeriksa</a:t>
            </a:r>
            <a:r>
              <a:rPr lang="en-US" dirty="0"/>
              <a:t> </a:t>
            </a:r>
            <a:r>
              <a:rPr lang="en-US" dirty="0" err="1"/>
              <a:t>tipe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6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(Boston housing 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array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r>
              <a:rPr lang="en-US" dirty="0"/>
              <a:t>, kami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pembentukan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(</a:t>
            </a:r>
            <a:r>
              <a:rPr lang="en-US" dirty="0">
                <a:solidFill>
                  <a:srgbClr val="92D050"/>
                </a:solidFill>
              </a:rPr>
              <a:t>reshape method</a:t>
            </a:r>
            <a:r>
              <a:rPr lang="en-US" dirty="0"/>
              <a:t>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mempertahankan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>
                <a:solidFill>
                  <a:srgbClr val="92D050"/>
                </a:solidFill>
              </a:rPr>
              <a:t>menambahkan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dimensi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lain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92D050"/>
                </a:solidFill>
              </a:rPr>
              <a:t>satu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dimensi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smtClean="0"/>
              <a:t>X:</a:t>
            </a:r>
          </a:p>
          <a:p>
            <a:pPr algn="just"/>
            <a:r>
              <a:rPr lang="en-US" dirty="0"/>
              <a:t>y= </a:t>
            </a:r>
            <a:r>
              <a:rPr lang="en-US" dirty="0" err="1"/>
              <a:t>y.reshape</a:t>
            </a:r>
            <a:r>
              <a:rPr lang="en-US" dirty="0"/>
              <a:t>(-1, 1)</a:t>
            </a:r>
          </a:p>
          <a:p>
            <a:pPr algn="just"/>
            <a:r>
              <a:rPr lang="en-US" dirty="0" err="1"/>
              <a:t>X_rooms</a:t>
            </a:r>
            <a:r>
              <a:rPr lang="en-US" dirty="0"/>
              <a:t> = </a:t>
            </a:r>
            <a:r>
              <a:rPr lang="en-US" dirty="0" err="1"/>
              <a:t>X_rooms.reshape</a:t>
            </a:r>
            <a:r>
              <a:rPr lang="en-US" dirty="0"/>
              <a:t>(-1, 1)</a:t>
            </a:r>
          </a:p>
          <a:p>
            <a:pPr algn="just"/>
            <a:r>
              <a:rPr lang="en-US" dirty="0" smtClean="0"/>
              <a:t>print(y) #</a:t>
            </a:r>
            <a:r>
              <a:rPr lang="en-US" dirty="0" err="1" smtClean="0"/>
              <a:t>cek</a:t>
            </a:r>
            <a:r>
              <a:rPr lang="en-US" dirty="0" smtClean="0"/>
              <a:t> array y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67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(Boston housing 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Plotting </a:t>
            </a:r>
            <a:r>
              <a:rPr lang="en-US" b="1" dirty="0"/>
              <a:t>house value vs. number of </a:t>
            </a:r>
            <a:r>
              <a:rPr lang="en-US" b="1" dirty="0" smtClean="0"/>
              <a:t>rooms: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import </a:t>
            </a:r>
            <a:r>
              <a:rPr lang="en-US" dirty="0" err="1"/>
              <a:t>matplotlib.pyplot</a:t>
            </a:r>
            <a:r>
              <a:rPr lang="en-US" dirty="0"/>
              <a:t> as 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 err="1"/>
              <a:t>plt.scatter</a:t>
            </a:r>
            <a:r>
              <a:rPr lang="en-US" dirty="0"/>
              <a:t>(</a:t>
            </a:r>
            <a:r>
              <a:rPr lang="en-US" dirty="0" err="1"/>
              <a:t>X_rooms</a:t>
            </a:r>
            <a:r>
              <a:rPr lang="en-US" dirty="0"/>
              <a:t>, y)</a:t>
            </a:r>
          </a:p>
          <a:p>
            <a:r>
              <a:rPr lang="en-US" dirty="0" err="1"/>
              <a:t>plt.ylabel</a:t>
            </a:r>
            <a:r>
              <a:rPr lang="en-US" dirty="0"/>
              <a:t>('Value of house /1000 ($)')</a:t>
            </a:r>
          </a:p>
          <a:p>
            <a:r>
              <a:rPr lang="en-US" dirty="0" err="1"/>
              <a:t>plt.xlabel</a:t>
            </a:r>
            <a:r>
              <a:rPr lang="en-US" dirty="0"/>
              <a:t>('Number of rooms')</a:t>
            </a:r>
          </a:p>
          <a:p>
            <a:r>
              <a:rPr lang="en-US" dirty="0" err="1"/>
              <a:t>plt.show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 smtClean="0"/>
              <a:t>Dari output plotting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, </a:t>
            </a:r>
            <a:r>
              <a:rPr lang="en-US" dirty="0"/>
              <a:t> 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kamar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588" y="2566819"/>
            <a:ext cx="3562847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0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Fitting a regression model (Menyesuaikan model regresi)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Kita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model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linier</a:t>
            </a:r>
            <a:r>
              <a:rPr lang="en-US" dirty="0" smtClean="0"/>
              <a:t>. </a:t>
            </a:r>
            <a:r>
              <a:rPr lang="en-US" dirty="0" err="1"/>
              <a:t>K</a:t>
            </a:r>
            <a:r>
              <a:rPr lang="en-US" dirty="0" err="1" smtClean="0"/>
              <a:t>emudian</a:t>
            </a:r>
            <a:r>
              <a:rPr lang="en-US" dirty="0" smtClean="0"/>
              <a:t> </a:t>
            </a:r>
            <a:r>
              <a:rPr lang="en-US" dirty="0" err="1"/>
              <a:t>menyesuaikan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data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reg.fit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meneruskan</a:t>
            </a:r>
            <a:r>
              <a:rPr lang="en-US" dirty="0"/>
              <a:t> data,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kamar</a:t>
            </a:r>
            <a:r>
              <a:rPr lang="en-US" dirty="0"/>
              <a:t> (</a:t>
            </a:r>
            <a:r>
              <a:rPr lang="en-US" dirty="0" err="1"/>
              <a:t>X_rooms</a:t>
            </a:r>
            <a:r>
              <a:rPr lang="en-US" dirty="0"/>
              <a:t>),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target: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(y</a:t>
            </a:r>
            <a:r>
              <a:rPr lang="en-US" dirty="0" smtClean="0"/>
              <a:t>). </a:t>
            </a:r>
          </a:p>
          <a:p>
            <a:pPr algn="just"/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regressor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rentang</a:t>
            </a:r>
            <a:r>
              <a:rPr lang="en-US" dirty="0"/>
              <a:t> data. Kita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mencapainya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np</a:t>
            </a:r>
            <a:r>
              <a:rPr lang="en-US" dirty="0" err="1">
                <a:solidFill>
                  <a:srgbClr val="FF0000"/>
                </a:solidFill>
              </a:rPr>
              <a:t>.</a:t>
            </a:r>
            <a:r>
              <a:rPr lang="en-US" dirty="0" err="1" smtClean="0">
                <a:solidFill>
                  <a:srgbClr val="FF0000"/>
                </a:solidFill>
              </a:rPr>
              <a:t>linspace</a:t>
            </a:r>
            <a:r>
              <a:rPr lang="en-US" dirty="0" smtClean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minimum </a:t>
            </a:r>
            <a:r>
              <a:rPr lang="en-US" dirty="0" err="1"/>
              <a:t>kamar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208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Fitting a regression model (Menyesuaikan model regresi)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</a:t>
            </a:r>
            <a:r>
              <a:rPr lang="en-US" dirty="0" err="1"/>
              <a:t>np</a:t>
            </a:r>
            <a:endParaRPr lang="en-US" dirty="0"/>
          </a:p>
          <a:p>
            <a:r>
              <a:rPr lang="en-US" dirty="0"/>
              <a:t>from </a:t>
            </a:r>
            <a:r>
              <a:rPr lang="en-US" dirty="0" err="1"/>
              <a:t>sklearn.linear_model</a:t>
            </a:r>
            <a:r>
              <a:rPr lang="en-US" dirty="0"/>
              <a:t> import </a:t>
            </a:r>
            <a:r>
              <a:rPr lang="en-US" dirty="0" err="1"/>
              <a:t>LinearRegression</a:t>
            </a:r>
            <a:endParaRPr lang="en-US" dirty="0"/>
          </a:p>
          <a:p>
            <a:r>
              <a:rPr lang="en-US" dirty="0" err="1"/>
              <a:t>reg</a:t>
            </a:r>
            <a:r>
              <a:rPr lang="en-US" dirty="0"/>
              <a:t> = </a:t>
            </a:r>
            <a:r>
              <a:rPr lang="en-US" dirty="0" err="1"/>
              <a:t>LinearRegression</a:t>
            </a:r>
            <a:r>
              <a:rPr lang="en-US" dirty="0"/>
              <a:t>()</a:t>
            </a:r>
          </a:p>
          <a:p>
            <a:r>
              <a:rPr lang="en-US" dirty="0" err="1"/>
              <a:t>reg.fit</a:t>
            </a:r>
            <a:r>
              <a:rPr lang="en-US" dirty="0"/>
              <a:t>(</a:t>
            </a:r>
            <a:r>
              <a:rPr lang="en-US" dirty="0" err="1"/>
              <a:t>X_rooms</a:t>
            </a:r>
            <a:r>
              <a:rPr lang="en-US" dirty="0"/>
              <a:t>, y)</a:t>
            </a:r>
          </a:p>
          <a:p>
            <a:r>
              <a:rPr lang="en-US" dirty="0" err="1"/>
              <a:t>prediction_space</a:t>
            </a:r>
            <a:r>
              <a:rPr lang="en-US" dirty="0"/>
              <a:t> = </a:t>
            </a:r>
            <a:r>
              <a:rPr lang="en-US" dirty="0" err="1"/>
              <a:t>np.linspace</a:t>
            </a:r>
            <a:r>
              <a:rPr lang="en-US" dirty="0"/>
              <a:t>(min(</a:t>
            </a:r>
            <a:r>
              <a:rPr lang="en-US" dirty="0" err="1"/>
              <a:t>X_rooms</a:t>
            </a:r>
            <a:r>
              <a:rPr lang="en-US" dirty="0"/>
              <a:t>),</a:t>
            </a:r>
          </a:p>
          <a:p>
            <a:r>
              <a:rPr lang="en-US" dirty="0"/>
              <a:t>max(</a:t>
            </a:r>
            <a:r>
              <a:rPr lang="en-US" dirty="0" err="1"/>
              <a:t>X_rooms</a:t>
            </a:r>
            <a:r>
              <a:rPr lang="en-US" dirty="0"/>
              <a:t>)).reshape(-1, 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0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Fitting a regression model (Menyesuaikan model regresi)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scatter plot:</a:t>
            </a:r>
          </a:p>
          <a:p>
            <a:r>
              <a:rPr lang="en-US" dirty="0" err="1"/>
              <a:t>plt.scatter</a:t>
            </a:r>
            <a:r>
              <a:rPr lang="en-US" dirty="0"/>
              <a:t>(</a:t>
            </a:r>
            <a:r>
              <a:rPr lang="en-US" dirty="0" err="1"/>
              <a:t>X_rooms</a:t>
            </a:r>
            <a:r>
              <a:rPr lang="en-US" dirty="0"/>
              <a:t>, y, color='blue')</a:t>
            </a:r>
          </a:p>
          <a:p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prediction_space</a:t>
            </a:r>
            <a:r>
              <a:rPr lang="en-US" dirty="0"/>
              <a:t>, </a:t>
            </a:r>
            <a:r>
              <a:rPr lang="en-US" dirty="0" err="1"/>
              <a:t>reg.predict</a:t>
            </a:r>
            <a:r>
              <a:rPr lang="en-US" dirty="0"/>
              <a:t>(</a:t>
            </a:r>
            <a:r>
              <a:rPr lang="en-US" dirty="0" err="1"/>
              <a:t>prediction_space</a:t>
            </a:r>
            <a:r>
              <a:rPr lang="en-US" dirty="0"/>
              <a:t>),</a:t>
            </a:r>
          </a:p>
          <a:p>
            <a:r>
              <a:rPr lang="en-US" dirty="0"/>
              <a:t>color='black', </a:t>
            </a:r>
            <a:r>
              <a:rPr lang="en-US" dirty="0" err="1"/>
              <a:t>linewidth</a:t>
            </a:r>
            <a:r>
              <a:rPr lang="en-US" dirty="0"/>
              <a:t>=3)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949" y="2286000"/>
            <a:ext cx="34009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7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www.ibm.com/cloud/learn/machine-learning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https://algorit.ma/blog/artificial-intelligence-deep-learning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cognitiveclass.ai/search?q=machine+learning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www.dicoding.com/academies/184</a:t>
            </a:r>
            <a:r>
              <a:rPr lang="en-US" dirty="0" smtClean="0"/>
              <a:t>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www.kdnuggets.com/2019/06/7-steps-mastering-data-preparation-python.html</a:t>
            </a:r>
            <a:r>
              <a:rPr lang="en-US" dirty="0" smtClean="0"/>
              <a:t>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towardsdatascience.com/the-ultimate-guide-to-data-cleaning-3969843991d4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developers.google.com/machine-learning/data-prep/construct/sampling-splitting/imbalanced-data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r>
              <a:rPr lang="en-US" dirty="0" smtClean="0"/>
              <a:t> Boston </a:t>
            </a:r>
            <a:r>
              <a:rPr lang="en-US" dirty="0" err="1" smtClean="0"/>
              <a:t>HOuSE</a:t>
            </a:r>
            <a:r>
              <a:rPr lang="en-US" smtClean="0"/>
              <a:t> PRICE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towardsdatascience.com/linear-regression-on-boston-housing-dataset-f409b7e4a155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https://www.engineeringbigdata.com/boston-dataset-scikit-learn-machine-learning-in-python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www.kaggle.com/shreayan98c/boston-house-price-prediction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towardsdatascience.com/machine-learning-project-predicting-boston-house-prices-with-regression-b4e47493633d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6"/>
              </a:rPr>
              <a:t>https://www.ritchieng.com/machine-learning-project-boston-home-prices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www.codersarts.com/post/predict-boston-house-prices-using-python-linear-regression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levelup.gitconnected.com/predict-boston-house-prices-using-python-linear-regression-90469e0a341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9"/>
              </a:rPr>
              <a:t>https://thinkingneuron.com/boston-housing-price-prediction-case-study-in-python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8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</a:t>
            </a:r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</a:t>
            </a:r>
            <a:r>
              <a:rPr lang="en-US" dirty="0" smtClean="0"/>
              <a:t>odel </a:t>
            </a:r>
            <a:r>
              <a:rPr lang="en-US" dirty="0">
                <a:solidFill>
                  <a:srgbClr val="92D050"/>
                </a:solidFill>
              </a:rPr>
              <a:t>unsupervised </a:t>
            </a:r>
            <a:r>
              <a:rPr lang="en-US" dirty="0" smtClean="0">
                <a:solidFill>
                  <a:srgbClr val="92D050"/>
                </a:solidFill>
              </a:rPr>
              <a:t>learning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/>
              <a:t>algoritme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mengelompokkan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data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berlabel</a:t>
            </a:r>
            <a:r>
              <a:rPr lang="en-US" dirty="0" smtClean="0"/>
              <a:t>.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tersembunyi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pengelompokan</a:t>
            </a:r>
            <a:r>
              <a:rPr lang="en-US" dirty="0"/>
              <a:t> data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campur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 smtClean="0"/>
              <a:t>.</a:t>
            </a:r>
          </a:p>
          <a:p>
            <a:r>
              <a:rPr lang="sv-SE" dirty="0"/>
              <a:t>Kemampuannya untuk menemukan persamaan dan perbedaan dalam informasi menjadikannya solusi ideal untuk analisis data eksplorasi, </a:t>
            </a:r>
            <a:r>
              <a:rPr lang="sv-SE" dirty="0" smtClean="0"/>
              <a:t>strategi </a:t>
            </a:r>
            <a:r>
              <a:rPr lang="en-US" dirty="0" smtClean="0"/>
              <a:t>cross-selling</a:t>
            </a:r>
            <a:r>
              <a:rPr lang="sv-SE" dirty="0" smtClean="0"/>
              <a:t>, </a:t>
            </a:r>
            <a:r>
              <a:rPr lang="sv-SE" dirty="0"/>
              <a:t>segmentasi pelanggan, pengenalan gambar dan </a:t>
            </a:r>
            <a:r>
              <a:rPr lang="sv-SE" dirty="0" smtClean="0"/>
              <a:t>pola gambar.</a:t>
            </a:r>
          </a:p>
          <a:p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model </a:t>
            </a:r>
            <a:r>
              <a:rPr lang="en-US" dirty="0" err="1"/>
              <a:t>melalui</a:t>
            </a:r>
            <a:r>
              <a:rPr lang="en-US" dirty="0"/>
              <a:t> proses </a:t>
            </a:r>
            <a:r>
              <a:rPr lang="en-US" dirty="0" err="1"/>
              <a:t>pengurangan</a:t>
            </a:r>
            <a:r>
              <a:rPr lang="en-US" dirty="0"/>
              <a:t> </a:t>
            </a:r>
            <a:r>
              <a:rPr lang="en-US" dirty="0" err="1" smtClean="0"/>
              <a:t>dimensi</a:t>
            </a:r>
            <a:r>
              <a:rPr lang="en-US" dirty="0" smtClean="0"/>
              <a:t>/dimensionality reduction;</a:t>
            </a:r>
            <a:r>
              <a:rPr lang="en-US" dirty="0"/>
              <a:t> 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/</a:t>
            </a:r>
            <a:r>
              <a:rPr lang="en-US" dirty="0"/>
              <a:t>principal component analysis</a:t>
            </a:r>
            <a:r>
              <a:rPr lang="en-US" dirty="0" smtClean="0"/>
              <a:t> </a:t>
            </a:r>
            <a:r>
              <a:rPr lang="en-US" dirty="0"/>
              <a:t>(PCA)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dekomposisi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 smtClean="0"/>
              <a:t>tunggal</a:t>
            </a:r>
            <a:r>
              <a:rPr lang="en-US" dirty="0" smtClean="0"/>
              <a:t>/</a:t>
            </a:r>
            <a:r>
              <a:rPr lang="en-US" dirty="0"/>
              <a:t>singular value decomposition</a:t>
            </a:r>
            <a:r>
              <a:rPr lang="en-US" dirty="0" smtClean="0"/>
              <a:t> </a:t>
            </a:r>
            <a:r>
              <a:rPr lang="en-US" dirty="0"/>
              <a:t>(SVD)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 smtClean="0"/>
              <a:t>.</a:t>
            </a:r>
          </a:p>
          <a:p>
            <a:r>
              <a:rPr lang="en-US" dirty="0" err="1"/>
              <a:t>Algoritma</a:t>
            </a:r>
            <a:r>
              <a:rPr lang="en-US" dirty="0"/>
              <a:t> lain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>
                <a:solidFill>
                  <a:srgbClr val="92D050"/>
                </a:solidFill>
              </a:rPr>
              <a:t>unsupervised </a:t>
            </a:r>
            <a:r>
              <a:rPr lang="en-US" dirty="0" smtClean="0">
                <a:solidFill>
                  <a:srgbClr val="92D050"/>
                </a:solidFill>
              </a:rPr>
              <a:t>learning</a:t>
            </a:r>
            <a:r>
              <a:rPr lang="en-US" dirty="0" smtClean="0"/>
              <a:t> </a:t>
            </a:r>
            <a:r>
              <a:rPr lang="en-US" dirty="0" err="1" smtClean="0"/>
              <a:t>termasuk</a:t>
            </a:r>
            <a:r>
              <a:rPr lang="en-US" dirty="0"/>
              <a:t> neural networks, k-means clustering, probabilistic clustering methods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6769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Semi-supervised </a:t>
            </a:r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gabungan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supervised learning </a:t>
            </a:r>
            <a:r>
              <a:rPr lang="en-US" dirty="0" err="1"/>
              <a:t>dan</a:t>
            </a:r>
            <a:r>
              <a:rPr lang="en-US" dirty="0"/>
              <a:t> unsupervised learning. Di </a:t>
            </a:r>
            <a:r>
              <a:rPr lang="en-US" dirty="0" err="1"/>
              <a:t>sini</a:t>
            </a:r>
            <a:r>
              <a:rPr lang="en-US" dirty="0"/>
              <a:t> dataset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pelatihan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label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/>
              <a:t>Google Photos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Google Photos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 </a:t>
            </a:r>
            <a:r>
              <a:rPr lang="en-US" i="1" dirty="0"/>
              <a:t>tag</a:t>
            </a:r>
            <a:r>
              <a:rPr lang="en-US" dirty="0"/>
              <a:t> </a:t>
            </a:r>
            <a:r>
              <a:rPr lang="en-US" dirty="0" err="1"/>
              <a:t>atau</a:t>
            </a:r>
            <a:r>
              <a:rPr lang="en-US" dirty="0"/>
              <a:t> label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orang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. </a:t>
            </a:r>
            <a:r>
              <a:rPr lang="en-US" dirty="0" err="1"/>
              <a:t>Alhasil</a:t>
            </a:r>
            <a:r>
              <a:rPr lang="en-US" dirty="0"/>
              <a:t>,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mengunggah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wajah</a:t>
            </a:r>
            <a:r>
              <a:rPr lang="en-US" dirty="0"/>
              <a:t> orang yang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beri</a:t>
            </a:r>
            <a:r>
              <a:rPr lang="en-US" dirty="0"/>
              <a:t> label, Google Photos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mengenali</a:t>
            </a:r>
            <a:r>
              <a:rPr lang="en-US" dirty="0"/>
              <a:t> orang </a:t>
            </a:r>
            <a:r>
              <a:rPr lang="en-US" dirty="0" err="1"/>
              <a:t>tersebut</a:t>
            </a:r>
            <a:r>
              <a:rPr lang="en-US" dirty="0" smtClean="0"/>
              <a:t>.</a:t>
            </a:r>
          </a:p>
          <a:p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model semi supervised learning </a:t>
            </a:r>
            <a:r>
              <a:rPr lang="en-US" dirty="0" err="1"/>
              <a:t>adalah</a:t>
            </a:r>
            <a:r>
              <a:rPr lang="en-US" dirty="0"/>
              <a:t> </a:t>
            </a:r>
            <a:r>
              <a:rPr lang="en-US" i="1" dirty="0"/>
              <a:t>Deep Belief Network</a:t>
            </a:r>
            <a:r>
              <a:rPr lang="en-US" dirty="0"/>
              <a:t> (DBNs). DBNs </a:t>
            </a:r>
            <a:r>
              <a:rPr lang="en-US" dirty="0" err="1"/>
              <a:t>adalah</a:t>
            </a:r>
            <a:r>
              <a:rPr lang="en-US" dirty="0"/>
              <a:t> model </a:t>
            </a:r>
            <a:r>
              <a:rPr lang="en-US" dirty="0" err="1"/>
              <a:t>grafis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multipel</a:t>
            </a:r>
            <a:r>
              <a:rPr lang="en-US" dirty="0"/>
              <a:t> layer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mengekstrak</a:t>
            </a:r>
            <a:r>
              <a:rPr lang="en-US" dirty="0"/>
              <a:t> data training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.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layer </a:t>
            </a:r>
            <a:r>
              <a:rPr lang="en-US" dirty="0" err="1"/>
              <a:t>pada</a:t>
            </a:r>
            <a:r>
              <a:rPr lang="en-US" dirty="0"/>
              <a:t> DBNs </a:t>
            </a:r>
            <a:r>
              <a:rPr lang="en-US" dirty="0" err="1"/>
              <a:t>adalah</a:t>
            </a:r>
            <a:r>
              <a:rPr lang="en-US" dirty="0"/>
              <a:t> </a:t>
            </a:r>
            <a:r>
              <a:rPr lang="en-US" i="1" dirty="0"/>
              <a:t>visible </a:t>
            </a:r>
            <a:r>
              <a:rPr lang="en-US" dirty="0" err="1"/>
              <a:t>atau</a:t>
            </a:r>
            <a:r>
              <a:rPr lang="en-US" dirty="0"/>
              <a:t> input layer </a:t>
            </a:r>
            <a:r>
              <a:rPr lang="en-US" dirty="0" err="1"/>
              <a:t>dan</a:t>
            </a:r>
            <a:r>
              <a:rPr lang="en-US" dirty="0"/>
              <a:t> </a:t>
            </a:r>
            <a:r>
              <a:rPr lang="en-US" i="1" dirty="0"/>
              <a:t>hidden layer.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0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</a:t>
            </a:r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Reinforcement Learning </a:t>
            </a:r>
            <a:r>
              <a:rPr lang="en-US" dirty="0" smtClean="0"/>
              <a:t>model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perilakunya</a:t>
            </a:r>
            <a:r>
              <a:rPr lang="en-US" dirty="0" smtClean="0"/>
              <a:t>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terawasi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algoritme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dilatih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data </a:t>
            </a:r>
            <a:r>
              <a:rPr lang="en-US" dirty="0" err="1"/>
              <a:t>sampel</a:t>
            </a:r>
            <a:r>
              <a:rPr lang="en-US" dirty="0"/>
              <a:t>. Model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sambil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trial and error</a:t>
            </a:r>
            <a:r>
              <a:rPr lang="en-US" dirty="0"/>
              <a:t>. 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yang </a:t>
            </a:r>
            <a:r>
              <a:rPr lang="en-US" dirty="0" err="1">
                <a:solidFill>
                  <a:srgbClr val="92D050"/>
                </a:solidFill>
              </a:rPr>
              <a:t>berhasil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akan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diperkuat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rekomendasi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Reinforcement learning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 </a:t>
            </a:r>
            <a:r>
              <a:rPr lang="en-US" i="1" dirty="0"/>
              <a:t>action, agent, environment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reward. </a:t>
            </a:r>
            <a:r>
              <a:rPr lang="en-US" dirty="0">
                <a:solidFill>
                  <a:srgbClr val="92D050"/>
                </a:solidFill>
              </a:rPr>
              <a:t>Action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yang </a:t>
            </a:r>
            <a:r>
              <a:rPr lang="en-US" dirty="0" err="1"/>
              <a:t>diambil</a:t>
            </a:r>
            <a:r>
              <a:rPr lang="en-US" dirty="0"/>
              <a:t>. </a:t>
            </a:r>
            <a:r>
              <a:rPr lang="en-US" dirty="0" err="1"/>
              <a:t>Misal</a:t>
            </a:r>
            <a:r>
              <a:rPr lang="en-US" dirty="0"/>
              <a:t>,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berkendara</a:t>
            </a:r>
            <a:r>
              <a:rPr lang="en-US" dirty="0"/>
              <a:t>, action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mengendalikan</a:t>
            </a:r>
            <a:r>
              <a:rPr lang="en-US" dirty="0"/>
              <a:t> </a:t>
            </a:r>
            <a:r>
              <a:rPr lang="en-US" dirty="0" err="1" smtClean="0"/>
              <a:t>kemudi</a:t>
            </a:r>
            <a:r>
              <a:rPr lang="en-US" dirty="0" smtClean="0"/>
              <a:t>. </a:t>
            </a:r>
            <a:r>
              <a:rPr lang="en-US" dirty="0">
                <a:solidFill>
                  <a:srgbClr val="92D050"/>
                </a:solidFill>
              </a:rPr>
              <a:t>Agent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yang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,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robot,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 </a:t>
            </a:r>
            <a:r>
              <a:rPr lang="en-US" dirty="0">
                <a:solidFill>
                  <a:srgbClr val="92D050"/>
                </a:solidFill>
              </a:rPr>
              <a:t>Environment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,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action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respon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data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set </a:t>
            </a:r>
            <a:r>
              <a:rPr lang="en-US" dirty="0" err="1"/>
              <a:t>observasi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. </a:t>
            </a:r>
            <a:r>
              <a:rPr lang="en-US" dirty="0">
                <a:solidFill>
                  <a:srgbClr val="92D050"/>
                </a:solidFill>
              </a:rPr>
              <a:t>Reward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agent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tantangan</a:t>
            </a:r>
            <a:r>
              <a:rPr lang="en-US" dirty="0"/>
              <a:t>. </a:t>
            </a:r>
            <a:r>
              <a:rPr lang="en-US" dirty="0" err="1"/>
              <a:t>Mekanisme</a:t>
            </a:r>
            <a:r>
              <a:rPr lang="en-US" dirty="0"/>
              <a:t> feedback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agent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mana</a:t>
            </a:r>
            <a:r>
              <a:rPr lang="en-US" dirty="0"/>
              <a:t> yang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kesuksesan</a:t>
            </a:r>
            <a:r>
              <a:rPr lang="en-US" dirty="0"/>
              <a:t> (</a:t>
            </a:r>
            <a:r>
              <a:rPr lang="en-US" dirty="0" err="1"/>
              <a:t>menghasilkan</a:t>
            </a:r>
            <a:r>
              <a:rPr lang="en-US" dirty="0"/>
              <a:t> reward),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kegagalan</a:t>
            </a:r>
            <a:r>
              <a:rPr lang="en-US" dirty="0"/>
              <a:t> (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penalti</a:t>
            </a:r>
            <a:r>
              <a:rPr lang="en-US" dirty="0"/>
              <a:t>). </a:t>
            </a:r>
            <a:r>
              <a:rPr lang="en-US" dirty="0" err="1"/>
              <a:t>Keempat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merepresentasikan</a:t>
            </a:r>
            <a:r>
              <a:rPr lang="en-US" dirty="0"/>
              <a:t> Markov decision process (MDP).</a:t>
            </a:r>
          </a:p>
        </p:txBody>
      </p:sp>
    </p:spTree>
    <p:extLst>
      <p:ext uri="{BB962C8B-B14F-4D97-AF65-F5344CB8AC3E}">
        <p14:creationId xmlns:p14="http://schemas.microsoft.com/office/powerpoint/2010/main" val="125327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</a:t>
            </a:r>
            <a:r>
              <a:rPr lang="en-US" dirty="0" err="1"/>
              <a:t>Populer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</a:t>
            </a:r>
            <a:r>
              <a:rPr lang="en-US" dirty="0" err="1"/>
              <a:t>memiliki</a:t>
            </a:r>
            <a:r>
              <a:rPr lang="en-US" dirty="0"/>
              <a:t> library </a:t>
            </a:r>
            <a:r>
              <a:rPr lang="en-US" dirty="0" err="1"/>
              <a:t>untuk</a:t>
            </a:r>
            <a:r>
              <a:rPr lang="en-US" dirty="0"/>
              <a:t> </a:t>
            </a:r>
            <a:r>
              <a:rPr lang="en-US" i="1" dirty="0"/>
              <a:t>data loading, visualization, statistics, data processing, natural language processing, image processing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lain </a:t>
            </a:r>
            <a:r>
              <a:rPr lang="en-US" dirty="0" err="1"/>
              <a:t>sebagainya</a:t>
            </a:r>
            <a:r>
              <a:rPr lang="en-US" dirty="0"/>
              <a:t>. </a:t>
            </a:r>
          </a:p>
          <a:p>
            <a:r>
              <a:rPr lang="en-US" dirty="0" err="1"/>
              <a:t>Beberapa</a:t>
            </a:r>
            <a:r>
              <a:rPr lang="en-US" dirty="0"/>
              <a:t> library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smtClean="0"/>
              <a:t>ML: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hlinkClick r:id="rId2"/>
              </a:rPr>
              <a:t>Numpy</a:t>
            </a:r>
            <a:r>
              <a:rPr lang="en-US" dirty="0"/>
              <a:t> 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terkenal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library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memproses</a:t>
            </a:r>
            <a:r>
              <a:rPr lang="en-US" dirty="0"/>
              <a:t> </a:t>
            </a:r>
            <a:r>
              <a:rPr lang="en-US" dirty="0" err="1"/>
              <a:t>larik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smtClean="0"/>
              <a:t>array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Pandas</a:t>
            </a:r>
            <a:r>
              <a:rPr lang="en-US" dirty="0"/>
              <a:t> 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library </a:t>
            </a:r>
            <a:r>
              <a:rPr lang="en-US" dirty="0" err="1"/>
              <a:t>favorit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manipulasi</a:t>
            </a:r>
            <a:r>
              <a:rPr lang="en-US" dirty="0"/>
              <a:t> data. 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hlinkClick r:id="rId4"/>
              </a:rPr>
              <a:t>Matplotlib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library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plot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2 </a:t>
            </a:r>
            <a:r>
              <a:rPr lang="en-US" dirty="0" err="1" smtClean="0"/>
              <a:t>dimensi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hlinkClick r:id="rId5"/>
              </a:rPr>
              <a:t>Scikit</a:t>
            </a:r>
            <a:r>
              <a:rPr lang="en-US" dirty="0">
                <a:hlinkClick r:id="rId5"/>
              </a:rPr>
              <a:t> </a:t>
            </a:r>
            <a:r>
              <a:rPr lang="en-US" dirty="0" smtClean="0">
                <a:hlinkClick r:id="rId5"/>
              </a:rPr>
              <a:t>Learn</a:t>
            </a:r>
            <a:r>
              <a:rPr lang="en-US" dirty="0" smtClean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machine learning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, </a:t>
            </a:r>
            <a:r>
              <a:rPr lang="en-US" dirty="0" err="1"/>
              <a:t>regresi</a:t>
            </a:r>
            <a:r>
              <a:rPr lang="en-US" dirty="0"/>
              <a:t>, clustering, dimensionality reduction,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data.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18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700</TotalTime>
  <Words>2314</Words>
  <Application>Microsoft Office PowerPoint</Application>
  <PresentationFormat>Widescreen</PresentationFormat>
  <Paragraphs>337</Paragraphs>
  <Slides>58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Calibri</vt:lpstr>
      <vt:lpstr>Tw Cen MT</vt:lpstr>
      <vt:lpstr>Tw Cen MT Condensed</vt:lpstr>
      <vt:lpstr>Wingdings</vt:lpstr>
      <vt:lpstr>Wingdings 3</vt:lpstr>
      <vt:lpstr>Integral</vt:lpstr>
      <vt:lpstr>Machine learning part 1</vt:lpstr>
      <vt:lpstr>Apa itu machine learning?</vt:lpstr>
      <vt:lpstr>AI VS Machine Learning vs Deep Learning</vt:lpstr>
      <vt:lpstr>Jenis-jenis Machine Learning</vt:lpstr>
      <vt:lpstr>Supervised Learning</vt:lpstr>
      <vt:lpstr>Unsupervised Learning</vt:lpstr>
      <vt:lpstr>Semi-supervised Learning</vt:lpstr>
      <vt:lpstr>Reinforcement Learning</vt:lpstr>
      <vt:lpstr>Library Populer pada Python</vt:lpstr>
      <vt:lpstr>Library Populer pada Python</vt:lpstr>
      <vt:lpstr>Data Collecting</vt:lpstr>
      <vt:lpstr>Data Collecting</vt:lpstr>
      <vt:lpstr>Data cleaning</vt:lpstr>
      <vt:lpstr>Data cleaning</vt:lpstr>
      <vt:lpstr>Data cleaning</vt:lpstr>
      <vt:lpstr>Data Preparation dengan Teknik One-Hot-Encoding</vt:lpstr>
      <vt:lpstr>Data Preparation dengan Teknik One-Hot-Encoding</vt:lpstr>
      <vt:lpstr>Data Preparation dengan Teknik One-Hot-Encoding</vt:lpstr>
      <vt:lpstr>Data Preparation dengan Teknik One-Hot-Encoding</vt:lpstr>
      <vt:lpstr>One hot encoding</vt:lpstr>
      <vt:lpstr>One hot encoding</vt:lpstr>
      <vt:lpstr>Data Preparation dengan Outlier Removal, Normalization dan Standardization</vt:lpstr>
      <vt:lpstr>Data Preparation dengan Outlier Removal, Normalization dan Standardization</vt:lpstr>
      <vt:lpstr>Data Preparation dengan Outlier Removal, Normalization dan Standardization</vt:lpstr>
      <vt:lpstr>Data Preparation dengan Outlier Removal, Normalization dan Standardization</vt:lpstr>
      <vt:lpstr>Data Preparation dengan Outlier Removal, Normalization dan Standardization</vt:lpstr>
      <vt:lpstr>Data Preparation dengan Outlier Removal, Normalization dan Standardization</vt:lpstr>
      <vt:lpstr>Data Preparation dengan Outlier Removal, Normalization dan Standardization</vt:lpstr>
      <vt:lpstr>Training Set dan Test Set</vt:lpstr>
      <vt:lpstr>Training Set dan Test Set</vt:lpstr>
      <vt:lpstr>Training Set dan Test Set</vt:lpstr>
      <vt:lpstr>Training Set dan Test Set</vt:lpstr>
      <vt:lpstr>SKLearn Train Test Split</vt:lpstr>
      <vt:lpstr>SKLearn Train Test Split</vt:lpstr>
      <vt:lpstr>Data Evaluation</vt:lpstr>
      <vt:lpstr>Data Evaluation</vt:lpstr>
      <vt:lpstr>Train, Test, Validation Set</vt:lpstr>
      <vt:lpstr>Train, Test, Validation Set</vt:lpstr>
      <vt:lpstr>Cross Validation</vt:lpstr>
      <vt:lpstr>Latihan SKLearn Cross Validation Split</vt:lpstr>
      <vt:lpstr>Latihan SKLearn Cross Validation Split</vt:lpstr>
      <vt:lpstr>Latihan SKLearn Cross Validation Split</vt:lpstr>
      <vt:lpstr>Latihan SKLearn Cross Validation Split</vt:lpstr>
      <vt:lpstr>Supervised learning</vt:lpstr>
      <vt:lpstr>Supervised learning</vt:lpstr>
      <vt:lpstr>Supervised learning (regression)</vt:lpstr>
      <vt:lpstr>Supervised learning (regression)</vt:lpstr>
      <vt:lpstr>Exercise (Boston housing data)</vt:lpstr>
      <vt:lpstr>Exercise (Boston housing data)</vt:lpstr>
      <vt:lpstr>Exercise (Boston housing data)</vt:lpstr>
      <vt:lpstr>Exercise (Boston housing data)</vt:lpstr>
      <vt:lpstr>Exercise (Boston housing data)</vt:lpstr>
      <vt:lpstr>Exercise (Boston housing data)</vt:lpstr>
      <vt:lpstr>Fitting a regression model (Menyesuaikan model regresi)</vt:lpstr>
      <vt:lpstr>Fitting a regression model (Menyesuaikan model regresi)</vt:lpstr>
      <vt:lpstr>Fitting a regression model (Menyesuaikan model regresi)</vt:lpstr>
      <vt:lpstr>referensi</vt:lpstr>
      <vt:lpstr>Referensi Boston HOuSE PRICE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part 1</dc:title>
  <dc:creator>Dell</dc:creator>
  <cp:lastModifiedBy>Dell</cp:lastModifiedBy>
  <cp:revision>67</cp:revision>
  <dcterms:created xsi:type="dcterms:W3CDTF">2021-07-22T03:30:33Z</dcterms:created>
  <dcterms:modified xsi:type="dcterms:W3CDTF">2021-07-28T14:13:43Z</dcterms:modified>
</cp:coreProperties>
</file>