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2"/>
  </p:notesMasterIdLst>
  <p:sldIdLst>
    <p:sldId id="256" r:id="rId2"/>
    <p:sldId id="417" r:id="rId3"/>
    <p:sldId id="418" r:id="rId4"/>
    <p:sldId id="371" r:id="rId5"/>
    <p:sldId id="373" r:id="rId6"/>
    <p:sldId id="374" r:id="rId7"/>
    <p:sldId id="301" r:id="rId8"/>
    <p:sldId id="302" r:id="rId9"/>
    <p:sldId id="305" r:id="rId10"/>
    <p:sldId id="306" r:id="rId11"/>
    <p:sldId id="307" r:id="rId12"/>
    <p:sldId id="309" r:id="rId13"/>
    <p:sldId id="308" r:id="rId14"/>
    <p:sldId id="310" r:id="rId15"/>
    <p:sldId id="311" r:id="rId16"/>
    <p:sldId id="312" r:id="rId17"/>
    <p:sldId id="313" r:id="rId18"/>
    <p:sldId id="314" r:id="rId19"/>
    <p:sldId id="316" r:id="rId20"/>
    <p:sldId id="317" r:id="rId21"/>
    <p:sldId id="393" r:id="rId22"/>
    <p:sldId id="406" r:id="rId23"/>
    <p:sldId id="318" r:id="rId24"/>
    <p:sldId id="320" r:id="rId25"/>
    <p:sldId id="321" r:id="rId26"/>
    <p:sldId id="323" r:id="rId27"/>
    <p:sldId id="322" r:id="rId28"/>
    <p:sldId id="324" r:id="rId29"/>
    <p:sldId id="325" r:id="rId30"/>
    <p:sldId id="326" r:id="rId31"/>
    <p:sldId id="327" r:id="rId32"/>
    <p:sldId id="328" r:id="rId33"/>
    <p:sldId id="329" r:id="rId34"/>
    <p:sldId id="413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95" r:id="rId48"/>
    <p:sldId id="400" r:id="rId49"/>
    <p:sldId id="401" r:id="rId50"/>
    <p:sldId id="402" r:id="rId51"/>
    <p:sldId id="403" r:id="rId52"/>
    <p:sldId id="404" r:id="rId53"/>
    <p:sldId id="342" r:id="rId54"/>
    <p:sldId id="343" r:id="rId55"/>
    <p:sldId id="344" r:id="rId56"/>
    <p:sldId id="345" r:id="rId57"/>
    <p:sldId id="407" r:id="rId58"/>
    <p:sldId id="415" r:id="rId59"/>
    <p:sldId id="346" r:id="rId60"/>
    <p:sldId id="347" r:id="rId61"/>
    <p:sldId id="348" r:id="rId62"/>
    <p:sldId id="349" r:id="rId63"/>
    <p:sldId id="350" r:id="rId64"/>
    <p:sldId id="351" r:id="rId65"/>
    <p:sldId id="352" r:id="rId66"/>
    <p:sldId id="354" r:id="rId67"/>
    <p:sldId id="355" r:id="rId68"/>
    <p:sldId id="356" r:id="rId69"/>
    <p:sldId id="357" r:id="rId70"/>
    <p:sldId id="358" r:id="rId71"/>
    <p:sldId id="359" r:id="rId72"/>
    <p:sldId id="361" r:id="rId73"/>
    <p:sldId id="362" r:id="rId74"/>
    <p:sldId id="411" r:id="rId75"/>
    <p:sldId id="360" r:id="rId76"/>
    <p:sldId id="364" r:id="rId77"/>
    <p:sldId id="365" r:id="rId78"/>
    <p:sldId id="375" r:id="rId79"/>
    <p:sldId id="366" r:id="rId80"/>
    <p:sldId id="367" r:id="rId81"/>
    <p:sldId id="368" r:id="rId82"/>
    <p:sldId id="369" r:id="rId83"/>
    <p:sldId id="396" r:id="rId84"/>
    <p:sldId id="397" r:id="rId85"/>
    <p:sldId id="398" r:id="rId86"/>
    <p:sldId id="399" r:id="rId87"/>
    <p:sldId id="409" r:id="rId88"/>
    <p:sldId id="420" r:id="rId89"/>
    <p:sldId id="419" r:id="rId90"/>
    <p:sldId id="421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91" r:id="rId104"/>
    <p:sldId id="388" r:id="rId105"/>
    <p:sldId id="389" r:id="rId106"/>
    <p:sldId id="390" r:id="rId107"/>
    <p:sldId id="412" r:id="rId108"/>
    <p:sldId id="289" r:id="rId109"/>
    <p:sldId id="290" r:id="rId110"/>
    <p:sldId id="299" r:id="rId1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65" autoAdjust="0"/>
  </p:normalViewPr>
  <p:slideViewPr>
    <p:cSldViewPr snapToGrid="0">
      <p:cViewPr varScale="1">
        <p:scale>
          <a:sx n="56" d="100"/>
          <a:sy n="56" d="100"/>
        </p:scale>
        <p:origin x="1055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F98B6-68DC-4492-B5D9-BC500C41B678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9B2B1-C4F8-45FB-8D62-4B6528FF4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7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d.wikipedia.org/wiki/Bahasa_Inggris" TargetMode="External"/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id.wikipedia.org/wiki/Arsitektu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https://towardsdatascience.com/the-essential-data-science-venn-diagram-35800c3bef40</a:t>
            </a:r>
          </a:p>
          <a:p>
            <a:r>
              <a:rPr lang="en-US" dirty="0" smtClean="0"/>
              <a:t>https://in.springboard.com/blog/what-is-data-scientist/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8365A1-5747-4260-A014-B155FD68D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57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https://stackoverflow.com/questions/42100306/python-get-index-range-of-all-substring-occurrences-in-string</a:t>
            </a:r>
          </a:p>
          <a:p>
            <a:r>
              <a:rPr lang="en-US" dirty="0" smtClean="0"/>
              <a:t>http://sticksandstones.kstrom.com/appen.html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99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https://stackoverflow.com/questions/28228383/difference-between-n-and-r-n-in-python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54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Cetak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Inggris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blueprint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adalah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kerangka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terperinci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sitektur"/>
              </a:rPr>
              <a:t>arsitektur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sebagai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landasan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pembuatan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kebijakan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meliputi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penetapan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tujuan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sasaran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penyusunan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strategi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pelaksanaan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program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fokus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kegiatan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langkah-langkah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atau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implementasi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dilaksanakan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oleh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setiap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unit di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lingkungan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kerja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https://www.w3resource.com/python-exercises/numpy/index.php#google_vignette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99B2B1-C4F8-45FB-8D62-4B6528FF4BB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9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3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3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14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02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2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9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22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7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4E156E4-1CF8-49CE-BD9B-7237FCAD0934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71160F-D5F0-4491-B34C-47C050EBE0D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12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default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kevdp.github.io/PythonDataScienceHandbook/" TargetMode="External"/><Relationship Id="rId5" Type="http://schemas.openxmlformats.org/officeDocument/2006/relationships/hyperlink" Target="https://www.w3resource.com/python-exercises/" TargetMode="External"/><Relationship Id="rId4" Type="http://schemas.openxmlformats.org/officeDocument/2006/relationships/hyperlink" Target="https://learn.datacamp.com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Sardi Irfansyah, S.T</a:t>
            </a:r>
            <a:r>
              <a:rPr lang="en-US" sz="2800" b="1" dirty="0"/>
              <a:t>., </a:t>
            </a:r>
            <a:r>
              <a:rPr lang="en-US" sz="2800" b="1" dirty="0" smtClean="0"/>
              <a:t>M.T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6440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b="1" dirty="0" smtClean="0"/>
              <a:t>multi word variable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b="1" dirty="0"/>
              <a:t>Camel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senin</a:t>
            </a:r>
            <a:r>
              <a:rPr lang="en-US" dirty="0" smtClean="0"/>
              <a:t>"</a:t>
            </a:r>
            <a:endParaRPr lang="en-US" dirty="0"/>
          </a:p>
          <a:p>
            <a:r>
              <a:rPr lang="en-US" b="1" dirty="0" smtClean="0"/>
              <a:t>Pascal Case</a:t>
            </a:r>
            <a:r>
              <a:rPr lang="en-US" dirty="0" smtClean="0"/>
              <a:t> : </a:t>
            </a:r>
            <a:r>
              <a:rPr lang="en-US" dirty="0" err="1"/>
              <a:t>M</a:t>
            </a:r>
            <a:r>
              <a:rPr lang="en-US" dirty="0" err="1" smtClean="0"/>
              <a:t>yVariableName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  <a:endParaRPr lang="en-US" dirty="0" smtClean="0"/>
          </a:p>
          <a:p>
            <a:r>
              <a:rPr lang="en-US" b="1" dirty="0"/>
              <a:t>Snake </a:t>
            </a:r>
            <a:r>
              <a:rPr lang="en-US" b="1" dirty="0" smtClean="0"/>
              <a:t>Case </a:t>
            </a:r>
            <a:r>
              <a:rPr lang="en-US" dirty="0" smtClean="0"/>
              <a:t>: </a:t>
            </a:r>
            <a:r>
              <a:rPr lang="en-US" dirty="0" err="1" smtClean="0"/>
              <a:t>my_variable_name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endParaRPr lang="en-US" dirty="0" smtClean="0"/>
          </a:p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memasukan</a:t>
            </a:r>
            <a:r>
              <a:rPr lang="en-US" dirty="0" smtClean="0"/>
              <a:t> </a:t>
            </a:r>
            <a:r>
              <a:rPr lang="en-US" dirty="0" err="1" smtClean="0"/>
              <a:t>banyak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line:</a:t>
            </a:r>
          </a:p>
          <a:p>
            <a:r>
              <a:rPr lang="en-US" dirty="0"/>
              <a:t>x, y, z =  "</a:t>
            </a:r>
            <a:r>
              <a:rPr lang="en-US" dirty="0" err="1"/>
              <a:t>sardi</a:t>
            </a:r>
            <a:r>
              <a:rPr lang="en-US" dirty="0"/>
              <a:t>", "</a:t>
            </a:r>
            <a:r>
              <a:rPr lang="en-US" dirty="0" err="1"/>
              <a:t>irfan</a:t>
            </a:r>
            <a:r>
              <a:rPr lang="en-US" dirty="0"/>
              <a:t>", "</a:t>
            </a:r>
            <a:r>
              <a:rPr lang="en-US" dirty="0" err="1"/>
              <a:t>ihsan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print(x)</a:t>
            </a:r>
            <a:br>
              <a:rPr lang="en-US" dirty="0"/>
            </a:br>
            <a:r>
              <a:rPr lang="en-US" dirty="0"/>
              <a:t>print(y)</a:t>
            </a:r>
            <a:br>
              <a:rPr lang="en-US" dirty="0"/>
            </a:br>
            <a:r>
              <a:rPr lang="en-US" dirty="0"/>
              <a:t>print(z)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variable:</a:t>
            </a:r>
          </a:p>
          <a:p>
            <a:r>
              <a:rPr lang="fr-FR" dirty="0"/>
              <a:t>x = y = z = </a:t>
            </a:r>
            <a:r>
              <a:rPr lang="en-US" dirty="0"/>
              <a:t> "</a:t>
            </a:r>
            <a:r>
              <a:rPr lang="en-US" dirty="0" err="1"/>
              <a:t>irfan</a:t>
            </a:r>
            <a:r>
              <a:rPr lang="en-US" dirty="0" smtClean="0"/>
              <a:t>"</a:t>
            </a:r>
            <a:r>
              <a:rPr lang="fr-FR" dirty="0"/>
              <a:t/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(x)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(y)</a:t>
            </a:r>
            <a:br>
              <a:rPr lang="fr-FR" dirty="0"/>
            </a:br>
            <a:r>
              <a:rPr lang="fr-FR" dirty="0" err="1"/>
              <a:t>print</a:t>
            </a:r>
            <a:r>
              <a:rPr lang="fr-FR" dirty="0"/>
              <a:t>(z)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1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Sejauh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 smtClean="0"/>
              <a:t>induknya</a:t>
            </a:r>
            <a:r>
              <a:rPr lang="en-US" dirty="0" smtClean="0"/>
              <a:t>. Kita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menggantikan</a:t>
            </a:r>
            <a:r>
              <a:rPr lang="en-US" dirty="0" smtClean="0"/>
              <a:t> pass). </a:t>
            </a:r>
            <a:r>
              <a:rPr lang="en-US" dirty="0" err="1" smtClean="0"/>
              <a:t>Fungsi</a:t>
            </a:r>
            <a:r>
              <a:rPr lang="en-US" dirty="0" smtClean="0"/>
              <a:t> __</a:t>
            </a:r>
            <a:r>
              <a:rPr lang="en-US" dirty="0" err="1"/>
              <a:t>init</a:t>
            </a:r>
            <a:r>
              <a:rPr lang="en-US" dirty="0" smtClean="0"/>
              <a:t>__()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kali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__(),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 smtClean="0"/>
              <a:t>__()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 </a:t>
            </a: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</a:t>
            </a:r>
            <a:r>
              <a:rPr lang="en-US" dirty="0" smtClean="0"/>
              <a:t>   Person</a:t>
            </a:r>
            <a:r>
              <a:rPr lang="en-US" dirty="0"/>
              <a:t>.__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tambahkan</a:t>
            </a:r>
            <a:r>
              <a:rPr lang="en-US" dirty="0" smtClean="0"/>
              <a:t> _</a:t>
            </a:r>
            <a:r>
              <a:rPr lang="en-US" dirty="0" err="1" smtClean="0"/>
              <a:t>init</a:t>
            </a:r>
            <a:r>
              <a:rPr lang="en-US" dirty="0" smtClean="0"/>
              <a:t>__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/>
              <a:t>mempertahankan</a:t>
            </a:r>
            <a:r>
              <a:rPr lang="en-US" dirty="0"/>
              <a:t> </a:t>
            </a:r>
            <a:r>
              <a:rPr lang="en-US" dirty="0" err="1"/>
              <a:t>pewarisan</a:t>
            </a:r>
            <a:r>
              <a:rPr lang="en-US" dirty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3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Python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super() </a:t>
            </a:r>
            <a:r>
              <a:rPr lang="en-US" dirty="0"/>
              <a:t>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anak</a:t>
            </a:r>
            <a:r>
              <a:rPr lang="en-US" dirty="0"/>
              <a:t>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induknya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 smtClean="0"/>
              <a:t>) #</a:t>
            </a:r>
            <a:r>
              <a:rPr lang="en-US" dirty="0" err="1" smtClean="0"/>
              <a:t>penambahan</a:t>
            </a:r>
            <a:r>
              <a:rPr lang="en-US" dirty="0" smtClean="0"/>
              <a:t> super() function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4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 smtClean="0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year):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super().__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self.graduationyear</a:t>
            </a:r>
            <a:r>
              <a:rPr lang="en-US" dirty="0"/>
              <a:t> = </a:t>
            </a:r>
            <a:r>
              <a:rPr lang="en-US" dirty="0" smtClean="0"/>
              <a:t>year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welcome(self):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</a:t>
            </a:r>
            <a:r>
              <a:rPr lang="en-US" dirty="0" smtClean="0"/>
              <a:t>("Welcome", 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, </a:t>
            </a:r>
            <a:r>
              <a:rPr lang="en-US" dirty="0" smtClean="0"/>
              <a:t>"to the class of", </a:t>
            </a:r>
            <a:r>
              <a:rPr lang="en-US" dirty="0" err="1"/>
              <a:t>self.graduationyear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Student("Mike", "Olsen",</a:t>
            </a:r>
            <a:r>
              <a:rPr lang="en-US" dirty="0" smtClean="0"/>
              <a:t>2022)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x.welcome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7200" b="1" u="sng" dirty="0" smtClean="0"/>
          </a:p>
          <a:p>
            <a:pPr marL="0" indent="0" algn="ctr">
              <a:buNone/>
            </a:pPr>
            <a:r>
              <a:rPr lang="en-US" sz="7200" b="1" u="sng" dirty="0" smtClean="0"/>
              <a:t>SESI 2</a:t>
            </a:r>
            <a:endParaRPr lang="en-US" sz="7200" b="1" u="sng" dirty="0"/>
          </a:p>
        </p:txBody>
      </p:sp>
    </p:spTree>
    <p:extLst>
      <p:ext uri="{BB962C8B-B14F-4D97-AF65-F5344CB8AC3E}">
        <p14:creationId xmlns:p14="http://schemas.microsoft.com/office/powerpoint/2010/main" val="17871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Anggap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. File </a:t>
            </a:r>
            <a:r>
              <a:rPr lang="en-US" dirty="0"/>
              <a:t>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simpan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file .</a:t>
            </a:r>
            <a:r>
              <a:rPr lang="en-US" dirty="0" err="1"/>
              <a:t>py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moduleTes.py yang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greeting(name):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("Hallo, </a:t>
            </a:r>
            <a:r>
              <a:rPr lang="en-US" dirty="0" err="1" smtClean="0"/>
              <a:t>salam</a:t>
            </a:r>
            <a:r>
              <a:rPr lang="en-US" dirty="0" smtClean="0"/>
              <a:t> </a:t>
            </a:r>
            <a:r>
              <a:rPr lang="en-US" dirty="0" err="1" smtClean="0"/>
              <a:t>kenal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name)</a:t>
            </a:r>
          </a:p>
          <a:p>
            <a:r>
              <a:rPr lang="sv-SE" dirty="0" smtClean="0"/>
              <a:t>Sekarang </a:t>
            </a:r>
            <a:r>
              <a:rPr lang="sv-SE" dirty="0"/>
              <a:t>kita dapat menggunakan modul yang baru saja kita buat, </a:t>
            </a:r>
            <a:r>
              <a:rPr lang="sv-SE" dirty="0" smtClean="0"/>
              <a:t>dengan menggunakan import:</a:t>
            </a:r>
          </a:p>
          <a:p>
            <a:r>
              <a:rPr lang="en-US" dirty="0" smtClean="0"/>
              <a:t>Import </a:t>
            </a:r>
            <a:r>
              <a:rPr lang="en-US" dirty="0" err="1" smtClean="0"/>
              <a:t>moduleTes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moduleTes2.greeting("</a:t>
            </a:r>
            <a:r>
              <a:rPr lang="en-US" dirty="0" err="1" smtClean="0"/>
              <a:t>Irfan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410207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Re-naming a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moduleTes2.py 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def</a:t>
            </a:r>
            <a:r>
              <a:rPr lang="en-US" dirty="0"/>
              <a:t> greeting(name</a:t>
            </a:r>
            <a:r>
              <a:rPr lang="en-US" dirty="0" smtClean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  a</a:t>
            </a:r>
            <a:r>
              <a:rPr lang="en-US" dirty="0"/>
              <a:t> </a:t>
            </a:r>
            <a:r>
              <a:rPr lang="en-US" dirty="0" smtClean="0"/>
              <a:t>= </a:t>
            </a:r>
            <a:r>
              <a:rPr lang="en-US" dirty="0"/>
              <a:t>'hallo ' </a:t>
            </a:r>
            <a:r>
              <a:rPr lang="en-US" dirty="0" smtClean="0"/>
              <a:t>+</a:t>
            </a:r>
            <a:r>
              <a:rPr lang="en-US" dirty="0"/>
              <a:t> name + '</a:t>
            </a:r>
            <a:r>
              <a:rPr lang="en-US" dirty="0" err="1"/>
              <a:t>syah</a:t>
            </a:r>
            <a:r>
              <a:rPr lang="en-US" dirty="0"/>
              <a:t>'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  </a:t>
            </a:r>
            <a:r>
              <a:rPr lang="en-US" dirty="0" smtClean="0"/>
              <a:t>return</a:t>
            </a:r>
            <a:r>
              <a:rPr lang="en-US" dirty="0"/>
              <a:t> </a:t>
            </a:r>
            <a:r>
              <a:rPr lang="en-US" dirty="0" smtClean="0"/>
              <a:t>a #</a:t>
            </a:r>
            <a:r>
              <a:rPr lang="en-US" dirty="0" err="1" smtClean="0"/>
              <a:t>kalau</a:t>
            </a:r>
            <a:r>
              <a:rPr lang="en-US" dirty="0" smtClean="0"/>
              <a:t> </a:t>
            </a:r>
            <a:r>
              <a:rPr lang="en-US" dirty="0" err="1" smtClean="0"/>
              <a:t>gak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return </a:t>
            </a:r>
            <a:r>
              <a:rPr lang="en-US" dirty="0" err="1" smtClean="0"/>
              <a:t>akan</a:t>
            </a:r>
            <a:r>
              <a:rPr lang="en-US" dirty="0" smtClean="0"/>
              <a:t> none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person1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  "name": "John",</a:t>
            </a:r>
            <a:br>
              <a:rPr lang="en-US" dirty="0"/>
            </a:br>
            <a:r>
              <a:rPr lang="en-US" dirty="0"/>
              <a:t>  "age": 36,</a:t>
            </a:r>
            <a:br>
              <a:rPr lang="en-US" dirty="0"/>
            </a:br>
            <a:r>
              <a:rPr lang="en-US" dirty="0"/>
              <a:t>  "country": "Norway"</a:t>
            </a:r>
            <a:br>
              <a:rPr lang="en-US" dirty="0"/>
            </a:br>
            <a:r>
              <a:rPr lang="en-US" dirty="0" smtClean="0"/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buat</a:t>
            </a:r>
            <a:r>
              <a:rPr lang="en-US" dirty="0" smtClean="0"/>
              <a:t> file tes2.py: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import </a:t>
            </a:r>
            <a:r>
              <a:rPr lang="en-US" dirty="0" smtClean="0"/>
              <a:t>moduleTes2 as </a:t>
            </a:r>
            <a:r>
              <a:rPr lang="en-US" dirty="0" err="1" smtClean="0"/>
              <a:t>mt</a:t>
            </a:r>
            <a:r>
              <a:rPr lang="en-US" dirty="0" smtClean="0"/>
              <a:t> #</a:t>
            </a:r>
            <a:r>
              <a:rPr lang="en-US" dirty="0" err="1" smtClean="0"/>
              <a:t>mengumbah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modul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memberi</a:t>
            </a:r>
            <a:r>
              <a:rPr lang="en-US" dirty="0" smtClean="0"/>
              <a:t> alias </a:t>
            </a:r>
            <a:r>
              <a:rPr lang="en-US" dirty="0" err="1" smtClean="0"/>
              <a:t>modul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a = </a:t>
            </a:r>
            <a:r>
              <a:rPr lang="en-US" dirty="0" smtClean="0"/>
              <a:t>mt.person1</a:t>
            </a:r>
            <a:r>
              <a:rPr lang="en-US" dirty="0"/>
              <a:t>["age"]</a:t>
            </a:r>
            <a:br>
              <a:rPr lang="en-US" dirty="0"/>
            </a:br>
            <a:r>
              <a:rPr lang="en-US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11738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From </a:t>
            </a:r>
            <a:r>
              <a:rPr lang="en-US" dirty="0" smtClean="0"/>
              <a:t>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from:</a:t>
            </a:r>
          </a:p>
          <a:p>
            <a:r>
              <a:rPr lang="en-US" dirty="0" smtClean="0"/>
              <a:t>from</a:t>
            </a:r>
            <a:r>
              <a:rPr lang="en-US" dirty="0"/>
              <a:t> </a:t>
            </a:r>
            <a:r>
              <a:rPr lang="en-US" dirty="0" smtClean="0"/>
              <a:t>moduleTes2</a:t>
            </a:r>
            <a:r>
              <a:rPr lang="en-US" dirty="0"/>
              <a:t> </a:t>
            </a:r>
            <a:r>
              <a:rPr lang="en-US" dirty="0" smtClean="0"/>
              <a:t>import person1 #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smtClean="0"/>
              <a:t>variable person1 yang </a:t>
            </a:r>
            <a:r>
              <a:rPr lang="en-US" dirty="0" err="1" smtClean="0"/>
              <a:t>diambil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 (person1["age</a:t>
            </a:r>
            <a:r>
              <a:rPr lang="en-US" dirty="0" smtClean="0"/>
              <a:t>"])</a:t>
            </a:r>
          </a:p>
          <a:p>
            <a:r>
              <a:rPr lang="en-US" dirty="0" smtClean="0"/>
              <a:t>print(greeting</a:t>
            </a:r>
            <a:r>
              <a:rPr lang="en-US" dirty="0"/>
              <a:t>("</a:t>
            </a:r>
            <a:r>
              <a:rPr lang="en-US" dirty="0" err="1"/>
              <a:t>Irfan</a:t>
            </a:r>
            <a:r>
              <a:rPr lang="en-US" dirty="0" smtClean="0"/>
              <a:t>")) #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</a:p>
          <a:p>
            <a:endParaRPr lang="en-US" dirty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 smtClean="0"/>
              <a:t>From moduleTes2 import * #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variable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diambil</a:t>
            </a:r>
            <a:endParaRPr lang="en-US" dirty="0" smtClean="0"/>
          </a:p>
          <a:p>
            <a:r>
              <a:rPr lang="en-US" dirty="0"/>
              <a:t>print (person1["age"])</a:t>
            </a:r>
          </a:p>
          <a:p>
            <a:r>
              <a:rPr lang="en-US" dirty="0"/>
              <a:t>print(greeting("</a:t>
            </a:r>
            <a:r>
              <a:rPr lang="en-US" dirty="0" err="1"/>
              <a:t>Irfan</a:t>
            </a:r>
            <a:r>
              <a:rPr lang="en-US" dirty="0"/>
              <a:t>")) </a:t>
            </a:r>
            <a:r>
              <a:rPr lang="en-US" dirty="0" smtClean="0"/>
              <a:t>#halo </a:t>
            </a:r>
            <a:r>
              <a:rPr lang="en-US" dirty="0" err="1" smtClean="0"/>
              <a:t>Irfansyah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274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Ada </a:t>
            </a:r>
            <a:r>
              <a:rPr lang="en-US" dirty="0" err="1" smtClean="0"/>
              <a:t>beberapa</a:t>
            </a:r>
            <a:r>
              <a:rPr lang="en-US" dirty="0" smtClean="0"/>
              <a:t> python library yang </a:t>
            </a:r>
            <a:r>
              <a:rPr lang="en-US" dirty="0" err="1" smtClean="0"/>
              <a:t>biasanya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 science </a:t>
            </a:r>
            <a:r>
              <a:rPr lang="en-US" dirty="0" err="1" smtClean="0"/>
              <a:t>yaitu</a:t>
            </a:r>
            <a:r>
              <a:rPr lang="en-US" dirty="0" smtClean="0"/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smtClean="0"/>
              <a:t>Pandas</a:t>
            </a:r>
            <a:r>
              <a:rPr lang="en-US" dirty="0" smtClean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 data, </a:t>
            </a:r>
            <a:r>
              <a:rPr lang="en-US" dirty="0" err="1"/>
              <a:t>mengecek</a:t>
            </a:r>
            <a:r>
              <a:rPr lang="en-US" dirty="0"/>
              <a:t> </a:t>
            </a:r>
            <a:r>
              <a:rPr lang="en-US" dirty="0" smtClean="0"/>
              <a:t>data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analisa</a:t>
            </a:r>
            <a:r>
              <a:rPr lang="en-US" dirty="0" smtClean="0"/>
              <a:t> data.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b="1" dirty="0" err="1" smtClean="0"/>
              <a:t>Numpy</a:t>
            </a:r>
            <a:r>
              <a:rPr lang="en-US" dirty="0" smtClean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terkenal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larik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array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memproses</a:t>
            </a:r>
            <a:r>
              <a:rPr lang="en-US" dirty="0" smtClean="0"/>
              <a:t> data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Matplotlib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library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/>
              <a:t>Matplotlib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plot </a:t>
            </a:r>
            <a:r>
              <a:rPr lang="en-US" dirty="0" err="1"/>
              <a:t>seperti</a:t>
            </a:r>
            <a:r>
              <a:rPr lang="en-US" dirty="0"/>
              <a:t> histogram, scatter plot,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batang</a:t>
            </a:r>
            <a:r>
              <a:rPr lang="en-US" dirty="0"/>
              <a:t>, pie chart,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Scikit</a:t>
            </a:r>
            <a:r>
              <a:rPr lang="en-US" b="1" dirty="0"/>
              <a:t> Learn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machine learning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, </a:t>
            </a:r>
            <a:r>
              <a:rPr lang="en-US" dirty="0" err="1"/>
              <a:t>regresi</a:t>
            </a:r>
            <a:r>
              <a:rPr lang="en-US" dirty="0"/>
              <a:t>, </a:t>
            </a:r>
            <a:r>
              <a:rPr lang="en-US" dirty="0" smtClean="0"/>
              <a:t>clustering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/>
              <a:t>pemrosesan</a:t>
            </a:r>
            <a:r>
              <a:rPr lang="en-US" dirty="0"/>
              <a:t> data.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b="1" dirty="0" err="1"/>
              <a:t>TensorFlow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model </a:t>
            </a:r>
            <a:r>
              <a:rPr lang="en-US" dirty="0" smtClean="0"/>
              <a:t>ML.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deep learning, computer vision, </a:t>
            </a:r>
            <a:r>
              <a:rPr lang="en-US" dirty="0" err="1"/>
              <a:t>pemrosesan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alami</a:t>
            </a:r>
            <a:r>
              <a:rPr lang="en-US" dirty="0"/>
              <a:t> (Natural Language Processing), </a:t>
            </a:r>
            <a:r>
              <a:rPr lang="en-US" dirty="0" err="1"/>
              <a:t>serta</a:t>
            </a:r>
            <a:r>
              <a:rPr lang="en-US" dirty="0"/>
              <a:t> reinforcement learning.</a:t>
            </a:r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 smtClean="0"/>
          </a:p>
          <a:p>
            <a:pPr marL="457200" indent="-457200" algn="just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1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2200" dirty="0" err="1"/>
              <a:t>thisdict</a:t>
            </a:r>
            <a:r>
              <a:rPr lang="en-US" sz="2200" dirty="0"/>
              <a:t> </a:t>
            </a:r>
            <a:r>
              <a:rPr lang="en-US" sz="2200" dirty="0" smtClean="0"/>
              <a:t>={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/>
              <a:t>  "brand": "Ford",</a:t>
            </a:r>
          </a:p>
          <a:p>
            <a:pPr marL="502920" lvl="3" indent="0">
              <a:buNone/>
            </a:pPr>
            <a:r>
              <a:rPr lang="en-US" sz="2200" dirty="0"/>
              <a:t>  "model": "Mustang",</a:t>
            </a:r>
          </a:p>
          <a:p>
            <a:pPr marL="502920" lvl="3" indent="0">
              <a:buNone/>
            </a:pPr>
            <a:r>
              <a:rPr lang="en-US" sz="2200" dirty="0"/>
              <a:t>  "year": 1964</a:t>
            </a:r>
          </a:p>
          <a:p>
            <a:pPr marL="502920" lvl="3" indent="0">
              <a:buNone/>
            </a:pPr>
            <a:r>
              <a:rPr lang="en-US" sz="2200" dirty="0"/>
              <a:t>}</a:t>
            </a:r>
          </a:p>
          <a:p>
            <a:pPr marL="502920" lvl="3" indent="0">
              <a:buNone/>
            </a:pPr>
            <a:r>
              <a:rPr lang="en-US" sz="2200" dirty="0" smtClean="0"/>
              <a:t>x </a:t>
            </a:r>
            <a:r>
              <a:rPr lang="en-US" sz="2200" dirty="0"/>
              <a:t>= </a:t>
            </a:r>
            <a:r>
              <a:rPr lang="en-US" sz="2200" dirty="0" err="1" smtClean="0"/>
              <a:t>thisdict.items</a:t>
            </a:r>
            <a:r>
              <a:rPr lang="en-US" sz="2200" dirty="0" smtClean="0"/>
              <a:t>()</a:t>
            </a:r>
            <a:endParaRPr lang="en-US" sz="2200" dirty="0"/>
          </a:p>
          <a:p>
            <a:pPr marL="502920" lvl="3" indent="0">
              <a:buNone/>
            </a:pPr>
            <a:r>
              <a:rPr lang="en-US" sz="2200" dirty="0" smtClean="0"/>
              <a:t>#print(</a:t>
            </a:r>
            <a:r>
              <a:rPr lang="en-US" sz="2200" dirty="0" err="1" smtClean="0"/>
              <a:t>len</a:t>
            </a:r>
            <a:r>
              <a:rPr lang="en-US" sz="2200" dirty="0" smtClean="0"/>
              <a:t>(x))</a:t>
            </a:r>
          </a:p>
          <a:p>
            <a:pPr marL="502920" lvl="3" indent="0">
              <a:buNone/>
            </a:pPr>
            <a:r>
              <a:rPr lang="en-US" sz="2200" dirty="0" smtClean="0"/>
              <a:t>#</a:t>
            </a:r>
            <a:r>
              <a:rPr lang="en-US" sz="2200" dirty="0" err="1" smtClean="0"/>
              <a:t>Thisdict</a:t>
            </a:r>
            <a:r>
              <a:rPr lang="en-US" sz="2200" dirty="0" smtClean="0"/>
              <a:t>[‘year]= 2000</a:t>
            </a:r>
          </a:p>
          <a:p>
            <a:pPr marL="502920" lvl="3" indent="0">
              <a:buNone/>
            </a:pPr>
            <a:r>
              <a:rPr lang="en-US" sz="2200" dirty="0" smtClean="0"/>
              <a:t>Print(x)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2100" dirty="0" err="1"/>
              <a:t>thisdict</a:t>
            </a:r>
            <a:r>
              <a:rPr lang="en-US" sz="2100" dirty="0"/>
              <a:t> </a:t>
            </a:r>
            <a:r>
              <a:rPr lang="en-US" sz="2100" dirty="0" smtClean="0"/>
              <a:t>={</a:t>
            </a:r>
            <a:endParaRPr lang="en-US" sz="2100" dirty="0"/>
          </a:p>
          <a:p>
            <a:pPr marL="502920" lvl="3" indent="0">
              <a:buNone/>
            </a:pPr>
            <a:r>
              <a:rPr lang="en-US" sz="2100" dirty="0"/>
              <a:t>  "brand": "Ford",</a:t>
            </a:r>
          </a:p>
          <a:p>
            <a:pPr marL="502920" lvl="3" indent="0">
              <a:buNone/>
            </a:pPr>
            <a:r>
              <a:rPr lang="en-US" sz="2100" dirty="0"/>
              <a:t>  "model": ["Mustang",'2'],</a:t>
            </a:r>
          </a:p>
          <a:p>
            <a:pPr marL="502920" lvl="3" indent="0">
              <a:buNone/>
            </a:pPr>
            <a:r>
              <a:rPr lang="en-US" sz="2100" dirty="0"/>
              <a:t>  "year": 1964</a:t>
            </a:r>
          </a:p>
          <a:p>
            <a:pPr marL="502920" lvl="3" indent="0">
              <a:buNone/>
            </a:pPr>
            <a:r>
              <a:rPr lang="en-US" sz="2100" dirty="0"/>
              <a:t>}</a:t>
            </a:r>
          </a:p>
          <a:p>
            <a:pPr marL="502920" lvl="3" indent="0">
              <a:buNone/>
            </a:pPr>
            <a:r>
              <a:rPr lang="en-US" sz="2100" dirty="0"/>
              <a:t>f</a:t>
            </a:r>
            <a:r>
              <a:rPr lang="en-US" sz="2100" dirty="0" smtClean="0"/>
              <a:t>or I in 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:</a:t>
            </a:r>
          </a:p>
          <a:p>
            <a:pPr marL="502920" lvl="3" indent="0">
              <a:buNone/>
            </a:pPr>
            <a:r>
              <a:rPr lang="en-US" sz="2100" dirty="0" smtClean="0"/>
              <a:t>  print(</a:t>
            </a:r>
            <a:r>
              <a:rPr lang="en-US" sz="2100" dirty="0" err="1" smtClean="0"/>
              <a:t>thisdict</a:t>
            </a:r>
            <a:r>
              <a:rPr lang="en-US" sz="2100" dirty="0" smtClean="0"/>
              <a:t>[</a:t>
            </a:r>
            <a:r>
              <a:rPr lang="en-US" sz="2100" dirty="0" err="1" smtClean="0"/>
              <a:t>i</a:t>
            </a:r>
            <a:r>
              <a:rPr lang="en-US" sz="2100" dirty="0" smtClean="0"/>
              <a:t>])</a:t>
            </a:r>
            <a:endParaRPr lang="en-US" sz="21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5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Kelvin ( K 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57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type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mendapatkan</a:t>
            </a:r>
            <a:r>
              <a:rPr lang="en-US" dirty="0" smtClean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type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 </a:t>
            </a:r>
            <a:r>
              <a:rPr lang="en-US" dirty="0" smtClean="0"/>
              <a:t>10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y = 11.5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z</a:t>
            </a:r>
            <a:r>
              <a:rPr lang="en-US" dirty="0" smtClean="0"/>
              <a:t> </a:t>
            </a:r>
            <a:r>
              <a:rPr lang="en-US" dirty="0"/>
              <a:t>= "</a:t>
            </a:r>
            <a:r>
              <a:rPr lang="en-US" dirty="0" err="1"/>
              <a:t>Kenshin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 smtClean="0"/>
              <a:t>print(type(x))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print(type(y))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print(type(z))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4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www.w3schools.com/python/default.asp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https://learn.datacamp.com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https://www.w3resource.com/python-exercises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6"/>
              </a:rPr>
              <a:t>https://jakevdp.github.io/PythonDataScienceHandbook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, string </a:t>
            </a:r>
            <a:r>
              <a:rPr lang="en-US" dirty="0" err="1"/>
              <a:t>dalam</a:t>
            </a:r>
            <a:r>
              <a:rPr lang="en-US" dirty="0"/>
              <a:t> Python </a:t>
            </a:r>
            <a:r>
              <a:rPr lang="en-US" dirty="0" err="1"/>
              <a:t>adalah</a:t>
            </a:r>
            <a:r>
              <a:rPr lang="en-US" dirty="0"/>
              <a:t> array byte yang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unicode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print(x[1])</a:t>
            </a:r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 smtClean="0"/>
              <a:t>()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 smtClean="0"/>
              <a:t>print(</a:t>
            </a:r>
            <a:r>
              <a:rPr lang="en-US" dirty="0" err="1" smtClean="0"/>
              <a:t>len</a:t>
            </a:r>
            <a:r>
              <a:rPr lang="en-US" dirty="0" smtClean="0"/>
              <a:t>(x))</a:t>
            </a:r>
          </a:p>
          <a:p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"</a:t>
            </a:r>
            <a:r>
              <a:rPr lang="en-US" dirty="0" smtClean="0"/>
              <a:t>game"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28016" lvl="1" indent="0">
              <a:buNone/>
            </a:pPr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 smtClean="0"/>
              <a:t>Tebak</a:t>
            </a:r>
            <a:r>
              <a:rPr lang="en-US" dirty="0" smtClean="0"/>
              <a:t> game!"</a:t>
            </a:r>
            <a:endParaRPr lang="en-US" dirty="0"/>
          </a:p>
          <a:p>
            <a:pPr marL="128016" lvl="1" indent="0">
              <a:buNone/>
            </a:pPr>
            <a:r>
              <a:rPr lang="en-US" dirty="0"/>
              <a:t>p</a:t>
            </a:r>
            <a:r>
              <a:rPr lang="en-US" dirty="0" smtClean="0"/>
              <a:t>rint('game</a:t>
            </a:r>
            <a:r>
              <a:rPr lang="en-US" dirty="0"/>
              <a:t>' in x</a:t>
            </a:r>
            <a:r>
              <a:rPr lang="en-US" dirty="0" smtClean="0"/>
              <a:t>) # </a:t>
            </a:r>
            <a:r>
              <a:rPr lang="en-US" dirty="0" err="1" smtClean="0"/>
              <a:t>outpuntya</a:t>
            </a:r>
            <a:r>
              <a:rPr lang="en-US" dirty="0" smtClean="0"/>
              <a:t> True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1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/>
              <a:t>Dapatkan karakter dari posisi 2 ke posisi 4</a:t>
            </a:r>
            <a:r>
              <a:rPr lang="fi-FI" dirty="0" smtClean="0"/>
              <a:t> </a:t>
            </a:r>
            <a:r>
              <a:rPr lang="fi-FI" dirty="0"/>
              <a:t>(tidak termasuk</a:t>
            </a:r>
            <a:r>
              <a:rPr lang="fi-FI" dirty="0" smtClean="0"/>
              <a:t>):</a:t>
            </a:r>
          </a:p>
          <a:p>
            <a:r>
              <a:rPr lang="en-US" dirty="0"/>
              <a:t>X=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print(X[2:4])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posisi</a:t>
            </a:r>
            <a:r>
              <a:rPr lang="en-US" dirty="0" smtClean="0"/>
              <a:t> 4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):</a:t>
            </a:r>
          </a:p>
          <a:p>
            <a:r>
              <a:rPr lang="en-US" dirty="0" smtClean="0"/>
              <a:t>print(X[:</a:t>
            </a:r>
            <a:r>
              <a:rPr lang="en-US" dirty="0"/>
              <a:t>4])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seni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2,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print(X[2:]) #output </a:t>
            </a:r>
            <a:r>
              <a:rPr lang="en-US" dirty="0" err="1" smtClean="0"/>
              <a:t>nin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07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b="1" dirty="0" err="1"/>
              <a:t>indeks</a:t>
            </a:r>
            <a:r>
              <a:rPr lang="en-US" b="1" dirty="0"/>
              <a:t> </a:t>
            </a:r>
            <a:r>
              <a:rPr lang="en-US" b="1" dirty="0" err="1"/>
              <a:t>negatif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memulai</a:t>
            </a:r>
            <a:r>
              <a:rPr lang="en-US" dirty="0"/>
              <a:t> </a:t>
            </a:r>
            <a:r>
              <a:rPr lang="en-US" dirty="0" err="1"/>
              <a:t>irisan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string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senin</a:t>
            </a:r>
            <a:r>
              <a:rPr lang="en-US" dirty="0"/>
              <a:t>"</a:t>
            </a:r>
          </a:p>
          <a:p>
            <a:r>
              <a:rPr lang="en-US" dirty="0" smtClean="0"/>
              <a:t>print(X[-3:-1]) #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Dapatkan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index -2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) :</a:t>
            </a:r>
          </a:p>
          <a:p>
            <a:r>
              <a:rPr lang="en-US" dirty="0"/>
              <a:t>print(X[:-2])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/>
              <a:t>Dapatkan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-2 </a:t>
            </a:r>
            <a:r>
              <a:rPr lang="en-US" dirty="0" err="1"/>
              <a:t>sampai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 smtClean="0"/>
              <a:t>:</a:t>
            </a:r>
          </a:p>
          <a:p>
            <a:r>
              <a:rPr lang="en-US" dirty="0"/>
              <a:t>print(X[-2:]) #</a:t>
            </a:r>
            <a:r>
              <a:rPr lang="en-US" dirty="0" err="1"/>
              <a:t>outputnya</a:t>
            </a:r>
            <a:r>
              <a:rPr lang="en-US" dirty="0"/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148877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Modify </a:t>
            </a:r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Menggunakan</a:t>
            </a:r>
            <a:r>
              <a:rPr lang="en-US" dirty="0" smtClean="0"/>
              <a:t> upper:</a:t>
            </a:r>
          </a:p>
          <a:p>
            <a:r>
              <a:rPr lang="en-US" dirty="0" smtClean="0"/>
              <a:t>X</a:t>
            </a:r>
            <a:r>
              <a:rPr lang="en-US" dirty="0"/>
              <a:t>= "</a:t>
            </a:r>
            <a:r>
              <a:rPr lang="en-US" dirty="0" err="1"/>
              <a:t>Kenshin</a:t>
            </a:r>
            <a:r>
              <a:rPr lang="en-US" dirty="0"/>
              <a:t>"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.upper</a:t>
            </a:r>
            <a:r>
              <a:rPr lang="en-US" dirty="0" smtClean="0"/>
              <a:t>())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KENSHIN</a:t>
            </a:r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lower: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X.lower</a:t>
            </a:r>
            <a:r>
              <a:rPr lang="en-US" dirty="0" smtClean="0"/>
              <a:t>()) </a:t>
            </a:r>
            <a:r>
              <a:rPr lang="en-US" dirty="0"/>
              <a:t>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err="1" smtClean="0"/>
              <a:t>kenshin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Menggunakan</a:t>
            </a:r>
            <a:r>
              <a:rPr lang="en-US" dirty="0" smtClean="0"/>
              <a:t> replace:</a:t>
            </a:r>
          </a:p>
          <a:p>
            <a:r>
              <a:rPr lang="en-US" dirty="0" smtClean="0"/>
              <a:t>print(</a:t>
            </a:r>
            <a:r>
              <a:rPr lang="en-US" dirty="0" err="1"/>
              <a:t>X</a:t>
            </a:r>
            <a:r>
              <a:rPr lang="en-US" dirty="0" err="1" smtClean="0"/>
              <a:t>.replace</a:t>
            </a:r>
            <a:r>
              <a:rPr lang="en-US" dirty="0"/>
              <a:t>("K",'s')) #</a:t>
            </a:r>
            <a:r>
              <a:rPr lang="en-US" dirty="0" smtClean="0"/>
              <a:t>output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0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SEarCHING</a:t>
            </a:r>
            <a:r>
              <a:rPr lang="en-US" dirty="0" smtClean="0"/>
              <a:t>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/>
              <a:t>Di mana dalam teks ada </a:t>
            </a:r>
            <a:r>
              <a:rPr lang="pl-PL" dirty="0" smtClean="0"/>
              <a:t>kata</a:t>
            </a:r>
            <a:r>
              <a:rPr lang="en-US" dirty="0"/>
              <a:t> '</a:t>
            </a:r>
            <a:r>
              <a:rPr lang="en-US" dirty="0" err="1"/>
              <a:t>belajar</a:t>
            </a:r>
            <a:r>
              <a:rPr lang="en-US" dirty="0"/>
              <a:t>':</a:t>
            </a:r>
            <a:endParaRPr lang="en-US" dirty="0" smtClean="0"/>
          </a:p>
          <a:p>
            <a:r>
              <a:rPr lang="en-US" dirty="0" smtClean="0"/>
              <a:t>txt</a:t>
            </a:r>
            <a:r>
              <a:rPr lang="en-US" dirty="0"/>
              <a:t>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txt.index</a:t>
            </a:r>
            <a:r>
              <a:rPr lang="en-US" dirty="0"/>
              <a:t>('</a:t>
            </a:r>
            <a:r>
              <a:rPr lang="en-US" dirty="0" err="1"/>
              <a:t>belajar</a:t>
            </a:r>
            <a:r>
              <a:rPr lang="en-US" dirty="0" smtClean="0"/>
              <a:t>')) #</a:t>
            </a:r>
            <a:r>
              <a:rPr lang="en-US" dirty="0" err="1"/>
              <a:t>outputnya</a:t>
            </a:r>
            <a:r>
              <a:rPr lang="en-US" dirty="0"/>
              <a:t> </a:t>
            </a:r>
            <a:r>
              <a:rPr lang="en-US" dirty="0" smtClean="0"/>
              <a:t>4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belajar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index </a:t>
            </a:r>
            <a:r>
              <a:rPr lang="en-US" dirty="0" err="1" smtClean="0"/>
              <a:t>ke</a:t>
            </a:r>
            <a:r>
              <a:rPr lang="en-US" dirty="0" smtClean="0"/>
              <a:t> 4</a:t>
            </a:r>
          </a:p>
          <a:p>
            <a:endParaRPr lang="en-US" dirty="0" smtClean="0"/>
          </a:p>
          <a:p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/>
              <a:t>kemunculan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huruf</a:t>
            </a:r>
            <a:r>
              <a:rPr lang="en-US" dirty="0"/>
              <a:t> 'o'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5:</a:t>
            </a:r>
          </a:p>
          <a:p>
            <a:r>
              <a:rPr lang="en-US" dirty="0"/>
              <a:t>txt= 'Ayo </a:t>
            </a:r>
            <a:r>
              <a:rPr lang="en-US" dirty="0" err="1"/>
              <a:t>belajar</a:t>
            </a:r>
            <a:r>
              <a:rPr lang="en-US" dirty="0"/>
              <a:t> python'</a:t>
            </a:r>
          </a:p>
          <a:p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('o',1,5</a:t>
            </a:r>
            <a:r>
              <a:rPr lang="en-US" dirty="0" smtClean="0"/>
              <a:t>)) # </a:t>
            </a:r>
            <a:r>
              <a:rPr lang="en-US" dirty="0" err="1" smtClean="0"/>
              <a:t>outputnya</a:t>
            </a:r>
            <a:r>
              <a:rPr lang="en-US" dirty="0" smtClean="0"/>
              <a:t> 2</a:t>
            </a:r>
          </a:p>
          <a:p>
            <a:endParaRPr lang="en-US" dirty="0"/>
          </a:p>
          <a:p>
            <a:r>
              <a:rPr lang="en-US" dirty="0" smtClean="0"/>
              <a:t>Index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dirty="0" err="1" smtClean="0"/>
              <a:t>pesai</a:t>
            </a:r>
            <a:r>
              <a:rPr lang="en-US" dirty="0" smtClean="0"/>
              <a:t> error </a:t>
            </a:r>
            <a:r>
              <a:rPr lang="en-US" dirty="0" err="1" smtClean="0"/>
              <a:t>jika</a:t>
            </a:r>
            <a:r>
              <a:rPr lang="en-US" dirty="0" smtClean="0"/>
              <a:t> string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ditemukan</a:t>
            </a:r>
            <a:r>
              <a:rPr lang="en-US" dirty="0" smtClean="0"/>
              <a:t> </a:t>
            </a:r>
            <a:r>
              <a:rPr lang="en-US" dirty="0" err="1" smtClean="0"/>
              <a:t>sedangkaan</a:t>
            </a:r>
            <a:r>
              <a:rPr lang="en-US" dirty="0" smtClean="0"/>
              <a:t> find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-1:</a:t>
            </a:r>
          </a:p>
          <a:p>
            <a:r>
              <a:rPr lang="en-US" dirty="0"/>
              <a:t>print(</a:t>
            </a:r>
            <a:r>
              <a:rPr lang="en-US" dirty="0" err="1"/>
              <a:t>txt.find</a:t>
            </a:r>
            <a:r>
              <a:rPr lang="en-US" dirty="0"/>
              <a:t>("q</a:t>
            </a:r>
            <a:r>
              <a:rPr lang="en-US" dirty="0" smtClean="0"/>
              <a:t>")) #output -1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txt.index</a:t>
            </a:r>
            <a:r>
              <a:rPr lang="en-US" dirty="0"/>
              <a:t>("q</a:t>
            </a:r>
            <a:r>
              <a:rPr lang="en-US" dirty="0" smtClean="0"/>
              <a:t>")) #output </a:t>
            </a:r>
            <a:r>
              <a:rPr lang="en-US" dirty="0" err="1" smtClean="0"/>
              <a:t>peringatan</a:t>
            </a:r>
            <a:r>
              <a:rPr lang="en-US" dirty="0" smtClean="0"/>
              <a:t> error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3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string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format</a:t>
            </a:r>
            <a:r>
              <a:rPr lang="en-US" b="1" dirty="0" smtClean="0"/>
              <a:t>()</a:t>
            </a:r>
            <a:r>
              <a:rPr lang="en-US" dirty="0" smtClean="0"/>
              <a:t>:</a:t>
            </a:r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</a:t>
            </a:r>
            <a:r>
              <a:rPr lang="en-US" dirty="0" smtClean="0"/>
              <a:t>)) #output: </a:t>
            </a:r>
            <a:r>
              <a:rPr lang="en-US" dirty="0" err="1" smtClean="0"/>
              <a:t>Umur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17</a:t>
            </a:r>
          </a:p>
          <a:p>
            <a:endParaRPr lang="en-US" dirty="0"/>
          </a:p>
          <a:p>
            <a:r>
              <a:rPr lang="en-US" dirty="0" err="1"/>
              <a:t>Metode</a:t>
            </a:r>
            <a:r>
              <a:rPr lang="en-US" dirty="0"/>
              <a:t> format()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placeholder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err="1"/>
              <a:t>umur</a:t>
            </a:r>
            <a:r>
              <a:rPr lang="en-US" dirty="0"/>
              <a:t> = 17</a:t>
            </a:r>
          </a:p>
          <a:p>
            <a:r>
              <a:rPr lang="en-US" dirty="0" err="1"/>
              <a:t>tmp_tinggal</a:t>
            </a:r>
            <a:r>
              <a:rPr lang="en-US" dirty="0"/>
              <a:t> = 'Jakarta'</a:t>
            </a:r>
          </a:p>
          <a:p>
            <a:r>
              <a:rPr lang="en-US" dirty="0"/>
              <a:t>status = 'single'</a:t>
            </a:r>
          </a:p>
          <a:p>
            <a:r>
              <a:rPr lang="en-US" dirty="0"/>
              <a:t>txt = "</a:t>
            </a:r>
            <a:r>
              <a:rPr lang="en-US" dirty="0" err="1"/>
              <a:t>Umur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{0},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tinggal</a:t>
            </a:r>
            <a:r>
              <a:rPr lang="en-US" dirty="0"/>
              <a:t> di {2}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{1}"</a:t>
            </a:r>
          </a:p>
          <a:p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</a:t>
            </a:r>
            <a:r>
              <a:rPr lang="en-US" dirty="0" err="1"/>
              <a:t>umur,status,tmp_tinggal</a:t>
            </a:r>
            <a:r>
              <a:rPr lang="en-US" dirty="0"/>
              <a:t>))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</a:t>
            </a:r>
            <a:r>
              <a:rPr lang="en-US" dirty="0" smtClean="0"/>
              <a:t>Character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menyisipkan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ilegal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string,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escape.</a:t>
            </a:r>
          </a:p>
          <a:p>
            <a:pPr marL="0" indent="0">
              <a:buNone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/>
              <a:t>escape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b="1" dirty="0" err="1"/>
              <a:t>garis</a:t>
            </a:r>
            <a:r>
              <a:rPr lang="en-US" b="1" dirty="0"/>
              <a:t> miring </a:t>
            </a:r>
            <a:r>
              <a:rPr lang="en-US" b="1" dirty="0" err="1" smtClean="0"/>
              <a:t>terbalik</a:t>
            </a:r>
            <a:r>
              <a:rPr lang="en-US" b="1" dirty="0" smtClean="0"/>
              <a:t>(backslash) \ </a:t>
            </a:r>
            <a:r>
              <a:rPr lang="en-US" dirty="0" err="1" smtClean="0"/>
              <a:t>diikuti</a:t>
            </a:r>
            <a:r>
              <a:rPr lang="en-US" dirty="0" smtClean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sisipkan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nl-NL" dirty="0"/>
              <a:t>txt = "Hallo "irfan" dan "jono" "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print(txt) # </a:t>
            </a:r>
            <a:r>
              <a:rPr lang="en-US" dirty="0" err="1" smtClean="0"/>
              <a:t>outputnya</a:t>
            </a:r>
            <a:r>
              <a:rPr lang="en-US" dirty="0" smtClean="0"/>
              <a:t>: error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Biar</a:t>
            </a:r>
            <a:r>
              <a:rPr lang="en-US" dirty="0" smtClean="0"/>
              <a:t> </a:t>
            </a:r>
            <a:r>
              <a:rPr lang="en-US" dirty="0" err="1" smtClean="0"/>
              <a:t>tereksekusi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smtClean="0"/>
              <a:t>escape </a:t>
            </a:r>
            <a:r>
              <a:rPr lang="en-US" b="1" dirty="0" smtClean="0"/>
              <a:t>\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nl-NL" dirty="0" smtClean="0"/>
              <a:t>txt </a:t>
            </a:r>
            <a:r>
              <a:rPr lang="nl-NL" dirty="0"/>
              <a:t>= "Hallo </a:t>
            </a:r>
            <a:r>
              <a:rPr lang="nl-NL" dirty="0" smtClean="0"/>
              <a:t>\"irfan\" </a:t>
            </a:r>
            <a:r>
              <a:rPr lang="nl-NL" dirty="0"/>
              <a:t>dan \"jono\" "</a:t>
            </a:r>
          </a:p>
          <a:p>
            <a:pPr marL="0" indent="0">
              <a:buNone/>
            </a:pPr>
            <a:r>
              <a:rPr lang="en-US" dirty="0" smtClean="0"/>
              <a:t>print(txt)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escape character:</a:t>
            </a:r>
          </a:p>
          <a:p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0789220"/>
              </p:ext>
            </p:extLst>
          </p:nvPr>
        </p:nvGraphicFramePr>
        <p:xfrm>
          <a:off x="2679206" y="3019832"/>
          <a:ext cx="5807590" cy="2515056"/>
        </p:xfrm>
        <a:graphic>
          <a:graphicData uri="http://schemas.openxmlformats.org/drawingml/2006/table">
            <a:tbl>
              <a:tblPr/>
              <a:tblGrid>
                <a:gridCol w="1638150"/>
                <a:gridCol w="416944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Code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Result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\'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Single Quote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\\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Backslash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\n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New Line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\r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Carriage Return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\t</a:t>
                      </a:r>
                    </a:p>
                  </a:txBody>
                  <a:tcPr marL="144855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Tab</a:t>
                      </a:r>
                    </a:p>
                  </a:txBody>
                  <a:tcPr marL="72428" marR="72428" marT="72428" marB="72428">
                    <a:lnL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053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053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9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BA7B9-4C11-4A23-ADBC-9ED3BAAF9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Data Science</a:t>
            </a:r>
            <a:r>
              <a:rPr lang="en-US" b="1" dirty="0" smtClean="0"/>
              <a:t>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CCEF54-DE05-4533-A004-CA3FEFF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150" y="2286000"/>
            <a:ext cx="4972050" cy="402336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i="0" dirty="0" smtClean="0">
                <a:solidFill>
                  <a:srgbClr val="05192D"/>
                </a:solidFill>
                <a:effectLst/>
                <a:latin typeface="Studio-Feixen-Sans"/>
              </a:rPr>
              <a:t>Data </a:t>
            </a:r>
            <a:r>
              <a:rPr lang="en-US" b="1" i="0" dirty="0">
                <a:solidFill>
                  <a:srgbClr val="05192D"/>
                </a:solidFill>
                <a:effectLst/>
                <a:latin typeface="Studio-Feixen-Sans"/>
              </a:rPr>
              <a:t>Science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adalah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seperangkat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metodologi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mengambil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,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mengelolah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data,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kemudian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melakuka</a:t>
            </a:r>
            <a:r>
              <a:rPr lang="en-US" dirty="0" err="1" smtClean="0">
                <a:solidFill>
                  <a:srgbClr val="05192D"/>
                </a:solidFill>
                <a:latin typeface="Studio-Feixen-Sans"/>
              </a:rPr>
              <a:t>n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analisis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serta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membuat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model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untuk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menarik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kesimpulan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 smtClean="0">
                <a:solidFill>
                  <a:srgbClr val="05192D"/>
                </a:solidFill>
                <a:effectLst/>
                <a:latin typeface="Studio-Feixen-Sans"/>
              </a:rPr>
              <a:t>berarti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meaningful 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conclusions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).</a:t>
            </a:r>
            <a:endParaRPr lang="en-US" dirty="0">
              <a:solidFill>
                <a:srgbClr val="05192D"/>
              </a:solidFill>
              <a:latin typeface="Studio-Feixen-San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9" y="2286000"/>
            <a:ext cx="4357686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3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Boolean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pengecekan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print(11 </a:t>
            </a:r>
            <a:r>
              <a:rPr lang="en-US" dirty="0"/>
              <a:t>&gt; </a:t>
            </a:r>
            <a:r>
              <a:rPr lang="en-US" dirty="0" smtClean="0"/>
              <a:t>8) #True</a:t>
            </a:r>
            <a:endParaRPr lang="en-US" dirty="0"/>
          </a:p>
          <a:p>
            <a:r>
              <a:rPr lang="en-US" dirty="0" smtClean="0"/>
              <a:t>print(12 </a:t>
            </a:r>
            <a:r>
              <a:rPr lang="en-US" dirty="0"/>
              <a:t>== </a:t>
            </a:r>
            <a:r>
              <a:rPr lang="en-US" dirty="0" smtClean="0"/>
              <a:t>7) #False</a:t>
            </a:r>
            <a:endParaRPr lang="en-US" dirty="0"/>
          </a:p>
          <a:p>
            <a:r>
              <a:rPr lang="en-US" dirty="0" smtClean="0"/>
              <a:t>print(11 </a:t>
            </a:r>
            <a:r>
              <a:rPr lang="en-US" dirty="0"/>
              <a:t>&lt; 9</a:t>
            </a:r>
            <a:r>
              <a:rPr lang="en-US" dirty="0" smtClean="0"/>
              <a:t>) #False</a:t>
            </a:r>
          </a:p>
          <a:p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 smtClean="0"/>
              <a:t>True</a:t>
            </a:r>
            <a:r>
              <a:rPr lang="en-US" dirty="0" smtClean="0"/>
              <a:t>: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("Hello"))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(15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dibawah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menghasilkan</a:t>
            </a:r>
            <a:r>
              <a:rPr lang="en-US" dirty="0" smtClean="0"/>
              <a:t> </a:t>
            </a:r>
            <a:r>
              <a:rPr lang="en-US" b="1" dirty="0" smtClean="0"/>
              <a:t>False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 smtClean="0"/>
              <a:t>print(</a:t>
            </a:r>
            <a:r>
              <a:rPr lang="en-US" dirty="0" err="1" smtClean="0"/>
              <a:t>bool</a:t>
            </a:r>
            <a:r>
              <a:rPr lang="en-US" dirty="0" smtClean="0"/>
              <a:t>(None</a:t>
            </a:r>
            <a:r>
              <a:rPr lang="en-US" dirty="0"/>
              <a:t>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(0))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/>
              <a:t>(""))</a:t>
            </a:r>
          </a:p>
          <a:p>
            <a:r>
              <a:rPr lang="en-US" dirty="0"/>
              <a:t>print(</a:t>
            </a:r>
            <a:r>
              <a:rPr lang="en-US" dirty="0" err="1"/>
              <a:t>bool</a:t>
            </a:r>
            <a:r>
              <a:rPr lang="en-US" dirty="0" smtClean="0"/>
              <a:t>(()))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0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print(type(10.7)) </a:t>
            </a:r>
            <a:r>
              <a:rPr lang="en-US" dirty="0" err="1" smtClean="0"/>
              <a:t>dan</a:t>
            </a:r>
            <a:r>
              <a:rPr lang="en-US" dirty="0" smtClean="0"/>
              <a:t> print(</a:t>
            </a:r>
            <a:r>
              <a:rPr lang="en-US" dirty="0" err="1" smtClean="0"/>
              <a:t>int</a:t>
            </a:r>
            <a:r>
              <a:rPr lang="en-US" dirty="0" smtClean="0"/>
              <a:t>(19.8))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2myName = “Bola“</a:t>
            </a:r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rint(2myName)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685800" lvl="4" indent="0">
              <a:buNone/>
            </a:pPr>
            <a:r>
              <a:rPr lang="en-US" sz="2000" dirty="0" smtClean="0"/>
              <a:t>My-Name </a:t>
            </a:r>
            <a:r>
              <a:rPr lang="en-US" sz="2000" dirty="0"/>
              <a:t>= </a:t>
            </a:r>
            <a:r>
              <a:rPr lang="en-US" sz="2000" dirty="0" smtClean="0"/>
              <a:t>“Budi“</a:t>
            </a:r>
            <a:endParaRPr lang="en-US" sz="2000" dirty="0"/>
          </a:p>
          <a:p>
            <a:pPr marL="685800" lvl="4" indent="0">
              <a:buNone/>
            </a:pPr>
            <a:r>
              <a:rPr lang="en-US" sz="2000" dirty="0"/>
              <a:t>p</a:t>
            </a:r>
            <a:r>
              <a:rPr lang="en-US" sz="2000" dirty="0" smtClean="0"/>
              <a:t>rint(My-Name)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685800" lvl="4" indent="0">
              <a:buNone/>
            </a:pPr>
            <a:r>
              <a:rPr lang="en-US" sz="1800" dirty="0"/>
              <a:t>x = </a:t>
            </a:r>
            <a:r>
              <a:rPr lang="en-US" sz="1800" dirty="0" smtClean="0"/>
              <a:t>“</a:t>
            </a:r>
            <a:r>
              <a:rPr lang="en-US" sz="1800" dirty="0" err="1" smtClean="0"/>
              <a:t>Mantap</a:t>
            </a:r>
            <a:r>
              <a:rPr lang="en-US" sz="1800" dirty="0" smtClean="0"/>
              <a:t>"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</a:t>
            </a:r>
            <a:r>
              <a:rPr lang="en-US" sz="1800" dirty="0" smtClean="0"/>
              <a:t>(“</a:t>
            </a:r>
            <a:r>
              <a:rPr lang="en-US" sz="1800" dirty="0" err="1" smtClean="0"/>
              <a:t>Rasanya</a:t>
            </a:r>
            <a:r>
              <a:rPr lang="en-US" sz="1800" dirty="0" smtClean="0"/>
              <a:t> </a:t>
            </a:r>
            <a:r>
              <a:rPr lang="en-US" sz="1800" dirty="0"/>
              <a:t>" + </a:t>
            </a:r>
            <a:r>
              <a:rPr lang="en-US" sz="1800" dirty="0" err="1" smtClean="0"/>
              <a:t>int</a:t>
            </a:r>
            <a:r>
              <a:rPr lang="en-US" sz="1800" dirty="0" smtClean="0"/>
              <a:t>(x))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73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x = </a:t>
            </a:r>
            <a:r>
              <a:rPr lang="en-US" sz="1900" dirty="0" smtClean="0"/>
              <a:t>[“Joni”, “</a:t>
            </a:r>
            <a:r>
              <a:rPr lang="en-US" sz="1900" dirty="0" err="1" smtClean="0"/>
              <a:t>Jono</a:t>
            </a:r>
            <a:r>
              <a:rPr lang="en-US" sz="1900" dirty="0" smtClean="0"/>
              <a:t>”, “</a:t>
            </a:r>
            <a:r>
              <a:rPr lang="en-US" sz="1900" dirty="0" err="1" smtClean="0"/>
              <a:t>Jojon</a:t>
            </a:r>
            <a:r>
              <a:rPr lang="en-US" sz="1900" dirty="0" smtClean="0"/>
              <a:t>”]</a:t>
            </a:r>
            <a:endParaRPr lang="en-US" sz="1900" dirty="0"/>
          </a:p>
          <a:p>
            <a:pPr marL="502920" lvl="3" indent="0">
              <a:buNone/>
            </a:pPr>
            <a:r>
              <a:rPr lang="en-US" sz="1900" dirty="0" smtClean="0"/>
              <a:t>print(type(x</a:t>
            </a:r>
            <a:r>
              <a:rPr lang="en-US" sz="1900" dirty="0"/>
              <a:t>)) 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Apa</a:t>
            </a:r>
            <a:r>
              <a:rPr lang="en-US" dirty="0"/>
              <a:t> 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float("</a:t>
            </a:r>
            <a:r>
              <a:rPr lang="en-US" dirty="0" smtClean="0"/>
              <a:t>4.3")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x </a:t>
            </a:r>
            <a:r>
              <a:rPr lang="en-US" dirty="0"/>
              <a:t>= </a:t>
            </a:r>
            <a:r>
              <a:rPr lang="en-US" dirty="0" err="1" smtClean="0"/>
              <a:t>str</a:t>
            </a:r>
            <a:r>
              <a:rPr lang="en-US" dirty="0" smtClean="0"/>
              <a:t>(4.7)</a:t>
            </a:r>
            <a:endParaRPr lang="en-US" dirty="0"/>
          </a:p>
          <a:p>
            <a:pPr marL="173736" lvl="1" indent="0">
              <a:buNone/>
            </a:pPr>
            <a:r>
              <a:rPr lang="en-US" dirty="0"/>
              <a:t>     p</a:t>
            </a:r>
            <a:r>
              <a:rPr lang="en-US" dirty="0" smtClean="0"/>
              <a:t>rint(7+x)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700" dirty="0"/>
              <a:t>x = </a:t>
            </a:r>
            <a:r>
              <a:rPr lang="en-US" sz="1700" dirty="0" err="1"/>
              <a:t>int</a:t>
            </a:r>
            <a:r>
              <a:rPr lang="en-US" sz="1700" dirty="0"/>
              <a:t>(4.7)</a:t>
            </a:r>
          </a:p>
          <a:p>
            <a:pPr marL="502920" lvl="3" indent="0">
              <a:buNone/>
            </a:pPr>
            <a:r>
              <a:rPr lang="en-US" sz="1700" dirty="0" smtClean="0"/>
              <a:t>Print(7+X)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6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</a:t>
            </a:r>
            <a:r>
              <a:rPr lang="en-US" dirty="0" err="1" smtClean="0"/>
              <a:t>Aritmatika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586663" y="2286000"/>
            <a:ext cx="3157538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x=11</a:t>
            </a:r>
          </a:p>
          <a:p>
            <a:r>
              <a:rPr lang="es-ES" dirty="0"/>
              <a:t>y=2</a:t>
            </a:r>
          </a:p>
          <a:p>
            <a:r>
              <a:rPr lang="es-ES" dirty="0" err="1"/>
              <a:t>print</a:t>
            </a:r>
            <a:r>
              <a:rPr lang="es-ES" dirty="0"/>
              <a:t>(x*y) #22</a:t>
            </a:r>
          </a:p>
          <a:p>
            <a:r>
              <a:rPr lang="es-ES" dirty="0" err="1"/>
              <a:t>print</a:t>
            </a:r>
            <a:r>
              <a:rPr lang="es-ES" dirty="0"/>
              <a:t>(x/y) #5.5</a:t>
            </a:r>
          </a:p>
          <a:p>
            <a:r>
              <a:rPr lang="es-ES" dirty="0" err="1"/>
              <a:t>print</a:t>
            </a:r>
            <a:r>
              <a:rPr lang="es-ES" dirty="0"/>
              <a:t>(x**y)#121</a:t>
            </a:r>
          </a:p>
          <a:p>
            <a:r>
              <a:rPr lang="es-ES" dirty="0" err="1"/>
              <a:t>print</a:t>
            </a:r>
            <a:r>
              <a:rPr lang="es-ES" dirty="0"/>
              <a:t>(x//y) #5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14717"/>
              </p:ext>
            </p:extLst>
          </p:nvPr>
        </p:nvGraphicFramePr>
        <p:xfrm>
          <a:off x="1204671" y="2286000"/>
          <a:ext cx="5967654" cy="402272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0992"/>
                <a:gridCol w="2322348"/>
                <a:gridCol w="1984314"/>
              </a:tblGrid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Operator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Name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Example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+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Addition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+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-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Subtraction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-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Multiplication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*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/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%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Modulus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% y</a:t>
                      </a:r>
                    </a:p>
                  </a:txBody>
                  <a:tcPr marL="58279" marR="58279" marT="58279" marB="58279"/>
                </a:tc>
              </a:tr>
              <a:tr h="5580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**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Exponentiation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x ** y</a:t>
                      </a:r>
                    </a:p>
                  </a:txBody>
                  <a:tcPr marL="58279" marR="58279" marT="58279" marB="58279"/>
                </a:tc>
              </a:tr>
              <a:tr h="337291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//</a:t>
                      </a:r>
                    </a:p>
                  </a:txBody>
                  <a:tcPr marL="116558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Floor division</a:t>
                      </a:r>
                    </a:p>
                  </a:txBody>
                  <a:tcPr marL="58279" marR="58279" marT="58279" marB="58279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x // y</a:t>
                      </a:r>
                    </a:p>
                  </a:txBody>
                  <a:tcPr marL="58279" marR="58279" marT="58279" marB="5827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7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7566" y="2205835"/>
            <a:ext cx="1659360" cy="4023360"/>
          </a:xfrm>
        </p:spPr>
        <p:txBody>
          <a:bodyPr>
            <a:normAutofit/>
          </a:bodyPr>
          <a:lstStyle/>
          <a:p>
            <a:r>
              <a:rPr lang="en-US" dirty="0" smtClean="0"/>
              <a:t>Example:</a:t>
            </a:r>
          </a:p>
          <a:p>
            <a:r>
              <a:rPr lang="en-US" dirty="0" smtClean="0"/>
              <a:t>x </a:t>
            </a:r>
            <a:r>
              <a:rPr lang="en-US" dirty="0"/>
              <a:t>= 5</a:t>
            </a:r>
          </a:p>
          <a:p>
            <a:r>
              <a:rPr lang="en-US" dirty="0"/>
              <a:t>x += 3</a:t>
            </a:r>
          </a:p>
          <a:p>
            <a:r>
              <a:rPr lang="en-US" dirty="0"/>
              <a:t>print(x)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18707"/>
              </p:ext>
            </p:extLst>
          </p:nvPr>
        </p:nvGraphicFramePr>
        <p:xfrm>
          <a:off x="1024129" y="2185988"/>
          <a:ext cx="6348221" cy="37725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41689"/>
                <a:gridCol w="1953266"/>
                <a:gridCol w="1953266"/>
              </a:tblGrid>
              <a:tr h="344221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Same As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5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+=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+=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+ 3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-=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-=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- 3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*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%=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%=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%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//=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//=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 x // 3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**=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**= 3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= x ** 3</a:t>
                      </a: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7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 logika digunakan untuk menggabungkan pernyataan </a:t>
            </a:r>
            <a:r>
              <a:rPr lang="sv-SE" dirty="0" smtClean="0"/>
              <a:t>kondisional: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11143"/>
              </p:ext>
            </p:extLst>
          </p:nvPr>
        </p:nvGraphicFramePr>
        <p:xfrm>
          <a:off x="1224692" y="3020223"/>
          <a:ext cx="5861909" cy="249966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32746"/>
                <a:gridCol w="2557463"/>
                <a:gridCol w="2171700"/>
              </a:tblGrid>
              <a:tr h="394894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Operator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Description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</a:t>
                      </a: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and 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Returns True if both statements are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and  x </a:t>
                      </a:r>
                      <a:r>
                        <a:rPr lang="en-US" dirty="0" smtClean="0">
                          <a:effectLst/>
                        </a:rPr>
                        <a:t>&lt;8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or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 </a:t>
                      </a:r>
                      <a:r>
                        <a:rPr lang="en-US" dirty="0" smtClean="0">
                          <a:effectLst/>
                        </a:rPr>
                        <a:t>4 </a:t>
                      </a:r>
                      <a:r>
                        <a:rPr lang="en-US" dirty="0">
                          <a:effectLst/>
                        </a:rPr>
                        <a:t>or x &lt; </a:t>
                      </a:r>
                      <a:r>
                        <a:rPr lang="en-US" dirty="0" smtClean="0">
                          <a:effectLst/>
                        </a:rPr>
                        <a:t>3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</a:t>
                      </a:r>
                    </a:p>
                  </a:txBody>
                  <a:tcPr marL="144855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2428" marR="72428" marT="72428" marB="7242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not(x &lt; </a:t>
                      </a:r>
                      <a:r>
                        <a:rPr lang="en-US" dirty="0" smtClean="0">
                          <a:effectLst/>
                        </a:rPr>
                        <a:t>6 </a:t>
                      </a:r>
                      <a:r>
                        <a:rPr lang="en-US" dirty="0">
                          <a:effectLst/>
                        </a:rPr>
                        <a:t>and x &lt; </a:t>
                      </a:r>
                      <a:r>
                        <a:rPr lang="en-US" dirty="0" smtClean="0">
                          <a:effectLst/>
                        </a:rPr>
                        <a:t>9)</a:t>
                      </a:r>
                      <a:endParaRPr lang="en-US" dirty="0">
                        <a:effectLst/>
                      </a:endParaRPr>
                    </a:p>
                  </a:txBody>
                  <a:tcPr marL="72428" marR="72428" marT="72428" marB="72428"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427490" y="3005935"/>
            <a:ext cx="4059659" cy="2923377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x = 6</a:t>
            </a:r>
          </a:p>
          <a:p>
            <a:pPr marL="0" indent="0">
              <a:buNone/>
            </a:pPr>
            <a:r>
              <a:rPr lang="en-US" dirty="0"/>
              <a:t>print(not(x &gt; </a:t>
            </a:r>
            <a:r>
              <a:rPr lang="en-US" dirty="0" smtClean="0"/>
              <a:t>5 </a:t>
            </a:r>
            <a:r>
              <a:rPr lang="en-US" dirty="0"/>
              <a:t>and x &lt; 8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#False</a:t>
            </a:r>
            <a:endParaRPr lang="en-US" dirty="0"/>
          </a:p>
          <a:p>
            <a:pPr marL="0" indent="0">
              <a:buFont typeface="Tw Cen MT" panose="020B0602020104020603" pitchFamily="34" charset="0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178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</a:t>
            </a:r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3825" y="2286000"/>
            <a:ext cx="3000376" cy="4023360"/>
          </a:xfrm>
        </p:spPr>
        <p:txBody>
          <a:bodyPr/>
          <a:lstStyle/>
          <a:p>
            <a:r>
              <a:rPr lang="en-US" dirty="0" err="1" smtClean="0"/>
              <a:t>Misal</a:t>
            </a:r>
            <a:r>
              <a:rPr lang="en-US" dirty="0" smtClean="0"/>
              <a:t>:</a:t>
            </a:r>
          </a:p>
          <a:p>
            <a:r>
              <a:rPr lang="es-ES" dirty="0"/>
              <a:t>x = 5</a:t>
            </a:r>
          </a:p>
          <a:p>
            <a:r>
              <a:rPr lang="es-ES" dirty="0"/>
              <a:t>y = </a:t>
            </a:r>
            <a:r>
              <a:rPr lang="es-ES" dirty="0" smtClean="0"/>
              <a:t>3</a:t>
            </a:r>
            <a:endParaRPr lang="es-ES" dirty="0"/>
          </a:p>
          <a:p>
            <a:r>
              <a:rPr lang="es-ES" dirty="0" err="1"/>
              <a:t>print</a:t>
            </a:r>
            <a:r>
              <a:rPr lang="es-ES" dirty="0"/>
              <a:t>(x != y</a:t>
            </a:r>
            <a:r>
              <a:rPr lang="es-ES" dirty="0" smtClean="0"/>
              <a:t>) #True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27775"/>
              </p:ext>
            </p:extLst>
          </p:nvPr>
        </p:nvGraphicFramePr>
        <p:xfrm>
          <a:off x="1137260" y="2253076"/>
          <a:ext cx="5963628" cy="402831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663139"/>
                <a:gridCol w="2312486"/>
                <a:gridCol w="1988003"/>
              </a:tblGrid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Operator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>
                          <a:effectLst/>
                        </a:rPr>
                        <a:t>Name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b="1" dirty="0">
                          <a:effectLst/>
                        </a:rPr>
                        <a:t>Example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==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==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!=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Not equal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!=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 y</a:t>
                      </a:r>
                    </a:p>
                  </a:txBody>
                  <a:tcPr marL="67666" marR="67666" marT="67666" marB="67666"/>
                </a:tc>
              </a:tr>
              <a:tr h="647899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&gt;=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Greater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&gt;= y</a:t>
                      </a:r>
                    </a:p>
                  </a:txBody>
                  <a:tcPr marL="67666" marR="67666" marT="67666" marB="67666"/>
                </a:tc>
              </a:tr>
              <a:tr h="391615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&lt;=</a:t>
                      </a:r>
                    </a:p>
                  </a:txBody>
                  <a:tcPr marL="135331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Less than or equal to</a:t>
                      </a:r>
                    </a:p>
                  </a:txBody>
                  <a:tcPr marL="67666" marR="67666" marT="67666" marB="6766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x &lt;= y</a:t>
                      </a:r>
                    </a:p>
                  </a:txBody>
                  <a:tcPr marL="67666" marR="67666" marT="67666" marB="676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60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List</a:t>
            </a:r>
            <a:r>
              <a:rPr lang="en-US" dirty="0" smtClean="0"/>
              <a:t> </a:t>
            </a:r>
            <a:r>
              <a:rPr lang="sv-SE" dirty="0"/>
              <a:t>digunakan untuk menyimpan beberapa item dalam satu variabel</a:t>
            </a:r>
            <a:r>
              <a:rPr lang="sv-SE" dirty="0" smtClean="0"/>
              <a:t>.</a:t>
            </a:r>
          </a:p>
          <a:p>
            <a:r>
              <a:rPr lang="en-US" dirty="0" smtClean="0"/>
              <a:t>List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b="1" dirty="0" err="1" smtClean="0"/>
              <a:t>tersusun</a:t>
            </a:r>
            <a:r>
              <a:rPr lang="en-US" b="1" dirty="0" smtClean="0"/>
              <a:t>/</a:t>
            </a:r>
            <a:r>
              <a:rPr lang="en-US" b="1" dirty="0" err="1" smtClean="0"/>
              <a:t>berurutan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 smtClean="0"/>
              <a:t>diubah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erta</a:t>
            </a:r>
            <a:r>
              <a:rPr lang="en-US" dirty="0" smtClean="0"/>
              <a:t> </a:t>
            </a:r>
            <a:r>
              <a:rPr lang="en-US" b="1" dirty="0" err="1"/>
              <a:t>m</a:t>
            </a:r>
            <a:r>
              <a:rPr lang="en-US" b="1" dirty="0" err="1" smtClean="0"/>
              <a:t>emungkinkan</a:t>
            </a:r>
            <a:r>
              <a:rPr lang="en-US" b="1" dirty="0" smtClean="0"/>
              <a:t> </a:t>
            </a:r>
            <a:r>
              <a:rPr lang="en-US" b="1" dirty="0" err="1" smtClean="0"/>
              <a:t>nilai</a:t>
            </a:r>
            <a:r>
              <a:rPr lang="en-US" b="1" dirty="0" smtClean="0"/>
              <a:t> </a:t>
            </a:r>
            <a:r>
              <a:rPr lang="en-US" b="1" dirty="0" err="1"/>
              <a:t>duplikat</a:t>
            </a:r>
            <a:r>
              <a:rPr lang="en-US" dirty="0" smtClean="0"/>
              <a:t>.</a:t>
            </a:r>
          </a:p>
          <a:p>
            <a:r>
              <a:rPr lang="en-US" sz="2000" dirty="0" smtClean="0"/>
              <a:t>list </a:t>
            </a:r>
            <a:r>
              <a:rPr lang="en-US" sz="2000" dirty="0"/>
              <a:t>= ['motor','</a:t>
            </a:r>
            <a:r>
              <a:rPr lang="en-US" sz="2000" dirty="0" err="1"/>
              <a:t>mobil</a:t>
            </a:r>
            <a:r>
              <a:rPr lang="en-US" sz="2000" dirty="0"/>
              <a:t>','</a:t>
            </a:r>
            <a:r>
              <a:rPr lang="en-US" sz="2000" dirty="0" err="1"/>
              <a:t>becak</a:t>
            </a:r>
            <a:r>
              <a:rPr lang="en-US" sz="2000" dirty="0"/>
              <a:t>','</a:t>
            </a:r>
            <a:r>
              <a:rPr lang="en-US" sz="2000" dirty="0" err="1"/>
              <a:t>sepeda</a:t>
            </a:r>
            <a:r>
              <a:rPr lang="en-US" sz="2000" dirty="0" smtClean="0"/>
              <a:t>','</a:t>
            </a:r>
            <a:r>
              <a:rPr lang="en-US" sz="2000" dirty="0" err="1" smtClean="0"/>
              <a:t>pesawat</a:t>
            </a:r>
            <a:r>
              <a:rPr lang="en-US" sz="2000" dirty="0"/>
              <a:t>']</a:t>
            </a:r>
            <a:br>
              <a:rPr lang="en-US" sz="2000" dirty="0"/>
            </a:br>
            <a:r>
              <a:rPr lang="en-US" sz="2000" dirty="0" smtClean="0"/>
              <a:t>print(list) </a:t>
            </a:r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len</a:t>
            </a:r>
            <a:r>
              <a:rPr lang="en-US" sz="2000" dirty="0" smtClean="0"/>
              <a:t>(list)) #output: 5</a:t>
            </a:r>
          </a:p>
          <a:p>
            <a:r>
              <a:rPr lang="en-US" sz="2000" dirty="0" smtClean="0"/>
              <a:t>print(type(list)) </a:t>
            </a:r>
          </a:p>
          <a:p>
            <a:r>
              <a:rPr lang="en-US" sz="2000" dirty="0" smtClean="0"/>
              <a:t>print(list[1]) #</a:t>
            </a:r>
            <a:r>
              <a:rPr lang="en-US" sz="2000" dirty="0" err="1" smtClean="0"/>
              <a:t>mobil</a:t>
            </a:r>
            <a:endParaRPr lang="en-US" sz="2000" dirty="0" smtClean="0"/>
          </a:p>
          <a:p>
            <a:r>
              <a:rPr lang="en-US" sz="2000" dirty="0" smtClean="0"/>
              <a:t>print(list</a:t>
            </a:r>
            <a:r>
              <a:rPr lang="en-US" sz="2000" dirty="0"/>
              <a:t>[-1</a:t>
            </a:r>
            <a:r>
              <a:rPr lang="en-US" sz="2000" dirty="0" smtClean="0"/>
              <a:t>]) #</a:t>
            </a:r>
            <a:r>
              <a:rPr lang="en-US" sz="2000" dirty="0" err="1" smtClean="0"/>
              <a:t>pesawat</a:t>
            </a:r>
            <a:endParaRPr lang="en-US" sz="2000" dirty="0" smtClean="0"/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Tw Cen MT" panose="020B0602020104020603" pitchFamily="34" charset="0"/>
              <a:buChar char=" "/>
            </a:pPr>
            <a:r>
              <a:rPr lang="en-US" sz="2000" dirty="0"/>
              <a:t>print(list[2:4]) #['</a:t>
            </a:r>
            <a:r>
              <a:rPr lang="en-US" sz="2000" dirty="0" err="1"/>
              <a:t>becak</a:t>
            </a:r>
            <a:r>
              <a:rPr lang="en-US" sz="2000" dirty="0"/>
              <a:t>', '</a:t>
            </a:r>
            <a:r>
              <a:rPr lang="en-US" sz="2000" dirty="0" err="1"/>
              <a:t>sepeda</a:t>
            </a:r>
            <a:r>
              <a:rPr lang="en-US" sz="2000" dirty="0"/>
              <a:t>']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1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/>
              <a:t>u</a:t>
            </a:r>
            <a:r>
              <a:rPr lang="en-US" dirty="0" err="1" smtClean="0"/>
              <a:t>bah</a:t>
            </a:r>
            <a:r>
              <a:rPr lang="en-US" dirty="0" smtClean="0"/>
              <a:t> </a:t>
            </a:r>
            <a:r>
              <a:rPr lang="en-US" dirty="0"/>
              <a:t>item </a:t>
            </a:r>
            <a:r>
              <a:rPr lang="en-US" dirty="0" smtClean="0"/>
              <a:t>di </a:t>
            </a:r>
            <a:r>
              <a:rPr lang="en-US" dirty="0" err="1" smtClean="0"/>
              <a:t>dalam</a:t>
            </a:r>
            <a:r>
              <a:rPr lang="en-US" dirty="0" smtClean="0"/>
              <a:t> list:</a:t>
            </a:r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  <a:br>
              <a:rPr lang="en-US" sz="2400" dirty="0"/>
            </a:br>
            <a:r>
              <a:rPr lang="en-US" sz="2400" dirty="0"/>
              <a:t>list[2] = "taxi"</a:t>
            </a:r>
          </a:p>
          <a:p>
            <a:r>
              <a:rPr lang="en-US" sz="2400" dirty="0" smtClean="0"/>
              <a:t>print(list</a:t>
            </a:r>
            <a:r>
              <a:rPr lang="en-US" sz="2400" dirty="0"/>
              <a:t>)  </a:t>
            </a:r>
            <a:r>
              <a:rPr lang="en-US" sz="2400" dirty="0" smtClean="0"/>
              <a:t>#output: [</a:t>
            </a:r>
            <a:r>
              <a:rPr lang="en-US" sz="2400" dirty="0"/>
              <a:t>'motor', '</a:t>
            </a:r>
            <a:r>
              <a:rPr lang="en-US" sz="2400" dirty="0" err="1"/>
              <a:t>mobil</a:t>
            </a:r>
            <a:r>
              <a:rPr lang="en-US" sz="2400" dirty="0"/>
              <a:t>', 'taxi',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  <a:p>
            <a:r>
              <a:rPr lang="en-US" sz="2400" dirty="0"/>
              <a:t>list = ['motor','</a:t>
            </a:r>
            <a:r>
              <a:rPr lang="en-US" sz="2400" dirty="0" err="1"/>
              <a:t>mobil</a:t>
            </a:r>
            <a:r>
              <a:rPr lang="en-US" sz="2400" dirty="0"/>
              <a:t>','</a:t>
            </a:r>
            <a:r>
              <a:rPr lang="en-US" sz="2400" dirty="0" err="1"/>
              <a:t>becak</a:t>
            </a:r>
            <a:r>
              <a:rPr lang="en-US" sz="2400" dirty="0"/>
              <a:t>','</a:t>
            </a:r>
            <a:r>
              <a:rPr lang="en-US" sz="2400" dirty="0" err="1"/>
              <a:t>sepeda</a:t>
            </a:r>
            <a:r>
              <a:rPr lang="en-US" sz="2400" dirty="0"/>
              <a:t>','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>list[1:3]= ["taxi","</a:t>
            </a:r>
            <a:r>
              <a:rPr lang="en-US" sz="2400" dirty="0" err="1"/>
              <a:t>transjakarta</a:t>
            </a:r>
            <a:r>
              <a:rPr lang="en-US" sz="2400" dirty="0" smtClean="0"/>
              <a:t>"]</a:t>
            </a:r>
            <a:endParaRPr lang="en-US" sz="2400" dirty="0"/>
          </a:p>
          <a:p>
            <a:r>
              <a:rPr lang="en-US" sz="2400" dirty="0"/>
              <a:t>print(list) </a:t>
            </a:r>
            <a:r>
              <a:rPr lang="en-US" sz="2400" dirty="0" smtClean="0"/>
              <a:t>#output: [</a:t>
            </a:r>
            <a:r>
              <a:rPr lang="en-US" sz="2400" dirty="0"/>
              <a:t>'motor', 'taxi', '</a:t>
            </a:r>
            <a:r>
              <a:rPr lang="en-US" sz="2400" dirty="0" err="1"/>
              <a:t>transjakarta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 smtClean="0"/>
              <a:t>']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3002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append: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list = ['motor','</a:t>
            </a:r>
            <a:r>
              <a:rPr lang="en-US" sz="1400" dirty="0" err="1"/>
              <a:t>mobil</a:t>
            </a:r>
            <a:r>
              <a:rPr lang="en-US" sz="1400" dirty="0"/>
              <a:t>','</a:t>
            </a:r>
            <a:r>
              <a:rPr lang="en-US" sz="1400" dirty="0" err="1"/>
              <a:t>becak</a:t>
            </a:r>
            <a:r>
              <a:rPr lang="en-US" sz="1400" dirty="0"/>
              <a:t>','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list.append</a:t>
            </a:r>
            <a:r>
              <a:rPr lang="en-US" sz="1400" dirty="0"/>
              <a:t>("taxi</a:t>
            </a:r>
            <a:r>
              <a:rPr lang="en-US" sz="1400" dirty="0" smtClean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insert:</a:t>
            </a:r>
            <a:endParaRPr lang="en-US" sz="14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list.insert</a:t>
            </a:r>
            <a:r>
              <a:rPr lang="en-US" sz="1400" dirty="0"/>
              <a:t>(2, "</a:t>
            </a:r>
            <a:r>
              <a:rPr lang="en-US" sz="1400" dirty="0" err="1"/>
              <a:t>ojek</a:t>
            </a:r>
            <a:r>
              <a:rPr lang="en-US" sz="1400" dirty="0"/>
              <a:t>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print(list) # 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ojek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/>
              <a:t>', 'taxi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extend: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 = ['motor','</a:t>
            </a:r>
            <a:r>
              <a:rPr lang="en-US" sz="1400" dirty="0" err="1" smtClean="0"/>
              <a:t>mobil</a:t>
            </a:r>
            <a:r>
              <a:rPr lang="en-US" sz="1400" dirty="0" smtClean="0"/>
              <a:t>','</a:t>
            </a:r>
            <a:r>
              <a:rPr lang="en-US" sz="1400" dirty="0" err="1" smtClean="0"/>
              <a:t>becak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l</a:t>
            </a:r>
            <a:r>
              <a:rPr lang="en-US" sz="1400" dirty="0" smtClean="0"/>
              <a:t>ist2 </a:t>
            </a:r>
            <a:r>
              <a:rPr lang="en-US" sz="1400" dirty="0"/>
              <a:t>= ['</a:t>
            </a:r>
            <a:r>
              <a:rPr lang="en-US" sz="1400" dirty="0" err="1"/>
              <a:t>sepeda</a:t>
            </a:r>
            <a:r>
              <a:rPr lang="en-US" sz="1400" dirty="0"/>
              <a:t>','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List3 = list + list2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list.extend</a:t>
            </a:r>
            <a:r>
              <a:rPr lang="en-US" sz="1400" dirty="0" smtClean="0"/>
              <a:t>(list2)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 smtClean="0"/>
              <a:t>  print(list</a:t>
            </a:r>
            <a:r>
              <a:rPr lang="en-US" sz="1400" dirty="0"/>
              <a:t>) #['motor', '</a:t>
            </a:r>
            <a:r>
              <a:rPr lang="en-US" sz="1400" dirty="0" err="1"/>
              <a:t>mobil</a:t>
            </a:r>
            <a:r>
              <a:rPr lang="en-US" sz="1400" dirty="0"/>
              <a:t>', '</a:t>
            </a:r>
            <a:r>
              <a:rPr lang="en-US" sz="1400" dirty="0" err="1"/>
              <a:t>becak</a:t>
            </a:r>
            <a:r>
              <a:rPr lang="en-US" sz="1400" dirty="0"/>
              <a:t>', '</a:t>
            </a:r>
            <a:r>
              <a:rPr lang="en-US" sz="1400" dirty="0" err="1"/>
              <a:t>sepeda</a:t>
            </a:r>
            <a:r>
              <a:rPr lang="en-US" sz="1400" dirty="0"/>
              <a:t>', '</a:t>
            </a:r>
            <a:r>
              <a:rPr lang="en-US" sz="1400" dirty="0" err="1"/>
              <a:t>pesawat</a:t>
            </a:r>
            <a:r>
              <a:rPr lang="en-US" sz="1400" dirty="0" smtClean="0"/>
              <a:t>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print(list3)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/>
            </a:r>
            <a:br>
              <a:rPr lang="en-US" sz="1400" dirty="0"/>
            </a:b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5155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0B160-782E-4BD4-9F94-6961417B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data do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ADA389-0DF7-4EBD-A2AF-8B65E6B75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Data</a:t>
            </a:r>
            <a:r>
              <a:rPr lang="en-US" dirty="0" smtClean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membantu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mendeteksi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peristiwa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anomali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kecurangan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dalam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pembelian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(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fraudulent purchases).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Data juga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mendiagnosis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penyebab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dan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perilaku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yang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diamati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misalnya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aktivitas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Anda di Spotify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atau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Netflix. 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ata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dapat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memprediksi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kejadian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di masa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depan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,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seperti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memperkirakan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ukuran</a:t>
            </a:r>
            <a:r>
              <a:rPr lang="en-US" b="0" i="0" dirty="0">
                <a:solidFill>
                  <a:srgbClr val="05192D"/>
                </a:solidFill>
                <a:effectLst/>
                <a:latin typeface="Studio-Feixen-Sans"/>
              </a:rPr>
              <a:t> </a:t>
            </a:r>
            <a:r>
              <a:rPr lang="en-US" b="0" i="0" dirty="0" err="1">
                <a:solidFill>
                  <a:srgbClr val="05192D"/>
                </a:solidFill>
                <a:effectLst/>
                <a:latin typeface="Studio-Feixen-Sans"/>
              </a:rPr>
              <a:t>populasi</a:t>
            </a:r>
            <a:r>
              <a:rPr lang="en-US" b="0" i="0" dirty="0" smtClean="0">
                <a:solidFill>
                  <a:srgbClr val="05192D"/>
                </a:solidFill>
                <a:effectLst/>
                <a:latin typeface="Studio-Feixen-Sans"/>
              </a:rPr>
              <a:t>.</a:t>
            </a:r>
          </a:p>
          <a:p>
            <a:pPr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5192D"/>
                </a:solidFill>
                <a:latin typeface="Studio-Feixen-Sans"/>
              </a:rPr>
              <a:t>Data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dapat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menggambarkan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keadaan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saat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ini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,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seperti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konsumsi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energi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 </a:t>
            </a:r>
            <a:r>
              <a:rPr lang="en-US" dirty="0" err="1">
                <a:solidFill>
                  <a:srgbClr val="05192D"/>
                </a:solidFill>
                <a:latin typeface="Studio-Feixen-Sans"/>
              </a:rPr>
              <a:t>kita</a:t>
            </a:r>
            <a:r>
              <a:rPr lang="en-US" dirty="0">
                <a:solidFill>
                  <a:srgbClr val="05192D"/>
                </a:solidFill>
                <a:latin typeface="Studio-Feixen-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296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List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remove: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thislist.remove</a:t>
            </a:r>
            <a:r>
              <a:rPr lang="en-US" sz="1400" dirty="0" smtClean="0"/>
              <a:t>("banana")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 #['apple', 'cherry']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 smtClean="0"/>
              <a:t>Penggunaan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 smtClean="0"/>
              <a:t> pop():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 smtClean="0"/>
              <a:t>thislist.pop</a:t>
            </a:r>
            <a:r>
              <a:rPr lang="en-US" sz="1400" dirty="0" smtClean="0"/>
              <a:t>(1)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/>
              <a:t>Penggunaan</a:t>
            </a:r>
            <a:r>
              <a:rPr lang="en-US" sz="1400" b="1" dirty="0"/>
              <a:t> </a:t>
            </a:r>
            <a:r>
              <a:rPr lang="en-US" sz="1400" b="1" dirty="0" err="1" smtClean="0"/>
              <a:t>metode</a:t>
            </a:r>
            <a:r>
              <a:rPr lang="en-US" sz="1400" b="1" dirty="0"/>
              <a:t> </a:t>
            </a:r>
            <a:r>
              <a:rPr lang="en-US" sz="1400" b="1" dirty="0" smtClean="0"/>
              <a:t>del </a:t>
            </a:r>
            <a:r>
              <a:rPr lang="en-US" sz="1400" b="1" dirty="0" err="1" smtClean="0"/>
              <a:t>dan</a:t>
            </a:r>
            <a:r>
              <a:rPr lang="en-US" sz="1400" b="1" dirty="0" smtClean="0"/>
              <a:t> clear: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</a:t>
            </a:r>
            <a:r>
              <a:rPr lang="en-US" sz="1400" dirty="0"/>
              <a:t> = ["apple", "banana", "cherry</a:t>
            </a:r>
            <a:r>
              <a:rPr lang="en-US" sz="1400" dirty="0" smtClean="0"/>
              <a:t>"]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del</a:t>
            </a:r>
            <a:r>
              <a:rPr lang="en-US" sz="1400" dirty="0"/>
              <a:t> </a:t>
            </a:r>
            <a:r>
              <a:rPr lang="en-US" sz="1400" dirty="0" err="1" smtClean="0"/>
              <a:t>thislist</a:t>
            </a:r>
            <a:r>
              <a:rPr lang="en-US" sz="1400" dirty="0" smtClean="0"/>
              <a:t>[0]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print(</a:t>
            </a:r>
            <a:r>
              <a:rPr lang="en-US" sz="1400" dirty="0" err="1" smtClean="0"/>
              <a:t>thislist</a:t>
            </a:r>
            <a:r>
              <a:rPr lang="en-US" sz="1400" dirty="0"/>
              <a:t>) #['banana', 'cherry']</a:t>
            </a: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endParaRPr lang="en-US" sz="14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400" dirty="0" err="1"/>
              <a:t>thislist.clear</a:t>
            </a:r>
            <a:r>
              <a:rPr lang="en-US" sz="1400" dirty="0"/>
              <a:t>()</a:t>
            </a:r>
            <a:br>
              <a:rPr lang="en-US" sz="1400" dirty="0"/>
            </a:br>
            <a:r>
              <a:rPr lang="en-US" sz="1400" dirty="0" smtClean="0"/>
              <a:t>  print(</a:t>
            </a:r>
            <a:r>
              <a:rPr lang="en-US" sz="1400" dirty="0" err="1" smtClean="0"/>
              <a:t>thislist</a:t>
            </a:r>
            <a:r>
              <a:rPr lang="en-US" sz="1400" dirty="0"/>
              <a:t>) #[]</a:t>
            </a:r>
          </a:p>
        </p:txBody>
      </p:sp>
    </p:spTree>
    <p:extLst>
      <p:ext uri="{BB962C8B-B14F-4D97-AF65-F5344CB8AC3E}">
        <p14:creationId xmlns:p14="http://schemas.microsoft.com/office/powerpoint/2010/main" val="3726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</a:t>
            </a:r>
            <a:r>
              <a:rPr lang="en-US" dirty="0" smtClean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b="1" dirty="0" smtClean="0"/>
              <a:t>sort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mengurutkan</a:t>
            </a:r>
            <a:r>
              <a:rPr lang="en-US" dirty="0" smtClean="0"/>
              <a:t> list: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/>
              <a:t>list.sort</a:t>
            </a:r>
            <a:r>
              <a:rPr lang="en-US" dirty="0"/>
              <a:t>()</a:t>
            </a:r>
          </a:p>
          <a:p>
            <a:r>
              <a:rPr lang="en-US" dirty="0"/>
              <a:t>print(list) </a:t>
            </a:r>
            <a:r>
              <a:rPr lang="en-US" dirty="0" smtClean="0"/>
              <a:t>#[</a:t>
            </a:r>
            <a:r>
              <a:rPr lang="en-US" dirty="0"/>
              <a:t>'2', '</a:t>
            </a:r>
            <a:r>
              <a:rPr lang="en-US" dirty="0" err="1"/>
              <a:t>Becak</a:t>
            </a:r>
            <a:r>
              <a:rPr lang="en-US" dirty="0"/>
              <a:t>', 'motor', '</a:t>
            </a:r>
            <a:r>
              <a:rPr lang="en-US" dirty="0" err="1"/>
              <a:t>pesawat</a:t>
            </a:r>
            <a:r>
              <a:rPr lang="en-US" dirty="0"/>
              <a:t>', '</a:t>
            </a:r>
            <a:r>
              <a:rPr lang="en-US" dirty="0" err="1"/>
              <a:t>sepeda</a:t>
            </a:r>
            <a:r>
              <a:rPr lang="en-US" dirty="0"/>
              <a:t>']</a:t>
            </a:r>
          </a:p>
          <a:p>
            <a:r>
              <a:rPr lang="en-US" dirty="0" err="1"/>
              <a:t>list.sort</a:t>
            </a:r>
            <a:r>
              <a:rPr lang="en-US" dirty="0"/>
              <a:t>(reverse =True)</a:t>
            </a:r>
          </a:p>
          <a:p>
            <a:r>
              <a:rPr lang="en-US" dirty="0"/>
              <a:t>print(list) #['</a:t>
            </a:r>
            <a:r>
              <a:rPr lang="en-US" dirty="0" err="1"/>
              <a:t>sepeda</a:t>
            </a:r>
            <a:r>
              <a:rPr lang="en-US" dirty="0"/>
              <a:t>', '</a:t>
            </a:r>
            <a:r>
              <a:rPr lang="en-US" dirty="0" err="1"/>
              <a:t>pesawat</a:t>
            </a:r>
            <a:r>
              <a:rPr lang="en-US" dirty="0"/>
              <a:t>', 'motor', '</a:t>
            </a:r>
            <a:r>
              <a:rPr lang="en-US" dirty="0" err="1"/>
              <a:t>Becak</a:t>
            </a:r>
            <a:r>
              <a:rPr lang="en-US" dirty="0"/>
              <a:t>', '2']</a:t>
            </a:r>
          </a:p>
        </p:txBody>
      </p:sp>
    </p:spTree>
    <p:extLst>
      <p:ext uri="{BB962C8B-B14F-4D97-AF65-F5344CB8AC3E}">
        <p14:creationId xmlns:p14="http://schemas.microsoft.com/office/powerpoint/2010/main" val="319242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b="1" dirty="0" smtClean="0"/>
              <a:t>copy()</a:t>
            </a:r>
            <a:r>
              <a:rPr lang="en-US" dirty="0" smtClean="0"/>
              <a:t>:</a:t>
            </a:r>
          </a:p>
          <a:p>
            <a:r>
              <a:rPr lang="en-US" dirty="0"/>
              <a:t>list = ['motor','2','Becak','sepeda','pesawat']</a:t>
            </a:r>
          </a:p>
          <a:p>
            <a:r>
              <a:rPr lang="en-US" dirty="0" err="1" smtClean="0"/>
              <a:t>MyList</a:t>
            </a:r>
            <a:r>
              <a:rPr lang="en-US" dirty="0" smtClean="0"/>
              <a:t>=</a:t>
            </a:r>
            <a:r>
              <a:rPr lang="en-US" dirty="0" err="1" smtClean="0"/>
              <a:t>list.copy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MyList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Cara lain:</a:t>
            </a:r>
          </a:p>
          <a:p>
            <a:r>
              <a:rPr lang="en-US" dirty="0" smtClean="0"/>
              <a:t>list2 </a:t>
            </a:r>
            <a:r>
              <a:rPr lang="en-US" dirty="0"/>
              <a:t>= ['motor','2','Becak','sepeda','pesawat</a:t>
            </a:r>
            <a:r>
              <a:rPr lang="en-US" dirty="0" smtClean="0"/>
              <a:t>']</a:t>
            </a:r>
          </a:p>
          <a:p>
            <a:r>
              <a:rPr lang="en-US" dirty="0" err="1"/>
              <a:t>mylist</a:t>
            </a:r>
            <a:r>
              <a:rPr lang="en-US" dirty="0"/>
              <a:t> = </a:t>
            </a:r>
            <a:r>
              <a:rPr lang="en-US" dirty="0" smtClean="0"/>
              <a:t>list(list2)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mylist</a:t>
            </a:r>
            <a:r>
              <a:rPr lang="en-US" dirty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3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Item </a:t>
            </a:r>
            <a:r>
              <a:rPr lang="en-US" sz="1600" dirty="0" err="1" smtClean="0"/>
              <a:t>dalam</a:t>
            </a:r>
            <a:r>
              <a:rPr lang="en-US" sz="1600" dirty="0" smtClean="0"/>
              <a:t> tuple </a:t>
            </a:r>
            <a:r>
              <a:rPr lang="en-US" sz="1600" dirty="0" err="1" smtClean="0"/>
              <a:t>berurutan</a:t>
            </a:r>
            <a:r>
              <a:rPr lang="en-US" sz="1600" dirty="0" smtClean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 smtClean="0"/>
              <a:t>diubah</a:t>
            </a:r>
            <a:r>
              <a:rPr lang="en-US" sz="1600" dirty="0" smtClean="0"/>
              <a:t> (</a:t>
            </a:r>
            <a:r>
              <a:rPr lang="en-US" sz="1600" b="1" dirty="0" smtClean="0"/>
              <a:t>unchangeable/immutable)</a:t>
            </a:r>
            <a:r>
              <a:rPr lang="en-US" sz="1600" dirty="0" smtClean="0"/>
              <a:t>,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memungkinkan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 smtClean="0"/>
              <a:t>duplikat</a:t>
            </a:r>
            <a:r>
              <a:rPr lang="en-US" sz="1600" dirty="0" smtClean="0"/>
              <a:t>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 smtClean="0"/>
              <a:t>Contoh</a:t>
            </a:r>
            <a:r>
              <a:rPr lang="en-US" sz="1600" dirty="0" smtClean="0"/>
              <a:t>: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mytuple</a:t>
            </a:r>
            <a:r>
              <a:rPr lang="en-US" sz="1600" dirty="0"/>
              <a:t> = ('motor', 2,'Becak','sepeda','pesawat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print(type(</a:t>
            </a:r>
            <a:r>
              <a:rPr lang="en-US" sz="1600" dirty="0" err="1" smtClean="0"/>
              <a:t>mytuple</a:t>
            </a:r>
            <a:r>
              <a:rPr lang="en-US" sz="1600" dirty="0" smtClean="0"/>
              <a:t>))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smtClean="0"/>
              <a:t>print(</a:t>
            </a:r>
            <a:r>
              <a:rPr lang="en-US" sz="1600" dirty="0" err="1" smtClean="0"/>
              <a:t>mytuple</a:t>
            </a:r>
            <a:r>
              <a:rPr lang="en-US" sz="1600" dirty="0"/>
              <a:t>[-1</a:t>
            </a:r>
            <a:r>
              <a:rPr lang="en-US" sz="1600" dirty="0" smtClean="0"/>
              <a:t>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 smtClean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b="1" dirty="0"/>
              <a:t>Change Tuple </a:t>
            </a:r>
            <a:r>
              <a:rPr lang="en-US" sz="1600" b="1" dirty="0" smtClean="0"/>
              <a:t>Values:</a:t>
            </a:r>
            <a:endParaRPr lang="en-US" sz="1600" b="1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</a:t>
            </a:r>
            <a:r>
              <a:rPr lang="en-US" sz="1600" dirty="0" smtClean="0"/>
              <a:t>=('motor', </a:t>
            </a:r>
            <a:r>
              <a:rPr lang="en-US" sz="1600" dirty="0"/>
              <a:t>2,'Becak','sepeda','pesawat')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 =list(x)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y[1]='</a:t>
            </a:r>
            <a:r>
              <a:rPr lang="en-US" sz="1600" dirty="0" err="1"/>
              <a:t>mobil</a:t>
            </a:r>
            <a:r>
              <a:rPr lang="en-US" sz="1600" dirty="0"/>
              <a:t>'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y.append</a:t>
            </a:r>
            <a:r>
              <a:rPr lang="en-US" sz="1600" dirty="0"/>
              <a:t>('taxi</a:t>
            </a:r>
            <a:r>
              <a:rPr lang="en-US" sz="1600" dirty="0" smtClean="0"/>
              <a:t>')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 err="1"/>
              <a:t>y.remove</a:t>
            </a:r>
            <a:r>
              <a:rPr lang="en-US" sz="1600" dirty="0"/>
              <a:t>('motor</a:t>
            </a:r>
            <a:r>
              <a:rPr lang="en-US" sz="1600" dirty="0" smtClean="0"/>
              <a:t>')</a:t>
            </a:r>
            <a:endParaRPr lang="en-US" sz="1600" dirty="0"/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x = tuple(y)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1600" dirty="0"/>
              <a:t>print(x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030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Array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menampung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 smtClean="0"/>
              <a:t>.</a:t>
            </a:r>
            <a:endParaRPr lang="en-US" b="1" dirty="0" smtClean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 Python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dukungan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Array, </a:t>
            </a:r>
            <a:r>
              <a:rPr lang="en-US" dirty="0" err="1"/>
              <a:t>tetapi</a:t>
            </a:r>
            <a:r>
              <a:rPr lang="en-US" dirty="0"/>
              <a:t> </a:t>
            </a:r>
            <a:r>
              <a:rPr lang="en-US" b="1" dirty="0" smtClean="0"/>
              <a:t>List</a:t>
            </a:r>
            <a:r>
              <a:rPr lang="en-US" dirty="0"/>
              <a:t> 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gantinya</a:t>
            </a:r>
            <a:r>
              <a:rPr lang="en-US" dirty="0" smtClean="0"/>
              <a:t>. 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/>
              <a:t>bekerja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 </a:t>
            </a:r>
            <a:r>
              <a:rPr lang="en-US" dirty="0" smtClean="0"/>
              <a:t>di </a:t>
            </a:r>
            <a:r>
              <a:rPr lang="en-US" dirty="0"/>
              <a:t>Python,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mengimpor</a:t>
            </a:r>
            <a:r>
              <a:rPr lang="en-US" dirty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b="1" dirty="0" err="1" smtClean="0"/>
              <a:t>NumPy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82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Unpack </a:t>
            </a:r>
            <a:r>
              <a:rPr lang="en-US" dirty="0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mytuple</a:t>
            </a:r>
            <a:r>
              <a:rPr lang="en-US" sz="2400" dirty="0"/>
              <a:t> = ('motor', 2,</a:t>
            </a:r>
            <a:r>
              <a:rPr lang="en-US" sz="2400" dirty="0" smtClean="0"/>
              <a:t>'Becak')</a:t>
            </a:r>
          </a:p>
          <a:p>
            <a:r>
              <a:rPr lang="en-US" sz="2400" dirty="0" smtClean="0"/>
              <a:t>(</a:t>
            </a:r>
            <a:r>
              <a:rPr lang="en-US" sz="2400" dirty="0" err="1" smtClean="0"/>
              <a:t>pertama</a:t>
            </a:r>
            <a:r>
              <a:rPr lang="en-US" sz="2400" dirty="0" smtClean="0"/>
              <a:t>, </a:t>
            </a:r>
            <a:r>
              <a:rPr lang="en-US" sz="2400" dirty="0" err="1" smtClean="0"/>
              <a:t>kedua</a:t>
            </a:r>
            <a:r>
              <a:rPr lang="en-US" sz="2400" dirty="0" smtClean="0"/>
              <a:t>, </a:t>
            </a:r>
            <a:r>
              <a:rPr lang="en-US" sz="2400" dirty="0" err="1" smtClean="0"/>
              <a:t>ketiga</a:t>
            </a:r>
            <a:r>
              <a:rPr lang="en-US" sz="2400" dirty="0" smtClean="0"/>
              <a:t>) </a:t>
            </a:r>
            <a:r>
              <a:rPr lang="en-US" sz="2400" dirty="0"/>
              <a:t>= </a:t>
            </a:r>
            <a:r>
              <a:rPr lang="en-US" sz="2400" dirty="0" err="1" smtClean="0"/>
              <a:t>mytuple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</a:t>
            </a:r>
            <a:r>
              <a:rPr lang="en-US" sz="2400" dirty="0" err="1"/>
              <a:t>ketiga</a:t>
            </a:r>
            <a:r>
              <a:rPr lang="en-US" sz="2400" dirty="0"/>
              <a:t>) #motor 2 </a:t>
            </a:r>
            <a:r>
              <a:rPr lang="en-US" sz="2400" dirty="0" err="1"/>
              <a:t>Becak</a:t>
            </a:r>
            <a:endParaRPr lang="en-US" sz="2400" dirty="0"/>
          </a:p>
          <a:p>
            <a:r>
              <a:rPr lang="en-US" sz="2400" b="1" dirty="0" err="1"/>
              <a:t>Catatan</a:t>
            </a:r>
            <a:r>
              <a:rPr lang="en-US" sz="2400" b="1" dirty="0"/>
              <a:t>:</a:t>
            </a:r>
            <a:r>
              <a:rPr lang="en-US" sz="2400" dirty="0"/>
              <a:t> 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variabel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sesuai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tupel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tidak</a:t>
            </a:r>
            <a:r>
              <a:rPr lang="en-US" sz="2400" dirty="0"/>
              <a:t>, </a:t>
            </a:r>
            <a:r>
              <a:rPr lang="en-US" sz="2400" dirty="0" err="1"/>
              <a:t>Anda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menggunakan</a:t>
            </a:r>
            <a:r>
              <a:rPr lang="en-US" sz="2400" dirty="0"/>
              <a:t> </a:t>
            </a:r>
            <a:r>
              <a:rPr lang="en-US" sz="2400" dirty="0" err="1"/>
              <a:t>tanda</a:t>
            </a:r>
            <a:r>
              <a:rPr lang="en-US" sz="2400" dirty="0"/>
              <a:t> </a:t>
            </a:r>
            <a:r>
              <a:rPr lang="en-US" sz="2400" dirty="0" err="1"/>
              <a:t>bintang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mengumpulkan</a:t>
            </a:r>
            <a:r>
              <a:rPr lang="en-US" sz="2400" dirty="0"/>
              <a:t> </a:t>
            </a:r>
            <a:r>
              <a:rPr lang="en-US" sz="2400" dirty="0" err="1"/>
              <a:t>nilai</a:t>
            </a:r>
            <a:r>
              <a:rPr lang="en-US" sz="2400" dirty="0"/>
              <a:t> yang </a:t>
            </a:r>
            <a:r>
              <a:rPr lang="en-US" sz="2400" dirty="0" err="1"/>
              <a:t>tersisa</a:t>
            </a:r>
            <a:r>
              <a:rPr lang="en-US" sz="2400" dirty="0"/>
              <a:t> </a:t>
            </a:r>
            <a:r>
              <a:rPr lang="en-US" sz="2400" dirty="0" err="1"/>
              <a:t>sebagai</a:t>
            </a:r>
            <a:r>
              <a:rPr lang="en-US" sz="2400" dirty="0"/>
              <a:t> </a:t>
            </a:r>
            <a:r>
              <a:rPr lang="en-US" sz="2400" dirty="0" err="1"/>
              <a:t>daftar</a:t>
            </a:r>
            <a:r>
              <a:rPr lang="en-US" sz="2400" dirty="0" smtClean="0"/>
              <a:t>.</a:t>
            </a:r>
          </a:p>
          <a:p>
            <a:r>
              <a:rPr lang="en-US" sz="2400" dirty="0" err="1"/>
              <a:t>mytuple</a:t>
            </a:r>
            <a:r>
              <a:rPr lang="en-US" sz="2400" dirty="0"/>
              <a:t> = ('motor', 2,'Becak','sepeda','pesawat')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, *</a:t>
            </a:r>
            <a:r>
              <a:rPr lang="en-US" sz="2400" dirty="0" err="1"/>
              <a:t>ketiga</a:t>
            </a:r>
            <a:r>
              <a:rPr lang="en-US" sz="2400" dirty="0"/>
              <a:t>) = </a:t>
            </a:r>
            <a:r>
              <a:rPr lang="en-US" sz="2400" dirty="0" err="1"/>
              <a:t>mytuple</a:t>
            </a:r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pertama</a:t>
            </a:r>
            <a:r>
              <a:rPr lang="en-US" sz="2400" dirty="0"/>
              <a:t>, </a:t>
            </a:r>
            <a:r>
              <a:rPr lang="en-US" sz="2400" dirty="0" err="1"/>
              <a:t>kedua</a:t>
            </a:r>
            <a:r>
              <a:rPr lang="en-US" sz="2400" dirty="0"/>
              <a:t>) #motor 2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ketiga</a:t>
            </a:r>
            <a:r>
              <a:rPr lang="en-US" sz="2400" dirty="0"/>
              <a:t>) #['</a:t>
            </a:r>
            <a:r>
              <a:rPr lang="en-US" sz="2400" dirty="0" err="1"/>
              <a:t>Becak</a:t>
            </a:r>
            <a:r>
              <a:rPr lang="en-US" sz="2400" dirty="0"/>
              <a:t>', '</a:t>
            </a:r>
            <a:r>
              <a:rPr lang="en-US" sz="2400" dirty="0" err="1"/>
              <a:t>sepeda</a:t>
            </a:r>
            <a:r>
              <a:rPr lang="en-US" sz="2400" dirty="0"/>
              <a:t>', '</a:t>
            </a:r>
            <a:r>
              <a:rPr lang="en-US" sz="2400" dirty="0" err="1"/>
              <a:t>pesawat</a:t>
            </a:r>
            <a:r>
              <a:rPr lang="en-US" sz="2400" dirty="0"/>
              <a:t>']</a:t>
            </a:r>
          </a:p>
          <a:p>
            <a:r>
              <a:rPr lang="en-US" sz="2400" dirty="0"/>
              <a:t/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</a:t>
            </a:r>
            <a:r>
              <a:rPr lang="en-US" dirty="0" err="1" smtClean="0"/>
              <a:t>dan</a:t>
            </a:r>
            <a:r>
              <a:rPr lang="en-US" dirty="0" smtClean="0"/>
              <a:t> 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 smtClean="0"/>
              <a:t>Penggunaan</a:t>
            </a:r>
            <a:r>
              <a:rPr lang="en-US" b="1" dirty="0" smtClean="0"/>
              <a:t> index:</a:t>
            </a:r>
          </a:p>
          <a:p>
            <a:r>
              <a:rPr lang="en-US" dirty="0" err="1" smtClean="0"/>
              <a:t>Tuple_pertama</a:t>
            </a:r>
            <a:r>
              <a:rPr lang="en-US" dirty="0" smtClean="0"/>
              <a:t> </a:t>
            </a:r>
            <a:r>
              <a:rPr lang="en-US" dirty="0"/>
              <a:t>= (1, </a:t>
            </a:r>
            <a:r>
              <a:rPr lang="en-US" dirty="0" smtClean="0"/>
              <a:t>2, </a:t>
            </a:r>
            <a:r>
              <a:rPr lang="en-US" dirty="0"/>
              <a:t>7, 8, 7, 5, 4, 6, 8, 5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 smtClean="0"/>
              <a:t>Tuple_pertama.index</a:t>
            </a:r>
            <a:r>
              <a:rPr lang="en-US" dirty="0" smtClean="0"/>
              <a:t>(6) # </a:t>
            </a:r>
            <a:r>
              <a:rPr lang="en-US" dirty="0" err="1" smtClean="0"/>
              <a:t>mencari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6 </a:t>
            </a:r>
            <a:r>
              <a:rPr lang="en-US" dirty="0" err="1" smtClean="0"/>
              <a:t>ada</a:t>
            </a:r>
            <a:r>
              <a:rPr lang="en-US" dirty="0" smtClean="0"/>
              <a:t> di index </a:t>
            </a:r>
            <a:r>
              <a:rPr lang="en-US" dirty="0" err="1" smtClean="0"/>
              <a:t>keberapa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 output:7</a:t>
            </a:r>
          </a:p>
          <a:p>
            <a:endParaRPr lang="en-US" dirty="0"/>
          </a:p>
          <a:p>
            <a:r>
              <a:rPr lang="en-US" b="1" dirty="0" err="1" smtClean="0"/>
              <a:t>Penggunaan</a:t>
            </a:r>
            <a:r>
              <a:rPr lang="en-US" b="1" dirty="0" smtClean="0"/>
              <a:t> count:</a:t>
            </a:r>
          </a:p>
          <a:p>
            <a:r>
              <a:rPr lang="en-US" dirty="0" err="1"/>
              <a:t>Tuple_pertama</a:t>
            </a:r>
            <a:r>
              <a:rPr lang="en-US" dirty="0"/>
              <a:t> = (1, </a:t>
            </a:r>
            <a:r>
              <a:rPr lang="en-US" dirty="0" smtClean="0"/>
              <a:t>2, </a:t>
            </a:r>
            <a:r>
              <a:rPr lang="en-US" dirty="0"/>
              <a:t>7, 8, 7, 5, 4, 6, 8, 5)</a:t>
            </a:r>
          </a:p>
          <a:p>
            <a:r>
              <a:rPr lang="en-US" dirty="0"/>
              <a:t>x = </a:t>
            </a:r>
            <a:r>
              <a:rPr lang="en-US" dirty="0" err="1" smtClean="0"/>
              <a:t>Tuple_pertama.count</a:t>
            </a:r>
            <a:r>
              <a:rPr lang="en-US" dirty="0" smtClean="0"/>
              <a:t>(7) # </a:t>
            </a:r>
            <a:r>
              <a:rPr lang="en-US" dirty="0" err="1" smtClean="0"/>
              <a:t>menghitung</a:t>
            </a:r>
            <a:r>
              <a:rPr lang="en-US" dirty="0" smtClean="0"/>
              <a:t> </a:t>
            </a:r>
            <a:r>
              <a:rPr lang="en-US" dirty="0" err="1" smtClean="0"/>
              <a:t>berapa</a:t>
            </a:r>
            <a:r>
              <a:rPr lang="en-US" dirty="0" smtClean="0"/>
              <a:t> kali </a:t>
            </a:r>
            <a:r>
              <a:rPr lang="en-US" dirty="0" err="1" smtClean="0"/>
              <a:t>angka</a:t>
            </a:r>
            <a:r>
              <a:rPr lang="en-US" dirty="0" smtClean="0"/>
              <a:t> 7 </a:t>
            </a:r>
            <a:r>
              <a:rPr lang="en-US" dirty="0" err="1" smtClean="0"/>
              <a:t>muncul</a:t>
            </a:r>
            <a:endParaRPr lang="en-US" dirty="0"/>
          </a:p>
          <a:p>
            <a:r>
              <a:rPr lang="en-US" dirty="0"/>
              <a:t>print(x</a:t>
            </a:r>
            <a:r>
              <a:rPr lang="en-US" dirty="0" smtClean="0"/>
              <a:t>) #output: 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1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Set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item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. Data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b="1" dirty="0" err="1" smtClean="0"/>
              <a:t>tidak</a:t>
            </a:r>
            <a:r>
              <a:rPr lang="en-US" b="1" dirty="0"/>
              <a:t> </a:t>
            </a:r>
            <a:r>
              <a:rPr lang="en-US" b="1" i="1" dirty="0" err="1" smtClean="0"/>
              <a:t>berurutan</a:t>
            </a:r>
            <a:r>
              <a:rPr lang="en-US" dirty="0"/>
              <a:t>, </a:t>
            </a:r>
            <a:r>
              <a:rPr lang="en-US" b="1" i="1" dirty="0" err="1"/>
              <a:t>tidak</a:t>
            </a:r>
            <a:r>
              <a:rPr lang="en-US" b="1" i="1" dirty="0"/>
              <a:t> </a:t>
            </a:r>
            <a:r>
              <a:rPr lang="en-US" b="1" i="1" dirty="0" err="1" smtClean="0"/>
              <a:t>terindeks</a:t>
            </a:r>
            <a:r>
              <a:rPr lang="en-US" dirty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i="1" dirty="0" err="1" smtClean="0"/>
              <a:t>tidak</a:t>
            </a:r>
            <a:r>
              <a:rPr lang="en-US" b="1" i="1" dirty="0" smtClean="0"/>
              <a:t> bias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/>
              <a:t>'}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thisset</a:t>
            </a:r>
            <a:r>
              <a:rPr lang="en-US" dirty="0"/>
              <a:t>))</a:t>
            </a:r>
          </a:p>
          <a:p>
            <a:pPr algn="just"/>
            <a:r>
              <a:rPr lang="en-US" dirty="0"/>
              <a:t>print(type(</a:t>
            </a:r>
            <a:r>
              <a:rPr lang="en-US" dirty="0" err="1"/>
              <a:t>myset</a:t>
            </a:r>
            <a:r>
              <a:rPr lang="en-US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8366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Dalam</a:t>
            </a:r>
            <a:r>
              <a:rPr lang="en-US" dirty="0" smtClean="0"/>
              <a:t> set </a:t>
            </a:r>
            <a:r>
              <a:rPr lang="en-US" dirty="0" err="1" smtClean="0"/>
              <a:t>kita</a:t>
            </a:r>
            <a:r>
              <a:rPr lang="en-US" dirty="0"/>
              <a:t> 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smtClean="0"/>
              <a:t>item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mengacu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key.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looping: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/>
              <a:t>for x in </a:t>
            </a:r>
            <a:r>
              <a:rPr lang="en-US" dirty="0" err="1"/>
              <a:t>thisset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/>
              <a:t>print</a:t>
            </a:r>
            <a:r>
              <a:rPr lang="en-US" dirty="0" smtClean="0"/>
              <a:t>(</a:t>
            </a:r>
            <a:r>
              <a:rPr lang="en-US" dirty="0"/>
              <a:t>'motor</a:t>
            </a:r>
            <a:r>
              <a:rPr lang="en-US" dirty="0" smtClean="0"/>
              <a:t>'</a:t>
            </a:r>
            <a:r>
              <a:rPr lang="en-US" dirty="0"/>
              <a:t> in </a:t>
            </a:r>
            <a:r>
              <a:rPr lang="en-US" dirty="0" err="1"/>
              <a:t>thisset</a:t>
            </a:r>
            <a:r>
              <a:rPr lang="en-US" dirty="0" smtClean="0"/>
              <a:t>) #output True </a:t>
            </a:r>
            <a:r>
              <a:rPr lang="en-US" dirty="0" err="1" smtClean="0"/>
              <a:t>jika</a:t>
            </a:r>
            <a:r>
              <a:rPr lang="en-US" dirty="0" smtClean="0"/>
              <a:t> kata motor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45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Setelah</a:t>
            </a:r>
            <a:r>
              <a:rPr lang="en-US" dirty="0"/>
              <a:t> set </a:t>
            </a:r>
            <a:r>
              <a:rPr lang="en-US" dirty="0" err="1"/>
              <a:t>dibuat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itemnya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item </a:t>
            </a:r>
            <a:r>
              <a:rPr lang="en-US" dirty="0" err="1"/>
              <a:t>baru</a:t>
            </a:r>
            <a:r>
              <a:rPr lang="en-US" dirty="0" smtClean="0"/>
              <a:t>.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/>
              <a:t>','</a:t>
            </a:r>
            <a:r>
              <a:rPr lang="en-US" dirty="0" err="1"/>
              <a:t>sepeda</a:t>
            </a:r>
            <a:r>
              <a:rPr lang="en-US" dirty="0"/>
              <a:t>','</a:t>
            </a:r>
            <a:r>
              <a:rPr lang="en-US" dirty="0" err="1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/>
              <a:t>thisset.add</a:t>
            </a:r>
            <a:r>
              <a:rPr lang="en-US" dirty="0"/>
              <a:t>('taxi</a:t>
            </a:r>
            <a:r>
              <a:rPr lang="en-US" dirty="0" smtClean="0"/>
              <a:t>') 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 </a:t>
            </a:r>
          </a:p>
          <a:p>
            <a:r>
              <a:rPr lang="en-US" dirty="0" err="1" smtClean="0"/>
              <a:t>Menambahkan</a:t>
            </a:r>
            <a:r>
              <a:rPr lang="en-US" dirty="0" smtClean="0"/>
              <a:t> item </a:t>
            </a:r>
            <a:r>
              <a:rPr lang="en-US" dirty="0" err="1" smtClean="0"/>
              <a:t>dalam</a:t>
            </a:r>
            <a:r>
              <a:rPr lang="en-US" dirty="0" smtClean="0"/>
              <a:t> set lain:</a:t>
            </a:r>
          </a:p>
          <a:p>
            <a:r>
              <a:rPr lang="en-US" dirty="0" err="1"/>
              <a:t>thisset</a:t>
            </a:r>
            <a:r>
              <a:rPr lang="en-US" dirty="0"/>
              <a:t> = {'motor','</a:t>
            </a:r>
            <a:r>
              <a:rPr lang="en-US" dirty="0" err="1"/>
              <a:t>mobil</a:t>
            </a:r>
            <a:r>
              <a:rPr lang="en-US" dirty="0"/>
              <a:t>','</a:t>
            </a:r>
            <a:r>
              <a:rPr lang="en-US" dirty="0" err="1"/>
              <a:t>becak</a:t>
            </a:r>
            <a:r>
              <a:rPr lang="en-US" dirty="0" smtClean="0"/>
              <a:t>'}</a:t>
            </a:r>
          </a:p>
          <a:p>
            <a:r>
              <a:rPr lang="en-US" dirty="0"/>
              <a:t>thisset2 = {'</a:t>
            </a:r>
            <a:r>
              <a:rPr lang="en-US" dirty="0" err="1"/>
              <a:t>sepeda</a:t>
            </a:r>
            <a:r>
              <a:rPr lang="en-US" dirty="0"/>
              <a:t>',</a:t>
            </a:r>
            <a:r>
              <a:rPr lang="en-US" dirty="0" smtClean="0"/>
              <a:t>'</a:t>
            </a:r>
            <a:r>
              <a:rPr lang="en-US" dirty="0" err="1" smtClean="0"/>
              <a:t>pesawat</a:t>
            </a:r>
            <a:r>
              <a:rPr lang="en-US" dirty="0" smtClean="0"/>
              <a:t>'}</a:t>
            </a:r>
          </a:p>
          <a:p>
            <a:r>
              <a:rPr lang="en-US" dirty="0" err="1" smtClean="0"/>
              <a:t>thisset.update</a:t>
            </a:r>
            <a:r>
              <a:rPr lang="en-US" dirty="0" smtClean="0"/>
              <a:t>(thisset2)</a:t>
            </a:r>
          </a:p>
          <a:p>
            <a:r>
              <a:rPr lang="en-US" dirty="0"/>
              <a:t>print(</a:t>
            </a:r>
            <a:r>
              <a:rPr lang="en-US" dirty="0" err="1"/>
              <a:t>thisset</a:t>
            </a:r>
            <a:r>
              <a:rPr lang="en-US" dirty="0" smtClean="0"/>
              <a:t>)</a:t>
            </a:r>
          </a:p>
          <a:p>
            <a:r>
              <a:rPr lang="en-US" dirty="0"/>
              <a:t>thisset</a:t>
            </a:r>
            <a:r>
              <a:rPr lang="en-US" dirty="0" smtClean="0"/>
              <a:t>3 </a:t>
            </a:r>
            <a:r>
              <a:rPr lang="en-US" dirty="0"/>
              <a:t>= </a:t>
            </a:r>
            <a:r>
              <a:rPr lang="en-US" dirty="0" err="1" smtClean="0"/>
              <a:t>thisset.union</a:t>
            </a:r>
            <a:r>
              <a:rPr lang="en-US" dirty="0" smtClean="0"/>
              <a:t>(</a:t>
            </a:r>
            <a:r>
              <a:rPr lang="en-US" dirty="0"/>
              <a:t>thisset</a:t>
            </a:r>
            <a:r>
              <a:rPr lang="en-US" dirty="0" smtClean="0"/>
              <a:t>2) # union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variable </a:t>
            </a:r>
            <a:r>
              <a:rPr lang="en-US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print(thisset3)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838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bahasa</a:t>
            </a:r>
            <a:r>
              <a:rPr lang="en-US" dirty="0" smtClean="0"/>
              <a:t> </a:t>
            </a:r>
            <a:r>
              <a:rPr lang="en-US" dirty="0" err="1" smtClean="0"/>
              <a:t>pemrogramman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yang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bahasa</a:t>
            </a:r>
            <a:r>
              <a:rPr lang="en-US" b="1" dirty="0"/>
              <a:t> </a:t>
            </a:r>
            <a:r>
              <a:rPr lang="en-US" b="1" dirty="0" err="1" smtClean="0"/>
              <a:t>Inggris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  <a:r>
              <a:rPr lang="es-ES" dirty="0"/>
              <a:t> </a:t>
            </a:r>
            <a:r>
              <a:rPr lang="es-ES" dirty="0" err="1"/>
              <a:t>dibuat</a:t>
            </a:r>
            <a:r>
              <a:rPr lang="es-ES" dirty="0"/>
              <a:t> </a:t>
            </a:r>
            <a:r>
              <a:rPr lang="es-ES" dirty="0" err="1"/>
              <a:t>oleh</a:t>
            </a:r>
            <a:r>
              <a:rPr lang="es-ES" dirty="0"/>
              <a:t> </a:t>
            </a:r>
            <a:r>
              <a:rPr lang="es-ES" b="1" dirty="0"/>
              <a:t>Guido van </a:t>
            </a:r>
            <a:r>
              <a:rPr lang="es-ES" b="1" dirty="0" err="1"/>
              <a:t>Rossum</a:t>
            </a:r>
            <a:r>
              <a:rPr lang="es-ES" dirty="0"/>
              <a:t>, dan </a:t>
            </a:r>
            <a:r>
              <a:rPr lang="es-ES" dirty="0" err="1"/>
              <a:t>dirilis</a:t>
            </a:r>
            <a:r>
              <a:rPr lang="es-ES" dirty="0"/>
              <a:t> pada </a:t>
            </a:r>
            <a:r>
              <a:rPr lang="es-ES" dirty="0" err="1"/>
              <a:t>tahun</a:t>
            </a:r>
            <a:r>
              <a:rPr lang="es-ES" dirty="0"/>
              <a:t> </a:t>
            </a:r>
            <a:r>
              <a:rPr lang="es-ES" b="1" dirty="0"/>
              <a:t>1991</a:t>
            </a:r>
            <a:r>
              <a:rPr lang="es-ES" dirty="0" smtClean="0"/>
              <a:t>.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sintaks</a:t>
            </a:r>
            <a:r>
              <a:rPr lang="en-US" dirty="0"/>
              <a:t> yang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pengembang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sedikit</a:t>
            </a:r>
            <a:r>
              <a:rPr lang="en-US" b="1" dirty="0"/>
              <a:t> </a:t>
            </a:r>
            <a:r>
              <a:rPr lang="en-US" b="1" dirty="0" err="1"/>
              <a:t>baris</a:t>
            </a:r>
            <a:r>
              <a:rPr lang="en-US" b="1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. </a:t>
            </a:r>
            <a:endParaRPr lang="en-US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</a:t>
            </a:r>
            <a:r>
              <a:rPr lang="en-US" dirty="0"/>
              <a:t> 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b="1" dirty="0" err="1"/>
              <a:t>sistem</a:t>
            </a:r>
            <a:r>
              <a:rPr lang="en-US" b="1" dirty="0"/>
              <a:t> interpreter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segera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ditulis</a:t>
            </a:r>
            <a:r>
              <a:rPr lang="en-US" dirty="0" smtClean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smtClean="0"/>
              <a:t>python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b="1" dirty="0"/>
              <a:t>high level programming </a:t>
            </a:r>
            <a:r>
              <a:rPr lang="en-US" b="1" dirty="0" smtClean="0"/>
              <a:t>language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portable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kebutuhan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M</a:t>
            </a:r>
            <a:r>
              <a:rPr lang="en-US" dirty="0" err="1" smtClean="0"/>
              <a:t>atematika</a:t>
            </a:r>
            <a:r>
              <a:rPr lang="en-US" dirty="0" smtClean="0"/>
              <a:t>, Scripting, Web Development </a:t>
            </a:r>
            <a:r>
              <a:rPr lang="en-US" dirty="0" err="1" smtClean="0"/>
              <a:t>dan</a:t>
            </a:r>
            <a:r>
              <a:rPr lang="en-US" dirty="0" smtClean="0"/>
              <a:t> Data Science.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862947" cy="402336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Catatan</a:t>
            </a:r>
            <a:r>
              <a:rPr lang="en-US" b="1" dirty="0"/>
              <a:t>: </a:t>
            </a:r>
            <a:r>
              <a:rPr lang="en-US" b="1" dirty="0" err="1"/>
              <a:t>Jika</a:t>
            </a:r>
            <a:r>
              <a:rPr lang="en-US" b="1" dirty="0"/>
              <a:t> item yang </a:t>
            </a:r>
            <a:r>
              <a:rPr lang="en-US" b="1" dirty="0" err="1"/>
              <a:t>akan</a:t>
            </a:r>
            <a:r>
              <a:rPr lang="en-US" b="1" dirty="0"/>
              <a:t> </a:t>
            </a:r>
            <a:r>
              <a:rPr lang="en-US" b="1" dirty="0" err="1"/>
              <a:t>dihapus</a:t>
            </a:r>
            <a:r>
              <a:rPr lang="en-US" b="1" dirty="0"/>
              <a:t>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ada</a:t>
            </a:r>
            <a:r>
              <a:rPr lang="en-US" b="1" dirty="0"/>
              <a:t>, remove</a:t>
            </a:r>
            <a:r>
              <a:rPr lang="en-US" b="1" dirty="0" smtClean="0"/>
              <a:t>() </a:t>
            </a:r>
            <a:r>
              <a:rPr lang="en-US" b="1" dirty="0" err="1" smtClean="0"/>
              <a:t>akan</a:t>
            </a:r>
            <a:r>
              <a:rPr lang="en-US" b="1" dirty="0" smtClean="0"/>
              <a:t> </a:t>
            </a:r>
            <a:r>
              <a:rPr lang="en-US" b="1" dirty="0" err="1"/>
              <a:t>memunculkan</a:t>
            </a:r>
            <a:r>
              <a:rPr lang="en-US" b="1" dirty="0"/>
              <a:t> </a:t>
            </a:r>
            <a:r>
              <a:rPr lang="en-US" b="1" dirty="0" smtClean="0"/>
              <a:t>error.</a:t>
            </a:r>
          </a:p>
          <a:p>
            <a:r>
              <a:rPr lang="en-US" sz="1900" dirty="0" err="1"/>
              <a:t>thisset</a:t>
            </a:r>
            <a:r>
              <a:rPr lang="en-US" sz="1900" dirty="0"/>
              <a:t> = {'motor','</a:t>
            </a:r>
            <a:r>
              <a:rPr lang="en-US" sz="1900" dirty="0" err="1"/>
              <a:t>mobil</a:t>
            </a:r>
            <a:r>
              <a:rPr lang="en-US" sz="1900" dirty="0"/>
              <a:t>','</a:t>
            </a:r>
            <a:r>
              <a:rPr lang="en-US" sz="1900" dirty="0" err="1"/>
              <a:t>becak</a:t>
            </a:r>
            <a:r>
              <a:rPr lang="en-US" sz="1900" dirty="0"/>
              <a:t>','</a:t>
            </a:r>
            <a:r>
              <a:rPr lang="en-US" sz="1900" dirty="0" err="1"/>
              <a:t>sepeda</a:t>
            </a:r>
            <a:r>
              <a:rPr lang="en-US" sz="1900" dirty="0"/>
              <a:t>','</a:t>
            </a:r>
            <a:r>
              <a:rPr lang="en-US" sz="1900" dirty="0" err="1"/>
              <a:t>pesawat</a:t>
            </a:r>
            <a:r>
              <a:rPr lang="en-US" sz="1900" dirty="0"/>
              <a:t>'}</a:t>
            </a:r>
          </a:p>
          <a:p>
            <a:r>
              <a:rPr lang="en-US" sz="1900" dirty="0" err="1" smtClean="0"/>
              <a:t>thisset.remove</a:t>
            </a:r>
            <a:r>
              <a:rPr lang="en-US" sz="1900" dirty="0" smtClean="0"/>
              <a:t>(</a:t>
            </a:r>
            <a:r>
              <a:rPr lang="en-US" sz="1900" dirty="0"/>
              <a:t>'motor</a:t>
            </a:r>
            <a:r>
              <a:rPr lang="en-US" sz="1900" dirty="0" smtClean="0"/>
              <a:t>') </a:t>
            </a:r>
            <a:endParaRPr lang="en-US" sz="1900" dirty="0"/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r>
              <a:rPr lang="en-US" sz="1900" dirty="0" err="1" smtClean="0"/>
              <a:t>thisset.discard</a:t>
            </a:r>
            <a:r>
              <a:rPr lang="en-US" sz="1900" dirty="0"/>
              <a:t>('taxi') </a:t>
            </a:r>
            <a:r>
              <a:rPr lang="en-US" sz="1900" dirty="0" smtClean="0"/>
              <a:t>#</a:t>
            </a:r>
            <a:r>
              <a:rPr lang="en-US" sz="1900" b="1" dirty="0" err="1" smtClean="0"/>
              <a:t>jika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yg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dihapus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ada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dalam</a:t>
            </a:r>
            <a:r>
              <a:rPr lang="en-US" sz="1900" b="1" dirty="0" smtClean="0"/>
              <a:t> set,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menghasilkan</a:t>
            </a:r>
            <a:r>
              <a:rPr lang="en-US" sz="1900" b="1" dirty="0" smtClean="0"/>
              <a:t> error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/>
              <a:t>x = </a:t>
            </a:r>
            <a:r>
              <a:rPr lang="en-US" sz="1900" dirty="0" err="1"/>
              <a:t>thisset.pop</a:t>
            </a:r>
            <a:r>
              <a:rPr lang="en-US" sz="1900" dirty="0" smtClean="0"/>
              <a:t>() </a:t>
            </a:r>
            <a:r>
              <a:rPr lang="en-US" sz="1900" b="1" dirty="0" smtClean="0"/>
              <a:t>#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item </a:t>
            </a:r>
            <a:r>
              <a:rPr lang="en-US" sz="1900" b="1" dirty="0" err="1" smtClean="0"/>
              <a:t>terakhir</a:t>
            </a:r>
            <a:r>
              <a:rPr lang="en-US" sz="1900" b="1" dirty="0" smtClean="0"/>
              <a:t> (</a:t>
            </a:r>
            <a:r>
              <a:rPr lang="en-US" sz="1900" b="1" dirty="0" err="1" smtClean="0"/>
              <a:t>namun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akan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selalu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berubah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karena</a:t>
            </a:r>
            <a:r>
              <a:rPr lang="en-US" sz="1900" b="1" dirty="0" smtClean="0"/>
              <a:t> set </a:t>
            </a:r>
            <a:r>
              <a:rPr lang="en-US" sz="1900" b="1" dirty="0" err="1" smtClean="0"/>
              <a:t>tidak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berurutan</a:t>
            </a:r>
            <a:r>
              <a:rPr lang="en-US" sz="1900" b="1" dirty="0" smtClean="0"/>
              <a:t>)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print(x</a:t>
            </a:r>
            <a:r>
              <a:rPr lang="en-US" sz="1900" dirty="0" smtClean="0"/>
              <a:t>) 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  <a:endParaRPr lang="en-US" sz="1900" dirty="0" smtClean="0"/>
          </a:p>
          <a:p>
            <a:r>
              <a:rPr lang="en-US" sz="1900" dirty="0" err="1"/>
              <a:t>thisset.clear</a:t>
            </a:r>
            <a:r>
              <a:rPr lang="en-US" sz="1900" dirty="0" smtClean="0"/>
              <a:t>() </a:t>
            </a:r>
            <a:r>
              <a:rPr lang="en-US" sz="1900" b="1" dirty="0" smtClean="0"/>
              <a:t># </a:t>
            </a:r>
            <a:r>
              <a:rPr lang="en-US" sz="1900" b="1" dirty="0" err="1" smtClean="0"/>
              <a:t>menghapus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semua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nilai</a:t>
            </a:r>
            <a:r>
              <a:rPr lang="en-US" sz="1900" b="1" dirty="0" smtClean="0"/>
              <a:t> di set</a:t>
            </a:r>
          </a:p>
          <a:p>
            <a:r>
              <a:rPr lang="en-US" sz="1900" dirty="0"/>
              <a:t>print(</a:t>
            </a:r>
            <a:r>
              <a:rPr lang="en-US" sz="1900" dirty="0" err="1"/>
              <a:t>thisset</a:t>
            </a:r>
            <a:r>
              <a:rPr lang="en-US" sz="1900" dirty="0"/>
              <a:t>) 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Dictionaries</a:t>
            </a:r>
            <a:r>
              <a:rPr lang="en-US" dirty="0"/>
              <a:t> 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pasangan</a:t>
            </a:r>
            <a:r>
              <a:rPr lang="en-US" dirty="0"/>
              <a:t> </a:t>
            </a:r>
            <a:r>
              <a:rPr lang="en-US" b="1" dirty="0" err="1" smtClean="0"/>
              <a:t>key:value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dictionaries </a:t>
            </a:r>
            <a:r>
              <a:rPr lang="en-US" b="1" i="1" dirty="0" err="1" smtClean="0"/>
              <a:t>nilainya</a:t>
            </a:r>
            <a:r>
              <a:rPr lang="en-US" b="1" i="1" dirty="0" smtClean="0"/>
              <a:t> </a:t>
            </a:r>
            <a:r>
              <a:rPr lang="en-US" b="1" i="1" dirty="0" err="1" smtClean="0"/>
              <a:t>berurutan</a:t>
            </a:r>
            <a:r>
              <a:rPr lang="en-US" b="1" i="1" dirty="0" smtClean="0"/>
              <a:t> </a:t>
            </a:r>
            <a:r>
              <a:rPr lang="en-US" dirty="0" smtClean="0"/>
              <a:t>(python 3.7, </a:t>
            </a:r>
            <a:r>
              <a:rPr lang="en-US" dirty="0" err="1" smtClean="0"/>
              <a:t>versi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berurutan</a:t>
            </a:r>
            <a:r>
              <a:rPr lang="en-US" dirty="0" smtClean="0"/>
              <a:t>), </a:t>
            </a:r>
            <a:r>
              <a:rPr lang="en-US" b="1" i="1" dirty="0" err="1"/>
              <a:t>dapat</a:t>
            </a:r>
            <a:r>
              <a:rPr lang="en-US" b="1" i="1" dirty="0"/>
              <a:t> </a:t>
            </a:r>
            <a:r>
              <a:rPr lang="en-US" b="1" i="1" dirty="0" err="1"/>
              <a:t>diubah</a:t>
            </a:r>
            <a:r>
              <a:rPr lang="en-US" b="1" i="1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i="1" dirty="0" err="1"/>
              <a:t>tidak</a:t>
            </a:r>
            <a:r>
              <a:rPr lang="en-US" b="1" i="1" dirty="0"/>
              <a:t> </a:t>
            </a:r>
            <a:r>
              <a:rPr lang="en-US" b="1" i="1" dirty="0" err="1"/>
              <a:t>memungkinkan</a:t>
            </a:r>
            <a:r>
              <a:rPr lang="en-US" b="1" i="1" dirty="0"/>
              <a:t> </a:t>
            </a:r>
            <a:r>
              <a:rPr lang="en-US" b="1" i="1" dirty="0" err="1" smtClean="0"/>
              <a:t>duplikat</a:t>
            </a:r>
            <a:r>
              <a:rPr lang="en-US" dirty="0" smtClean="0"/>
              <a:t>.</a:t>
            </a:r>
          </a:p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"electric": False,</a:t>
            </a:r>
            <a:br>
              <a:rPr lang="en-US" dirty="0"/>
            </a:br>
            <a:r>
              <a:rPr lang="en-US" dirty="0"/>
              <a:t>  "year": 1964,</a:t>
            </a:r>
            <a:br>
              <a:rPr lang="en-US" dirty="0"/>
            </a:br>
            <a:r>
              <a:rPr lang="en-US" dirty="0"/>
              <a:t>  "colors": ["red", "white", "blue"]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["brand</a:t>
            </a:r>
            <a:r>
              <a:rPr lang="en-US" dirty="0" smtClean="0"/>
              <a:t>"]) #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key, </a:t>
            </a:r>
            <a:r>
              <a:rPr lang="en-US" dirty="0" err="1" smtClean="0"/>
              <a:t>outputnya</a:t>
            </a:r>
            <a:r>
              <a:rPr lang="en-US" dirty="0" smtClean="0"/>
              <a:t>: Ford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0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car = {</a:t>
            </a:r>
          </a:p>
          <a:p>
            <a:r>
              <a:rPr lang="en-US" dirty="0"/>
              <a:t>"brand": "Ford",</a:t>
            </a:r>
          </a:p>
          <a:p>
            <a:r>
              <a:rPr lang="en-US" dirty="0"/>
              <a:t>"model": "Mustang",</a:t>
            </a:r>
          </a:p>
          <a:p>
            <a:r>
              <a:rPr lang="en-US" dirty="0"/>
              <a:t>"year": 1964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r>
              <a:rPr lang="en-US" dirty="0"/>
              <a:t>x = </a:t>
            </a:r>
            <a:r>
              <a:rPr lang="en-US" dirty="0" err="1"/>
              <a:t>car.keys</a:t>
            </a:r>
            <a:r>
              <a:rPr lang="en-US" dirty="0" smtClean="0"/>
              <a:t>() </a:t>
            </a:r>
            <a:r>
              <a:rPr lang="en-US" b="1" dirty="0" smtClean="0"/>
              <a:t>#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</a:p>
          <a:p>
            <a:r>
              <a:rPr lang="en-US" dirty="0"/>
              <a:t>y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car.values</a:t>
            </a:r>
            <a:r>
              <a:rPr lang="en-US" dirty="0" smtClean="0"/>
              <a:t>() </a:t>
            </a:r>
            <a:r>
              <a:rPr lang="en-US" b="1" dirty="0"/>
              <a:t>#</a:t>
            </a:r>
            <a:r>
              <a:rPr lang="en-US" b="1" dirty="0" err="1"/>
              <a:t>mendapatkan</a:t>
            </a:r>
            <a:r>
              <a:rPr lang="en-US" b="1" dirty="0"/>
              <a:t> </a:t>
            </a:r>
            <a:r>
              <a:rPr lang="en-US" b="1" dirty="0" err="1" smtClean="0"/>
              <a:t>valuesnya</a:t>
            </a:r>
            <a:endParaRPr lang="en-US" b="1" dirty="0" smtClean="0"/>
          </a:p>
          <a:p>
            <a:r>
              <a:rPr lang="en-US" dirty="0" smtClean="0"/>
              <a:t>z </a:t>
            </a:r>
            <a:r>
              <a:rPr lang="en-US" dirty="0"/>
              <a:t>= </a:t>
            </a:r>
            <a:r>
              <a:rPr lang="en-US" dirty="0" err="1"/>
              <a:t>car.items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mendapatkan</a:t>
            </a:r>
            <a:r>
              <a:rPr lang="en-US" b="1" dirty="0" smtClean="0"/>
              <a:t> keys </a:t>
            </a:r>
            <a:r>
              <a:rPr lang="en-US" b="1" dirty="0" err="1" smtClean="0"/>
              <a:t>dan</a:t>
            </a:r>
            <a:r>
              <a:rPr lang="en-US" b="1" dirty="0" smtClean="0"/>
              <a:t> values</a:t>
            </a:r>
            <a:endParaRPr lang="en-US" b="1" dirty="0"/>
          </a:p>
          <a:p>
            <a:r>
              <a:rPr lang="en-US" dirty="0"/>
              <a:t>print(x) </a:t>
            </a:r>
            <a:r>
              <a:rPr lang="en-US" dirty="0" smtClean="0"/>
              <a:t># output: </a:t>
            </a:r>
            <a:r>
              <a:rPr lang="en-US" dirty="0" err="1" smtClean="0"/>
              <a:t>dict_keys</a:t>
            </a:r>
            <a:r>
              <a:rPr lang="en-US" dirty="0"/>
              <a:t>(['brand', 'model', 'year</a:t>
            </a:r>
            <a:r>
              <a:rPr lang="en-US" dirty="0" smtClean="0"/>
              <a:t>'])</a:t>
            </a:r>
          </a:p>
          <a:p>
            <a:r>
              <a:rPr lang="en-US" dirty="0" smtClean="0"/>
              <a:t>print(y) # output: </a:t>
            </a:r>
            <a:r>
              <a:rPr lang="en-US" dirty="0" err="1"/>
              <a:t>dict_values</a:t>
            </a:r>
            <a:r>
              <a:rPr lang="en-US" dirty="0"/>
              <a:t>(['Ford', 'Mustang', 1964</a:t>
            </a:r>
            <a:r>
              <a:rPr lang="en-US" dirty="0" smtClean="0"/>
              <a:t>])</a:t>
            </a:r>
          </a:p>
          <a:p>
            <a:r>
              <a:rPr lang="en-US" dirty="0" smtClean="0"/>
              <a:t>print(z) #</a:t>
            </a:r>
            <a:r>
              <a:rPr lang="en-US" dirty="0"/>
              <a:t> </a:t>
            </a:r>
            <a:r>
              <a:rPr lang="en-US" dirty="0" smtClean="0"/>
              <a:t>output: </a:t>
            </a:r>
            <a:r>
              <a:rPr lang="en-US" dirty="0" err="1" smtClean="0"/>
              <a:t>dict_items</a:t>
            </a:r>
            <a:r>
              <a:rPr lang="en-US" dirty="0"/>
              <a:t>([('brand', 'Ford'), ('model', 'Mustang'), ('year', 1964)])</a:t>
            </a:r>
          </a:p>
        </p:txBody>
      </p:sp>
    </p:spTree>
    <p:extLst>
      <p:ext uri="{BB962C8B-B14F-4D97-AF65-F5344CB8AC3E}">
        <p14:creationId xmlns:p14="http://schemas.microsoft.com/office/powerpoint/2010/main" val="141719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</a:t>
            </a:r>
            <a:r>
              <a:rPr lang="en-US" dirty="0" smtClean="0"/>
              <a:t>2016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 #</a:t>
            </a:r>
            <a:r>
              <a:rPr lang="en-US" dirty="0"/>
              <a:t>{'brand': 'Ford', 'model': 'Mustang', 'year': </a:t>
            </a:r>
            <a:r>
              <a:rPr lang="en-US" dirty="0" smtClean="0"/>
              <a:t>2016}</a:t>
            </a:r>
          </a:p>
          <a:p>
            <a:r>
              <a:rPr lang="en-US" dirty="0" err="1"/>
              <a:t>thisdict.update</a:t>
            </a:r>
            <a:r>
              <a:rPr lang="en-US" dirty="0"/>
              <a:t>({"year": 2020</a:t>
            </a:r>
            <a:r>
              <a:rPr lang="en-US" dirty="0" smtClean="0"/>
              <a:t>}) #bias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update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#{'brand': 'Ford', 'model': 'Mustang', 'year': </a:t>
            </a:r>
            <a:r>
              <a:rPr lang="en-US" dirty="0" smtClean="0"/>
              <a:t>2020}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smtClean="0"/>
              <a:t>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["color"] = </a:t>
            </a:r>
            <a:r>
              <a:rPr lang="en-US" dirty="0" smtClean="0"/>
              <a:t>"blue" </a:t>
            </a:r>
            <a:r>
              <a:rPr lang="en-US" b="1" dirty="0" smtClean="0"/>
              <a:t>#</a:t>
            </a:r>
            <a:r>
              <a:rPr lang="en-US" b="1" dirty="0" err="1" smtClean="0"/>
              <a:t>menambahkan</a:t>
            </a:r>
            <a:r>
              <a:rPr lang="en-US" b="1" dirty="0" smtClean="0"/>
              <a:t> items </a:t>
            </a:r>
            <a:r>
              <a:rPr lang="en-US" b="1" dirty="0" err="1" smtClean="0"/>
              <a:t>baru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 smtClean="0"/>
              <a:t>)</a:t>
            </a:r>
          </a:p>
          <a:p>
            <a:r>
              <a:rPr lang="en-US" dirty="0" err="1"/>
              <a:t>thisdict.update</a:t>
            </a:r>
            <a:r>
              <a:rPr lang="en-US" dirty="0"/>
              <a:t>({"color": </a:t>
            </a:r>
            <a:r>
              <a:rPr lang="en-US" dirty="0" smtClean="0"/>
              <a:t>"black"})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thisdict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36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2020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thisdict.pop</a:t>
            </a:r>
            <a:r>
              <a:rPr lang="en-US" dirty="0" smtClean="0"/>
              <a:t>("brand")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</a:t>
            </a:r>
            <a:r>
              <a:rPr lang="en-US" dirty="0" smtClean="0"/>
              <a:t>#{</a:t>
            </a:r>
            <a:r>
              <a:rPr lang="en-US" dirty="0"/>
              <a:t>'model': 'Mustang', 'year': 2020}</a:t>
            </a:r>
            <a:endParaRPr lang="en-US" dirty="0" smtClean="0"/>
          </a:p>
          <a:p>
            <a:r>
              <a:rPr lang="en-US" dirty="0" err="1"/>
              <a:t>thisdict.popitem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 #{'model': 'Mustang'}</a:t>
            </a:r>
          </a:p>
        </p:txBody>
      </p:sp>
    </p:spTree>
    <p:extLst>
      <p:ext uri="{BB962C8B-B14F-4D97-AF65-F5344CB8AC3E}">
        <p14:creationId xmlns:p14="http://schemas.microsoft.com/office/powerpoint/2010/main" val="387068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mydict</a:t>
            </a:r>
            <a:r>
              <a:rPr lang="en-US" dirty="0"/>
              <a:t> = </a:t>
            </a:r>
            <a:r>
              <a:rPr lang="en-US" dirty="0" err="1"/>
              <a:t>thisdict.copy</a:t>
            </a:r>
            <a:r>
              <a:rPr lang="en-US" dirty="0" smtClean="0"/>
              <a:t>() </a:t>
            </a:r>
            <a:r>
              <a:rPr lang="en-US" b="1" dirty="0" smtClean="0"/>
              <a:t># </a:t>
            </a:r>
            <a:r>
              <a:rPr lang="en-US" b="1" dirty="0" err="1" smtClean="0"/>
              <a:t>menggunakan</a:t>
            </a:r>
            <a:r>
              <a:rPr lang="en-US" b="1" dirty="0" smtClean="0"/>
              <a:t> copy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mydict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thisdict2 </a:t>
            </a:r>
            <a:r>
              <a:rPr lang="en-US" dirty="0"/>
              <a:t>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</a:t>
            </a:r>
            <a:r>
              <a:rPr lang="en-US" dirty="0" smtClean="0"/>
              <a:t>2014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smtClean="0"/>
              <a:t>mydict2</a:t>
            </a:r>
            <a:r>
              <a:rPr lang="en-US" dirty="0"/>
              <a:t> = </a:t>
            </a:r>
            <a:r>
              <a:rPr lang="en-US" dirty="0" err="1" smtClean="0"/>
              <a:t>dict</a:t>
            </a:r>
            <a:r>
              <a:rPr lang="en-US" dirty="0" smtClean="0"/>
              <a:t>(thisdict2) </a:t>
            </a:r>
            <a:r>
              <a:rPr lang="en-US" b="1" dirty="0" smtClean="0"/>
              <a:t>#</a:t>
            </a:r>
            <a:r>
              <a:rPr lang="en-US" b="1" dirty="0" err="1" smtClean="0"/>
              <a:t>menggunakan</a:t>
            </a:r>
            <a:r>
              <a:rPr lang="en-US" b="1" dirty="0" smtClean="0"/>
              <a:t> </a:t>
            </a:r>
            <a:r>
              <a:rPr lang="en-US" b="1" dirty="0" err="1" smtClean="0"/>
              <a:t>fungsi</a:t>
            </a:r>
            <a:r>
              <a:rPr lang="en-US" b="1" dirty="0" smtClean="0"/>
              <a:t> </a:t>
            </a:r>
            <a:r>
              <a:rPr lang="en-US" b="1" dirty="0" err="1" smtClean="0"/>
              <a:t>dict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print(mydict2)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7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 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[2:3])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900" dirty="0" err="1"/>
              <a:t>thislist</a:t>
            </a:r>
            <a:r>
              <a:rPr lang="en-US" sz="1900" dirty="0"/>
              <a:t> = ['foo', 'bar', '</a:t>
            </a:r>
            <a:r>
              <a:rPr lang="en-US" sz="1900" dirty="0" err="1"/>
              <a:t>baz</a:t>
            </a:r>
            <a:r>
              <a:rPr lang="en-US" sz="1900" dirty="0"/>
              <a:t>', '</a:t>
            </a:r>
            <a:r>
              <a:rPr lang="en-US" sz="1900" dirty="0" err="1"/>
              <a:t>qux</a:t>
            </a:r>
            <a:r>
              <a:rPr lang="en-US" sz="1900" dirty="0"/>
              <a:t>']</a:t>
            </a:r>
          </a:p>
          <a:p>
            <a:pPr marL="502920" lvl="3" indent="0">
              <a:buNone/>
            </a:pPr>
            <a:r>
              <a:rPr lang="en-US" sz="1900" dirty="0"/>
              <a:t>print(</a:t>
            </a:r>
            <a:r>
              <a:rPr lang="en-US" sz="1900" dirty="0" err="1"/>
              <a:t>thislist</a:t>
            </a:r>
            <a:r>
              <a:rPr lang="en-US" sz="1900" dirty="0" smtClean="0"/>
              <a:t>[:3])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[3:])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print(</a:t>
            </a:r>
            <a:r>
              <a:rPr lang="en-US" dirty="0" err="1" smtClean="0"/>
              <a:t>thislist</a:t>
            </a:r>
            <a:r>
              <a:rPr lang="en-US" dirty="0" smtClean="0"/>
              <a:t>[-3:-</a:t>
            </a:r>
            <a:r>
              <a:rPr lang="en-US" dirty="0"/>
              <a:t>1])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5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['foo', 'bar', '</a:t>
            </a:r>
            <a:r>
              <a:rPr lang="en-US" dirty="0" err="1"/>
              <a:t>baz</a:t>
            </a:r>
            <a:r>
              <a:rPr lang="en-US" dirty="0"/>
              <a:t>', '</a:t>
            </a:r>
            <a:r>
              <a:rPr lang="en-US" dirty="0" err="1"/>
              <a:t>qux</a:t>
            </a:r>
            <a:r>
              <a:rPr lang="en-US" dirty="0"/>
              <a:t>', '</a:t>
            </a:r>
            <a:r>
              <a:rPr lang="en-US" dirty="0" err="1"/>
              <a:t>nex</a:t>
            </a:r>
            <a:r>
              <a:rPr lang="en-US" dirty="0"/>
              <a:t>']</a:t>
            </a:r>
          </a:p>
          <a:p>
            <a:pPr marL="173736" lvl="1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/>
              <a:t>thislist</a:t>
            </a:r>
            <a:r>
              <a:rPr lang="en-US" dirty="0"/>
              <a:t>[1:3] = ["</a:t>
            </a:r>
            <a:r>
              <a:rPr lang="en-US" dirty="0" err="1"/>
              <a:t>jojo</a:t>
            </a:r>
            <a:r>
              <a:rPr lang="en-US" dirty="0"/>
              <a:t>", "baba"]</a:t>
            </a:r>
            <a:br>
              <a:rPr lang="en-US" dirty="0"/>
            </a:br>
            <a:r>
              <a:rPr lang="en-US" dirty="0" smtClean="0"/>
              <a:t>     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 smtClean="0"/>
              <a:t>thislist</a:t>
            </a:r>
            <a:r>
              <a:rPr lang="en-US" sz="1800" dirty="0" smtClean="0"/>
              <a:t>[1:2] </a:t>
            </a:r>
            <a:r>
              <a:rPr lang="en-US" sz="1800" dirty="0"/>
              <a:t>= ["</a:t>
            </a:r>
            <a:r>
              <a:rPr lang="en-US" sz="1800" dirty="0" err="1"/>
              <a:t>jojo</a:t>
            </a:r>
            <a:r>
              <a:rPr lang="en-US" sz="1800" dirty="0"/>
              <a:t>", "baba</a:t>
            </a:r>
            <a:r>
              <a:rPr lang="en-US" sz="1800" dirty="0" smtClean="0"/>
              <a:t>"]</a:t>
            </a:r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173736" lvl="1" indent="0">
              <a:buNone/>
            </a:pPr>
            <a:r>
              <a:rPr lang="en-US" dirty="0" smtClean="0"/>
              <a:t>      </a:t>
            </a:r>
            <a:r>
              <a:rPr lang="en-US" dirty="0" err="1"/>
              <a:t>thislist.append</a:t>
            </a:r>
            <a:r>
              <a:rPr lang="en-US" dirty="0"/>
              <a:t>("baba")</a:t>
            </a:r>
            <a:br>
              <a:rPr lang="en-US" dirty="0"/>
            </a:br>
            <a:r>
              <a:rPr lang="en-US" dirty="0" smtClean="0"/>
              <a:t>      print(</a:t>
            </a:r>
            <a:r>
              <a:rPr lang="en-US" dirty="0" err="1" smtClean="0"/>
              <a:t>thislist</a:t>
            </a:r>
            <a:r>
              <a:rPr lang="en-US" dirty="0" smtClean="0"/>
              <a:t>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12064" lvl="4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/>
              <a:t>thislist</a:t>
            </a:r>
            <a:r>
              <a:rPr lang="en-US" sz="1800" dirty="0"/>
              <a:t> = ['foo', 'bar', '</a:t>
            </a:r>
            <a:r>
              <a:rPr lang="en-US" sz="1800" dirty="0" err="1"/>
              <a:t>baz</a:t>
            </a:r>
            <a:r>
              <a:rPr lang="en-US" sz="1800" dirty="0"/>
              <a:t>', '</a:t>
            </a:r>
            <a:r>
              <a:rPr lang="en-US" sz="1800" dirty="0" err="1"/>
              <a:t>qux</a:t>
            </a:r>
            <a:r>
              <a:rPr lang="en-US" sz="1800" dirty="0"/>
              <a:t>', '</a:t>
            </a:r>
            <a:r>
              <a:rPr lang="en-US" sz="1800" dirty="0" err="1"/>
              <a:t>nex</a:t>
            </a:r>
            <a:r>
              <a:rPr lang="en-US" sz="1800" dirty="0" smtClean="0"/>
              <a:t>']</a:t>
            </a:r>
          </a:p>
          <a:p>
            <a:pPr marL="502920" lvl="3" indent="0">
              <a:buNone/>
            </a:pPr>
            <a:r>
              <a:rPr lang="en-US" sz="1800" dirty="0"/>
              <a:t>t</a:t>
            </a:r>
            <a:r>
              <a:rPr lang="en-US" sz="1800" dirty="0" smtClean="0"/>
              <a:t>hislist2=</a:t>
            </a:r>
            <a:r>
              <a:rPr lang="en-US" sz="1800" dirty="0"/>
              <a:t> ["</a:t>
            </a:r>
            <a:r>
              <a:rPr lang="en-US" sz="1800" dirty="0" err="1"/>
              <a:t>jojo</a:t>
            </a:r>
            <a:r>
              <a:rPr lang="en-US" sz="1800" dirty="0"/>
              <a:t>", "baba"]</a:t>
            </a: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thislist.extend</a:t>
            </a:r>
            <a:r>
              <a:rPr lang="en-US" sz="1800" dirty="0" smtClean="0"/>
              <a:t>(thislist2)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/>
              <a:t>)</a:t>
            </a:r>
            <a:endParaRPr lang="en-US" sz="1800" dirty="0" smtClean="0"/>
          </a:p>
          <a:p>
            <a:pPr marL="685800" lvl="4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9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356616" lvl="2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</a:p>
          <a:p>
            <a:pPr marL="356616" lvl="2" indent="0">
              <a:buNone/>
            </a:pPr>
            <a:r>
              <a:rPr lang="en-US" sz="2100" dirty="0" smtClean="0"/>
              <a:t>   </a:t>
            </a:r>
            <a:r>
              <a:rPr lang="en-US" sz="2100" dirty="0" err="1" smtClean="0"/>
              <a:t>thislist.remove</a:t>
            </a:r>
            <a:r>
              <a:rPr lang="en-US" sz="2100" dirty="0"/>
              <a:t>("</a:t>
            </a:r>
            <a:r>
              <a:rPr lang="en-US" sz="2100" dirty="0" smtClean="0"/>
              <a:t>bar")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 smtClean="0"/>
              <a:t>   print(</a:t>
            </a:r>
            <a:r>
              <a:rPr lang="en-US" sz="2100" dirty="0" err="1" smtClean="0"/>
              <a:t>thislist</a:t>
            </a:r>
            <a:r>
              <a:rPr lang="en-US" sz="2100" dirty="0"/>
              <a:t>)</a:t>
            </a:r>
            <a:endParaRPr lang="en-US" sz="21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lvl="2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2100" dirty="0"/>
              <a:t> </a:t>
            </a:r>
            <a:r>
              <a:rPr lang="en-US" sz="2100" dirty="0" smtClean="0"/>
              <a:t>       </a:t>
            </a:r>
            <a:r>
              <a:rPr lang="en-US" sz="2100" dirty="0" err="1" smtClean="0"/>
              <a:t>thislist</a:t>
            </a:r>
            <a:r>
              <a:rPr lang="en-US" sz="2100" dirty="0" smtClean="0"/>
              <a:t> </a:t>
            </a:r>
            <a:r>
              <a:rPr lang="en-US" sz="2100" dirty="0"/>
              <a:t>= ['foo', 'bar', '</a:t>
            </a:r>
            <a:r>
              <a:rPr lang="en-US" sz="2100" dirty="0" err="1"/>
              <a:t>baz</a:t>
            </a:r>
            <a:r>
              <a:rPr lang="en-US" sz="2100" dirty="0"/>
              <a:t>', '</a:t>
            </a:r>
            <a:r>
              <a:rPr lang="en-US" sz="2100" dirty="0" err="1"/>
              <a:t>qux</a:t>
            </a:r>
            <a:r>
              <a:rPr lang="en-US" sz="2100" dirty="0"/>
              <a:t>', '</a:t>
            </a:r>
            <a:r>
              <a:rPr lang="en-US" sz="2100" dirty="0" err="1"/>
              <a:t>nex</a:t>
            </a:r>
            <a:r>
              <a:rPr lang="en-US" sz="2100" dirty="0" smtClean="0"/>
              <a:t>']</a:t>
            </a:r>
            <a:endParaRPr lang="en-US" dirty="0" smtClean="0"/>
          </a:p>
          <a:p>
            <a:pPr marL="502920" lvl="3" indent="0">
              <a:buNone/>
            </a:pPr>
            <a:r>
              <a:rPr lang="en-US" sz="1800" dirty="0" err="1" smtClean="0"/>
              <a:t>thislist.pop</a:t>
            </a:r>
            <a:r>
              <a:rPr lang="en-US" sz="1800" dirty="0" smtClean="0"/>
              <a:t>(2)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del </a:t>
            </a:r>
            <a:r>
              <a:rPr lang="en-US" sz="1800" dirty="0" err="1"/>
              <a:t>thislist</a:t>
            </a:r>
            <a:r>
              <a:rPr lang="en-US" sz="1800" dirty="0"/>
              <a:t>[0]</a:t>
            </a:r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thislist</a:t>
            </a:r>
            <a:r>
              <a:rPr lang="en-US" sz="1800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/>
              <a:t>thislist.clear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 smtClean="0"/>
              <a:t>         print(</a:t>
            </a:r>
            <a:r>
              <a:rPr lang="en-US" sz="1800" dirty="0" err="1" smtClean="0"/>
              <a:t>thislist</a:t>
            </a:r>
            <a:r>
              <a:rPr lang="en-US" sz="1800" dirty="0"/>
              <a:t>)</a:t>
            </a:r>
            <a:r>
              <a:rPr lang="en-US" sz="1800" dirty="0" smtClean="0"/>
              <a:t>     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1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Python </a:t>
            </a:r>
            <a:r>
              <a:rPr lang="en-US" sz="4400" dirty="0" smtClean="0"/>
              <a:t>tools </a:t>
            </a:r>
            <a:r>
              <a:rPr lang="en-US" sz="4400" dirty="0"/>
              <a:t>(Integrated Development Environment</a:t>
            </a:r>
            <a:r>
              <a:rPr lang="en-US" sz="4400" dirty="0" smtClean="0"/>
              <a:t>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tools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python: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994" y="2930524"/>
            <a:ext cx="104775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149" y="2930524"/>
            <a:ext cx="1400175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1361" y="2930524"/>
            <a:ext cx="1674021" cy="1219200"/>
          </a:xfrm>
          <a:prstGeom prst="rect">
            <a:avLst/>
          </a:prstGeom>
        </p:spPr>
      </p:pic>
      <p:pic>
        <p:nvPicPr>
          <p:cNvPr id="12294" name="Picture 6" descr="Google Colaborator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1" y="2930525"/>
            <a:ext cx="2315372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29830" y="4555959"/>
            <a:ext cx="1257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557586" y="4555959"/>
            <a:ext cx="1257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Visual Studio Code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029721" y="4555959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Pycharm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14976" y="4555960"/>
            <a:ext cx="151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Google </a:t>
            </a:r>
            <a:r>
              <a:rPr lang="en-US" b="1" dirty="0" err="1" smtClean="0"/>
              <a:t>Colaboratory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723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s-ES" sz="1500" dirty="0"/>
              <a:t>x = ("motor", "</a:t>
            </a:r>
            <a:r>
              <a:rPr lang="es-ES" sz="1500" dirty="0" err="1"/>
              <a:t>becak</a:t>
            </a:r>
            <a:r>
              <a:rPr lang="es-ES" sz="1500" dirty="0"/>
              <a:t>", "</a:t>
            </a:r>
            <a:r>
              <a:rPr lang="es-ES" sz="1500" dirty="0" err="1"/>
              <a:t>mobil</a:t>
            </a:r>
            <a:r>
              <a:rPr lang="es-ES" sz="1500" dirty="0"/>
              <a:t>")</a:t>
            </a:r>
            <a:br>
              <a:rPr lang="es-ES" sz="1500" dirty="0"/>
            </a:br>
            <a:r>
              <a:rPr lang="es-ES" sz="1500" dirty="0"/>
              <a:t>y = </a:t>
            </a:r>
            <a:r>
              <a:rPr lang="es-ES" sz="1500" dirty="0" err="1"/>
              <a:t>list</a:t>
            </a:r>
            <a:r>
              <a:rPr lang="es-ES" sz="1500" dirty="0"/>
              <a:t>(x)</a:t>
            </a:r>
            <a:br>
              <a:rPr lang="es-ES" sz="1500" dirty="0"/>
            </a:br>
            <a:r>
              <a:rPr lang="es-ES" sz="1500" dirty="0"/>
              <a:t>y[1] =  '</a:t>
            </a:r>
            <a:r>
              <a:rPr lang="es-ES" sz="1500" dirty="0" err="1"/>
              <a:t>pesawat</a:t>
            </a:r>
            <a:r>
              <a:rPr lang="es-ES" sz="1500" dirty="0"/>
              <a:t>'</a:t>
            </a:r>
            <a:br>
              <a:rPr lang="es-ES" sz="1500" dirty="0"/>
            </a:br>
            <a:r>
              <a:rPr lang="es-ES" sz="1500" dirty="0"/>
              <a:t>x = </a:t>
            </a:r>
            <a:r>
              <a:rPr lang="es-ES" sz="1500" dirty="0" err="1"/>
              <a:t>tuple</a:t>
            </a:r>
            <a:r>
              <a:rPr lang="es-ES" sz="1500" dirty="0"/>
              <a:t>(y</a:t>
            </a:r>
            <a:r>
              <a:rPr lang="es-ES" sz="1500" dirty="0" smtClean="0"/>
              <a:t>)</a:t>
            </a:r>
            <a:r>
              <a:rPr lang="es-ES" sz="1500" dirty="0"/>
              <a:t/>
            </a:r>
            <a:br>
              <a:rPr lang="es-ES" sz="1500" dirty="0"/>
            </a:br>
            <a:r>
              <a:rPr lang="es-ES" sz="1500" dirty="0" err="1"/>
              <a:t>print</a:t>
            </a:r>
            <a:r>
              <a:rPr lang="es-ES" sz="1500" dirty="0"/>
              <a:t>(x)</a:t>
            </a:r>
            <a:endParaRPr lang="en-US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466344" lvl="5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en-US" sz="1800" dirty="0" err="1" smtClean="0"/>
              <a:t>thistuple</a:t>
            </a:r>
            <a:r>
              <a:rPr lang="en-US" sz="1800" dirty="0" smtClean="0"/>
              <a:t> =</a:t>
            </a:r>
            <a:r>
              <a:rPr lang="es-ES" sz="1800" dirty="0"/>
              <a:t> ("motor", "</a:t>
            </a:r>
            <a:r>
              <a:rPr lang="es-ES" sz="1800" dirty="0" err="1"/>
              <a:t>becak</a:t>
            </a:r>
            <a:r>
              <a:rPr lang="es-ES" sz="1800" dirty="0"/>
              <a:t>", "</a:t>
            </a:r>
            <a:r>
              <a:rPr lang="es-ES" sz="1800" dirty="0" err="1"/>
              <a:t>mobil</a:t>
            </a:r>
            <a:r>
              <a:rPr lang="es-ES" sz="1800" dirty="0"/>
              <a:t>")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y = list(</a:t>
            </a:r>
            <a:r>
              <a:rPr lang="en-US" sz="1800" dirty="0" err="1"/>
              <a:t>thistuple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 err="1" smtClean="0"/>
              <a:t>y.append</a:t>
            </a:r>
            <a:r>
              <a:rPr lang="es-ES" sz="1800" dirty="0"/>
              <a:t> ('</a:t>
            </a:r>
            <a:r>
              <a:rPr lang="es-ES" sz="1800" dirty="0" err="1"/>
              <a:t>pesawat</a:t>
            </a:r>
            <a:r>
              <a:rPr lang="es-ES" sz="1800" dirty="0"/>
              <a:t>')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thistuple</a:t>
            </a:r>
            <a:r>
              <a:rPr lang="en-US" sz="1800" dirty="0"/>
              <a:t> = tuple(y</a:t>
            </a:r>
            <a:r>
              <a:rPr lang="en-US" sz="1800" dirty="0" smtClean="0"/>
              <a:t>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7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thisdict</a:t>
            </a:r>
            <a:r>
              <a:rPr lang="en-US" dirty="0"/>
              <a:t>["model"]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dirty="0" err="1"/>
              <a:t>thisdict</a:t>
            </a:r>
            <a:r>
              <a:rPr lang="en-US" dirty="0"/>
              <a:t> = {</a:t>
            </a:r>
            <a:br>
              <a:rPr lang="en-US" dirty="0"/>
            </a:br>
            <a:r>
              <a:rPr lang="en-US" dirty="0"/>
              <a:t>  "brand": "Ford",</a:t>
            </a:r>
            <a:br>
              <a:rPr lang="en-US" dirty="0"/>
            </a:br>
            <a:r>
              <a:rPr lang="en-US" dirty="0"/>
              <a:t>  "model": "Mustang",</a:t>
            </a:r>
            <a:br>
              <a:rPr lang="en-US" dirty="0"/>
            </a:br>
            <a:r>
              <a:rPr lang="en-US" dirty="0"/>
              <a:t>  "year": 1964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/>
              <a:t>thisdict</a:t>
            </a:r>
            <a:r>
              <a:rPr lang="en-US" dirty="0"/>
              <a:t>["year"] = 2018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thisdict</a:t>
            </a:r>
            <a:r>
              <a:rPr lang="en-US" sz="1800" dirty="0"/>
              <a:t> = {</a:t>
            </a:r>
            <a:br>
              <a:rPr lang="en-US" sz="1800" dirty="0"/>
            </a:br>
            <a:r>
              <a:rPr lang="en-US" sz="1800" dirty="0"/>
              <a:t>  "brand": "Ford",</a:t>
            </a:r>
            <a:br>
              <a:rPr lang="en-US" sz="1800" dirty="0"/>
            </a:br>
            <a:r>
              <a:rPr lang="en-US" sz="1800" dirty="0"/>
              <a:t>  "model": "Mustang",</a:t>
            </a:r>
            <a:br>
              <a:rPr lang="en-US" sz="1800" dirty="0"/>
            </a:br>
            <a:r>
              <a:rPr lang="en-US" sz="1800" dirty="0"/>
              <a:t>  "year": 1964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r>
              <a:rPr lang="en-US" sz="1800" dirty="0" err="1"/>
              <a:t>thisdict.pop</a:t>
            </a:r>
            <a:r>
              <a:rPr lang="en-US" sz="1800" dirty="0"/>
              <a:t>("brand")</a:t>
            </a:r>
            <a:br>
              <a:rPr lang="en-US" sz="1800" dirty="0"/>
            </a:br>
            <a:r>
              <a:rPr lang="en-US" sz="1800" dirty="0"/>
              <a:t>print(</a:t>
            </a:r>
            <a:r>
              <a:rPr lang="en-US" sz="1800" dirty="0" err="1"/>
              <a:t>thisdict</a:t>
            </a:r>
            <a:r>
              <a:rPr lang="en-US" sz="1800" dirty="0"/>
              <a:t>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 err="1"/>
              <a:t>thisdict</a:t>
            </a:r>
            <a:r>
              <a:rPr lang="en-US" sz="1600" dirty="0"/>
              <a:t> = {</a:t>
            </a:r>
            <a:br>
              <a:rPr lang="en-US" sz="1600" dirty="0"/>
            </a:br>
            <a:r>
              <a:rPr lang="en-US" sz="1600" dirty="0"/>
              <a:t>  "brand": "Ford",</a:t>
            </a:r>
            <a:br>
              <a:rPr lang="en-US" sz="1600" dirty="0"/>
            </a:br>
            <a:r>
              <a:rPr lang="en-US" sz="1600" dirty="0"/>
              <a:t>  "model": "Mustang",</a:t>
            </a:r>
            <a:br>
              <a:rPr lang="en-US" sz="1600" dirty="0"/>
            </a:br>
            <a:r>
              <a:rPr lang="en-US" sz="1600" dirty="0"/>
              <a:t>  "year": 1964</a:t>
            </a:r>
            <a:br>
              <a:rPr lang="en-US" sz="1600" dirty="0"/>
            </a:br>
            <a:r>
              <a:rPr lang="en-US" sz="1600" dirty="0"/>
              <a:t>}</a:t>
            </a:r>
            <a:br>
              <a:rPr lang="en-US" sz="1600" dirty="0"/>
            </a:br>
            <a:r>
              <a:rPr lang="en-US" sz="1600" dirty="0"/>
              <a:t>del </a:t>
            </a:r>
            <a:r>
              <a:rPr lang="en-US" sz="1600" dirty="0" err="1"/>
              <a:t>thisdict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print(</a:t>
            </a:r>
            <a:r>
              <a:rPr lang="en-US" sz="1600" dirty="0" err="1"/>
              <a:t>thisdict</a:t>
            </a:r>
            <a:r>
              <a:rPr lang="en-US" sz="1600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1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If ... </a:t>
            </a:r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smtClean="0"/>
              <a:t>logic condition,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logic condition yang </a:t>
            </a:r>
            <a:r>
              <a:rPr lang="en-US" dirty="0" err="1" smtClean="0"/>
              <a:t>umumnya</a:t>
            </a:r>
            <a:r>
              <a:rPr lang="en-US" dirty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==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!=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&lt;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&lt;=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: a &gt; b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: a &gt;= b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>
              <a:spcBef>
                <a:spcPts val="0"/>
              </a:spcBef>
            </a:pPr>
            <a:r>
              <a:rPr lang="en-US" dirty="0" err="1" smtClean="0"/>
              <a:t>angka</a:t>
            </a:r>
            <a:r>
              <a:rPr lang="en-US" dirty="0" smtClean="0"/>
              <a:t>=10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 </a:t>
            </a:r>
            <a:r>
              <a:rPr lang="en-US" dirty="0"/>
              <a:t>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pPr>
              <a:spcBef>
                <a:spcPts val="0"/>
              </a:spcBef>
            </a:pPr>
            <a:r>
              <a:rPr lang="en-US" dirty="0"/>
              <a:t>else:</a:t>
            </a:r>
          </a:p>
          <a:p>
            <a:pPr>
              <a:spcBef>
                <a:spcPts val="0"/>
              </a:spcBef>
            </a:pPr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788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IF…ELSE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pengunaan</a:t>
            </a:r>
            <a:r>
              <a:rPr lang="en-US" dirty="0" smtClean="0"/>
              <a:t> conditional if </a:t>
            </a:r>
            <a:r>
              <a:rPr lang="en-US" dirty="0" err="1" smtClean="0"/>
              <a:t>untuk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= 200</a:t>
            </a:r>
            <a:br>
              <a:rPr lang="en-US" dirty="0"/>
            </a:br>
            <a:r>
              <a:rPr lang="en-US" dirty="0"/>
              <a:t>b = 33</a:t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print("b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/>
              <a:t>a")</a:t>
            </a:r>
            <a:br>
              <a:rPr lang="en-US" dirty="0"/>
            </a:br>
            <a:r>
              <a:rPr lang="en-US" dirty="0" err="1"/>
              <a:t>elif</a:t>
            </a:r>
            <a:r>
              <a:rPr lang="en-US" dirty="0"/>
              <a:t> a == b: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dan</a:t>
            </a:r>
            <a:r>
              <a:rPr lang="en-US" dirty="0" smtClean="0"/>
              <a:t> b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Ternary operators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/>
              <a:t>Conditional </a:t>
            </a:r>
            <a:r>
              <a:rPr lang="en-US" b="1" dirty="0" smtClean="0"/>
              <a:t>Expressions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teknik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proses conditional if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line (</a:t>
            </a:r>
            <a:r>
              <a:rPr lang="en-US" dirty="0" err="1" smtClean="0"/>
              <a:t>mempersingkat</a:t>
            </a:r>
            <a:r>
              <a:rPr lang="en-US" dirty="0" smtClean="0"/>
              <a:t> </a:t>
            </a:r>
            <a:r>
              <a:rPr lang="en-US" dirty="0" err="1" smtClean="0"/>
              <a:t>penulisan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a = 200</a:t>
            </a:r>
          </a:p>
          <a:p>
            <a:r>
              <a:rPr lang="en-US" dirty="0"/>
              <a:t>b = </a:t>
            </a:r>
            <a:r>
              <a:rPr lang="en-US" dirty="0" smtClean="0"/>
              <a:t>33</a:t>
            </a:r>
            <a:endParaRPr lang="en-US" dirty="0"/>
          </a:p>
          <a:p>
            <a:r>
              <a:rPr lang="en-US" dirty="0"/>
              <a:t>if a &gt; b: print("a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b")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kondisi</a:t>
            </a:r>
            <a:endParaRPr lang="en-US" dirty="0" smtClean="0"/>
          </a:p>
          <a:p>
            <a:r>
              <a:rPr lang="en-US" dirty="0"/>
              <a:t>print("A") if a &gt; b else print("=") if a == b else print("B</a:t>
            </a:r>
            <a:r>
              <a:rPr lang="en-US" dirty="0" smtClean="0"/>
              <a:t>") #</a:t>
            </a:r>
            <a:r>
              <a:rPr lang="en-US" dirty="0" err="1" smtClean="0"/>
              <a:t>contoh</a:t>
            </a:r>
            <a:r>
              <a:rPr lang="en-US" dirty="0" smtClean="0"/>
              <a:t> 3 </a:t>
            </a:r>
            <a:r>
              <a:rPr lang="en-US" dirty="0" err="1" smtClean="0"/>
              <a:t>kondisi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4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</a:t>
            </a:r>
            <a:r>
              <a:rPr lang="en-US" dirty="0" smtClean="0"/>
              <a:t>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Nested if </a:t>
            </a:r>
            <a:r>
              <a:rPr lang="en-US" dirty="0" err="1" smtClean="0"/>
              <a:t>atau</a:t>
            </a:r>
            <a:r>
              <a:rPr lang="en-US" dirty="0" smtClean="0"/>
              <a:t> if </a:t>
            </a:r>
            <a:r>
              <a:rPr lang="en-US" dirty="0" err="1" smtClean="0"/>
              <a:t>bersarang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if di </a:t>
            </a:r>
            <a:r>
              <a:rPr lang="en-US" dirty="0" err="1" smtClean="0"/>
              <a:t>dalam</a:t>
            </a:r>
            <a:r>
              <a:rPr lang="en-US" dirty="0" smtClean="0"/>
              <a:t> if.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30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x &gt; 10: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("x </a:t>
            </a:r>
            <a:r>
              <a:rPr lang="en-US" dirty="0" err="1" smtClean="0"/>
              <a:t>diatas</a:t>
            </a:r>
            <a:r>
              <a:rPr lang="en-US" dirty="0" smtClean="0"/>
              <a:t> 10")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if x &gt; 20: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("x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20!")</a:t>
            </a:r>
            <a:br>
              <a:rPr lang="en-US" dirty="0"/>
            </a:br>
            <a:r>
              <a:rPr lang="en-US" dirty="0"/>
              <a:t>  else:</a:t>
            </a:r>
            <a:br>
              <a:rPr lang="en-US" dirty="0"/>
            </a:br>
            <a:r>
              <a:rPr lang="en-US" dirty="0"/>
              <a:t>    print</a:t>
            </a:r>
            <a:r>
              <a:rPr lang="en-US" dirty="0" smtClean="0"/>
              <a:t>("</a:t>
            </a:r>
            <a:r>
              <a:rPr lang="en-US" dirty="0" err="1" smtClean="0"/>
              <a:t>tetapi</a:t>
            </a:r>
            <a:r>
              <a:rPr lang="en-US" dirty="0" smtClean="0"/>
              <a:t> x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diatas</a:t>
            </a:r>
            <a:r>
              <a:rPr lang="en-US" dirty="0" smtClean="0"/>
              <a:t> </a:t>
            </a:r>
            <a:r>
              <a:rPr lang="en-US" dirty="0"/>
              <a:t>20.")</a:t>
            </a:r>
          </a:p>
        </p:txBody>
      </p:sp>
    </p:spTree>
    <p:extLst>
      <p:ext uri="{BB962C8B-B14F-4D97-AF65-F5344CB8AC3E}">
        <p14:creationId xmlns:p14="http://schemas.microsoft.com/office/powerpoint/2010/main" val="399180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700" dirty="0"/>
              <a:t>a = </a:t>
            </a:r>
            <a:r>
              <a:rPr lang="en-US" sz="1700" dirty="0" smtClean="0"/>
              <a:t>210</a:t>
            </a:r>
            <a:endParaRPr lang="en-US" sz="1700" dirty="0"/>
          </a:p>
          <a:p>
            <a:pPr marL="502920" lvl="3" indent="0">
              <a:buNone/>
            </a:pPr>
            <a:r>
              <a:rPr lang="en-US" sz="1700" dirty="0"/>
              <a:t>b = </a:t>
            </a:r>
            <a:r>
              <a:rPr lang="en-US" sz="1700" dirty="0" smtClean="0"/>
              <a:t>30</a:t>
            </a:r>
          </a:p>
          <a:p>
            <a:pPr marL="502920" lvl="3" indent="0">
              <a:buNone/>
            </a:pPr>
            <a:r>
              <a:rPr lang="en-US" sz="1700" dirty="0" smtClean="0"/>
              <a:t>if</a:t>
            </a:r>
            <a:r>
              <a:rPr lang="en-US" sz="1700" dirty="0"/>
              <a:t> a &gt; b: </a:t>
            </a:r>
            <a:r>
              <a:rPr lang="en-US" sz="1700" dirty="0" smtClean="0"/>
              <a:t>print(a)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a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b = </a:t>
            </a:r>
            <a:r>
              <a:rPr lang="en-US" sz="1900" dirty="0" smtClean="0"/>
              <a:t>30</a:t>
            </a:r>
            <a:r>
              <a:rPr lang="en-US" sz="1900" dirty="0"/>
              <a:t/>
            </a:r>
            <a:br>
              <a:rPr lang="en-US" sz="1900" dirty="0"/>
            </a:br>
            <a:r>
              <a:rPr lang="en-US" sz="1900" dirty="0"/>
              <a:t>print("A") if a &gt; b else print("=") if a == b else print("B")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600" dirty="0"/>
              <a:t>a = 200</a:t>
            </a:r>
            <a:br>
              <a:rPr lang="en-US" sz="1600" dirty="0"/>
            </a:br>
            <a:r>
              <a:rPr lang="en-US" sz="1600" dirty="0"/>
              <a:t>b = 33</a:t>
            </a:r>
            <a:br>
              <a:rPr lang="en-US" sz="1600" dirty="0"/>
            </a:br>
            <a:r>
              <a:rPr lang="en-US" sz="1600" dirty="0"/>
              <a:t>c = 500</a:t>
            </a:r>
            <a:br>
              <a:rPr lang="en-US" sz="1600" dirty="0"/>
            </a:br>
            <a:r>
              <a:rPr lang="en-US" sz="1600" dirty="0"/>
              <a:t>if a &gt; b and c &gt; a:</a:t>
            </a:r>
            <a:br>
              <a:rPr lang="en-US" sz="1600" dirty="0"/>
            </a:br>
            <a:r>
              <a:rPr lang="en-US" sz="1600" dirty="0"/>
              <a:t>  print("Both conditions are True")</a:t>
            </a:r>
            <a:endParaRPr lang="en-US" sz="16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4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codingan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angka</a:t>
            </a:r>
            <a:r>
              <a:rPr lang="en-US" dirty="0" smtClean="0"/>
              <a:t>=12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if(angka%2 == 0):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genap</a:t>
            </a:r>
            <a:r>
              <a:rPr lang="en-US" dirty="0"/>
              <a:t>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    print("</a:t>
            </a:r>
            <a:r>
              <a:rPr lang="en-US" dirty="0" err="1"/>
              <a:t>angka</a:t>
            </a:r>
            <a:r>
              <a:rPr lang="en-US" dirty="0"/>
              <a:t> </a:t>
            </a:r>
            <a:r>
              <a:rPr lang="en-US" dirty="0" err="1"/>
              <a:t>termasuk</a:t>
            </a:r>
            <a:r>
              <a:rPr lang="en-US" dirty="0"/>
              <a:t> </a:t>
            </a:r>
            <a:r>
              <a:rPr lang="en-US" dirty="0" err="1"/>
              <a:t>bilangan</a:t>
            </a:r>
            <a:r>
              <a:rPr lang="en-US" dirty="0"/>
              <a:t> </a:t>
            </a:r>
            <a:r>
              <a:rPr lang="en-US" dirty="0" err="1"/>
              <a:t>ganjil</a:t>
            </a:r>
            <a:r>
              <a:rPr lang="en-US" dirty="0"/>
              <a:t>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010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pass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statement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alasan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smtClean="0"/>
              <a:t>if statement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masukkan</a:t>
            </a:r>
            <a:r>
              <a:rPr lang="en-US" b="1" dirty="0"/>
              <a:t> </a:t>
            </a:r>
            <a:r>
              <a:rPr lang="en-US" b="1" dirty="0" smtClean="0"/>
              <a:t>pass </a:t>
            </a:r>
            <a:r>
              <a:rPr lang="en-US" dirty="0" smtClean="0"/>
              <a:t>statement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menghindari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 smtClean="0"/>
              <a:t>.</a:t>
            </a:r>
          </a:p>
          <a:p>
            <a:r>
              <a:rPr lang="en-US" b="1" dirty="0"/>
              <a:t>p</a:t>
            </a:r>
            <a:r>
              <a:rPr lang="en-US" b="1" dirty="0" smtClean="0"/>
              <a:t>ass</a:t>
            </a:r>
            <a:r>
              <a:rPr lang="en-US" dirty="0" smtClean="0"/>
              <a:t> </a:t>
            </a:r>
            <a:r>
              <a:rPr lang="en-US" dirty="0" err="1" smtClean="0"/>
              <a:t>umumnya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placeholder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di </a:t>
            </a:r>
            <a:r>
              <a:rPr lang="en-US" dirty="0" err="1" smtClean="0"/>
              <a:t>masa</a:t>
            </a:r>
            <a:r>
              <a:rPr lang="en-US" dirty="0" smtClean="0"/>
              <a:t> </a:t>
            </a:r>
            <a:r>
              <a:rPr lang="en-US" dirty="0" err="1" smtClean="0"/>
              <a:t>depan</a:t>
            </a:r>
            <a:r>
              <a:rPr lang="en-US" dirty="0" smtClean="0"/>
              <a:t>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ditentukan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dipastikan</a:t>
            </a:r>
            <a:r>
              <a:rPr lang="en-US" dirty="0" smtClean="0"/>
              <a:t> </a:t>
            </a:r>
            <a:r>
              <a:rPr lang="en-US" dirty="0" err="1" smtClean="0"/>
              <a:t>apa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diproses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= 33</a:t>
            </a:r>
            <a:br>
              <a:rPr lang="en-US" dirty="0"/>
            </a:br>
            <a:r>
              <a:rPr lang="en-US" dirty="0"/>
              <a:t>b = 200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if b &gt; a:</a:t>
            </a:r>
            <a:br>
              <a:rPr lang="en-US" dirty="0"/>
            </a:br>
            <a:r>
              <a:rPr lang="en-US" dirty="0"/>
              <a:t>  pass</a:t>
            </a:r>
          </a:p>
        </p:txBody>
      </p:sp>
    </p:spTree>
    <p:extLst>
      <p:ext uri="{BB962C8B-B14F-4D97-AF65-F5344CB8AC3E}">
        <p14:creationId xmlns:p14="http://schemas.microsoft.com/office/powerpoint/2010/main" val="3049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err="1" smtClean="0"/>
              <a:t>Quickstart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menjalankan</a:t>
            </a:r>
            <a:r>
              <a:rPr lang="en-US" dirty="0" smtClean="0"/>
              <a:t> python </a:t>
            </a:r>
            <a:r>
              <a:rPr lang="en-US" dirty="0" err="1" smtClean="0"/>
              <a:t>dalam</a:t>
            </a:r>
            <a:r>
              <a:rPr lang="en-US" dirty="0" smtClean="0"/>
              <a:t> terminal:</a:t>
            </a:r>
          </a:p>
          <a:p>
            <a:pPr marL="0" indent="0">
              <a:buNone/>
            </a:pPr>
            <a:r>
              <a:rPr lang="en-US" dirty="0" err="1" smtClean="0"/>
              <a:t>buat</a:t>
            </a:r>
            <a:r>
              <a:rPr lang="en-US" dirty="0" smtClean="0"/>
              <a:t> file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syntax python,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b="1" dirty="0" smtClean="0"/>
              <a:t>print(‘hello world’) 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simpan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nama_file.py</a:t>
            </a:r>
            <a:r>
              <a:rPr lang="en-US" dirty="0" smtClean="0"/>
              <a:t>.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jalankan</a:t>
            </a:r>
            <a:r>
              <a:rPr lang="en-US" dirty="0" smtClean="0"/>
              <a:t> di terminal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b="1" dirty="0" smtClean="0"/>
              <a:t>python nama_file.py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bias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38" y="4975691"/>
            <a:ext cx="6949597" cy="13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0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Looping </a:t>
            </a:r>
            <a:r>
              <a:rPr lang="en-US" sz="2400" dirty="0" err="1" smtClean="0"/>
              <a:t>atau</a:t>
            </a:r>
            <a:r>
              <a:rPr lang="en-US" sz="2400" dirty="0" smtClean="0"/>
              <a:t> </a:t>
            </a:r>
            <a:r>
              <a:rPr lang="en-US" sz="2400" dirty="0" err="1" smtClean="0"/>
              <a:t>perulangan</a:t>
            </a:r>
            <a:r>
              <a:rPr lang="en-US" sz="2400" dirty="0" smtClean="0"/>
              <a:t> </a:t>
            </a:r>
            <a:r>
              <a:rPr lang="en-US" sz="2400" dirty="0" err="1" smtClean="0"/>
              <a:t>digunakan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melakukan</a:t>
            </a:r>
            <a:r>
              <a:rPr lang="en-US" sz="2400" dirty="0" smtClean="0"/>
              <a:t> </a:t>
            </a:r>
            <a:r>
              <a:rPr lang="en-US" sz="2400" dirty="0" err="1" smtClean="0"/>
              <a:t>eksekusi</a:t>
            </a:r>
            <a:r>
              <a:rPr lang="en-US" sz="2400" dirty="0" smtClean="0"/>
              <a:t> </a:t>
            </a:r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berkali</a:t>
            </a:r>
            <a:r>
              <a:rPr lang="en-US" sz="2400" dirty="0" smtClean="0"/>
              <a:t>-kali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 smtClean="0"/>
              <a:t>hanya</a:t>
            </a:r>
            <a:r>
              <a:rPr lang="en-US" sz="2400" dirty="0" smtClean="0"/>
              <a:t> </a:t>
            </a:r>
            <a:r>
              <a:rPr lang="en-US" sz="2400" dirty="0" err="1" smtClean="0"/>
              <a:t>beberapa</a:t>
            </a:r>
            <a:r>
              <a:rPr lang="en-US" sz="2400" dirty="0" smtClean="0"/>
              <a:t> </a:t>
            </a:r>
            <a:r>
              <a:rPr lang="en-US" sz="2400" dirty="0" err="1" smtClean="0"/>
              <a:t>perintah</a:t>
            </a:r>
            <a:r>
              <a:rPr lang="en-US" sz="2400" dirty="0" smtClean="0"/>
              <a:t> </a:t>
            </a:r>
            <a:r>
              <a:rPr lang="en-US" sz="2400" dirty="0" err="1" smtClean="0"/>
              <a:t>saja</a:t>
            </a:r>
            <a:r>
              <a:rPr lang="en-US" sz="2400" dirty="0" smtClean="0"/>
              <a:t>.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/>
              <a:t>mungkin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kita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memproses</a:t>
            </a:r>
            <a:r>
              <a:rPr lang="en-US" sz="2400" dirty="0"/>
              <a:t> </a:t>
            </a:r>
            <a:r>
              <a:rPr lang="en-US" sz="2400" dirty="0" smtClean="0"/>
              <a:t>1000x </a:t>
            </a:r>
            <a:r>
              <a:rPr lang="en-US" sz="2400" dirty="0" err="1"/>
              <a:t>eksekusi</a:t>
            </a:r>
            <a:r>
              <a:rPr lang="en-US" sz="2400" dirty="0"/>
              <a:t> </a:t>
            </a:r>
            <a:r>
              <a:rPr lang="en-US" sz="2400" dirty="0" smtClean="0"/>
              <a:t>code</a:t>
            </a:r>
            <a:r>
              <a:rPr lang="en-US" sz="2400" dirty="0"/>
              <a:t> </a:t>
            </a:r>
            <a:r>
              <a:rPr lang="en-US" sz="2400" dirty="0" err="1" smtClean="0"/>
              <a:t>dengan</a:t>
            </a:r>
            <a:r>
              <a:rPr lang="en-US" sz="2400" dirty="0" smtClean="0"/>
              <a:t> </a:t>
            </a:r>
            <a:r>
              <a:rPr lang="en-US" sz="2400" dirty="0" err="1"/>
              <a:t>menulis</a:t>
            </a:r>
            <a:r>
              <a:rPr lang="en-US" sz="2400" dirty="0"/>
              <a:t> </a:t>
            </a:r>
            <a:r>
              <a:rPr lang="en-US" sz="2400" dirty="0" err="1"/>
              <a:t>ulang</a:t>
            </a:r>
            <a:r>
              <a:rPr lang="en-US" sz="2400" dirty="0"/>
              <a:t> </a:t>
            </a:r>
            <a:r>
              <a:rPr lang="en-US" sz="2400" dirty="0" err="1"/>
              <a:t>kode</a:t>
            </a:r>
            <a:r>
              <a:rPr lang="en-US" sz="2400" dirty="0"/>
              <a:t> </a:t>
            </a:r>
            <a:r>
              <a:rPr lang="en-US" sz="2400" dirty="0" err="1"/>
              <a:t>tersebut</a:t>
            </a:r>
            <a:r>
              <a:rPr lang="en-US" sz="2400" dirty="0"/>
              <a:t> </a:t>
            </a:r>
            <a:r>
              <a:rPr lang="en-US" sz="2400" dirty="0" err="1"/>
              <a:t>sebanyak</a:t>
            </a:r>
            <a:r>
              <a:rPr lang="en-US" sz="2400" dirty="0"/>
              <a:t> 1000x </a:t>
            </a:r>
            <a:r>
              <a:rPr lang="en-US" sz="2400" dirty="0" err="1"/>
              <a:t>juga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Looping </a:t>
            </a:r>
            <a:r>
              <a:rPr lang="en-US" sz="2400" dirty="0" err="1" smtClean="0"/>
              <a:t>dalam</a:t>
            </a:r>
            <a:r>
              <a:rPr lang="en-US" sz="2400" dirty="0" smtClean="0"/>
              <a:t> python </a:t>
            </a:r>
            <a:r>
              <a:rPr lang="en-US" sz="2400" dirty="0" err="1" smtClean="0"/>
              <a:t>ada</a:t>
            </a:r>
            <a:r>
              <a:rPr lang="en-US" sz="2400" dirty="0" smtClean="0"/>
              <a:t> 2 </a:t>
            </a:r>
            <a:r>
              <a:rPr lang="en-US" sz="2400" dirty="0" err="1" smtClean="0"/>
              <a:t>yaitu</a:t>
            </a:r>
            <a:r>
              <a:rPr lang="en-US" sz="2400" dirty="0" smtClean="0"/>
              <a:t>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w</a:t>
            </a:r>
            <a:r>
              <a:rPr lang="en-US" sz="2400" dirty="0" smtClean="0"/>
              <a:t>hile loops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dirty="0"/>
              <a:t>f</a:t>
            </a:r>
            <a:r>
              <a:rPr lang="en-US" sz="2400" dirty="0" smtClean="0"/>
              <a:t>or loop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492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>
              <a:buNone/>
            </a:pPr>
            <a:r>
              <a:rPr lang="en-US" sz="2000" dirty="0" err="1" smtClean="0"/>
              <a:t>Perulangan</a:t>
            </a:r>
            <a:r>
              <a:rPr lang="en-US" sz="2000" b="1" dirty="0"/>
              <a:t> while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mengeksekusi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set </a:t>
            </a:r>
            <a:r>
              <a:rPr lang="en-US" sz="2000" dirty="0" err="1"/>
              <a:t>pernyataan</a:t>
            </a:r>
            <a:r>
              <a:rPr lang="en-US" sz="2000" dirty="0"/>
              <a:t> </a:t>
            </a:r>
            <a:r>
              <a:rPr lang="en-US" sz="2000" dirty="0" err="1"/>
              <a:t>selama</a:t>
            </a:r>
            <a:r>
              <a:rPr lang="en-US" sz="2000" dirty="0"/>
              <a:t> </a:t>
            </a:r>
            <a:r>
              <a:rPr lang="en-US" sz="2000" b="1" dirty="0" err="1"/>
              <a:t>kondisinya</a:t>
            </a:r>
            <a:r>
              <a:rPr lang="en-US" sz="2000" b="1" dirty="0"/>
              <a:t> </a:t>
            </a:r>
            <a:r>
              <a:rPr lang="en-US" sz="2000" b="1" dirty="0" err="1"/>
              <a:t>benar</a:t>
            </a:r>
            <a:r>
              <a:rPr lang="en-US" sz="2000" dirty="0"/>
              <a:t>. </a:t>
            </a:r>
            <a:r>
              <a:rPr lang="en-US" sz="2000" dirty="0" err="1"/>
              <a:t>Contoh</a:t>
            </a:r>
            <a:r>
              <a:rPr lang="en-US" sz="2000" dirty="0"/>
              <a:t>:</a:t>
            </a:r>
          </a:p>
          <a:p>
            <a:pPr marL="128016" lvl="1" indent="0">
              <a:buNone/>
            </a:pPr>
            <a:r>
              <a:rPr lang="en-US" sz="2000" dirty="0" err="1"/>
              <a:t>i</a:t>
            </a:r>
            <a:r>
              <a:rPr lang="en-US" sz="2000" dirty="0"/>
              <a:t> = 0 </a:t>
            </a:r>
          </a:p>
          <a:p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&lt;6:</a:t>
            </a:r>
          </a:p>
          <a:p>
            <a:r>
              <a:rPr lang="en-US" sz="2000" dirty="0"/>
              <a:t>    print("</a:t>
            </a:r>
            <a:r>
              <a:rPr lang="en-US" sz="2000" dirty="0" err="1"/>
              <a:t>Ini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 </a:t>
            </a:r>
            <a:r>
              <a:rPr lang="en-US" sz="2000" dirty="0" err="1"/>
              <a:t>perulangan</a:t>
            </a:r>
            <a:r>
              <a:rPr lang="en-US" sz="2000" dirty="0"/>
              <a:t> </a:t>
            </a:r>
            <a:r>
              <a:rPr lang="en-US" sz="2000" dirty="0" err="1"/>
              <a:t>ke</a:t>
            </a:r>
            <a:r>
              <a:rPr lang="en-US" sz="2000" dirty="0"/>
              <a:t> -",</a:t>
            </a:r>
            <a:r>
              <a:rPr lang="en-US" sz="2000" dirty="0" err="1"/>
              <a:t>i</a:t>
            </a:r>
            <a:r>
              <a:rPr lang="en-US" sz="2000" dirty="0"/>
              <a:t>) </a:t>
            </a:r>
          </a:p>
          <a:p>
            <a:r>
              <a:rPr lang="en-US" sz="2000" dirty="0"/>
              <a:t>    </a:t>
            </a:r>
            <a:r>
              <a:rPr lang="en-US" sz="2000" dirty="0" err="1" smtClean="0"/>
              <a:t>i</a:t>
            </a:r>
            <a:r>
              <a:rPr lang="en-US" sz="2000" dirty="0" smtClean="0"/>
              <a:t>=i+1</a:t>
            </a:r>
          </a:p>
          <a:p>
            <a:endParaRPr lang="en-US" sz="2000" dirty="0"/>
          </a:p>
          <a:p>
            <a:r>
              <a:rPr lang="en-US" sz="2000" b="1" dirty="0" err="1"/>
              <a:t>Catatan</a:t>
            </a:r>
            <a:r>
              <a:rPr lang="en-US" sz="2000" b="1" dirty="0"/>
              <a:t>:</a:t>
            </a:r>
            <a:r>
              <a:rPr lang="en-US" sz="2000" dirty="0"/>
              <a:t> </a:t>
            </a:r>
            <a:r>
              <a:rPr lang="en-US" sz="2000" dirty="0" err="1"/>
              <a:t>ingat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menambah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atau</a:t>
            </a:r>
            <a:r>
              <a:rPr lang="en-US" sz="2000" dirty="0"/>
              <a:t> loop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berlanjut</a:t>
            </a:r>
            <a:r>
              <a:rPr lang="en-US" sz="2000" dirty="0"/>
              <a:t> </a:t>
            </a:r>
            <a:r>
              <a:rPr lang="en-US" sz="2000" dirty="0" err="1"/>
              <a:t>selamanya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901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(break)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ernyataan</a:t>
            </a:r>
            <a:r>
              <a:rPr lang="en-US" dirty="0"/>
              <a:t> </a:t>
            </a:r>
            <a:r>
              <a:rPr lang="en-US" b="1" dirty="0" smtClean="0"/>
              <a:t>break</a:t>
            </a:r>
            <a:r>
              <a:rPr lang="en-US" dirty="0" smtClean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while </a:t>
            </a:r>
            <a:r>
              <a:rPr lang="en-US" dirty="0" err="1" smtClean="0"/>
              <a:t>benar</a:t>
            </a:r>
            <a:r>
              <a:rPr lang="en-US" dirty="0" smtClean="0"/>
              <a:t>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break #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berhenti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 3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Outputnya</a:t>
            </a:r>
            <a:r>
              <a:rPr lang="en-US" dirty="0" smtClean="0"/>
              <a:t>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17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sv-SE" dirty="0"/>
              <a:t>Dengan pernyataan continue kita dapat </a:t>
            </a:r>
            <a:r>
              <a:rPr lang="sv-SE" b="1" dirty="0"/>
              <a:t>menghentikan iterasi saat ini</a:t>
            </a:r>
            <a:r>
              <a:rPr lang="sv-SE" dirty="0"/>
              <a:t>, dan </a:t>
            </a:r>
            <a:r>
              <a:rPr lang="sv-SE" b="1" dirty="0"/>
              <a:t>melanjutkan </a:t>
            </a:r>
            <a:r>
              <a:rPr lang="sv-SE" dirty="0"/>
              <a:t>dengan yang berikutnya</a:t>
            </a:r>
            <a:r>
              <a:rPr lang="sv-SE" dirty="0" smtClean="0"/>
              <a:t>:</a:t>
            </a:r>
            <a:r>
              <a:rPr lang="sv-SE" dirty="0"/>
              <a:t/>
            </a:r>
            <a:br>
              <a:rPr lang="sv-SE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  if </a:t>
            </a:r>
            <a:r>
              <a:rPr lang="en-US" dirty="0" err="1"/>
              <a:t>i</a:t>
            </a:r>
            <a:r>
              <a:rPr lang="en-US" dirty="0"/>
              <a:t> == 3:</a:t>
            </a:r>
            <a:br>
              <a:rPr lang="en-US" dirty="0"/>
            </a:br>
            <a:r>
              <a:rPr lang="en-US" dirty="0"/>
              <a:t>    continue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print(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Output: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1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2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4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5</a:t>
            </a:r>
          </a:p>
          <a:p>
            <a:pPr>
              <a:spcBef>
                <a:spcPts val="0"/>
              </a:spcBef>
            </a:pP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77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else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Dengan pernyataan else kita dapat menjalankan blok kode satu kali ketika kondisinya tidak lagi benar</a:t>
            </a:r>
            <a:r>
              <a:rPr lang="sv-SE" dirty="0" smtClean="0"/>
              <a:t>:</a:t>
            </a:r>
          </a:p>
          <a:p>
            <a:r>
              <a:rPr lang="sv-SE" dirty="0" smtClean="0"/>
              <a:t>Contoh </a:t>
            </a:r>
            <a:r>
              <a:rPr lang="en-US" dirty="0" err="1"/>
              <a:t>c</a:t>
            </a:r>
            <a:r>
              <a:rPr lang="en-US" dirty="0" err="1" smtClean="0"/>
              <a:t>etak</a:t>
            </a:r>
            <a:r>
              <a:rPr lang="en-US" dirty="0" smtClean="0"/>
              <a:t> </a:t>
            </a:r>
            <a:r>
              <a:rPr lang="en-US" dirty="0" err="1"/>
              <a:t>pesan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kondisinya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 smtClean="0"/>
              <a:t>:</a:t>
            </a:r>
          </a:p>
          <a:p>
            <a:r>
              <a:rPr lang="en-US" dirty="0" err="1"/>
              <a:t>i</a:t>
            </a:r>
            <a:r>
              <a:rPr lang="en-US" dirty="0"/>
              <a:t> = 1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6: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i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i</a:t>
            </a:r>
            <a:r>
              <a:rPr lang="en-US" dirty="0"/>
              <a:t> += 1</a:t>
            </a:r>
            <a:br>
              <a:rPr lang="en-US" dirty="0"/>
            </a:br>
            <a:r>
              <a:rPr lang="en-US" dirty="0"/>
              <a:t>else: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r>
              <a:rPr lang="en-US" dirty="0" smtClean="0"/>
              <a:t> </a:t>
            </a:r>
            <a:r>
              <a:rPr lang="en-US" dirty="0" err="1" smtClean="0"/>
              <a:t>dijalankan</a:t>
            </a:r>
            <a:r>
              <a:rPr lang="en-US" dirty="0" smtClean="0"/>
              <a:t>")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394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</a:t>
            </a:r>
            <a:r>
              <a:rPr lang="en-US" dirty="0"/>
              <a:t>loop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</a:t>
            </a:r>
            <a:r>
              <a:rPr lang="en-US" dirty="0" smtClean="0"/>
              <a:t>(list, </a:t>
            </a:r>
            <a:r>
              <a:rPr lang="en-US" dirty="0" err="1"/>
              <a:t>tupel</a:t>
            </a:r>
            <a:r>
              <a:rPr lang="en-US" dirty="0" smtClean="0"/>
              <a:t>, dictionary, </a:t>
            </a:r>
            <a:r>
              <a:rPr lang="en-US" dirty="0"/>
              <a:t>set, </a:t>
            </a:r>
            <a:r>
              <a:rPr lang="en-US" dirty="0" err="1"/>
              <a:t>atau</a:t>
            </a:r>
            <a:r>
              <a:rPr lang="en-US" dirty="0"/>
              <a:t> string</a:t>
            </a:r>
            <a:r>
              <a:rPr lang="en-US" dirty="0" smtClean="0"/>
              <a:t>).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  <a:endParaRPr lang="en-US" dirty="0"/>
          </a:p>
          <a:p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 (1,6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5</a:t>
            </a:r>
          </a:p>
          <a:p>
            <a:r>
              <a:rPr lang="en-US" dirty="0" smtClean="0"/>
              <a:t>  print</a:t>
            </a:r>
            <a:r>
              <a:rPr lang="en-US" dirty="0"/>
              <a:t>("</a:t>
            </a:r>
            <a:r>
              <a:rPr lang="en-US" dirty="0" err="1"/>
              <a:t>Ini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dirty="0" err="1"/>
              <a:t>perulangan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 -", 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lain:</a:t>
            </a:r>
          </a:p>
          <a:p>
            <a:r>
              <a:rPr lang="en-US" dirty="0"/>
              <a:t>for x in range(2, </a:t>
            </a:r>
            <a:r>
              <a:rPr lang="en-US" dirty="0" smtClean="0"/>
              <a:t>10</a:t>
            </a:r>
            <a:r>
              <a:rPr lang="en-US" dirty="0"/>
              <a:t>, 3</a:t>
            </a:r>
            <a:r>
              <a:rPr lang="en-US" dirty="0" smtClean="0"/>
              <a:t>): #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2 </a:t>
            </a:r>
            <a:r>
              <a:rPr lang="en-US" dirty="0" err="1" smtClean="0"/>
              <a:t>sampai</a:t>
            </a:r>
            <a:r>
              <a:rPr lang="en-US" dirty="0" smtClean="0"/>
              <a:t> 9.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perulangan</a:t>
            </a:r>
            <a:r>
              <a:rPr lang="en-US" dirty="0" smtClean="0"/>
              <a:t> </a:t>
            </a:r>
            <a:r>
              <a:rPr lang="en-US" dirty="0" err="1" smtClean="0"/>
              <a:t>ditambah</a:t>
            </a:r>
            <a:r>
              <a:rPr lang="en-US" dirty="0" smtClean="0"/>
              <a:t> 3</a:t>
            </a:r>
            <a:endParaRPr lang="en-US" dirty="0"/>
          </a:p>
          <a:p>
            <a:r>
              <a:rPr lang="en-US" dirty="0"/>
              <a:t>  print(x) </a:t>
            </a:r>
            <a:r>
              <a:rPr lang="en-US" dirty="0" smtClean="0"/>
              <a:t># 2 5 8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3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/>
              <a:t>fruits = ["apple", "banana", "cherry"]</a:t>
            </a:r>
          </a:p>
          <a:p>
            <a:r>
              <a:rPr lang="en-US" dirty="0"/>
              <a:t>for x in fruits:</a:t>
            </a:r>
          </a:p>
          <a:p>
            <a:r>
              <a:rPr lang="en-US" dirty="0"/>
              <a:t>  print(x) </a:t>
            </a:r>
            <a:r>
              <a:rPr lang="en-US" dirty="0" smtClean="0"/>
              <a:t>#print </a:t>
            </a:r>
            <a:r>
              <a:rPr lang="en-US" dirty="0" err="1" smtClean="0"/>
              <a:t>sebelum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b="1" dirty="0" smtClean="0"/>
              <a:t>Output: </a:t>
            </a:r>
          </a:p>
          <a:p>
            <a:r>
              <a:rPr lang="en-US" dirty="0"/>
              <a:t>apple</a:t>
            </a:r>
            <a:br>
              <a:rPr lang="en-US" dirty="0"/>
            </a:br>
            <a:r>
              <a:rPr lang="en-US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30107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(break)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ke-2 for loop </a:t>
            </a:r>
            <a:r>
              <a:rPr lang="en-US" dirty="0" err="1" smtClean="0"/>
              <a:t>dengan</a:t>
            </a:r>
            <a:r>
              <a:rPr lang="en-US" dirty="0" smtClean="0"/>
              <a:t> break:</a:t>
            </a:r>
          </a:p>
          <a:p>
            <a:r>
              <a:rPr lang="en-US" dirty="0" smtClean="0"/>
              <a:t>fruits </a:t>
            </a:r>
            <a:r>
              <a:rPr lang="en-US" dirty="0"/>
              <a:t>= ["apple", "banana", "cherry"]</a:t>
            </a:r>
          </a:p>
          <a:p>
            <a:r>
              <a:rPr lang="en-US" dirty="0"/>
              <a:t>for x in fruits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  if x == "banana":</a:t>
            </a:r>
          </a:p>
          <a:p>
            <a:r>
              <a:rPr lang="en-US" dirty="0"/>
              <a:t>   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  print(x) #print </a:t>
            </a:r>
            <a:r>
              <a:rPr lang="en-US" dirty="0" err="1" smtClean="0"/>
              <a:t>setelah</a:t>
            </a:r>
            <a:r>
              <a:rPr lang="en-US" dirty="0" smtClean="0"/>
              <a:t> if </a:t>
            </a:r>
            <a:r>
              <a:rPr lang="en-US" dirty="0" err="1" smtClean="0"/>
              <a:t>dan</a:t>
            </a:r>
            <a:r>
              <a:rPr lang="en-US" dirty="0" smtClean="0"/>
              <a:t> break</a:t>
            </a:r>
          </a:p>
          <a:p>
            <a:endParaRPr lang="en-US" dirty="0" smtClean="0"/>
          </a:p>
          <a:p>
            <a:r>
              <a:rPr lang="en-US" b="1" dirty="0" smtClean="0"/>
              <a:t>Output: </a:t>
            </a:r>
          </a:p>
          <a:p>
            <a:r>
              <a:rPr lang="en-US" dirty="0" smtClean="0"/>
              <a:t>apple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6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 </a:t>
            </a:r>
            <a:r>
              <a:rPr lang="en-US" dirty="0" smtClean="0"/>
              <a:t>(continue)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pernyataan</a:t>
            </a:r>
            <a:r>
              <a:rPr lang="en-US" dirty="0"/>
              <a:t> </a:t>
            </a:r>
            <a:r>
              <a:rPr lang="en-US" b="1" dirty="0"/>
              <a:t>continue</a:t>
            </a:r>
            <a:r>
              <a:rPr lang="en-US" dirty="0"/>
              <a:t> 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loop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melanjutkan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</a:t>
            </a:r>
            <a:r>
              <a:rPr lang="en-US" dirty="0" err="1"/>
              <a:t>berikutnya</a:t>
            </a:r>
            <a:r>
              <a:rPr lang="en-US" dirty="0" smtClean="0"/>
              <a:t>:</a:t>
            </a:r>
          </a:p>
          <a:p>
            <a:r>
              <a:rPr lang="en-US" dirty="0"/>
              <a:t>fruits = ["apple", "banana", "cherry"]</a:t>
            </a:r>
            <a:br>
              <a:rPr lang="en-US" dirty="0"/>
            </a:br>
            <a:r>
              <a:rPr lang="en-US" dirty="0"/>
              <a:t>for x in fruits:</a:t>
            </a:r>
            <a:br>
              <a:rPr lang="en-US" dirty="0"/>
            </a:br>
            <a:r>
              <a:rPr lang="en-US" dirty="0"/>
              <a:t>  if x == "banana":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smtClean="0"/>
              <a:t>continue #banana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dilewati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print(x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b="1" dirty="0" smtClean="0"/>
              <a:t>Apple</a:t>
            </a:r>
          </a:p>
          <a:p>
            <a:pPr algn="ctr"/>
            <a:r>
              <a:rPr lang="en-US" sz="2000" b="1" dirty="0" smtClean="0"/>
              <a:t>cherry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591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"Loop </a:t>
            </a:r>
            <a:r>
              <a:rPr lang="en-US" dirty="0" err="1"/>
              <a:t>dalam</a:t>
            </a:r>
            <a:r>
              <a:rPr lang="en-US" dirty="0"/>
              <a:t>"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kali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"loop </a:t>
            </a:r>
            <a:r>
              <a:rPr lang="en-US" dirty="0" err="1" smtClean="0"/>
              <a:t>luar</a:t>
            </a:r>
            <a:r>
              <a:rPr lang="en-US" dirty="0" smtClean="0"/>
              <a:t>“.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warna</a:t>
            </a:r>
            <a:r>
              <a:rPr lang="en-US" dirty="0"/>
              <a:t> = ["</a:t>
            </a:r>
            <a:r>
              <a:rPr lang="en-US" dirty="0" err="1"/>
              <a:t>merah</a:t>
            </a:r>
            <a:r>
              <a:rPr lang="en-US" dirty="0"/>
              <a:t>", "</a:t>
            </a:r>
            <a:r>
              <a:rPr lang="en-US" dirty="0" err="1"/>
              <a:t>biru</a:t>
            </a:r>
            <a:r>
              <a:rPr lang="en-US" dirty="0"/>
              <a:t>", "</a:t>
            </a:r>
            <a:r>
              <a:rPr lang="en-US" dirty="0" err="1"/>
              <a:t>hitam</a:t>
            </a:r>
            <a:r>
              <a:rPr lang="en-US" dirty="0"/>
              <a:t>"]</a:t>
            </a:r>
          </a:p>
          <a:p>
            <a:r>
              <a:rPr lang="en-US" dirty="0" err="1"/>
              <a:t>kendaraan</a:t>
            </a:r>
            <a:r>
              <a:rPr lang="en-US" dirty="0"/>
              <a:t> = ["</a:t>
            </a:r>
            <a:r>
              <a:rPr lang="en-US" dirty="0" err="1"/>
              <a:t>mobil</a:t>
            </a:r>
            <a:r>
              <a:rPr lang="en-US" dirty="0"/>
              <a:t>", "taxi", "motor</a:t>
            </a:r>
            <a:r>
              <a:rPr lang="en-US" dirty="0" smtClean="0"/>
              <a:t>"]</a:t>
            </a:r>
            <a:endParaRPr lang="en-US" dirty="0"/>
          </a:p>
          <a:p>
            <a:r>
              <a:rPr lang="en-US" dirty="0"/>
              <a:t>for x in </a:t>
            </a:r>
            <a:r>
              <a:rPr lang="en-US" dirty="0" err="1"/>
              <a:t>kendaraan</a:t>
            </a:r>
            <a:r>
              <a:rPr lang="en-US" dirty="0"/>
              <a:t>:</a:t>
            </a:r>
          </a:p>
          <a:p>
            <a:r>
              <a:rPr lang="en-US" dirty="0"/>
              <a:t>  for y in </a:t>
            </a:r>
            <a:r>
              <a:rPr lang="en-US" dirty="0" err="1"/>
              <a:t>warna</a:t>
            </a:r>
            <a:r>
              <a:rPr lang="en-US" dirty="0"/>
              <a:t>:</a:t>
            </a:r>
          </a:p>
          <a:p>
            <a:r>
              <a:rPr lang="en-US" dirty="0"/>
              <a:t>    print(x, y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2412" y="3028949"/>
            <a:ext cx="2571751" cy="30861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Output:</a:t>
            </a:r>
            <a:endParaRPr lang="en-US" b="1" dirty="0"/>
          </a:p>
          <a:p>
            <a:pPr algn="ctr"/>
            <a:r>
              <a:rPr lang="en-US" b="1" dirty="0" err="1" smtClean="0"/>
              <a:t>mobil</a:t>
            </a:r>
            <a:r>
              <a:rPr lang="en-US" b="1" dirty="0" smtClean="0"/>
              <a:t>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 err="1"/>
              <a:t>mobil</a:t>
            </a:r>
            <a:r>
              <a:rPr lang="en-US" b="1" dirty="0"/>
              <a:t>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taxi </a:t>
            </a:r>
            <a:r>
              <a:rPr lang="en-US" b="1" dirty="0" err="1"/>
              <a:t>hitam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merah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biru</a:t>
            </a:r>
            <a:endParaRPr lang="en-US" b="1" dirty="0"/>
          </a:p>
          <a:p>
            <a:pPr algn="ctr"/>
            <a:r>
              <a:rPr lang="en-US" b="1" dirty="0"/>
              <a:t>motor </a:t>
            </a:r>
            <a:r>
              <a:rPr lang="en-US" b="1" dirty="0" err="1"/>
              <a:t>hitam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85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Indentation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/>
              <a:t>Indentasi</a:t>
            </a:r>
            <a:r>
              <a:rPr lang="it-IT" dirty="0"/>
              <a:t> mengacu pada spasi di awal baris kode</a:t>
            </a:r>
            <a:r>
              <a:rPr lang="it-IT" dirty="0" smtClean="0"/>
              <a:t>.</a:t>
            </a:r>
          </a:p>
          <a:p>
            <a:r>
              <a:rPr lang="en-US" dirty="0"/>
              <a:t>Python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 smtClean="0"/>
              <a:t>indentasi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b="1" dirty="0" err="1"/>
              <a:t>blok</a:t>
            </a:r>
            <a:r>
              <a:rPr lang="en-US" b="1" dirty="0"/>
              <a:t> </a:t>
            </a:r>
            <a:r>
              <a:rPr lang="en-US" b="1" dirty="0" err="1"/>
              <a:t>kode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 smtClean="0"/>
              <a:t>if</a:t>
            </a:r>
            <a:r>
              <a:rPr lang="en-US" dirty="0"/>
              <a:t> </a:t>
            </a:r>
            <a:r>
              <a:rPr lang="en-US" dirty="0" smtClean="0"/>
              <a:t>3</a:t>
            </a:r>
            <a:r>
              <a:rPr lang="en-US" dirty="0"/>
              <a:t> &gt; 2: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benar</a:t>
            </a:r>
            <a:r>
              <a:rPr lang="en-US" dirty="0" smtClean="0"/>
              <a:t>")</a:t>
            </a:r>
          </a:p>
          <a:p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lekukan</a:t>
            </a:r>
            <a:r>
              <a:rPr lang="en-US" dirty="0"/>
              <a:t>:</a:t>
            </a:r>
          </a:p>
          <a:p>
            <a:r>
              <a:rPr lang="en-US" dirty="0"/>
              <a:t>if 3 &gt; 2:</a:t>
            </a:r>
            <a:br>
              <a:rPr lang="en-US" dirty="0"/>
            </a:br>
            <a:r>
              <a:rPr lang="en-US" dirty="0" smtClean="0"/>
              <a:t>print</a:t>
            </a:r>
            <a:r>
              <a:rPr lang="en-US" dirty="0"/>
              <a:t>("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benar</a:t>
            </a:r>
            <a:r>
              <a:rPr lang="en-US" dirty="0" smtClean="0"/>
              <a:t>") # output </a:t>
            </a:r>
            <a:r>
              <a:rPr lang="en-US" dirty="0" err="1" smtClean="0"/>
              <a:t>akan</a:t>
            </a:r>
            <a:r>
              <a:rPr lang="en-US" dirty="0" smtClean="0"/>
              <a:t> error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0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(number index)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looping </a:t>
            </a:r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index.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for:</a:t>
            </a:r>
          </a:p>
          <a:p>
            <a:r>
              <a:rPr lang="en-US" dirty="0" err="1" smtClean="0"/>
              <a:t>thistuple</a:t>
            </a:r>
            <a:r>
              <a:rPr lang="en-US" dirty="0" smtClean="0"/>
              <a:t> </a:t>
            </a:r>
            <a:r>
              <a:rPr lang="en-US" dirty="0"/>
              <a:t>= ("apple", "banana", "cherry")</a:t>
            </a:r>
            <a:br>
              <a:rPr lang="en-US" dirty="0"/>
            </a:br>
            <a:r>
              <a:rPr lang="en-US" dirty="0"/>
              <a:t>for </a:t>
            </a:r>
            <a:r>
              <a:rPr lang="en-US" dirty="0" err="1"/>
              <a:t>i</a:t>
            </a:r>
            <a:r>
              <a:rPr lang="en-US" dirty="0"/>
              <a:t> in range(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 smtClean="0"/>
              <a:t>])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dengaan</a:t>
            </a:r>
            <a:r>
              <a:rPr lang="en-US" dirty="0" smtClean="0"/>
              <a:t> while:</a:t>
            </a:r>
            <a:endParaRPr lang="en-US" dirty="0"/>
          </a:p>
          <a:p>
            <a:r>
              <a:rPr lang="en-US" dirty="0" err="1"/>
              <a:t>thistuple</a:t>
            </a:r>
            <a:r>
              <a:rPr lang="en-US" dirty="0"/>
              <a:t> = ("apple", "banana", "cherry")</a:t>
            </a:r>
            <a:br>
              <a:rPr lang="en-US" dirty="0"/>
            </a:br>
            <a:r>
              <a:rPr lang="en-US" dirty="0" err="1"/>
              <a:t>i</a:t>
            </a:r>
            <a:r>
              <a:rPr lang="en-US" dirty="0"/>
              <a:t> = 0</a:t>
            </a:r>
            <a:br>
              <a:rPr lang="en-US" dirty="0"/>
            </a:br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 &lt; 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thistuple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</a:t>
            </a:r>
            <a:r>
              <a:rPr lang="en-US" dirty="0" err="1"/>
              <a:t>thistuple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 + 1</a:t>
            </a:r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Output</a:t>
            </a:r>
            <a:r>
              <a:rPr lang="en-US" sz="2000" b="1" dirty="0" smtClean="0"/>
              <a:t>:</a:t>
            </a:r>
          </a:p>
          <a:p>
            <a:pPr algn="ctr"/>
            <a:r>
              <a:rPr lang="en-US" sz="2000" b="1" dirty="0" smtClean="0"/>
              <a:t>apple</a:t>
            </a:r>
            <a:endParaRPr lang="en-US" sz="2000" b="1" dirty="0"/>
          </a:p>
          <a:p>
            <a:pPr algn="ctr"/>
            <a:r>
              <a:rPr lang="en-US" sz="2000" b="1" dirty="0"/>
              <a:t>banana</a:t>
            </a:r>
          </a:p>
          <a:p>
            <a:pPr algn="ctr"/>
            <a:r>
              <a:rPr lang="en-US" sz="2000" b="1" dirty="0"/>
              <a:t>cherry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41631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Print </a:t>
            </a:r>
            <a:r>
              <a:rPr lang="en-US" dirty="0" err="1" smtClean="0"/>
              <a:t>semua</a:t>
            </a:r>
            <a:r>
              <a:rPr lang="en-US" dirty="0" smtClean="0"/>
              <a:t> key </a:t>
            </a:r>
            <a:r>
              <a:rPr lang="en-US" dirty="0" err="1" smtClean="0"/>
              <a:t>dalam</a:t>
            </a:r>
            <a:r>
              <a:rPr lang="en-US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for x in </a:t>
            </a:r>
            <a:r>
              <a:rPr lang="en-US" sz="1800" dirty="0" err="1" smtClean="0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 smtClean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print(x)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thisdict.keys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print(x)</a:t>
            </a:r>
            <a:endParaRPr lang="en-US" sz="1800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 smtClean="0"/>
              <a:t>brand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model</a:t>
            </a:r>
            <a:br>
              <a:rPr lang="en-US" sz="2000" dirty="0"/>
            </a:br>
            <a:r>
              <a:rPr lang="en-US" sz="2000" dirty="0"/>
              <a:t>year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0618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</a:t>
            </a:r>
            <a:r>
              <a:rPr lang="en-US" sz="1800" dirty="0" err="1" smtClean="0"/>
              <a:t>nilai</a:t>
            </a:r>
            <a:r>
              <a:rPr lang="en-US" sz="1800" dirty="0" smtClean="0"/>
              <a:t>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err="1" smtClean="0"/>
              <a:t>thisdict</a:t>
            </a:r>
            <a:r>
              <a:rPr lang="en-US" sz="1800" dirty="0" smtClean="0"/>
              <a:t> ={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"brand": "Ford",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"model": "Mustang",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  "year": 1964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 smtClean="0"/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for x in </a:t>
            </a:r>
            <a:r>
              <a:rPr lang="en-US" sz="1800" dirty="0" err="1"/>
              <a:t>thisdict</a:t>
            </a:r>
            <a:r>
              <a:rPr lang="en-US" sz="1800" dirty="0" smtClean="0"/>
              <a:t>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pertama</a:t>
            </a:r>
            <a:endParaRPr lang="en-US" sz="1800" b="1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800" dirty="0"/>
              <a:t>  print(</a:t>
            </a:r>
            <a:r>
              <a:rPr lang="en-US" sz="1800" dirty="0" err="1"/>
              <a:t>thisdict</a:t>
            </a:r>
            <a:r>
              <a:rPr lang="en-US" sz="1800" dirty="0"/>
              <a:t>[x])</a:t>
            </a:r>
          </a:p>
          <a:p>
            <a:r>
              <a:rPr lang="en-US" sz="1800" dirty="0"/>
              <a:t>for x in </a:t>
            </a:r>
            <a:r>
              <a:rPr lang="en-US" sz="1800" dirty="0" err="1"/>
              <a:t>thisdict.values</a:t>
            </a:r>
            <a:r>
              <a:rPr lang="en-US" sz="1800" dirty="0" smtClean="0"/>
              <a:t>(): #</a:t>
            </a:r>
            <a:r>
              <a:rPr lang="en-US" sz="1800" b="1" dirty="0" err="1" smtClean="0"/>
              <a:t>cara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kedua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print(x)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Ford</a:t>
            </a:r>
            <a:br>
              <a:rPr lang="en-US" sz="2000" dirty="0"/>
            </a:br>
            <a:r>
              <a:rPr lang="en-US" sz="2000" dirty="0"/>
              <a:t>Mustang</a:t>
            </a:r>
            <a:br>
              <a:rPr lang="en-US" sz="2000" dirty="0"/>
            </a:br>
            <a:r>
              <a:rPr lang="en-US" sz="2000" dirty="0"/>
              <a:t>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6338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</a:t>
            </a:r>
            <a:r>
              <a:rPr lang="en-US" dirty="0" smtClean="0"/>
              <a:t>Dictionaries (keys &amp; values)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Print </a:t>
            </a:r>
            <a:r>
              <a:rPr lang="en-US" sz="1800" dirty="0" err="1" smtClean="0"/>
              <a:t>semua</a:t>
            </a:r>
            <a:r>
              <a:rPr lang="en-US" sz="1800" dirty="0" smtClean="0"/>
              <a:t> item </a:t>
            </a:r>
            <a:r>
              <a:rPr lang="en-US" sz="1800" dirty="0" err="1" smtClean="0"/>
              <a:t>dalam</a:t>
            </a:r>
            <a:r>
              <a:rPr lang="en-US" sz="1800" dirty="0" smtClean="0"/>
              <a:t> dictionary:</a:t>
            </a:r>
          </a:p>
          <a:p>
            <a:r>
              <a:rPr lang="en-US" sz="1800" dirty="0" err="1"/>
              <a:t>thisdict</a:t>
            </a:r>
            <a:r>
              <a:rPr lang="en-US" sz="1800" dirty="0"/>
              <a:t> </a:t>
            </a:r>
            <a:r>
              <a:rPr lang="en-US" sz="1800" dirty="0" smtClean="0"/>
              <a:t>={</a:t>
            </a:r>
            <a:endParaRPr lang="en-US" sz="1800" dirty="0"/>
          </a:p>
          <a:p>
            <a:r>
              <a:rPr lang="en-US" sz="1800" dirty="0"/>
              <a:t>  "brand": "Ford",</a:t>
            </a:r>
          </a:p>
          <a:p>
            <a:r>
              <a:rPr lang="en-US" sz="1800" dirty="0"/>
              <a:t>  "model": "Mustang",</a:t>
            </a:r>
          </a:p>
          <a:p>
            <a:r>
              <a:rPr lang="en-US" sz="1800" dirty="0"/>
              <a:t>  "year": 1964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for x, y in </a:t>
            </a:r>
            <a:r>
              <a:rPr lang="en-US" sz="1800" dirty="0" err="1"/>
              <a:t>thisdict.items</a:t>
            </a:r>
            <a:r>
              <a:rPr lang="en-US" sz="1800" dirty="0"/>
              <a:t>():</a:t>
            </a:r>
          </a:p>
          <a:p>
            <a:r>
              <a:rPr lang="en-US" sz="1800" dirty="0"/>
              <a:t>  print(x, y)</a:t>
            </a: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7758112" y="2871787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brand Ford</a:t>
            </a:r>
          </a:p>
          <a:p>
            <a:pPr algn="ctr"/>
            <a:r>
              <a:rPr lang="en-US" sz="2000" dirty="0"/>
              <a:t>model Mustang</a:t>
            </a:r>
          </a:p>
          <a:p>
            <a:pPr algn="ctr"/>
            <a:r>
              <a:rPr lang="en-US" sz="2000" dirty="0"/>
              <a:t>year 1964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2311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 = 1</a:t>
            </a:r>
            <a:br>
              <a:rPr lang="en-US" sz="1800" dirty="0"/>
            </a:br>
            <a:r>
              <a:rPr lang="en-US" sz="1800" dirty="0"/>
              <a:t>while </a:t>
            </a:r>
            <a:r>
              <a:rPr lang="en-US" sz="1800" dirty="0" err="1"/>
              <a:t>i</a:t>
            </a:r>
            <a:r>
              <a:rPr lang="en-US" sz="1800" dirty="0"/>
              <a:t> &lt; </a:t>
            </a:r>
            <a:r>
              <a:rPr lang="en-US" sz="1800" dirty="0" smtClean="0"/>
              <a:t>7: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print(</a:t>
            </a:r>
            <a:r>
              <a:rPr lang="en-US" sz="1800" dirty="0" err="1"/>
              <a:t>i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 if </a:t>
            </a:r>
            <a:r>
              <a:rPr lang="en-US" sz="1800" dirty="0" err="1"/>
              <a:t>i</a:t>
            </a:r>
            <a:r>
              <a:rPr lang="en-US" sz="1800" dirty="0"/>
              <a:t> == 3:</a:t>
            </a:r>
            <a:br>
              <a:rPr lang="en-US" sz="1800" dirty="0"/>
            </a:br>
            <a:r>
              <a:rPr lang="en-US" sz="1800" dirty="0"/>
              <a:t>    break</a:t>
            </a:r>
            <a:br>
              <a:rPr lang="en-US" sz="1800" dirty="0"/>
            </a:br>
            <a:r>
              <a:rPr lang="en-US" sz="1800" dirty="0"/>
              <a:t>  </a:t>
            </a:r>
            <a:r>
              <a:rPr lang="en-US" sz="1800" dirty="0" err="1"/>
              <a:t>i</a:t>
            </a:r>
            <a:r>
              <a:rPr lang="en-US" sz="1800" dirty="0"/>
              <a:t> += </a:t>
            </a:r>
            <a:r>
              <a:rPr lang="en-US" sz="1800" dirty="0" smtClean="0"/>
              <a:t>1</a:t>
            </a:r>
            <a:endParaRPr lang="en-US" sz="17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 err="1"/>
              <a:t>i</a:t>
            </a:r>
            <a:r>
              <a:rPr lang="en-US" sz="1900" dirty="0"/>
              <a:t> = 0</a:t>
            </a:r>
            <a:br>
              <a:rPr lang="en-US" sz="1900" dirty="0"/>
            </a:br>
            <a:r>
              <a:rPr lang="en-US" sz="1900" dirty="0"/>
              <a:t>while </a:t>
            </a:r>
            <a:r>
              <a:rPr lang="en-US" sz="1900" dirty="0" err="1"/>
              <a:t>i</a:t>
            </a:r>
            <a:r>
              <a:rPr lang="en-US" sz="1900" dirty="0"/>
              <a:t> &lt; 6:</a:t>
            </a:r>
            <a:br>
              <a:rPr lang="en-US" sz="1900" dirty="0"/>
            </a:br>
            <a:r>
              <a:rPr lang="en-US" sz="1900" dirty="0"/>
              <a:t>  </a:t>
            </a:r>
            <a:r>
              <a:rPr lang="en-US" sz="1900" dirty="0" err="1"/>
              <a:t>i</a:t>
            </a:r>
            <a:r>
              <a:rPr lang="en-US" sz="1900" dirty="0"/>
              <a:t> += 1</a:t>
            </a:r>
            <a:br>
              <a:rPr lang="en-US" sz="1900" dirty="0"/>
            </a:br>
            <a:r>
              <a:rPr lang="en-US" sz="1900" dirty="0"/>
              <a:t>  if </a:t>
            </a:r>
            <a:r>
              <a:rPr lang="en-US" sz="1900" dirty="0" err="1"/>
              <a:t>i</a:t>
            </a:r>
            <a:r>
              <a:rPr lang="en-US" sz="1900" dirty="0"/>
              <a:t> == 3:</a:t>
            </a:r>
            <a:br>
              <a:rPr lang="en-US" sz="1900" dirty="0"/>
            </a:br>
            <a:r>
              <a:rPr lang="en-US" sz="1900" dirty="0"/>
              <a:t>    continue</a:t>
            </a:r>
            <a:br>
              <a:rPr lang="en-US" sz="1900" dirty="0"/>
            </a:br>
            <a:r>
              <a:rPr lang="en-US" sz="1900" dirty="0"/>
              <a:t>  print(</a:t>
            </a:r>
            <a:r>
              <a:rPr lang="en-US" sz="1900" dirty="0" err="1"/>
              <a:t>i</a:t>
            </a:r>
            <a:r>
              <a:rPr lang="en-US" sz="1900" dirty="0"/>
              <a:t>)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900" dirty="0"/>
              <a:t>fruits = ["apple", "banana", "cherry"]</a:t>
            </a:r>
            <a:br>
              <a:rPr lang="en-US" sz="1900" dirty="0"/>
            </a:br>
            <a:r>
              <a:rPr lang="en-US" sz="1900" dirty="0"/>
              <a:t>for x in fruits:</a:t>
            </a:r>
            <a:br>
              <a:rPr lang="en-US" sz="1900" dirty="0"/>
            </a:br>
            <a:r>
              <a:rPr lang="en-US" sz="1900" dirty="0"/>
              <a:t>  print(x)</a:t>
            </a:r>
            <a:br>
              <a:rPr lang="en-US" sz="1900" dirty="0"/>
            </a:br>
            <a:r>
              <a:rPr lang="en-US" sz="1900" dirty="0"/>
              <a:t>  if x == "banana":</a:t>
            </a:r>
            <a:br>
              <a:rPr lang="en-US" sz="1900" dirty="0"/>
            </a:br>
            <a:r>
              <a:rPr lang="en-US" sz="1900" dirty="0"/>
              <a:t>    break</a:t>
            </a:r>
            <a:endParaRPr lang="en-US" sz="1900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2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err="1"/>
              <a:t>Fungsi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blok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. 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meneruskan</a:t>
            </a:r>
            <a:r>
              <a:rPr lang="en-US" dirty="0"/>
              <a:t> data, yang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parameter,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syntax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nama_fungsi</a:t>
            </a:r>
            <a:r>
              <a:rPr lang="en-US" dirty="0"/>
              <a:t>(argument):</a:t>
            </a:r>
          </a:p>
          <a:p>
            <a:r>
              <a:rPr lang="en-US" dirty="0"/>
              <a:t>    </a:t>
            </a:r>
            <a:r>
              <a:rPr lang="en-US" dirty="0" smtClean="0"/>
              <a:t>statement_1	</a:t>
            </a:r>
            <a:endParaRPr lang="en-US" dirty="0"/>
          </a:p>
          <a:p>
            <a:r>
              <a:rPr lang="en-US" dirty="0"/>
              <a:t>    …</a:t>
            </a:r>
          </a:p>
          <a:p>
            <a:r>
              <a:rPr lang="en-US" dirty="0"/>
              <a:t>    </a:t>
            </a:r>
            <a:r>
              <a:rPr lang="en-US" dirty="0" err="1"/>
              <a:t>statement_n</a:t>
            </a:r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returned_value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6488" y="3261835"/>
            <a:ext cx="4557712" cy="27246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 smtClean="0"/>
              <a:t>Keterangan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Argument(</a:t>
            </a:r>
            <a:r>
              <a:rPr lang="en-US" sz="2000" i="1" dirty="0" err="1" smtClean="0"/>
              <a:t>args</a:t>
            </a:r>
            <a:r>
              <a:rPr lang="en-US" sz="2000" i="1" dirty="0" smtClean="0"/>
              <a:t>)</a:t>
            </a:r>
            <a:r>
              <a:rPr lang="en-US" sz="2000" b="1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b="1" dirty="0" smtClean="0"/>
              <a:t> </a:t>
            </a:r>
            <a:r>
              <a:rPr lang="en-US" sz="2000" dirty="0" smtClean="0"/>
              <a:t>variable/</a:t>
            </a:r>
            <a:r>
              <a:rPr lang="en-US" sz="2000" dirty="0" err="1" smtClean="0"/>
              <a:t>niai</a:t>
            </a:r>
            <a:r>
              <a:rPr lang="en-US" sz="2000" dirty="0" smtClean="0"/>
              <a:t> </a:t>
            </a:r>
            <a:r>
              <a:rPr lang="en-US" sz="2000" dirty="0" err="1" smtClean="0"/>
              <a:t>masukan</a:t>
            </a:r>
            <a:r>
              <a:rPr lang="en-US" sz="2000" dirty="0" smtClean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 smtClean="0"/>
              <a:t>lebih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return_value</a:t>
            </a:r>
            <a:r>
              <a:rPr lang="en-US" sz="2000" dirty="0"/>
              <a:t> 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output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tanpa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,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.</a:t>
            </a:r>
          </a:p>
          <a:p>
            <a:pPr algn="ctr"/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4299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/>
              <a:t>tanpa</a:t>
            </a:r>
            <a:r>
              <a:rPr lang="en-US" b="1" dirty="0" smtClean="0"/>
              <a:t> argument</a:t>
            </a:r>
            <a:r>
              <a:rPr lang="en-US" dirty="0" smtClean="0"/>
              <a:t>: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Definisikan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endParaRPr lang="en-US" sz="1800" dirty="0"/>
          </a:p>
          <a:p>
            <a:r>
              <a:rPr lang="en-US" sz="1800" dirty="0" err="1"/>
              <a:t>def</a:t>
            </a:r>
            <a:r>
              <a:rPr lang="en-US" sz="1800" dirty="0"/>
              <a:t> </a:t>
            </a:r>
            <a:r>
              <a:rPr lang="en-US" sz="1800" dirty="0" err="1"/>
              <a:t>contoh_fungsi</a:t>
            </a:r>
            <a:r>
              <a:rPr lang="en-US" sz="1800" dirty="0"/>
              <a:t>():</a:t>
            </a:r>
          </a:p>
          <a:p>
            <a:r>
              <a:rPr lang="en-US" sz="1800" dirty="0"/>
              <a:t>  print("Halo </a:t>
            </a:r>
            <a:r>
              <a:rPr lang="en-US" sz="1800" dirty="0" err="1"/>
              <a:t>Dunia</a:t>
            </a:r>
            <a:r>
              <a:rPr lang="en-US" sz="1800" dirty="0"/>
              <a:t>")</a:t>
            </a:r>
          </a:p>
          <a:p>
            <a:r>
              <a:rPr lang="en-US" sz="1800" dirty="0"/>
              <a:t>  print("</a:t>
            </a:r>
            <a:r>
              <a:rPr lang="en-US" sz="1800" dirty="0" err="1"/>
              <a:t>Aku</a:t>
            </a:r>
            <a:r>
              <a:rPr lang="en-US" sz="1800" dirty="0"/>
              <a:t> </a:t>
            </a:r>
            <a:r>
              <a:rPr lang="en-US" sz="1800" dirty="0" err="1"/>
              <a:t>sedang</a:t>
            </a:r>
            <a:r>
              <a:rPr lang="en-US" sz="1800" dirty="0"/>
              <a:t> </a:t>
            </a:r>
            <a:r>
              <a:rPr lang="en-US" sz="1800" dirty="0" err="1"/>
              <a:t>belajar</a:t>
            </a:r>
            <a:r>
              <a:rPr lang="en-US" sz="1800" dirty="0"/>
              <a:t> </a:t>
            </a:r>
            <a:r>
              <a:rPr lang="en-US" sz="1800" dirty="0" err="1"/>
              <a:t>bahasa</a:t>
            </a:r>
            <a:r>
              <a:rPr lang="en-US" sz="1800" dirty="0"/>
              <a:t> Python")</a:t>
            </a:r>
          </a:p>
          <a:p>
            <a:r>
              <a:rPr lang="en-US" sz="1800" dirty="0"/>
              <a:t># </a:t>
            </a:r>
            <a:r>
              <a:rPr lang="en-US" sz="1800" dirty="0" err="1"/>
              <a:t>Panggil</a:t>
            </a:r>
            <a:r>
              <a:rPr lang="en-US" sz="1800" dirty="0"/>
              <a:t> </a:t>
            </a:r>
            <a:r>
              <a:rPr lang="en-US" sz="1800" dirty="0" err="1"/>
              <a:t>fungsi</a:t>
            </a:r>
            <a:r>
              <a:rPr lang="en-US" sz="1800" dirty="0"/>
              <a:t> yang </a:t>
            </a:r>
            <a:r>
              <a:rPr lang="en-US" sz="1800" dirty="0" err="1"/>
              <a:t>telah</a:t>
            </a:r>
            <a:r>
              <a:rPr lang="en-US" sz="1800" dirty="0"/>
              <a:t> </a:t>
            </a:r>
            <a:r>
              <a:rPr lang="en-US" sz="1800" dirty="0" err="1"/>
              <a:t>didefinisikan</a:t>
            </a:r>
            <a:endParaRPr lang="en-US" sz="1800" dirty="0"/>
          </a:p>
          <a:p>
            <a:r>
              <a:rPr lang="en-US" sz="1800" dirty="0" err="1"/>
              <a:t>contoh_fungsi</a:t>
            </a:r>
            <a:r>
              <a:rPr lang="en-US" sz="1800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6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 err="1" smtClean="0"/>
              <a:t>dengan</a:t>
            </a:r>
            <a:r>
              <a:rPr lang="en-US" b="1" dirty="0" smtClean="0"/>
              <a:t>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/>
              <a:t>argument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luas_segitiga</a:t>
            </a:r>
            <a:r>
              <a:rPr lang="en-US" dirty="0"/>
              <a:t>(alas, </a:t>
            </a:r>
            <a:r>
              <a:rPr lang="en-US" dirty="0" err="1" smtClean="0"/>
              <a:t>tinggi</a:t>
            </a:r>
            <a:r>
              <a:rPr lang="en-US" dirty="0" smtClean="0"/>
              <a:t>): 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luas</a:t>
            </a:r>
            <a:r>
              <a:rPr lang="en-US" dirty="0"/>
              <a:t> = (alas * </a:t>
            </a:r>
            <a:r>
              <a:rPr lang="en-US" dirty="0" err="1"/>
              <a:t>tinggi</a:t>
            </a:r>
            <a:r>
              <a:rPr lang="en-US" dirty="0"/>
              <a:t>) / 2</a:t>
            </a:r>
          </a:p>
          <a:p>
            <a:r>
              <a:rPr lang="en-US" dirty="0"/>
              <a:t>    print("</a:t>
            </a:r>
            <a:r>
              <a:rPr lang="en-US" dirty="0" err="1"/>
              <a:t>Luas</a:t>
            </a:r>
            <a:r>
              <a:rPr lang="en-US" dirty="0"/>
              <a:t> </a:t>
            </a:r>
            <a:r>
              <a:rPr lang="en-US" dirty="0" err="1"/>
              <a:t>segitiga</a:t>
            </a:r>
            <a:r>
              <a:rPr lang="en-US" dirty="0"/>
              <a:t>: %f" % </a:t>
            </a:r>
            <a:r>
              <a:rPr lang="en-US" dirty="0" err="1"/>
              <a:t>luas</a:t>
            </a:r>
            <a:r>
              <a:rPr lang="en-US" dirty="0" smtClean="0"/>
              <a:t>); #</a:t>
            </a:r>
            <a:r>
              <a:rPr lang="en-US" dirty="0" err="1" smtClean="0"/>
              <a:t>menampilkan</a:t>
            </a:r>
            <a:r>
              <a:rPr lang="en-US" dirty="0" smtClean="0"/>
              <a:t> output </a:t>
            </a:r>
            <a:r>
              <a:rPr lang="en-US" dirty="0" err="1" smtClean="0"/>
              <a:t>luas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float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luas_segitiga</a:t>
            </a:r>
            <a:r>
              <a:rPr lang="en-US" dirty="0" smtClean="0"/>
              <a:t>(4</a:t>
            </a:r>
            <a:r>
              <a:rPr lang="en-US" dirty="0"/>
              <a:t>, 6) </a:t>
            </a:r>
          </a:p>
          <a:p>
            <a:endParaRPr lang="en-US" dirty="0"/>
          </a:p>
          <a:p>
            <a:r>
              <a:rPr lang="en-US" b="1" dirty="0" err="1" smtClean="0"/>
              <a:t>Catatan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argument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 err="1"/>
              <a:t>Fungsi</a:t>
            </a:r>
            <a:r>
              <a:rPr lang="en-US" sz="2000" b="1" dirty="0"/>
              <a:t> yang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mengembalikan</a:t>
            </a:r>
            <a:r>
              <a:rPr lang="en-US" sz="2000" b="1" dirty="0"/>
              <a:t> </a:t>
            </a:r>
            <a:r>
              <a:rPr lang="en-US" sz="2000" b="1" dirty="0" err="1"/>
              <a:t>nilai</a:t>
            </a:r>
            <a:r>
              <a:rPr lang="en-US" sz="2000" b="1" dirty="0"/>
              <a:t> </a:t>
            </a:r>
            <a:r>
              <a:rPr lang="en-US" sz="2000" dirty="0" err="1"/>
              <a:t>biasanya</a:t>
            </a:r>
            <a:r>
              <a:rPr lang="en-US" sz="2000" dirty="0"/>
              <a:t> </a:t>
            </a:r>
            <a:r>
              <a:rPr lang="en-US" sz="2000" dirty="0" err="1"/>
              <a:t>disebut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b="1" dirty="0" err="1"/>
              <a:t>prosedur</a:t>
            </a:r>
            <a:r>
              <a:rPr lang="en-US" sz="2000" dirty="0"/>
              <a:t>. </a:t>
            </a:r>
            <a:r>
              <a:rPr lang="en-US" sz="2000" dirty="0" err="1"/>
              <a:t>Namun</a:t>
            </a:r>
            <a:r>
              <a:rPr lang="en-US" sz="2000" dirty="0"/>
              <a:t>, </a:t>
            </a:r>
            <a:r>
              <a:rPr lang="en-US" sz="2000" dirty="0" err="1"/>
              <a:t>kadang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butuh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proses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proses </a:t>
            </a:r>
            <a:r>
              <a:rPr lang="en-US" sz="2000" dirty="0" err="1"/>
              <a:t>berikutnya</a:t>
            </a:r>
            <a:r>
              <a:rPr lang="en-US" sz="2000" dirty="0"/>
              <a:t>. </a:t>
            </a:r>
            <a:r>
              <a:rPr lang="en-US" sz="2000" dirty="0" err="1"/>
              <a:t>Maka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pemrosesannya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Cara </a:t>
            </a:r>
            <a:r>
              <a:rPr lang="en-US" sz="2000" dirty="0" err="1"/>
              <a:t>mengembalikan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kata </a:t>
            </a:r>
            <a:r>
              <a:rPr lang="en-US" sz="2000" dirty="0" err="1"/>
              <a:t>kunci</a:t>
            </a:r>
            <a:r>
              <a:rPr lang="en-US" sz="2000" dirty="0"/>
              <a:t> return </a:t>
            </a:r>
            <a:r>
              <a:rPr lang="en-US" sz="2000" dirty="0" err="1"/>
              <a:t>lalu</a:t>
            </a:r>
            <a:r>
              <a:rPr lang="en-US" sz="2000" dirty="0"/>
              <a:t> </a:t>
            </a:r>
            <a:r>
              <a:rPr lang="en-US" sz="2000" dirty="0" err="1"/>
              <a:t>diikuti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dikembalikan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luas_segitiga</a:t>
            </a:r>
            <a:r>
              <a:rPr lang="en-US" sz="2000" dirty="0"/>
              <a:t>(alas, </a:t>
            </a:r>
            <a:r>
              <a:rPr lang="en-US" sz="2000" dirty="0" err="1"/>
              <a:t>tinggi</a:t>
            </a:r>
            <a:r>
              <a:rPr lang="en-US" sz="2000" dirty="0"/>
              <a:t>): </a:t>
            </a:r>
          </a:p>
          <a:p>
            <a:r>
              <a:rPr lang="en-US" sz="2000" dirty="0"/>
              <a:t>    </a:t>
            </a:r>
            <a:r>
              <a:rPr lang="en-US" sz="2000" dirty="0" err="1"/>
              <a:t>luas</a:t>
            </a:r>
            <a:r>
              <a:rPr lang="en-US" sz="2000" dirty="0"/>
              <a:t> = (alas * </a:t>
            </a:r>
            <a:r>
              <a:rPr lang="en-US" sz="2000" dirty="0" err="1"/>
              <a:t>tinggi</a:t>
            </a:r>
            <a:r>
              <a:rPr lang="en-US" sz="2000" dirty="0"/>
              <a:t>) / 2</a:t>
            </a:r>
          </a:p>
          <a:p>
            <a:r>
              <a:rPr lang="en-US" sz="2000" dirty="0"/>
              <a:t>    return </a:t>
            </a:r>
            <a:r>
              <a:rPr lang="en-US" sz="2000" dirty="0" err="1" smtClean="0"/>
              <a:t>luas</a:t>
            </a:r>
            <a:r>
              <a:rPr lang="en-US" sz="2000" dirty="0" smtClean="0"/>
              <a:t> #</a:t>
            </a:r>
            <a:r>
              <a:rPr lang="en-US" sz="2000" dirty="0" err="1" smtClean="0"/>
              <a:t>jika</a:t>
            </a:r>
            <a:r>
              <a:rPr lang="en-US" sz="2000" dirty="0" smtClean="0"/>
              <a:t>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ada</a:t>
            </a:r>
            <a:r>
              <a:rPr lang="en-US" sz="2000" dirty="0" smtClean="0"/>
              <a:t> return output </a:t>
            </a:r>
            <a:r>
              <a:rPr lang="en-US" sz="2000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akan</a:t>
            </a:r>
            <a:r>
              <a:rPr lang="en-US" sz="2000" dirty="0" smtClean="0"/>
              <a:t> di proses</a:t>
            </a:r>
            <a:endParaRPr lang="en-US" sz="2000" dirty="0"/>
          </a:p>
          <a:p>
            <a:r>
              <a:rPr lang="en-US" sz="2000" dirty="0" smtClean="0"/>
              <a:t>print</a:t>
            </a:r>
            <a:r>
              <a:rPr lang="en-US" sz="2000" dirty="0"/>
              <a:t>("</a:t>
            </a:r>
            <a:r>
              <a:rPr lang="en-US" sz="2000" dirty="0" err="1"/>
              <a:t>Luas</a:t>
            </a:r>
            <a:r>
              <a:rPr lang="en-US" sz="2000" dirty="0"/>
              <a:t> </a:t>
            </a:r>
            <a:r>
              <a:rPr lang="en-US" sz="2000" dirty="0" err="1"/>
              <a:t>segitiga</a:t>
            </a:r>
            <a:r>
              <a:rPr lang="en-US" sz="2000" dirty="0"/>
              <a:t>: %d" % </a:t>
            </a:r>
            <a:r>
              <a:rPr lang="en-US" sz="2000" dirty="0" err="1"/>
              <a:t>luas_segitiga</a:t>
            </a:r>
            <a:r>
              <a:rPr lang="en-US" sz="2000" dirty="0"/>
              <a:t>(4, 6</a:t>
            </a:r>
            <a:r>
              <a:rPr lang="en-US" sz="2000" dirty="0" smtClean="0"/>
              <a:t>)) #d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 err="1" smtClean="0"/>
              <a:t>untuk</a:t>
            </a:r>
            <a:r>
              <a:rPr lang="en-US" sz="2000" dirty="0" smtClean="0"/>
              <a:t> </a:t>
            </a:r>
            <a:r>
              <a:rPr lang="en-US" sz="2000" dirty="0" err="1" smtClean="0"/>
              <a:t>menjadikan</a:t>
            </a:r>
            <a:r>
              <a:rPr lang="en-US" sz="2000" dirty="0" smtClean="0"/>
              <a:t> output </a:t>
            </a:r>
            <a:r>
              <a:rPr lang="en-US" sz="2000" dirty="0" err="1" smtClean="0"/>
              <a:t>desimal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37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</a:t>
            </a:r>
            <a:r>
              <a:rPr lang="en-US" dirty="0" smtClean="0"/>
              <a:t>Arguments (*</a:t>
            </a:r>
            <a:r>
              <a:rPr lang="en-US" dirty="0" err="1" smtClean="0"/>
              <a:t>args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tahu</a:t>
            </a:r>
            <a:r>
              <a:rPr lang="en-US" sz="2000" dirty="0"/>
              <a:t> </a:t>
            </a:r>
            <a:r>
              <a:rPr lang="en-US" sz="2000" dirty="0" err="1"/>
              <a:t>berapa</a:t>
            </a:r>
            <a:r>
              <a:rPr lang="en-US" sz="2000" dirty="0"/>
              <a:t> </a:t>
            </a:r>
            <a:r>
              <a:rPr lang="en-US" sz="2000" dirty="0" err="1"/>
              <a:t>banyak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diteruskan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Anda</a:t>
            </a:r>
            <a:r>
              <a:rPr lang="en-US" sz="2000" dirty="0"/>
              <a:t>, </a:t>
            </a:r>
            <a:r>
              <a:rPr lang="en-US" sz="2000" dirty="0" err="1" smtClean="0"/>
              <a:t>tambahkan</a:t>
            </a:r>
            <a:r>
              <a:rPr lang="en-US" sz="2000" dirty="0" smtClean="0"/>
              <a:t> </a:t>
            </a:r>
            <a:r>
              <a:rPr lang="en-US" sz="2000" b="1" dirty="0" smtClean="0"/>
              <a:t>* (asterisk) </a:t>
            </a:r>
            <a:r>
              <a:rPr lang="en-US" sz="2000" dirty="0" err="1" smtClean="0"/>
              <a:t>sebelum</a:t>
            </a:r>
            <a:r>
              <a:rPr lang="en-US" sz="2000" dirty="0" smtClean="0"/>
              <a:t> </a:t>
            </a:r>
            <a:r>
              <a:rPr lang="en-US" sz="2000" dirty="0" err="1"/>
              <a:t>nama</a:t>
            </a:r>
            <a:r>
              <a:rPr lang="en-US" sz="2000" dirty="0"/>
              <a:t> parameter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</a:t>
            </a:r>
            <a:r>
              <a:rPr lang="en-US" sz="2000" dirty="0" err="1" smtClean="0"/>
              <a:t>fungsi</a:t>
            </a:r>
            <a:r>
              <a:rPr lang="en-US" sz="2000" dirty="0" smtClean="0"/>
              <a:t>.</a:t>
            </a:r>
          </a:p>
          <a:p>
            <a:r>
              <a:rPr lang="en-US" sz="2000" dirty="0" err="1" smtClean="0"/>
              <a:t>Dengan</a:t>
            </a:r>
            <a:r>
              <a:rPr lang="en-US" sz="2000" dirty="0" smtClean="0"/>
              <a:t> </a:t>
            </a:r>
            <a:r>
              <a:rPr lang="en-US" sz="2000" dirty="0" err="1"/>
              <a:t>cara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menerima</a:t>
            </a:r>
            <a:r>
              <a:rPr lang="en-US" sz="2000" dirty="0"/>
              <a:t> </a:t>
            </a:r>
            <a:r>
              <a:rPr lang="en-US" sz="2000" dirty="0" err="1"/>
              <a:t>tupel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mengakses</a:t>
            </a:r>
            <a:r>
              <a:rPr lang="en-US" sz="2000" dirty="0"/>
              <a:t> item yang </a:t>
            </a:r>
            <a:r>
              <a:rPr lang="en-US" sz="2000" dirty="0" err="1"/>
              <a:t>sesuai</a:t>
            </a:r>
            <a:r>
              <a:rPr lang="en-US" sz="2000" dirty="0" smtClean="0"/>
              <a:t>:</a:t>
            </a:r>
          </a:p>
          <a:p>
            <a:r>
              <a:rPr lang="en-US" sz="2000" dirty="0" err="1"/>
              <a:t>def</a:t>
            </a:r>
            <a:r>
              <a:rPr lang="en-US" sz="2000" dirty="0"/>
              <a:t> </a:t>
            </a:r>
            <a:r>
              <a:rPr lang="en-US" sz="2000" dirty="0" err="1"/>
              <a:t>my_function</a:t>
            </a:r>
            <a:r>
              <a:rPr lang="en-US" sz="2000" dirty="0" smtClean="0"/>
              <a:t>(*</a:t>
            </a:r>
            <a:r>
              <a:rPr lang="en-US" sz="2000" dirty="0" err="1" smtClean="0"/>
              <a:t>nama</a:t>
            </a:r>
            <a:r>
              <a:rPr lang="en-US" sz="2000" dirty="0" smtClean="0"/>
              <a:t>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  print("</a:t>
            </a:r>
            <a:r>
              <a:rPr lang="en-US" sz="2000" dirty="0" err="1" smtClean="0"/>
              <a:t>Teman</a:t>
            </a:r>
            <a:r>
              <a:rPr lang="en-US" sz="2000" dirty="0" smtClean="0"/>
              <a:t> </a:t>
            </a:r>
            <a:r>
              <a:rPr lang="en-US" sz="2000" dirty="0" err="1" smtClean="0"/>
              <a:t>saya</a:t>
            </a:r>
            <a:r>
              <a:rPr lang="en-US" sz="2000" dirty="0" smtClean="0"/>
              <a:t> </a:t>
            </a:r>
            <a:r>
              <a:rPr lang="en-US" sz="2000" dirty="0" err="1" smtClean="0"/>
              <a:t>adalah</a:t>
            </a:r>
            <a:r>
              <a:rPr lang="en-US" sz="2000" dirty="0" smtClean="0"/>
              <a:t> </a:t>
            </a:r>
            <a:r>
              <a:rPr lang="en-US" sz="2000" dirty="0"/>
              <a:t>" + </a:t>
            </a:r>
            <a:r>
              <a:rPr lang="en-US" sz="2000" dirty="0" err="1" smtClean="0"/>
              <a:t>nama</a:t>
            </a:r>
            <a:r>
              <a:rPr lang="en-US" sz="2000" dirty="0" smtClean="0"/>
              <a:t>[2</a:t>
            </a:r>
            <a:r>
              <a:rPr lang="en-US" sz="2000" dirty="0"/>
              <a:t>])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my_function</a:t>
            </a:r>
            <a:r>
              <a:rPr lang="en-US" sz="2000" dirty="0"/>
              <a:t>("Emil", "Tobias", "Linus")</a:t>
            </a:r>
          </a:p>
        </p:txBody>
      </p:sp>
    </p:spTree>
    <p:extLst>
      <p:ext uri="{BB962C8B-B14F-4D97-AF65-F5344CB8AC3E}">
        <p14:creationId xmlns:p14="http://schemas.microsoft.com/office/powerpoint/2010/main" val="380343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wadah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smtClean="0"/>
              <a:t>data.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padanya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 </a:t>
            </a:r>
          </a:p>
          <a:p>
            <a:r>
              <a:rPr lang="en-US" dirty="0"/>
              <a:t>x</a:t>
            </a:r>
            <a:r>
              <a:rPr lang="en-US" dirty="0" smtClean="0"/>
              <a:t> </a:t>
            </a:r>
            <a:r>
              <a:rPr lang="en-US" dirty="0"/>
              <a:t>= 3 </a:t>
            </a:r>
            <a:br>
              <a:rPr lang="en-US" dirty="0"/>
            </a:br>
            <a:r>
              <a:rPr lang="en-US" dirty="0"/>
              <a:t>x = "Jakarta"</a:t>
            </a:r>
            <a:br>
              <a:rPr lang="en-US" dirty="0"/>
            </a:br>
            <a:r>
              <a:rPr lang="en-US" dirty="0"/>
              <a:t>print(x</a:t>
            </a:r>
            <a:r>
              <a:rPr lang="en-US" dirty="0" smtClean="0"/>
              <a:t>) </a:t>
            </a:r>
          </a:p>
          <a:p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,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/>
              <a:t>casting</a:t>
            </a:r>
            <a:r>
              <a:rPr lang="en-US" dirty="0" smtClean="0"/>
              <a:t>.</a:t>
            </a:r>
          </a:p>
          <a:p>
            <a:r>
              <a:rPr lang="en-US" dirty="0"/>
              <a:t>x = </a:t>
            </a:r>
            <a:r>
              <a:rPr lang="en-US" dirty="0" err="1" smtClean="0"/>
              <a:t>str</a:t>
            </a:r>
            <a:r>
              <a:rPr lang="en-US" dirty="0" smtClean="0"/>
              <a:t>(10)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y = </a:t>
            </a:r>
            <a:r>
              <a:rPr lang="en-US" dirty="0" err="1" smtClean="0"/>
              <a:t>int</a:t>
            </a:r>
            <a:r>
              <a:rPr lang="en-US" dirty="0" smtClean="0"/>
              <a:t>(10)</a:t>
            </a:r>
            <a:r>
              <a:rPr lang="en-US" dirty="0"/>
              <a:t>   </a:t>
            </a:r>
            <a:br>
              <a:rPr lang="en-US" dirty="0"/>
            </a:br>
            <a:r>
              <a:rPr lang="en-US" dirty="0"/>
              <a:t>z = </a:t>
            </a:r>
            <a:r>
              <a:rPr lang="en-US" dirty="0" smtClean="0"/>
              <a:t>float(10)</a:t>
            </a:r>
            <a:r>
              <a:rPr lang="en-US" dirty="0"/>
              <a:t>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96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Keyword </a:t>
            </a:r>
            <a:r>
              <a:rPr lang="en-US" dirty="0" smtClean="0"/>
              <a:t>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syntax </a:t>
            </a:r>
            <a:r>
              <a:rPr lang="en-US" b="1" dirty="0" smtClean="0"/>
              <a:t>key=value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 smtClean="0"/>
              <a:t>my_function</a:t>
            </a:r>
            <a:r>
              <a:rPr lang="en-US" dirty="0" smtClean="0"/>
              <a:t>(nama3</a:t>
            </a:r>
            <a:r>
              <a:rPr lang="en-US" dirty="0"/>
              <a:t>, </a:t>
            </a:r>
            <a:r>
              <a:rPr lang="en-US" dirty="0" smtClean="0"/>
              <a:t>nama2</a:t>
            </a:r>
            <a:r>
              <a:rPr lang="en-US" dirty="0"/>
              <a:t>, </a:t>
            </a:r>
            <a:r>
              <a:rPr lang="en-US" dirty="0" smtClean="0"/>
              <a:t>nama1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teman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smtClean="0"/>
              <a:t>nama3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"Emil", </a:t>
            </a:r>
            <a:r>
              <a:rPr lang="en-US" dirty="0" smtClean="0"/>
              <a:t>nama2 </a:t>
            </a:r>
            <a:r>
              <a:rPr lang="en-US" dirty="0"/>
              <a:t>= "Tobias", </a:t>
            </a:r>
            <a:r>
              <a:rPr lang="en-US" dirty="0" smtClean="0"/>
              <a:t>nama3 </a:t>
            </a:r>
            <a:r>
              <a:rPr lang="en-US" dirty="0"/>
              <a:t>= "Linus</a:t>
            </a:r>
            <a:r>
              <a:rPr lang="en-US" dirty="0" smtClean="0"/>
              <a:t>")</a:t>
            </a:r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/>
              <a:t>Arbitrary Keyword Arguments, **</a:t>
            </a:r>
            <a:r>
              <a:rPr lang="en-US" b="1" dirty="0" err="1" smtClean="0"/>
              <a:t>kwargs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 smtClean="0"/>
              <a:t>(**</a:t>
            </a:r>
            <a:r>
              <a:rPr lang="en-US" dirty="0" err="1" smtClean="0"/>
              <a:t>nama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nama</a:t>
            </a:r>
            <a:r>
              <a:rPr lang="en-US" dirty="0" smtClean="0"/>
              <a:t>["nama1"])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my_function</a:t>
            </a:r>
            <a:r>
              <a:rPr lang="en-US" dirty="0" smtClean="0"/>
              <a:t>(nama1 </a:t>
            </a:r>
            <a:r>
              <a:rPr lang="en-US" dirty="0"/>
              <a:t>= "Tobias</a:t>
            </a:r>
            <a:r>
              <a:rPr lang="en-US" dirty="0" smtClean="0"/>
              <a:t>", nama2 </a:t>
            </a:r>
            <a:r>
              <a:rPr lang="en-US" dirty="0"/>
              <a:t>= "</a:t>
            </a:r>
            <a:r>
              <a:rPr lang="en-US" dirty="0" err="1"/>
              <a:t>Refsnes</a:t>
            </a:r>
            <a:r>
              <a:rPr lang="en-US" dirty="0"/>
              <a:t>")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69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default </a:t>
            </a:r>
            <a:r>
              <a:rPr lang="en-US" dirty="0" err="1" smtClean="0"/>
              <a:t>parament</a:t>
            </a:r>
            <a:r>
              <a:rPr lang="en-US" dirty="0" smtClean="0"/>
              <a:t>:</a:t>
            </a:r>
          </a:p>
          <a:p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my_function</a:t>
            </a:r>
            <a:r>
              <a:rPr lang="en-US" dirty="0"/>
              <a:t>(</a:t>
            </a:r>
            <a:r>
              <a:rPr lang="en-US" b="1" dirty="0"/>
              <a:t>country = "Norway"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print("I am from " + country)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("Sweden")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("India")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my_function</a:t>
            </a:r>
            <a:r>
              <a:rPr lang="en-US" dirty="0"/>
              <a:t>("Brazil</a:t>
            </a:r>
            <a:r>
              <a:rPr lang="en-US" dirty="0" smtClean="0"/>
              <a:t>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886699" y="2514600"/>
            <a:ext cx="2571751" cy="26717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endParaRPr lang="en-US" sz="2000" b="1" dirty="0" smtClean="0"/>
          </a:p>
          <a:p>
            <a:pPr algn="ctr"/>
            <a:r>
              <a:rPr lang="en-US" sz="2000" dirty="0"/>
              <a:t>I am from Sweden</a:t>
            </a:r>
            <a:br>
              <a:rPr lang="en-US" sz="2000" dirty="0"/>
            </a:br>
            <a:r>
              <a:rPr lang="en-US" sz="2000" dirty="0"/>
              <a:t>I am from India</a:t>
            </a:r>
            <a:br>
              <a:rPr lang="en-US" sz="2000" dirty="0"/>
            </a:br>
            <a:r>
              <a:rPr lang="en-US" sz="2000" dirty="0"/>
              <a:t>I am from Norway</a:t>
            </a:r>
            <a:br>
              <a:rPr lang="en-US" sz="2000" dirty="0"/>
            </a:br>
            <a:r>
              <a:rPr lang="en-US" sz="2000" dirty="0"/>
              <a:t>I am from Brazil</a:t>
            </a:r>
            <a:br>
              <a:rPr lang="en-US" sz="2000" dirty="0"/>
            </a:b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065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Parameter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ke-2:</a:t>
            </a:r>
          </a:p>
          <a:p>
            <a:r>
              <a:rPr lang="en-US" dirty="0"/>
              <a:t># </a:t>
            </a:r>
            <a:r>
              <a:rPr lang="en-US" dirty="0" err="1"/>
              <a:t>Definsikan</a:t>
            </a:r>
            <a:r>
              <a:rPr lang="en-US" dirty="0"/>
              <a:t> </a:t>
            </a:r>
            <a:r>
              <a:rPr lang="en-US" dirty="0" err="1"/>
              <a:t>fungsi</a:t>
            </a:r>
            <a:r>
              <a:rPr lang="en-US" dirty="0"/>
              <a:t> 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dirty="0" err="1"/>
              <a:t>nilai</a:t>
            </a:r>
            <a:r>
              <a:rPr lang="en-US" dirty="0"/>
              <a:t> default argument </a:t>
            </a:r>
            <a:r>
              <a:rPr lang="en-US" dirty="0" err="1"/>
              <a:t>kedua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 "".</a:t>
            </a:r>
          </a:p>
          <a:p>
            <a:r>
              <a:rPr lang="en-US" dirty="0" err="1" smtClean="0"/>
              <a:t>def</a:t>
            </a:r>
            <a:r>
              <a:rPr lang="en-US" dirty="0"/>
              <a:t> </a:t>
            </a:r>
            <a:r>
              <a:rPr lang="en-US" dirty="0" err="1" smtClean="0"/>
              <a:t>myfunc</a:t>
            </a:r>
            <a:r>
              <a:rPr lang="en-US" dirty="0" smtClean="0"/>
              <a:t>(</a:t>
            </a:r>
            <a:r>
              <a:rPr lang="en-US" dirty="0" err="1" smtClean="0"/>
              <a:t>nama_depan</a:t>
            </a:r>
            <a:r>
              <a:rPr lang="en-US" dirty="0"/>
              <a:t>, </a:t>
            </a:r>
            <a:r>
              <a:rPr lang="en-US" dirty="0" err="1"/>
              <a:t>nama_belakang</a:t>
            </a:r>
            <a:r>
              <a:rPr lang="en-US" dirty="0"/>
              <a:t> = ""):</a:t>
            </a:r>
          </a:p>
          <a:p>
            <a:r>
              <a:rPr lang="en-US" dirty="0"/>
              <a:t>  print(</a:t>
            </a:r>
            <a:r>
              <a:rPr lang="en-US" dirty="0" err="1"/>
              <a:t>nama_depan</a:t>
            </a:r>
            <a:r>
              <a:rPr lang="en-US" dirty="0"/>
              <a:t>+" "+</a:t>
            </a:r>
            <a:r>
              <a:rPr lang="en-US" dirty="0" err="1"/>
              <a:t>nama_belakang</a:t>
            </a:r>
            <a:r>
              <a:rPr lang="en-US" dirty="0"/>
              <a:t>)</a:t>
            </a:r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</a:t>
            </a:r>
            <a:r>
              <a:rPr lang="en-US" dirty="0" smtClean="0"/>
              <a:t>") </a:t>
            </a:r>
            <a:r>
              <a:rPr lang="en-US" smtClean="0"/>
              <a:t>#bisa </a:t>
            </a:r>
            <a:r>
              <a:rPr lang="en-US" dirty="0" err="1" smtClean="0"/>
              <a:t>ke</a:t>
            </a:r>
            <a:r>
              <a:rPr lang="en-US" dirty="0" smtClean="0"/>
              <a:t> proses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default argument</a:t>
            </a:r>
            <a:endParaRPr lang="en-US" dirty="0"/>
          </a:p>
          <a:p>
            <a:r>
              <a:rPr lang="en-US" dirty="0" err="1" smtClean="0"/>
              <a:t>myfunc</a:t>
            </a:r>
            <a:r>
              <a:rPr lang="en-US" dirty="0" smtClean="0"/>
              <a:t>("</a:t>
            </a:r>
            <a:r>
              <a:rPr lang="en-US" dirty="0"/>
              <a:t>John", "Doe")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72449" y="3318986"/>
            <a:ext cx="2571751" cy="227171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Output:</a:t>
            </a:r>
          </a:p>
          <a:p>
            <a:pPr algn="ctr"/>
            <a:r>
              <a:rPr lang="en-US" sz="2000" dirty="0"/>
              <a:t>John </a:t>
            </a:r>
            <a:endParaRPr lang="en-US" sz="2000" dirty="0" smtClean="0"/>
          </a:p>
          <a:p>
            <a:pPr algn="ctr"/>
            <a:r>
              <a:rPr lang="en-US" sz="2000" dirty="0" smtClean="0"/>
              <a:t>John </a:t>
            </a:r>
            <a:r>
              <a:rPr lang="en-US" sz="2000" dirty="0"/>
              <a:t>Doe</a:t>
            </a:r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59776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Variabel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global</a:t>
            </a:r>
            <a:r>
              <a:rPr lang="en-US" dirty="0" smtClean="0"/>
              <a:t>.</a:t>
            </a:r>
          </a:p>
          <a:p>
            <a:r>
              <a:rPr lang="en-US" dirty="0" err="1"/>
              <a:t>Variabel</a:t>
            </a:r>
            <a:r>
              <a:rPr lang="en-US" dirty="0"/>
              <a:t> global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,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di </a:t>
            </a:r>
            <a:r>
              <a:rPr lang="en-US" dirty="0" err="1"/>
              <a:t>luar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x = </a:t>
            </a:r>
            <a:r>
              <a:rPr lang="en-US" dirty="0" smtClean="0"/>
              <a:t>"</a:t>
            </a:r>
            <a:r>
              <a:rPr lang="en-US" dirty="0" err="1" smtClean="0"/>
              <a:t>luar</a:t>
            </a:r>
            <a:r>
              <a:rPr lang="en-US" dirty="0" smtClean="0"/>
              <a:t> </a:t>
            </a:r>
            <a:r>
              <a:rPr lang="en-US" dirty="0" err="1" smtClean="0"/>
              <a:t>biasa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():</a:t>
            </a:r>
            <a:br>
              <a:rPr lang="en-US" dirty="0"/>
            </a:br>
            <a:r>
              <a:rPr lang="en-US" dirty="0"/>
              <a:t>  x = </a:t>
            </a:r>
            <a:r>
              <a:rPr lang="en-US" dirty="0" smtClean="0"/>
              <a:t>"</a:t>
            </a:r>
            <a:r>
              <a:rPr lang="en-US" dirty="0" err="1" smtClean="0"/>
              <a:t>Cerdas</a:t>
            </a:r>
            <a:r>
              <a:rPr lang="en-US" dirty="0" smtClean="0"/>
              <a:t>"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 smtClean="0"/>
              <a:t>() </a:t>
            </a:r>
            <a:r>
              <a:rPr lang="en-US" dirty="0"/>
              <a:t># </a:t>
            </a:r>
            <a:r>
              <a:rPr lang="en-US" dirty="0" err="1"/>
              <a:t>Siwa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</a:t>
            </a:r>
            <a:r>
              <a:rPr lang="en-US" dirty="0" smtClean="0"/>
              <a:t>("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/>
              <a:t>" + x</a:t>
            </a:r>
            <a:r>
              <a:rPr lang="en-US" dirty="0" smtClean="0"/>
              <a:t>) # </a:t>
            </a:r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smtClean="0"/>
              <a:t>global keyword,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global</a:t>
            </a:r>
            <a:r>
              <a:rPr lang="en-US" dirty="0" smtClean="0"/>
              <a:t>:</a:t>
            </a:r>
          </a:p>
          <a:p>
            <a:r>
              <a:rPr lang="en-US" dirty="0"/>
              <a:t>x = "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 smtClean="0"/>
              <a:t>():</a:t>
            </a:r>
          </a:p>
          <a:p>
            <a:r>
              <a:rPr lang="en-US" dirty="0"/>
              <a:t>  global x</a:t>
            </a:r>
            <a:br>
              <a:rPr lang="en-US" dirty="0"/>
            </a:br>
            <a:r>
              <a:rPr lang="en-US" dirty="0"/>
              <a:t>  x = "</a:t>
            </a:r>
            <a:r>
              <a:rPr lang="en-US" dirty="0" err="1"/>
              <a:t>Cerdas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  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myfunc</a:t>
            </a:r>
            <a:r>
              <a:rPr lang="en-US" dirty="0"/>
              <a:t>()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Cerdas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print("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" + x) #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92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cels</a:t>
            </a:r>
            <a:r>
              <a:rPr lang="en-US" sz="1800" dirty="0"/>
              <a:t> 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#return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</a:p>
          <a:p>
            <a:pPr marL="502920" lvl="3" indent="0">
              <a:buNone/>
            </a:pPr>
            <a:r>
              <a:rPr lang="en-US" sz="1800" dirty="0" smtClean="0"/>
              <a:t>print(convert(32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convert(</a:t>
            </a:r>
            <a:r>
              <a:rPr lang="en-US" sz="1800" dirty="0" err="1"/>
              <a:t>fahr,kelv</a:t>
            </a:r>
            <a:r>
              <a:rPr lang="en-US" sz="1800" dirty="0"/>
              <a:t>):</a:t>
            </a:r>
          </a:p>
          <a:p>
            <a:pPr marL="502920" lvl="3" indent="0">
              <a:buNone/>
            </a:pPr>
            <a:r>
              <a:rPr lang="en-US" sz="1800" dirty="0"/>
              <a:t>    </a:t>
            </a:r>
            <a:r>
              <a:rPr lang="en-US" sz="1800" dirty="0" err="1" smtClean="0"/>
              <a:t>cels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err="1"/>
              <a:t>fahr</a:t>
            </a:r>
            <a:r>
              <a:rPr lang="en-US" sz="1800" dirty="0"/>
              <a:t> * 1.8 + 32.0</a:t>
            </a:r>
          </a:p>
          <a:p>
            <a:pPr marL="502920" lvl="3" indent="0">
              <a:buNone/>
            </a:pPr>
            <a:r>
              <a:rPr lang="en-US" sz="1800" dirty="0"/>
              <a:t>    cels2 = </a:t>
            </a:r>
            <a:r>
              <a:rPr lang="en-US" sz="1800" dirty="0" err="1"/>
              <a:t>kelv</a:t>
            </a:r>
            <a:r>
              <a:rPr lang="en-US" sz="1800" dirty="0"/>
              <a:t> -273,15</a:t>
            </a:r>
          </a:p>
          <a:p>
            <a:pPr marL="502920" lvl="3" indent="0">
              <a:buNone/>
            </a:pPr>
            <a:r>
              <a:rPr lang="en-US" sz="1800" dirty="0"/>
              <a:t>    return </a:t>
            </a:r>
            <a:r>
              <a:rPr lang="en-US" sz="1800" dirty="0" err="1" smtClean="0"/>
              <a:t>cels</a:t>
            </a:r>
            <a:r>
              <a:rPr lang="en-US" sz="1800" dirty="0" smtClean="0"/>
              <a:t>    </a:t>
            </a:r>
          </a:p>
          <a:p>
            <a:pPr marL="502920" lvl="3" indent="0">
              <a:buNone/>
            </a:pPr>
            <a:r>
              <a:rPr lang="en-US" sz="1800" dirty="0" smtClean="0"/>
              <a:t>print</a:t>
            </a:r>
            <a:r>
              <a:rPr lang="en-US" sz="1800" dirty="0"/>
              <a:t>("Temperature in </a:t>
            </a:r>
            <a:r>
              <a:rPr lang="en-US" sz="1800" dirty="0" err="1"/>
              <a:t>celcius</a:t>
            </a:r>
            <a:r>
              <a:rPr lang="en-US" sz="1800" dirty="0"/>
              <a:t> ( </a:t>
            </a:r>
            <a:r>
              <a:rPr lang="en-US" sz="1800" dirty="0" smtClean="0"/>
              <a:t>C </a:t>
            </a:r>
            <a:r>
              <a:rPr lang="en-US" sz="1800" dirty="0"/>
              <a:t>) = </a:t>
            </a:r>
            <a:r>
              <a:rPr lang="en-US" sz="1800" dirty="0" smtClean="0"/>
              <a:t>", convert(32,20</a:t>
            </a:r>
            <a:r>
              <a:rPr lang="en-US" sz="1800" dirty="0"/>
              <a:t>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800" dirty="0" err="1"/>
              <a:t>def</a:t>
            </a:r>
            <a:r>
              <a:rPr lang="en-US" sz="1800" dirty="0"/>
              <a:t> </a:t>
            </a:r>
            <a:r>
              <a:rPr lang="en-US" sz="1800" dirty="0" err="1"/>
              <a:t>fahr_to_celsius</a:t>
            </a:r>
            <a:r>
              <a:rPr lang="en-US" sz="1800" dirty="0"/>
              <a:t>(temp):</a:t>
            </a:r>
          </a:p>
          <a:p>
            <a:pPr marL="502920" lvl="3" indent="0">
              <a:buNone/>
            </a:pPr>
            <a:r>
              <a:rPr lang="en-US" sz="1800" dirty="0"/>
              <a:t>     return (temp - 32) * (5/9</a:t>
            </a:r>
            <a:r>
              <a:rPr lang="en-US" sz="1800" dirty="0" smtClean="0"/>
              <a:t>)</a:t>
            </a:r>
            <a:endParaRPr lang="en-US" sz="1800" dirty="0"/>
          </a:p>
          <a:p>
            <a:pPr marL="502920" lvl="3" indent="0">
              <a:buNone/>
            </a:pPr>
            <a:r>
              <a:rPr lang="en-US" sz="1800" dirty="0"/>
              <a:t>print(</a:t>
            </a:r>
            <a:r>
              <a:rPr lang="en-US" sz="1800" dirty="0" err="1"/>
              <a:t>fahr_to_celsius</a:t>
            </a:r>
            <a:r>
              <a:rPr lang="en-US" sz="1800" dirty="0"/>
              <a:t>(72))</a:t>
            </a:r>
            <a:endParaRPr lang="en-US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 smtClean="0"/>
              <a:t> </a:t>
            </a:r>
            <a:r>
              <a:rPr lang="en-US" sz="1800" dirty="0" err="1" smtClean="0"/>
              <a:t>def</a:t>
            </a:r>
            <a:r>
              <a:rPr lang="en-US" sz="1800" dirty="0" smtClean="0"/>
              <a:t> 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</a:t>
            </a:r>
            <a:r>
              <a:rPr lang="en-US" sz="1800" dirty="0" err="1" smtClean="0"/>
              <a:t>ftemp</a:t>
            </a:r>
            <a:r>
              <a:rPr lang="en-US" sz="1800" dirty="0" smtClean="0"/>
              <a:t>):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ctemp</a:t>
            </a:r>
            <a:r>
              <a:rPr lang="en-US" sz="1800" dirty="0" smtClean="0"/>
              <a:t> = (</a:t>
            </a:r>
            <a:r>
              <a:rPr lang="en-US" sz="1800" dirty="0" err="1" smtClean="0"/>
              <a:t>ftemp</a:t>
            </a:r>
            <a:r>
              <a:rPr lang="en-US" sz="1800" dirty="0" smtClean="0"/>
              <a:t> - 32) * (5/9)</a:t>
            </a:r>
          </a:p>
          <a:p>
            <a:pPr marL="502920" lvl="3" indent="0">
              <a:buNone/>
            </a:pPr>
            <a:r>
              <a:rPr lang="en-US" sz="1800" dirty="0" smtClean="0"/>
              <a:t>     </a:t>
            </a:r>
            <a:r>
              <a:rPr lang="en-US" sz="1800" dirty="0" err="1" smtClean="0"/>
              <a:t>ktemp</a:t>
            </a:r>
            <a:r>
              <a:rPr lang="en-US" sz="1800" dirty="0" smtClean="0"/>
              <a:t> = </a:t>
            </a:r>
            <a:r>
              <a:rPr lang="en-US" sz="1800" dirty="0" err="1" smtClean="0"/>
              <a:t>ctemp</a:t>
            </a:r>
            <a:r>
              <a:rPr lang="en-US" sz="1800" dirty="0" smtClean="0"/>
              <a:t> + 273.15</a:t>
            </a:r>
          </a:p>
          <a:p>
            <a:pPr marL="502920" lvl="3" indent="0">
              <a:buNone/>
            </a:pPr>
            <a:r>
              <a:rPr lang="en-US" sz="1800" dirty="0" smtClean="0"/>
              <a:t>     return [</a:t>
            </a:r>
            <a:r>
              <a:rPr lang="en-US" sz="1800" dirty="0" err="1" smtClean="0"/>
              <a:t>ftemp</a:t>
            </a:r>
            <a:r>
              <a:rPr lang="en-US" sz="1800" dirty="0" smtClean="0"/>
              <a:t>, </a:t>
            </a:r>
            <a:r>
              <a:rPr lang="en-US" sz="1800" dirty="0" err="1" smtClean="0"/>
              <a:t>ktemp</a:t>
            </a:r>
            <a:r>
              <a:rPr lang="en-US" sz="1800" dirty="0" smtClean="0"/>
              <a:t>, </a:t>
            </a:r>
            <a:r>
              <a:rPr lang="en-US" sz="1800" dirty="0" err="1" smtClean="0"/>
              <a:t>ctemp</a:t>
            </a:r>
            <a:r>
              <a:rPr lang="en-US" sz="1800" dirty="0" smtClean="0"/>
              <a:t>]</a:t>
            </a:r>
          </a:p>
          <a:p>
            <a:pPr marL="502920" lvl="3" indent="0">
              <a:buNone/>
            </a:pPr>
            <a:endParaRPr lang="en-US" sz="1800" dirty="0" smtClean="0"/>
          </a:p>
          <a:p>
            <a:pPr marL="502920" lvl="3" indent="0">
              <a:buNone/>
            </a:pPr>
            <a:r>
              <a:rPr lang="en-US" sz="1800" dirty="0" smtClean="0"/>
              <a:t>print(</a:t>
            </a:r>
            <a:r>
              <a:rPr lang="en-US" sz="1800" dirty="0" err="1" smtClean="0"/>
              <a:t>temp_converter</a:t>
            </a:r>
            <a:r>
              <a:rPr lang="en-US" sz="1800" dirty="0" smtClean="0"/>
              <a:t>(72))</a:t>
            </a:r>
          </a:p>
          <a:p>
            <a:pPr marL="173736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Soal</a:t>
            </a:r>
            <a:r>
              <a:rPr lang="en-US" dirty="0" smtClean="0"/>
              <a:t> FUNGSI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output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berikut</a:t>
            </a:r>
            <a:r>
              <a:rPr lang="en-US" dirty="0" smtClean="0"/>
              <a:t>: </a:t>
            </a:r>
          </a:p>
          <a:p>
            <a:pPr marL="502920" lvl="3" indent="0">
              <a:buNone/>
            </a:pPr>
            <a:r>
              <a:rPr lang="en-US" sz="1600" dirty="0" err="1"/>
              <a:t>def</a:t>
            </a:r>
            <a:r>
              <a:rPr lang="en-US" sz="1600" dirty="0"/>
              <a:t> </a:t>
            </a:r>
            <a:r>
              <a:rPr lang="en-US" sz="1600" dirty="0" err="1"/>
              <a:t>inch_to_cent</a:t>
            </a:r>
            <a:r>
              <a:rPr lang="en-US" sz="1600" dirty="0"/>
              <a:t>(inches):</a:t>
            </a:r>
          </a:p>
          <a:p>
            <a:pPr marL="502920" lvl="3" indent="0">
              <a:buNone/>
            </a:pPr>
            <a:r>
              <a:rPr lang="en-US" sz="1600" dirty="0"/>
              <a:t>    cent = inches * 2.54</a:t>
            </a:r>
          </a:p>
          <a:p>
            <a:pPr marL="502920" lvl="3" indent="0">
              <a:buNone/>
            </a:pPr>
            <a:r>
              <a:rPr lang="en-US" sz="1600" dirty="0"/>
              <a:t>    return </a:t>
            </a:r>
            <a:r>
              <a:rPr lang="en-US" sz="1600" dirty="0" smtClean="0"/>
              <a:t>cent</a:t>
            </a:r>
          </a:p>
          <a:p>
            <a:pPr marL="502920" lvl="3" indent="0">
              <a:buNone/>
            </a:pPr>
            <a:r>
              <a:rPr lang="en-US" sz="1600" dirty="0" smtClean="0"/>
              <a:t>    print(</a:t>
            </a:r>
            <a:r>
              <a:rPr lang="en-US" sz="1600" dirty="0" err="1" smtClean="0"/>
              <a:t>inch_to_cent</a:t>
            </a:r>
            <a:r>
              <a:rPr lang="en-US" sz="1600" dirty="0" smtClean="0"/>
              <a:t>(10))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/>
              <a:t>output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 smtClean="0"/>
              <a:t>:</a:t>
            </a:r>
          </a:p>
          <a:p>
            <a:pPr marL="502920" lvl="3" indent="0">
              <a:buNone/>
            </a:pPr>
            <a:r>
              <a:rPr lang="en-US" sz="1800" dirty="0"/>
              <a:t> </a:t>
            </a:r>
            <a:r>
              <a:rPr lang="en-US" sz="1800" dirty="0" err="1"/>
              <a:t>def</a:t>
            </a:r>
            <a:r>
              <a:rPr lang="en-US" sz="1800" dirty="0"/>
              <a:t> sum(numbers):</a:t>
            </a:r>
          </a:p>
          <a:p>
            <a:pPr marL="502920" lvl="3" indent="0">
              <a:buNone/>
            </a:pPr>
            <a:r>
              <a:rPr lang="en-US" sz="1800" dirty="0"/>
              <a:t>    total = 0</a:t>
            </a:r>
          </a:p>
          <a:p>
            <a:pPr marL="502920" lvl="3" indent="0">
              <a:buNone/>
            </a:pPr>
            <a:r>
              <a:rPr lang="en-US" sz="1800" dirty="0"/>
              <a:t>    for x in numbers:</a:t>
            </a:r>
          </a:p>
          <a:p>
            <a:pPr marL="502920" lvl="3" indent="0">
              <a:buNone/>
            </a:pPr>
            <a:r>
              <a:rPr lang="en-US" sz="1800" dirty="0"/>
              <a:t>        total += x</a:t>
            </a:r>
          </a:p>
          <a:p>
            <a:pPr marL="502920" lvl="3" indent="0">
              <a:buNone/>
            </a:pPr>
            <a:r>
              <a:rPr lang="en-US" sz="1800" dirty="0"/>
              <a:t>    return total</a:t>
            </a:r>
          </a:p>
          <a:p>
            <a:pPr marL="502920" lvl="3" indent="0">
              <a:buNone/>
            </a:pPr>
            <a:r>
              <a:rPr lang="en-US" sz="1800" dirty="0"/>
              <a:t>print(sum((8, 2, 3, 0, 7</a:t>
            </a:r>
            <a:r>
              <a:rPr lang="en-US" sz="1800" dirty="0" smtClean="0"/>
              <a:t>)))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9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</a:t>
            </a:r>
            <a:r>
              <a:rPr lang="en-US" dirty="0" err="1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lambda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satu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baris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ekspresi</a:t>
            </a:r>
            <a:r>
              <a:rPr lang="en-US" dirty="0"/>
              <a:t>. </a:t>
            </a:r>
            <a:r>
              <a:rPr lang="en-US" dirty="0" err="1"/>
              <a:t>Berkat</a:t>
            </a:r>
            <a:r>
              <a:rPr lang="en-US" dirty="0"/>
              <a:t> lambda,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 </a:t>
            </a:r>
            <a:r>
              <a:rPr lang="en-US" i="1" dirty="0">
                <a:solidFill>
                  <a:srgbClr val="0070C0"/>
                </a:solidFill>
              </a:rPr>
              <a:t>anonymous function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fungsi-fungsi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filter(), map(), </a:t>
            </a:r>
            <a:r>
              <a:rPr lang="en-US" dirty="0" err="1"/>
              <a:t>dan</a:t>
            </a:r>
            <a:r>
              <a:rPr lang="en-US" dirty="0"/>
              <a:t> reduce()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lambda.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14" y="3747336"/>
            <a:ext cx="575310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93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i-FI" dirty="0" smtClean="0"/>
              <a:t>Misalkan </a:t>
            </a:r>
            <a:r>
              <a:rPr lang="fi-FI" dirty="0"/>
              <a:t>kita punya fungsi penjumlahan kuadrat seperti ini</a:t>
            </a:r>
            <a:r>
              <a:rPr lang="fi-FI" dirty="0" smtClean="0"/>
              <a:t>:</a:t>
            </a:r>
          </a:p>
          <a:p>
            <a:r>
              <a:rPr lang="es-ES" dirty="0" err="1"/>
              <a:t>def</a:t>
            </a:r>
            <a:r>
              <a:rPr lang="es-ES" dirty="0"/>
              <a:t> </a:t>
            </a:r>
            <a:r>
              <a:rPr lang="es-ES" dirty="0" err="1"/>
              <a:t>suqare_sum</a:t>
            </a:r>
            <a:r>
              <a:rPr lang="es-ES" dirty="0"/>
              <a:t>(</a:t>
            </a:r>
            <a:r>
              <a:rPr lang="es-ES" dirty="0" err="1"/>
              <a:t>x,y</a:t>
            </a:r>
            <a:r>
              <a:rPr lang="es-ES" dirty="0"/>
              <a:t>):</a:t>
            </a:r>
          </a:p>
          <a:p>
            <a:r>
              <a:rPr lang="es-ES" dirty="0"/>
              <a:t>  </a:t>
            </a:r>
            <a:r>
              <a:rPr lang="es-ES" dirty="0" err="1"/>
              <a:t>return</a:t>
            </a:r>
            <a:r>
              <a:rPr lang="es-ES" dirty="0"/>
              <a:t> x**2 + y**</a:t>
            </a:r>
            <a:r>
              <a:rPr lang="es-ES" dirty="0" smtClean="0"/>
              <a:t>2</a:t>
            </a:r>
          </a:p>
          <a:p>
            <a:r>
              <a:rPr lang="sv-SE" dirty="0"/>
              <a:t>dengan lambda.. kita tidak perlu menggunakan def dan return, bahkan kita juga tidak perlu menuliskan namanya</a:t>
            </a:r>
            <a:r>
              <a:rPr lang="sv-SE" dirty="0" smtClean="0"/>
              <a:t>.</a:t>
            </a:r>
          </a:p>
          <a:p>
            <a:r>
              <a:rPr lang="es-ES" dirty="0"/>
              <a:t>lambda </a:t>
            </a:r>
            <a:r>
              <a:rPr lang="es-ES" dirty="0" err="1"/>
              <a:t>x,y</a:t>
            </a:r>
            <a:r>
              <a:rPr lang="es-ES" dirty="0"/>
              <a:t> : x**2 + y**</a:t>
            </a:r>
            <a:r>
              <a:rPr lang="es-ES" dirty="0" smtClean="0"/>
              <a:t>2</a:t>
            </a:r>
          </a:p>
          <a:p>
            <a:r>
              <a:rPr lang="en-US" dirty="0"/>
              <a:t>Lambda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lebih</a:t>
            </a:r>
            <a:r>
              <a:rPr lang="en-US" b="1" dirty="0"/>
              <a:t>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argumen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parameter,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 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ekspresi</a:t>
            </a:r>
            <a:r>
              <a:rPr lang="en-US" dirty="0"/>
              <a:t> 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r>
              <a:rPr lang="en-US" dirty="0"/>
              <a:t>greeting = lambda name: print(</a:t>
            </a:r>
            <a:r>
              <a:rPr lang="en-US" dirty="0" err="1"/>
              <a:t>f"Hello</a:t>
            </a:r>
            <a:r>
              <a:rPr lang="en-US" dirty="0"/>
              <a:t>, {name}") </a:t>
            </a:r>
            <a:endParaRPr lang="en-US" dirty="0" smtClean="0"/>
          </a:p>
          <a:p>
            <a:r>
              <a:rPr lang="en-US" dirty="0" err="1"/>
              <a:t>sapa</a:t>
            </a:r>
            <a:r>
              <a:rPr lang="en-US" dirty="0"/>
              <a:t> = greeting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54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 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pendek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y)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deskriptif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hari</a:t>
            </a:r>
            <a:r>
              <a:rPr lang="en-US" dirty="0" smtClean="0"/>
              <a:t>, </a:t>
            </a:r>
            <a:r>
              <a:rPr lang="en-US" dirty="0" err="1" smtClean="0"/>
              <a:t>nama_lengkap</a:t>
            </a:r>
            <a:r>
              <a:rPr lang="en-US" dirty="0" smtClean="0"/>
              <a:t>, </a:t>
            </a:r>
            <a:r>
              <a:rPr lang="en-US" dirty="0" err="1"/>
              <a:t>total_volume</a:t>
            </a:r>
            <a:r>
              <a:rPr lang="en-US" dirty="0"/>
              <a:t>). 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Python</a:t>
            </a:r>
            <a:r>
              <a:rPr lang="en-US" dirty="0" smtClean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/>
              <a:t>Nama</a:t>
            </a:r>
            <a:r>
              <a:rPr lang="en-US" sz="2000" dirty="0" smtClean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 smtClean="0"/>
              <a:t>bawah</a:t>
            </a:r>
            <a:r>
              <a:rPr lang="en-US" sz="2000" dirty="0" smtClean="0"/>
              <a:t> (_).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dimulai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 smtClean="0"/>
              <a:t>angka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boleh</a:t>
            </a:r>
            <a:r>
              <a:rPr lang="en-US" sz="2000" dirty="0"/>
              <a:t> </a:t>
            </a:r>
            <a:r>
              <a:rPr lang="en-US" sz="2000" dirty="0" err="1"/>
              <a:t>berisi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alfanumerik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garis</a:t>
            </a:r>
            <a:r>
              <a:rPr lang="en-US" sz="2000" dirty="0"/>
              <a:t> </a:t>
            </a:r>
            <a:r>
              <a:rPr lang="en-US" sz="2000" dirty="0" err="1"/>
              <a:t>bawah</a:t>
            </a:r>
            <a:r>
              <a:rPr lang="en-US" sz="2000" dirty="0"/>
              <a:t> (</a:t>
            </a:r>
            <a:r>
              <a:rPr lang="en-US" sz="2000" dirty="0" err="1"/>
              <a:t>Az</a:t>
            </a:r>
            <a:r>
              <a:rPr lang="en-US" sz="2000" dirty="0"/>
              <a:t>, 0-9, </a:t>
            </a:r>
            <a:r>
              <a:rPr lang="en-US" sz="2000" dirty="0" err="1"/>
              <a:t>dan</a:t>
            </a:r>
            <a:r>
              <a:rPr lang="en-US" sz="2000" dirty="0"/>
              <a:t> _ </a:t>
            </a:r>
            <a:r>
              <a:rPr lang="en-US" sz="2000" dirty="0" smtClean="0"/>
              <a:t>).</a:t>
            </a: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Nama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peka</a:t>
            </a:r>
            <a:r>
              <a:rPr lang="en-US" sz="2000" dirty="0"/>
              <a:t> </a:t>
            </a:r>
            <a:r>
              <a:rPr lang="en-US" sz="2000" dirty="0" err="1"/>
              <a:t>huruf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/</a:t>
            </a:r>
            <a:r>
              <a:rPr lang="en-US" sz="2000" dirty="0" err="1"/>
              <a:t>kecil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 smtClean="0"/>
              <a:t>Hari</a:t>
            </a:r>
            <a:r>
              <a:rPr lang="en-US" sz="2000" dirty="0" smtClean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smtClean="0"/>
              <a:t>HARI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variabel</a:t>
            </a:r>
            <a:r>
              <a:rPr lang="en-US" sz="2000" dirty="0"/>
              <a:t> </a:t>
            </a:r>
            <a:r>
              <a:rPr lang="en-US" sz="2000" dirty="0" err="1"/>
              <a:t>berbeda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err="1" smtClean="0"/>
              <a:t>Contoh</a:t>
            </a:r>
            <a:r>
              <a:rPr lang="en-US" sz="2000" dirty="0" smtClean="0"/>
              <a:t> variable yang </a:t>
            </a:r>
            <a:r>
              <a:rPr lang="en-US" sz="2000" b="1" dirty="0" err="1" smtClean="0"/>
              <a:t>tidak</a:t>
            </a:r>
            <a:r>
              <a:rPr lang="en-US" sz="2000" dirty="0" smtClean="0"/>
              <a:t> </a:t>
            </a:r>
            <a:r>
              <a:rPr lang="en-US" sz="2000" dirty="0" err="1" smtClean="0"/>
              <a:t>dibolehkan</a:t>
            </a:r>
            <a:r>
              <a:rPr lang="en-US" sz="2000" dirty="0" smtClean="0"/>
              <a:t>:</a:t>
            </a:r>
          </a:p>
          <a:p>
            <a:pPr marL="0" indent="0">
              <a:buNone/>
            </a:pPr>
            <a:r>
              <a:rPr lang="en-US" sz="2000" dirty="0"/>
              <a:t>2Hari = '</a:t>
            </a:r>
            <a:r>
              <a:rPr lang="en-US" sz="2000" dirty="0" err="1"/>
              <a:t>senin</a:t>
            </a:r>
            <a:r>
              <a:rPr lang="en-US" sz="2000" dirty="0"/>
              <a:t>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6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en-US" dirty="0" err="1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lambda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punya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butuh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menyimpannya</a:t>
            </a:r>
            <a:r>
              <a:rPr lang="en-US" dirty="0" smtClean="0"/>
              <a:t>. </a:t>
            </a:r>
            <a:r>
              <a:rPr lang="fi-FI" dirty="0"/>
              <a:t>saat kita mau </a:t>
            </a:r>
            <a:r>
              <a:rPr lang="fi-FI" dirty="0" smtClean="0"/>
              <a:t>panggil variable, </a:t>
            </a:r>
            <a:r>
              <a:rPr lang="fi-FI" dirty="0"/>
              <a:t>kita tinggal tuliskan saja nama variabelnya seperti ini</a:t>
            </a:r>
            <a:r>
              <a:rPr lang="fi-FI" dirty="0" smtClean="0"/>
              <a:t>:</a:t>
            </a:r>
          </a:p>
          <a:p>
            <a:pPr algn="just"/>
            <a:r>
              <a:rPr lang="en-US" dirty="0"/>
              <a:t>greeting</a:t>
            </a:r>
            <a:r>
              <a:rPr lang="en-US" dirty="0" smtClean="0"/>
              <a:t>("</a:t>
            </a:r>
            <a:r>
              <a:rPr lang="en-US" dirty="0" err="1" smtClean="0"/>
              <a:t>Selamat</a:t>
            </a:r>
            <a:r>
              <a:rPr lang="en-US" dirty="0" smtClean="0"/>
              <a:t> </a:t>
            </a:r>
            <a:r>
              <a:rPr lang="en-US" dirty="0" err="1" smtClean="0"/>
              <a:t>pagi</a:t>
            </a:r>
            <a:r>
              <a:rPr lang="en-US" dirty="0" smtClean="0"/>
              <a:t>")</a:t>
            </a:r>
            <a:endParaRPr lang="en-US" dirty="0"/>
          </a:p>
          <a:p>
            <a:pPr algn="just"/>
            <a:r>
              <a:rPr lang="en-US" dirty="0"/>
              <a:t>greeting</a:t>
            </a:r>
            <a:r>
              <a:rPr lang="en-US" dirty="0" smtClean="0"/>
              <a:t>("</a:t>
            </a:r>
            <a:r>
              <a:rPr lang="en-US" dirty="0" err="1" smtClean="0"/>
              <a:t>Irfansyah</a:t>
            </a:r>
            <a:r>
              <a:rPr lang="en-US" dirty="0" smtClean="0"/>
              <a:t>")</a:t>
            </a:r>
            <a:endParaRPr lang="en-US" dirty="0"/>
          </a:p>
          <a:p>
            <a:pPr algn="just"/>
            <a:r>
              <a:rPr lang="en-US" dirty="0" err="1" smtClean="0"/>
              <a:t>sapa</a:t>
            </a:r>
            <a:r>
              <a:rPr lang="en-US" dirty="0" smtClean="0"/>
              <a:t>("</a:t>
            </a:r>
            <a:r>
              <a:rPr lang="en-US" dirty="0" err="1" smtClean="0"/>
              <a:t>Sardi</a:t>
            </a:r>
            <a:r>
              <a:rPr lang="en-US" dirty="0" smtClean="0"/>
              <a:t>")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Bedanya</a:t>
            </a:r>
            <a:r>
              <a:rPr lang="en-US" dirty="0" smtClean="0"/>
              <a:t> lambda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def</a:t>
            </a:r>
            <a:r>
              <a:rPr lang="en-US" dirty="0"/>
              <a:t> </a:t>
            </a:r>
            <a:r>
              <a:rPr lang="en-US" dirty="0" err="1" smtClean="0"/>
              <a:t>yaitu</a:t>
            </a:r>
            <a:r>
              <a:rPr lang="en-US" dirty="0" smtClean="0"/>
              <a:t> </a:t>
            </a:r>
            <a:r>
              <a:rPr lang="en-US" dirty="0"/>
              <a:t>lambda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 </a:t>
            </a:r>
            <a:r>
              <a:rPr lang="en-US" i="1" dirty="0"/>
              <a:t>anonymous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lambda </a:t>
            </a:r>
            <a:r>
              <a:rPr lang="en-US" dirty="0" err="1"/>
              <a:t>adalah</a:t>
            </a:r>
            <a:r>
              <a:rPr lang="en-US" dirty="0"/>
              <a:t> </a:t>
            </a:r>
            <a:r>
              <a:rPr lang="en-US" i="1" dirty="0"/>
              <a:t>anonymous function</a:t>
            </a:r>
            <a:r>
              <a:rPr lang="en-US" dirty="0"/>
              <a:t>,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bebas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menggunakan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nama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apa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saja</a:t>
            </a:r>
            <a:r>
              <a:rPr lang="en-US" dirty="0" smtClean="0"/>
              <a:t>. </a:t>
            </a:r>
            <a:r>
              <a:rPr lang="it-IT" dirty="0"/>
              <a:t>Dengan kata lain, fungsi lambda bisa disimpan di </a:t>
            </a:r>
            <a:r>
              <a:rPr lang="it-IT" dirty="0">
                <a:solidFill>
                  <a:srgbClr val="0070C0"/>
                </a:solidFill>
              </a:rPr>
              <a:t>variabel mana pun</a:t>
            </a:r>
            <a:r>
              <a:rPr lang="it-IT" dirty="0" smtClean="0"/>
              <a:t>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smtClean="0"/>
              <a:t>Object-Oriented Programming (OOP)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paradigma</a:t>
            </a:r>
            <a:r>
              <a:rPr lang="en-US" dirty="0" smtClean="0"/>
              <a:t> </a:t>
            </a:r>
            <a:r>
              <a:rPr lang="en-US" dirty="0" err="1" smtClean="0"/>
              <a:t>pemrograman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sarana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program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</a:t>
            </a:r>
            <a:r>
              <a:rPr lang="en-US" dirty="0" err="1"/>
              <a:t>digabungkan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individual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Misalnya</a:t>
            </a:r>
            <a:r>
              <a:rPr lang="en-US" dirty="0"/>
              <a:t>, </a:t>
            </a:r>
            <a:r>
              <a:rPr lang="en-US" b="1" dirty="0" err="1"/>
              <a:t>objek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 smtClean="0"/>
              <a:t>property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/>
              <a:t>umur</a:t>
            </a:r>
            <a:r>
              <a:rPr lang="en-US" dirty="0"/>
              <a:t>, </a:t>
            </a:r>
            <a:r>
              <a:rPr lang="en-US" dirty="0" err="1"/>
              <a:t>alamat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b="1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 smtClean="0"/>
              <a:t>,</a:t>
            </a:r>
            <a:r>
              <a:rPr lang="en-US" dirty="0"/>
              <a:t> </a:t>
            </a:r>
            <a:r>
              <a:rPr lang="en-US" dirty="0" err="1"/>
              <a:t>berbicara</a:t>
            </a:r>
            <a:r>
              <a:rPr lang="en-US" dirty="0"/>
              <a:t>, </a:t>
            </a:r>
            <a:r>
              <a:rPr lang="en-US" dirty="0" err="1"/>
              <a:t>bernafas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berlari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dirty="0" err="1"/>
              <a:t>Konsep</a:t>
            </a:r>
            <a:r>
              <a:rPr lang="en-US" dirty="0"/>
              <a:t> OO </a:t>
            </a:r>
            <a:r>
              <a:rPr lang="en-US" dirty="0" err="1"/>
              <a:t>pada</a:t>
            </a:r>
            <a:r>
              <a:rPr lang="en-US" dirty="0"/>
              <a:t> Python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potongan-potongan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reusable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redundan</a:t>
            </a:r>
            <a:r>
              <a:rPr lang="en-US" dirty="0"/>
              <a:t>.</a:t>
            </a:r>
          </a:p>
          <a:p>
            <a:pPr marL="0" indent="0" algn="just">
              <a:lnSpc>
                <a:spcPct val="100000"/>
              </a:lnSpc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9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US" dirty="0" smtClean="0"/>
              <a:t>Classes/Objects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Hampir semua yang ada di </a:t>
            </a:r>
            <a:r>
              <a:rPr lang="sv-SE" dirty="0" smtClean="0"/>
              <a:t>Python </a:t>
            </a:r>
            <a:r>
              <a:rPr lang="sv-SE" dirty="0"/>
              <a:t>adalah objek, dengan properti dan metodenya</a:t>
            </a:r>
            <a:r>
              <a:rPr lang="sv-SE" dirty="0" smtClean="0"/>
              <a:t>.</a:t>
            </a:r>
          </a:p>
          <a:p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smtClean="0"/>
              <a:t>“blue print"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b="1" dirty="0" smtClean="0"/>
              <a:t>class </a:t>
            </a:r>
            <a:r>
              <a:rPr lang="en-US" b="1" dirty="0" err="1" smtClean="0"/>
              <a:t>karyawan</a:t>
            </a:r>
            <a:r>
              <a:rPr lang="en-US" b="1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umur</a:t>
            </a:r>
            <a:r>
              <a:rPr lang="en-US" dirty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 smtClean="0"/>
              <a:t>budi</a:t>
            </a:r>
            <a:r>
              <a:rPr lang="en-US" b="1" dirty="0" smtClean="0"/>
              <a:t> </a:t>
            </a:r>
            <a:r>
              <a:rPr lang="en-US" b="1" dirty="0" err="1" smtClean="0"/>
              <a:t>sebagai</a:t>
            </a:r>
            <a:r>
              <a:rPr lang="en-US" b="1" dirty="0" smtClean="0"/>
              <a:t> </a:t>
            </a:r>
            <a:r>
              <a:rPr lang="en-US" b="1" dirty="0" err="1" smtClean="0"/>
              <a:t>objeknya</a:t>
            </a:r>
            <a:r>
              <a:rPr lang="en-US" dirty="0" smtClean="0"/>
              <a:t>:</a:t>
            </a:r>
          </a:p>
          <a:p>
            <a:r>
              <a:rPr lang="en-US" dirty="0"/>
              <a:t>class </a:t>
            </a:r>
            <a:r>
              <a:rPr lang="en-US" dirty="0" err="1"/>
              <a:t>karyawan</a:t>
            </a:r>
            <a:r>
              <a:rPr lang="en-US" dirty="0"/>
              <a:t>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umur</a:t>
            </a:r>
            <a:r>
              <a:rPr lang="en-US" dirty="0" smtClean="0"/>
              <a:t>=25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karyawan</a:t>
            </a:r>
            <a:r>
              <a:rPr lang="en-US" dirty="0"/>
              <a:t>)</a:t>
            </a:r>
          </a:p>
          <a:p>
            <a:r>
              <a:rPr lang="en-US" dirty="0" err="1"/>
              <a:t>budi</a:t>
            </a:r>
            <a:r>
              <a:rPr lang="en-US" dirty="0"/>
              <a:t> = </a:t>
            </a:r>
            <a:r>
              <a:rPr lang="en-US" dirty="0" err="1"/>
              <a:t>karyawan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budi.umur</a:t>
            </a:r>
            <a:r>
              <a:rPr lang="en-US" dirty="0" smtClean="0"/>
              <a:t>) #</a:t>
            </a:r>
            <a:r>
              <a:rPr lang="en-US" dirty="0" err="1" smtClean="0"/>
              <a:t>cetak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umur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3253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__</a:t>
            </a:r>
            <a:r>
              <a:rPr lang="en-US" dirty="0" err="1"/>
              <a:t>init</a:t>
            </a:r>
            <a:r>
              <a:rPr lang="en-US" dirty="0"/>
              <a:t>__()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Semua</a:t>
            </a:r>
            <a:r>
              <a:rPr lang="en-US" dirty="0" smtClean="0"/>
              <a:t> class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yang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</a:t>
            </a:r>
            <a:r>
              <a:rPr lang="en-US" dirty="0"/>
              <a:t>, yang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.</a:t>
            </a:r>
          </a:p>
          <a:p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/>
              <a:t>__</a:t>
            </a:r>
            <a:r>
              <a:rPr lang="en-US" b="1" dirty="0" err="1"/>
              <a:t>init</a:t>
            </a:r>
            <a:r>
              <a:rPr lang="en-US" b="1" dirty="0"/>
              <a:t>__()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menetapkan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lain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.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sv-SE" dirty="0"/>
              <a:t>Buat </a:t>
            </a:r>
            <a:r>
              <a:rPr lang="sv-SE" dirty="0" smtClean="0"/>
              <a:t>class </a:t>
            </a:r>
            <a:r>
              <a:rPr lang="sv-SE" dirty="0"/>
              <a:t>bernama Person, gunakan fungsi __init__() untuk menetapkan nilai untuk nama dan usia</a:t>
            </a:r>
            <a:r>
              <a:rPr lang="sv-SE" dirty="0" smtClean="0"/>
              <a:t>:</a:t>
            </a:r>
          </a:p>
          <a:p>
            <a:r>
              <a:rPr lang="en-US" dirty="0"/>
              <a:t>class Person</a:t>
            </a:r>
            <a:r>
              <a:rPr lang="en-US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 smtClean="0"/>
              <a:t>Jono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print(p1.nama)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</a:t>
            </a:r>
          </a:p>
          <a:p>
            <a:r>
              <a:rPr lang="en-US" dirty="0" smtClean="0"/>
              <a:t>#self parameter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class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class.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15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Objek juga dapat berisi metode. Metode dalam objek adalah fungsi yang dimiliki </a:t>
            </a:r>
            <a:r>
              <a:rPr lang="sv-SE" dirty="0" smtClean="0"/>
              <a:t>objek. Mari </a:t>
            </a:r>
            <a:r>
              <a:rPr lang="sv-SE" dirty="0"/>
              <a:t>kita membuat metode di kelas Person</a:t>
            </a:r>
            <a:r>
              <a:rPr lang="sv-SE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 smtClean="0"/>
              <a:t>nama</a:t>
            </a:r>
            <a:r>
              <a:rPr lang="en-US" dirty="0" smtClean="0"/>
              <a:t>, </a:t>
            </a:r>
            <a:r>
              <a:rPr lang="en-US" dirty="0" err="1" smtClean="0"/>
              <a:t>umur</a:t>
            </a:r>
            <a:r>
              <a:rPr lang="en-US" dirty="0" smtClean="0"/>
              <a:t>):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 smtClean="0"/>
              <a:t>self.nama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 smtClean="0"/>
              <a:t>self.umur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</a:t>
            </a:r>
            <a:r>
              <a:rPr lang="en-US" dirty="0" smtClean="0"/>
              <a:t>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/>
              <a:t>" + </a:t>
            </a:r>
            <a:r>
              <a:rPr lang="en-US" dirty="0" err="1" smtClean="0"/>
              <a:t>self.nama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</a:t>
            </a:r>
            <a:r>
              <a:rPr lang="en-US" dirty="0" smtClean="0"/>
              <a:t>("</a:t>
            </a:r>
            <a:r>
              <a:rPr lang="en-US" dirty="0" err="1" smtClean="0"/>
              <a:t>Irfan</a:t>
            </a:r>
            <a:r>
              <a:rPr lang="en-US" dirty="0" smtClean="0"/>
              <a:t>",</a:t>
            </a:r>
            <a:r>
              <a:rPr lang="en-US" dirty="0"/>
              <a:t> </a:t>
            </a:r>
            <a:r>
              <a:rPr lang="en-US" dirty="0" smtClean="0"/>
              <a:t>26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p1.myfunc</a:t>
            </a:r>
            <a:r>
              <a:rPr lang="en-US" dirty="0" smtClean="0"/>
              <a:t>() #Hello,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saya</a:t>
            </a:r>
            <a:r>
              <a:rPr lang="en-US" dirty="0" smtClean="0"/>
              <a:t> </a:t>
            </a:r>
            <a:r>
              <a:rPr lang="en-US" dirty="0" err="1" smtClean="0"/>
              <a:t>irfan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1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Kita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mengubah</a:t>
            </a:r>
            <a:r>
              <a:rPr lang="en-US" dirty="0" smtClean="0"/>
              <a:t> property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contohnya</a:t>
            </a:r>
            <a:r>
              <a:rPr lang="en-US" dirty="0" smtClean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</a:t>
            </a:r>
            <a:r>
              <a:rPr lang="en-US" dirty="0" smtClean="0"/>
              <a:t>)</a:t>
            </a:r>
          </a:p>
          <a:p>
            <a:r>
              <a:rPr lang="en-US" dirty="0" smtClean="0"/>
              <a:t>p1.umur </a:t>
            </a:r>
            <a:r>
              <a:rPr lang="en-US" dirty="0"/>
              <a:t>= </a:t>
            </a:r>
            <a:r>
              <a:rPr lang="en-US" dirty="0" smtClean="0"/>
              <a:t>27 </a:t>
            </a:r>
            <a:r>
              <a:rPr lang="en-US" b="1" dirty="0" smtClean="0"/>
              <a:t>#</a:t>
            </a:r>
            <a:r>
              <a:rPr lang="en-US" b="1" dirty="0" err="1" smtClean="0"/>
              <a:t>ubah</a:t>
            </a:r>
            <a:r>
              <a:rPr lang="en-US" b="1" dirty="0" smtClean="0"/>
              <a:t>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print(p1.umur) #27</a:t>
            </a:r>
            <a:endParaRPr lang="sv-S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85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Object </a:t>
            </a:r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Kita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</a:t>
            </a:r>
            <a:r>
              <a:rPr lang="en-US" dirty="0"/>
              <a:t>property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:</a:t>
            </a:r>
          </a:p>
          <a:p>
            <a:r>
              <a:rPr lang="en-US" dirty="0"/>
              <a:t>class Person: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nama</a:t>
            </a:r>
            <a:r>
              <a:rPr lang="en-US" dirty="0"/>
              <a:t>, </a:t>
            </a:r>
            <a:r>
              <a:rPr lang="en-US" dirty="0" err="1"/>
              <a:t>umur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self.nama</a:t>
            </a:r>
            <a:r>
              <a:rPr lang="en-US" dirty="0"/>
              <a:t> = </a:t>
            </a:r>
            <a:r>
              <a:rPr lang="en-US" dirty="0" err="1"/>
              <a:t>nama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self.umur</a:t>
            </a:r>
            <a:r>
              <a:rPr lang="en-US" dirty="0"/>
              <a:t> = </a:t>
            </a:r>
            <a:r>
              <a:rPr lang="en-US" dirty="0" err="1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err="1"/>
              <a:t>def</a:t>
            </a:r>
            <a:r>
              <a:rPr lang="en-US" dirty="0"/>
              <a:t> </a:t>
            </a:r>
            <a:r>
              <a:rPr lang="en-US" dirty="0" err="1"/>
              <a:t>myfunc</a:t>
            </a:r>
            <a:r>
              <a:rPr lang="en-US" dirty="0"/>
              <a:t>(self):</a:t>
            </a:r>
            <a:br>
              <a:rPr lang="en-US" dirty="0"/>
            </a:br>
            <a:r>
              <a:rPr lang="en-US" dirty="0"/>
              <a:t>    print("Hello,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" + </a:t>
            </a:r>
            <a:r>
              <a:rPr lang="en-US" dirty="0" err="1"/>
              <a:t>self.nama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p1 = Person("</a:t>
            </a:r>
            <a:r>
              <a:rPr lang="en-US" dirty="0" err="1"/>
              <a:t>Irfan</a:t>
            </a:r>
            <a:r>
              <a:rPr lang="en-US" dirty="0"/>
              <a:t>", 26)</a:t>
            </a:r>
          </a:p>
          <a:p>
            <a:r>
              <a:rPr lang="en-US" dirty="0"/>
              <a:t>del </a:t>
            </a:r>
            <a:r>
              <a:rPr lang="en-US" dirty="0" smtClean="0"/>
              <a:t>p1.umur </a:t>
            </a:r>
            <a:r>
              <a:rPr lang="en-US" b="1" dirty="0" smtClean="0"/>
              <a:t>#delete property </a:t>
            </a:r>
            <a:r>
              <a:rPr lang="en-US" b="1" dirty="0" err="1" smtClean="0"/>
              <a:t>umur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print(p1.umur) </a:t>
            </a:r>
            <a:r>
              <a:rPr lang="en-US" dirty="0" smtClean="0"/>
              <a:t>#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peringatan</a:t>
            </a:r>
            <a:r>
              <a:rPr lang="en-US" dirty="0" smtClean="0"/>
              <a:t> </a:t>
            </a:r>
            <a:r>
              <a:rPr lang="en-US" dirty="0" err="1"/>
              <a:t>AttributeError</a:t>
            </a:r>
            <a:endParaRPr lang="sv-SE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Inheritance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mendefinisikan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</a:t>
            </a:r>
            <a:r>
              <a:rPr lang="en-US" dirty="0" smtClean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induk</a:t>
            </a:r>
            <a:r>
              <a:rPr lang="en-US" b="1" dirty="0" smtClean="0"/>
              <a:t> (Parent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diwarisi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.</a:t>
            </a:r>
          </a:p>
          <a:p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err="1" smtClean="0"/>
              <a:t>anak</a:t>
            </a:r>
            <a:r>
              <a:rPr lang="en-US" b="1" dirty="0" smtClean="0"/>
              <a:t> (Child class)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yang </a:t>
            </a:r>
            <a:r>
              <a:rPr lang="en-US" dirty="0" err="1"/>
              <a:t>mewarisi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lain,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15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 smtClean="0"/>
              <a:t>kelas</a:t>
            </a:r>
            <a:r>
              <a:rPr lang="en-US" b="1" dirty="0" smtClean="0"/>
              <a:t> parent </a:t>
            </a:r>
            <a:r>
              <a:rPr lang="en-US" b="1" dirty="0" err="1"/>
              <a:t>bernama</a:t>
            </a:r>
            <a:r>
              <a:rPr lang="en-US" b="1" dirty="0"/>
              <a:t> Person,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smtClean="0"/>
              <a:t>property </a:t>
            </a:r>
            <a:r>
              <a:rPr lang="en-US" b="1" dirty="0" err="1" smtClean="0"/>
              <a:t>firstname</a:t>
            </a:r>
            <a:r>
              <a:rPr lang="en-US" b="1" dirty="0" smtClean="0"/>
              <a:t>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lastname</a:t>
            </a:r>
            <a:r>
              <a:rPr lang="en-US" b="1" dirty="0" smtClean="0"/>
              <a:t>, </a:t>
            </a:r>
            <a:r>
              <a:rPr lang="en-US" b="1" dirty="0" err="1" smtClean="0"/>
              <a:t>dan</a:t>
            </a:r>
            <a:r>
              <a:rPr lang="en-US" b="1" dirty="0" smtClean="0"/>
              <a:t> </a:t>
            </a:r>
            <a:r>
              <a:rPr lang="en-US" b="1" dirty="0" err="1" smtClean="0"/>
              <a:t>metode</a:t>
            </a:r>
            <a:r>
              <a:rPr lang="en-US" b="1" dirty="0" smtClean="0"/>
              <a:t> </a:t>
            </a:r>
            <a:r>
              <a:rPr lang="en-US" b="1" dirty="0" err="1" smtClean="0"/>
              <a:t>printname</a:t>
            </a:r>
            <a:r>
              <a:rPr lang="en-US" b="1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</a:t>
            </a:r>
            <a:r>
              <a:rPr lang="en-US" dirty="0" smtClean="0"/>
              <a:t>): #</a:t>
            </a:r>
            <a:r>
              <a:rPr lang="en-US" dirty="0" err="1" smtClean="0"/>
              <a:t>metode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#Use the Person class to create an object, and then execute the </a:t>
            </a:r>
            <a:r>
              <a:rPr lang="en-US" dirty="0" err="1"/>
              <a:t>printname</a:t>
            </a:r>
            <a:r>
              <a:rPr lang="en-US" dirty="0"/>
              <a:t> method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Person("John", "Doe")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9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 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/>
              <a:t>Buat</a:t>
            </a:r>
            <a:r>
              <a:rPr lang="en-US" b="1" dirty="0"/>
              <a:t> </a:t>
            </a:r>
            <a:r>
              <a:rPr lang="en-US" b="1" dirty="0" err="1"/>
              <a:t>kelas</a:t>
            </a:r>
            <a:r>
              <a:rPr lang="en-US" b="1" dirty="0"/>
              <a:t> </a:t>
            </a:r>
            <a:r>
              <a:rPr lang="en-US" b="1" dirty="0" smtClean="0"/>
              <a:t>child </a:t>
            </a:r>
            <a:r>
              <a:rPr lang="en-US" b="1" dirty="0" err="1" smtClean="0"/>
              <a:t>bernama</a:t>
            </a:r>
            <a:r>
              <a:rPr lang="en-US" b="1" dirty="0" smtClean="0"/>
              <a:t> student, </a:t>
            </a:r>
            <a:r>
              <a:rPr lang="en-US" dirty="0" err="1"/>
              <a:t>g</a:t>
            </a:r>
            <a:r>
              <a:rPr lang="en-US" dirty="0" err="1" smtClean="0"/>
              <a:t>unakan</a:t>
            </a:r>
            <a:r>
              <a:rPr lang="en-US" b="1" dirty="0" smtClean="0"/>
              <a:t> </a:t>
            </a:r>
            <a:r>
              <a:rPr lang="en-US" b="1" dirty="0"/>
              <a:t>pass </a:t>
            </a:r>
            <a:r>
              <a:rPr lang="en-US" dirty="0"/>
              <a:t>kata </a:t>
            </a:r>
            <a:r>
              <a:rPr lang="en-US" dirty="0" err="1"/>
              <a:t>kunci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lain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class </a:t>
            </a:r>
            <a:r>
              <a:rPr lang="en-US" dirty="0"/>
              <a:t>Person: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self.firstname</a:t>
            </a:r>
            <a:r>
              <a:rPr lang="en-US" dirty="0"/>
              <a:t> = </a:t>
            </a:r>
            <a:r>
              <a:rPr lang="en-US" dirty="0" err="1"/>
              <a:t>fname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</a:t>
            </a:r>
            <a:r>
              <a:rPr lang="en-US" dirty="0" err="1"/>
              <a:t>self.lastname</a:t>
            </a:r>
            <a:r>
              <a:rPr lang="en-US" dirty="0"/>
              <a:t> = </a:t>
            </a:r>
            <a:r>
              <a:rPr lang="en-US" dirty="0" err="1"/>
              <a:t>lname</a:t>
            </a: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printname</a:t>
            </a:r>
            <a:r>
              <a:rPr lang="en-US" dirty="0"/>
              <a:t>(self):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print(</a:t>
            </a:r>
            <a:r>
              <a:rPr lang="en-US" dirty="0" err="1"/>
              <a:t>self.firstname</a:t>
            </a:r>
            <a:r>
              <a:rPr lang="en-US" dirty="0"/>
              <a:t>, </a:t>
            </a:r>
            <a:r>
              <a:rPr lang="en-US" dirty="0" err="1"/>
              <a:t>self.lastname</a:t>
            </a:r>
            <a:r>
              <a:rPr lang="en-US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class Student(Person):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pass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x = Student("</a:t>
            </a:r>
            <a:r>
              <a:rPr lang="en-US" dirty="0" smtClean="0"/>
              <a:t>Mikel", </a:t>
            </a:r>
            <a:r>
              <a:rPr lang="en-US" dirty="0"/>
              <a:t>"</a:t>
            </a:r>
            <a:r>
              <a:rPr lang="en-US" dirty="0" smtClean="0"/>
              <a:t>Olen</a:t>
            </a:r>
            <a:r>
              <a:rPr lang="en-US" dirty="0"/>
              <a:t>")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/>
              <a:t>x.printname</a:t>
            </a:r>
            <a:r>
              <a:rPr lang="en-US" dirty="0" smtClean="0"/>
              <a:t>() #</a:t>
            </a:r>
            <a:r>
              <a:rPr lang="en-US" dirty="0" err="1" smtClean="0"/>
              <a:t>karena</a:t>
            </a:r>
            <a:r>
              <a:rPr lang="en-US" dirty="0" smtClean="0"/>
              <a:t> student </a:t>
            </a:r>
            <a:r>
              <a:rPr lang="en-US" dirty="0" err="1" smtClean="0"/>
              <a:t>mewarisi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induk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printname</a:t>
            </a:r>
            <a:r>
              <a:rPr lang="en-US" dirty="0" smtClean="0"/>
              <a:t> di </a:t>
            </a:r>
            <a:r>
              <a:rPr lang="en-US" dirty="0" err="1" smtClean="0"/>
              <a:t>induk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21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2520</TotalTime>
  <Words>4226</Words>
  <Application>Microsoft Office PowerPoint</Application>
  <PresentationFormat>Widescreen</PresentationFormat>
  <Paragraphs>1066</Paragraphs>
  <Slides>110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8" baseType="lpstr">
      <vt:lpstr>Arial</vt:lpstr>
      <vt:lpstr>Calibri</vt:lpstr>
      <vt:lpstr>Studio-Feixen-Sans</vt:lpstr>
      <vt:lpstr>Tw Cen MT</vt:lpstr>
      <vt:lpstr>Tw Cen MT Condensed</vt:lpstr>
      <vt:lpstr>Wingdings</vt:lpstr>
      <vt:lpstr>Wingdings 3</vt:lpstr>
      <vt:lpstr>Integral</vt:lpstr>
      <vt:lpstr>Introduction to Python</vt:lpstr>
      <vt:lpstr>What Is Data Science?</vt:lpstr>
      <vt:lpstr>What can data do?</vt:lpstr>
      <vt:lpstr>What is Python?</vt:lpstr>
      <vt:lpstr>Python tools (Integrated Development Environment)</vt:lpstr>
      <vt:lpstr>Python Quickstart</vt:lpstr>
      <vt:lpstr>Python Indentation</vt:lpstr>
      <vt:lpstr>Variabel Python</vt:lpstr>
      <vt:lpstr>Variabel Python</vt:lpstr>
      <vt:lpstr>Variabel Python</vt:lpstr>
      <vt:lpstr>Check type data</vt:lpstr>
      <vt:lpstr>STRING</vt:lpstr>
      <vt:lpstr>Slicing Strings</vt:lpstr>
      <vt:lpstr>Slicing Strings</vt:lpstr>
      <vt:lpstr>Modify Strings</vt:lpstr>
      <vt:lpstr>SEarCHING Strings</vt:lpstr>
      <vt:lpstr>Format String</vt:lpstr>
      <vt:lpstr>Escape Character</vt:lpstr>
      <vt:lpstr>Escape Character</vt:lpstr>
      <vt:lpstr>Boolean</vt:lpstr>
      <vt:lpstr>Soal</vt:lpstr>
      <vt:lpstr>Soal</vt:lpstr>
      <vt:lpstr>Operator Aritmatika</vt:lpstr>
      <vt:lpstr>Assignment Operators</vt:lpstr>
      <vt:lpstr>Logical Operators</vt:lpstr>
      <vt:lpstr>Comparison Operators</vt:lpstr>
      <vt:lpstr>List</vt:lpstr>
      <vt:lpstr>Change List Items</vt:lpstr>
      <vt:lpstr>Add List Items</vt:lpstr>
      <vt:lpstr>Remove List Items</vt:lpstr>
      <vt:lpstr>Sort Lists</vt:lpstr>
      <vt:lpstr>Copy Lists</vt:lpstr>
      <vt:lpstr>Tuple</vt:lpstr>
      <vt:lpstr>Array</vt:lpstr>
      <vt:lpstr>Unpack Tuples</vt:lpstr>
      <vt:lpstr>Index dan count</vt:lpstr>
      <vt:lpstr>Set</vt:lpstr>
      <vt:lpstr>Access Items</vt:lpstr>
      <vt:lpstr>Add Items</vt:lpstr>
      <vt:lpstr>Remove items</vt:lpstr>
      <vt:lpstr>Python Dictionaries</vt:lpstr>
      <vt:lpstr>Access items</vt:lpstr>
      <vt:lpstr>Change Values</vt:lpstr>
      <vt:lpstr>Adding Items</vt:lpstr>
      <vt:lpstr>Remove items</vt:lpstr>
      <vt:lpstr>Copy a Dictionary</vt:lpstr>
      <vt:lpstr>Soal</vt:lpstr>
      <vt:lpstr>Soal</vt:lpstr>
      <vt:lpstr>Soal</vt:lpstr>
      <vt:lpstr>Soal</vt:lpstr>
      <vt:lpstr>Soal</vt:lpstr>
      <vt:lpstr>Soal</vt:lpstr>
      <vt:lpstr>Python If ... Else</vt:lpstr>
      <vt:lpstr>IF…ELSE</vt:lpstr>
      <vt:lpstr>Ternary Operators</vt:lpstr>
      <vt:lpstr>Nested If</vt:lpstr>
      <vt:lpstr>Soal</vt:lpstr>
      <vt:lpstr>Soal</vt:lpstr>
      <vt:lpstr>The pass Statement</vt:lpstr>
      <vt:lpstr>looping</vt:lpstr>
      <vt:lpstr>While</vt:lpstr>
      <vt:lpstr>While (break)</vt:lpstr>
      <vt:lpstr>While (continue)</vt:lpstr>
      <vt:lpstr>The else Statement</vt:lpstr>
      <vt:lpstr>For Loops</vt:lpstr>
      <vt:lpstr>For loops (break)</vt:lpstr>
      <vt:lpstr>For loops (break)</vt:lpstr>
      <vt:lpstr>For loops (continue)</vt:lpstr>
      <vt:lpstr>Nested loops</vt:lpstr>
      <vt:lpstr>Loops (number index)</vt:lpstr>
      <vt:lpstr>Loop Dictionaries (keys)</vt:lpstr>
      <vt:lpstr>Loop Dictionaries (values)</vt:lpstr>
      <vt:lpstr>Loop Dictionaries (keys &amp; values)</vt:lpstr>
      <vt:lpstr>Soal</vt:lpstr>
      <vt:lpstr>Python Functions</vt:lpstr>
      <vt:lpstr>functions</vt:lpstr>
      <vt:lpstr>functions</vt:lpstr>
      <vt:lpstr>Return Value</vt:lpstr>
      <vt:lpstr>Arbitrary Arguments (*args)</vt:lpstr>
      <vt:lpstr>Keyword Arguments</vt:lpstr>
      <vt:lpstr>Default Parameter Value</vt:lpstr>
      <vt:lpstr>Default Parameter Value</vt:lpstr>
      <vt:lpstr>Global Variables</vt:lpstr>
      <vt:lpstr>Global Variables</vt:lpstr>
      <vt:lpstr>Soal FUNGSI</vt:lpstr>
      <vt:lpstr>Soal FUNGSI</vt:lpstr>
      <vt:lpstr>Soal FUNGSI</vt:lpstr>
      <vt:lpstr>Lambda FUnction</vt:lpstr>
      <vt:lpstr>Lambda FUnction</vt:lpstr>
      <vt:lpstr>Lambda FUnction</vt:lpstr>
      <vt:lpstr>OOP</vt:lpstr>
      <vt:lpstr>Python Classes/Objects</vt:lpstr>
      <vt:lpstr>The __init__() Function</vt:lpstr>
      <vt:lpstr>Object Methods</vt:lpstr>
      <vt:lpstr>Modify Object Properties</vt:lpstr>
      <vt:lpstr>Delete Object Properties</vt:lpstr>
      <vt:lpstr>Python Inheritance</vt:lpstr>
      <vt:lpstr>Python Inheritance</vt:lpstr>
      <vt:lpstr>Python Inheritance</vt:lpstr>
      <vt:lpstr>Add the __init__() Function</vt:lpstr>
      <vt:lpstr>super() Function</vt:lpstr>
      <vt:lpstr>exercise</vt:lpstr>
      <vt:lpstr>PowerPoint Presentation</vt:lpstr>
      <vt:lpstr>Python Modules</vt:lpstr>
      <vt:lpstr>Re-naming a Module</vt:lpstr>
      <vt:lpstr>Import From Module</vt:lpstr>
      <vt:lpstr>Python library</vt:lpstr>
      <vt:lpstr>Soal</vt:lpstr>
      <vt:lpstr>Soal FUNGSI</vt:lpstr>
      <vt:lpstr>Referensi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Sardi Irfansyah</dc:creator>
  <cp:lastModifiedBy>Dell</cp:lastModifiedBy>
  <cp:revision>286</cp:revision>
  <dcterms:created xsi:type="dcterms:W3CDTF">2021-06-28T23:33:05Z</dcterms:created>
  <dcterms:modified xsi:type="dcterms:W3CDTF">2021-07-28T04:34:33Z</dcterms:modified>
</cp:coreProperties>
</file>