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3" d="100"/>
          <a:sy n="63" d="100"/>
        </p:scale>
        <p:origin x="816"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5968EA-0136-4DB6-87BE-D9925E4DF6FF}" type="datetimeFigureOut">
              <a:rPr lang="en-US" smtClean="0"/>
              <a:t>8/2/2021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C1B9D7-72A5-48B3-805C-D5C2C1D1BCFE}" type="slidenum">
              <a:rPr lang="en-US" smtClean="0"/>
              <a:t>‹#›</a:t>
            </a:fld>
            <a:endParaRPr lang="en-US"/>
          </a:p>
        </p:txBody>
      </p:sp>
    </p:spTree>
    <p:extLst>
      <p:ext uri="{BB962C8B-B14F-4D97-AF65-F5344CB8AC3E}">
        <p14:creationId xmlns:p14="http://schemas.microsoft.com/office/powerpoint/2010/main" val="2856668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https://www.datacamp.com/community/tutorials/decision-tree-classification-python</a:t>
            </a:r>
            <a:endParaRPr lang="en-US" dirty="0"/>
          </a:p>
        </p:txBody>
      </p:sp>
      <p:sp>
        <p:nvSpPr>
          <p:cNvPr id="4" name="Slide Number Placeholder 3"/>
          <p:cNvSpPr>
            <a:spLocks noGrp="1"/>
          </p:cNvSpPr>
          <p:nvPr>
            <p:ph type="sldNum" sz="quarter" idx="10"/>
          </p:nvPr>
        </p:nvSpPr>
        <p:spPr/>
        <p:txBody>
          <a:bodyPr/>
          <a:lstStyle/>
          <a:p>
            <a:fld id="{AFC1B9D7-72A5-48B3-805C-D5C2C1D1BCFE}" type="slidenum">
              <a:rPr lang="en-US" smtClean="0"/>
              <a:t>3</a:t>
            </a:fld>
            <a:endParaRPr lang="en-US"/>
          </a:p>
        </p:txBody>
      </p:sp>
    </p:spTree>
    <p:extLst>
      <p:ext uri="{BB962C8B-B14F-4D97-AF65-F5344CB8AC3E}">
        <p14:creationId xmlns:p14="http://schemas.microsoft.com/office/powerpoint/2010/main" val="914173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https://www.datacamp.com/community/tutorials/decision-tree-classification-python</a:t>
            </a:r>
            <a:endParaRPr lang="en-US" dirty="0"/>
          </a:p>
        </p:txBody>
      </p:sp>
      <p:sp>
        <p:nvSpPr>
          <p:cNvPr id="4" name="Slide Number Placeholder 3"/>
          <p:cNvSpPr>
            <a:spLocks noGrp="1"/>
          </p:cNvSpPr>
          <p:nvPr>
            <p:ph type="sldNum" sz="quarter" idx="10"/>
          </p:nvPr>
        </p:nvSpPr>
        <p:spPr/>
        <p:txBody>
          <a:bodyPr/>
          <a:lstStyle/>
          <a:p>
            <a:fld id="{AFC1B9D7-72A5-48B3-805C-D5C2C1D1BCFE}" type="slidenum">
              <a:rPr lang="en-US" smtClean="0"/>
              <a:t>6</a:t>
            </a:fld>
            <a:endParaRPr lang="en-US"/>
          </a:p>
        </p:txBody>
      </p:sp>
    </p:spTree>
    <p:extLst>
      <p:ext uri="{BB962C8B-B14F-4D97-AF65-F5344CB8AC3E}">
        <p14:creationId xmlns:p14="http://schemas.microsoft.com/office/powerpoint/2010/main" val="2966126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https://www.youtube.com/watch?v=vpOOzVoblkQ&amp;t=515s</a:t>
            </a:r>
            <a:endParaRPr lang="en-US" dirty="0"/>
          </a:p>
        </p:txBody>
      </p:sp>
      <p:sp>
        <p:nvSpPr>
          <p:cNvPr id="4" name="Slide Number Placeholder 3"/>
          <p:cNvSpPr>
            <a:spLocks noGrp="1"/>
          </p:cNvSpPr>
          <p:nvPr>
            <p:ph type="sldNum" sz="quarter" idx="10"/>
          </p:nvPr>
        </p:nvSpPr>
        <p:spPr/>
        <p:txBody>
          <a:bodyPr/>
          <a:lstStyle/>
          <a:p>
            <a:fld id="{AFC1B9D7-72A5-48B3-805C-D5C2C1D1BCFE}" type="slidenum">
              <a:rPr lang="en-US" smtClean="0"/>
              <a:t>7</a:t>
            </a:fld>
            <a:endParaRPr lang="en-US"/>
          </a:p>
        </p:txBody>
      </p:sp>
    </p:spTree>
    <p:extLst>
      <p:ext uri="{BB962C8B-B14F-4D97-AF65-F5344CB8AC3E}">
        <p14:creationId xmlns:p14="http://schemas.microsoft.com/office/powerpoint/2010/main" val="2260133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https://www.youtube.com/watch?v=l9I9v2sWFhQ&amp;t=20s</a:t>
            </a:r>
          </a:p>
          <a:p>
            <a:r>
              <a:rPr lang="en-US" dirty="0" smtClean="0"/>
              <a:t>https://www.youtube.com/watch?v=5wwXKtLkyqs&amp;t=1298s</a:t>
            </a:r>
            <a:endParaRPr lang="en-US" dirty="0"/>
          </a:p>
        </p:txBody>
      </p:sp>
      <p:sp>
        <p:nvSpPr>
          <p:cNvPr id="4" name="Slide Number Placeholder 3"/>
          <p:cNvSpPr>
            <a:spLocks noGrp="1"/>
          </p:cNvSpPr>
          <p:nvPr>
            <p:ph type="sldNum" sz="quarter" idx="10"/>
          </p:nvPr>
        </p:nvSpPr>
        <p:spPr/>
        <p:txBody>
          <a:bodyPr/>
          <a:lstStyle/>
          <a:p>
            <a:fld id="{AFC1B9D7-72A5-48B3-805C-D5C2C1D1BCFE}" type="slidenum">
              <a:rPr lang="en-US" smtClean="0"/>
              <a:t>29</a:t>
            </a:fld>
            <a:endParaRPr lang="en-US"/>
          </a:p>
        </p:txBody>
      </p:sp>
    </p:spTree>
    <p:extLst>
      <p:ext uri="{BB962C8B-B14F-4D97-AF65-F5344CB8AC3E}">
        <p14:creationId xmlns:p14="http://schemas.microsoft.com/office/powerpoint/2010/main" val="651342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Yang </a:t>
            </a:r>
            <a:r>
              <a:rPr lang="en-US" dirty="0" err="1" smtClean="0"/>
              <a:t>atas</a:t>
            </a:r>
            <a:r>
              <a:rPr lang="en-US" dirty="0" smtClean="0"/>
              <a:t> </a:t>
            </a:r>
            <a:r>
              <a:rPr lang="en-US" dirty="0" err="1" smtClean="0"/>
              <a:t>sebelum</a:t>
            </a:r>
            <a:r>
              <a:rPr lang="en-US" dirty="0" smtClean="0"/>
              <a:t> splitting. Data </a:t>
            </a:r>
            <a:r>
              <a:rPr lang="en-US" dirty="0" err="1" smtClean="0"/>
              <a:t>akan</a:t>
            </a:r>
            <a:r>
              <a:rPr lang="en-US" baseline="0" dirty="0" smtClean="0"/>
              <a:t> </a:t>
            </a:r>
            <a:r>
              <a:rPr lang="en-US" baseline="0" dirty="0" err="1" smtClean="0"/>
              <a:t>terus</a:t>
            </a:r>
            <a:r>
              <a:rPr lang="en-US" baseline="0" dirty="0" smtClean="0"/>
              <a:t> split </a:t>
            </a:r>
            <a:r>
              <a:rPr lang="en-US" baseline="0" dirty="0" err="1" smtClean="0"/>
              <a:t>sampai</a:t>
            </a:r>
            <a:r>
              <a:rPr lang="en-US" baseline="0" dirty="0" smtClean="0"/>
              <a:t> </a:t>
            </a:r>
            <a:r>
              <a:rPr lang="en-US" baseline="0" dirty="0" err="1" smtClean="0"/>
              <a:t>gini</a:t>
            </a:r>
            <a:r>
              <a:rPr lang="en-US" baseline="0" dirty="0" smtClean="0"/>
              <a:t> impurity = 0 </a:t>
            </a:r>
            <a:r>
              <a:rPr lang="en-US" baseline="0" dirty="0" err="1" smtClean="0"/>
              <a:t>atau</a:t>
            </a:r>
            <a:r>
              <a:rPr lang="en-US" baseline="0" dirty="0" smtClean="0"/>
              <a:t> </a:t>
            </a:r>
            <a:r>
              <a:rPr lang="en-US" baseline="0" dirty="0" err="1" smtClean="0"/>
              <a:t>sampai</a:t>
            </a:r>
            <a:r>
              <a:rPr lang="en-US" baseline="0" dirty="0" smtClean="0"/>
              <a:t> </a:t>
            </a:r>
            <a:r>
              <a:rPr lang="en-US" baseline="0" dirty="0" err="1" smtClean="0"/>
              <a:t>batasan</a:t>
            </a:r>
            <a:r>
              <a:rPr lang="en-US" baseline="0" dirty="0" smtClean="0"/>
              <a:t> </a:t>
            </a:r>
            <a:r>
              <a:rPr lang="en-US" baseline="0" dirty="0" err="1" smtClean="0"/>
              <a:t>yg</a:t>
            </a:r>
            <a:r>
              <a:rPr lang="en-US" baseline="0" dirty="0" smtClean="0"/>
              <a:t> </a:t>
            </a:r>
            <a:r>
              <a:rPr lang="en-US" baseline="0" dirty="0" err="1" smtClean="0"/>
              <a:t>tentukan</a:t>
            </a:r>
            <a:endParaRPr lang="en-US" dirty="0"/>
          </a:p>
        </p:txBody>
      </p:sp>
      <p:sp>
        <p:nvSpPr>
          <p:cNvPr id="4" name="Slide Number Placeholder 3"/>
          <p:cNvSpPr>
            <a:spLocks noGrp="1"/>
          </p:cNvSpPr>
          <p:nvPr>
            <p:ph type="sldNum" sz="quarter" idx="10"/>
          </p:nvPr>
        </p:nvSpPr>
        <p:spPr/>
        <p:txBody>
          <a:bodyPr/>
          <a:lstStyle/>
          <a:p>
            <a:fld id="{AFC1B9D7-72A5-48B3-805C-D5C2C1D1BCFE}" type="slidenum">
              <a:rPr lang="en-US" smtClean="0"/>
              <a:t>32</a:t>
            </a:fld>
            <a:endParaRPr lang="en-US"/>
          </a:p>
        </p:txBody>
      </p:sp>
    </p:spTree>
    <p:extLst>
      <p:ext uri="{BB962C8B-B14F-4D97-AF65-F5344CB8AC3E}">
        <p14:creationId xmlns:p14="http://schemas.microsoft.com/office/powerpoint/2010/main" val="434411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5170BAF-5B5D-401A-A548-334030DC95A6}"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D7914-233C-454C-8D41-3C1BEE5CA19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32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170BAF-5B5D-401A-A548-334030DC95A6}"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D7914-233C-454C-8D41-3C1BEE5CA199}" type="slidenum">
              <a:rPr lang="en-US" smtClean="0"/>
              <a:t>‹#›</a:t>
            </a:fld>
            <a:endParaRPr lang="en-US"/>
          </a:p>
        </p:txBody>
      </p:sp>
    </p:spTree>
    <p:extLst>
      <p:ext uri="{BB962C8B-B14F-4D97-AF65-F5344CB8AC3E}">
        <p14:creationId xmlns:p14="http://schemas.microsoft.com/office/powerpoint/2010/main" val="1134755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170BAF-5B5D-401A-A548-334030DC95A6}"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D7914-233C-454C-8D41-3C1BEE5CA19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802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170BAF-5B5D-401A-A548-334030DC95A6}"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D7914-233C-454C-8D41-3C1BEE5CA199}" type="slidenum">
              <a:rPr lang="en-US" smtClean="0"/>
              <a:t>‹#›</a:t>
            </a:fld>
            <a:endParaRPr lang="en-US"/>
          </a:p>
        </p:txBody>
      </p:sp>
    </p:spTree>
    <p:extLst>
      <p:ext uri="{BB962C8B-B14F-4D97-AF65-F5344CB8AC3E}">
        <p14:creationId xmlns:p14="http://schemas.microsoft.com/office/powerpoint/2010/main" val="4188128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70BAF-5B5D-401A-A548-334030DC95A6}"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ED7914-233C-454C-8D41-3C1BEE5CA19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699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170BAF-5B5D-401A-A548-334030DC95A6}"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ED7914-233C-454C-8D41-3C1BEE5CA199}" type="slidenum">
              <a:rPr lang="en-US" smtClean="0"/>
              <a:t>‹#›</a:t>
            </a:fld>
            <a:endParaRPr lang="en-US"/>
          </a:p>
        </p:txBody>
      </p:sp>
    </p:spTree>
    <p:extLst>
      <p:ext uri="{BB962C8B-B14F-4D97-AF65-F5344CB8AC3E}">
        <p14:creationId xmlns:p14="http://schemas.microsoft.com/office/powerpoint/2010/main" val="1645220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170BAF-5B5D-401A-A548-334030DC95A6}" type="datetimeFigureOut">
              <a:rPr lang="en-US" smtClean="0"/>
              <a:t>8/2/2021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ED7914-233C-454C-8D41-3C1BEE5CA199}" type="slidenum">
              <a:rPr lang="en-US" smtClean="0"/>
              <a:t>‹#›</a:t>
            </a:fld>
            <a:endParaRPr lang="en-US"/>
          </a:p>
        </p:txBody>
      </p:sp>
    </p:spTree>
    <p:extLst>
      <p:ext uri="{BB962C8B-B14F-4D97-AF65-F5344CB8AC3E}">
        <p14:creationId xmlns:p14="http://schemas.microsoft.com/office/powerpoint/2010/main" val="401831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5170BAF-5B5D-401A-A548-334030DC95A6}" type="datetimeFigureOut">
              <a:rPr lang="en-US" smtClean="0"/>
              <a:t>8/2/2021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ED7914-233C-454C-8D41-3C1BEE5CA199}" type="slidenum">
              <a:rPr lang="en-US" smtClean="0"/>
              <a:t>‹#›</a:t>
            </a:fld>
            <a:endParaRPr lang="en-US"/>
          </a:p>
        </p:txBody>
      </p:sp>
    </p:spTree>
    <p:extLst>
      <p:ext uri="{BB962C8B-B14F-4D97-AF65-F5344CB8AC3E}">
        <p14:creationId xmlns:p14="http://schemas.microsoft.com/office/powerpoint/2010/main" val="419994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70BAF-5B5D-401A-A548-334030DC95A6}" type="datetimeFigureOut">
              <a:rPr lang="en-US" smtClean="0"/>
              <a:t>8/2/2021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ED7914-233C-454C-8D41-3C1BEE5CA199}" type="slidenum">
              <a:rPr lang="en-US" smtClean="0"/>
              <a:t>‹#›</a:t>
            </a:fld>
            <a:endParaRPr lang="en-US"/>
          </a:p>
        </p:txBody>
      </p:sp>
    </p:spTree>
    <p:extLst>
      <p:ext uri="{BB962C8B-B14F-4D97-AF65-F5344CB8AC3E}">
        <p14:creationId xmlns:p14="http://schemas.microsoft.com/office/powerpoint/2010/main" val="3171848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70BAF-5B5D-401A-A548-334030DC95A6}"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ED7914-233C-454C-8D41-3C1BEE5CA199}" type="slidenum">
              <a:rPr lang="en-US" smtClean="0"/>
              <a:t>‹#›</a:t>
            </a:fld>
            <a:endParaRPr lang="en-US"/>
          </a:p>
        </p:txBody>
      </p:sp>
    </p:spTree>
    <p:extLst>
      <p:ext uri="{BB962C8B-B14F-4D97-AF65-F5344CB8AC3E}">
        <p14:creationId xmlns:p14="http://schemas.microsoft.com/office/powerpoint/2010/main" val="2922765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70BAF-5B5D-401A-A548-334030DC95A6}"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ED7914-233C-454C-8D41-3C1BEE5CA19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436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5170BAF-5B5D-401A-A548-334030DC95A6}" type="datetimeFigureOut">
              <a:rPr lang="en-US" smtClean="0"/>
              <a:t>8/2/2021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DED7914-233C-454C-8D41-3C1BEE5CA199}"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10269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Decision trees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899038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Langkah</a:t>
            </a:r>
            <a:r>
              <a:rPr lang="en-US" dirty="0" smtClean="0"/>
              <a:t> </a:t>
            </a:r>
            <a:r>
              <a:rPr lang="en-US" dirty="0" err="1" smtClean="0"/>
              <a:t>penyelesaian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err="1" smtClean="0"/>
              <a:t>Siapkan</a:t>
            </a:r>
            <a:r>
              <a:rPr lang="en-US" dirty="0" smtClean="0"/>
              <a:t> data yang </a:t>
            </a:r>
            <a:r>
              <a:rPr lang="en-US" dirty="0" err="1" smtClean="0"/>
              <a:t>akan</a:t>
            </a:r>
            <a:r>
              <a:rPr lang="en-US" dirty="0" smtClean="0"/>
              <a:t> di training.</a:t>
            </a:r>
          </a:p>
          <a:p>
            <a:pPr>
              <a:buFont typeface="Wingdings" panose="05000000000000000000" pitchFamily="2" charset="2"/>
              <a:buChar char="§"/>
            </a:pPr>
            <a:r>
              <a:rPr lang="en-US" dirty="0" err="1" smtClean="0"/>
              <a:t>Pilih</a:t>
            </a:r>
            <a:r>
              <a:rPr lang="en-US" dirty="0" smtClean="0"/>
              <a:t> </a:t>
            </a:r>
            <a:r>
              <a:rPr lang="en-US" dirty="0" err="1" smtClean="0">
                <a:solidFill>
                  <a:srgbClr val="FF0000"/>
                </a:solidFill>
              </a:rPr>
              <a:t>atribut</a:t>
            </a:r>
            <a:r>
              <a:rPr lang="en-US" dirty="0" smtClean="0">
                <a:solidFill>
                  <a:srgbClr val="FF0000"/>
                </a:solidFill>
              </a:rPr>
              <a:t> yang </a:t>
            </a:r>
            <a:r>
              <a:rPr lang="en-US" dirty="0" err="1" smtClean="0">
                <a:solidFill>
                  <a:srgbClr val="FF0000"/>
                </a:solidFill>
              </a:rPr>
              <a:t>akan</a:t>
            </a:r>
            <a:r>
              <a:rPr lang="en-US" dirty="0" smtClean="0">
                <a:solidFill>
                  <a:srgbClr val="FF0000"/>
                </a:solidFill>
              </a:rPr>
              <a:t> </a:t>
            </a:r>
            <a:r>
              <a:rPr lang="en-US" dirty="0" err="1" smtClean="0">
                <a:solidFill>
                  <a:srgbClr val="FF0000"/>
                </a:solidFill>
              </a:rPr>
              <a:t>menjadi</a:t>
            </a:r>
            <a:r>
              <a:rPr lang="en-US" dirty="0" smtClean="0">
                <a:solidFill>
                  <a:srgbClr val="FF0000"/>
                </a:solidFill>
              </a:rPr>
              <a:t> root</a:t>
            </a:r>
            <a:r>
              <a:rPr lang="en-US" dirty="0" smtClean="0"/>
              <a:t>. Cara </a:t>
            </a:r>
            <a:r>
              <a:rPr lang="en-US" dirty="0" err="1" smtClean="0"/>
              <a:t>mencarinya</a:t>
            </a:r>
            <a:r>
              <a:rPr lang="en-US" dirty="0" smtClean="0"/>
              <a:t> </a:t>
            </a:r>
            <a:r>
              <a:rPr lang="en-US" dirty="0" err="1" smtClean="0"/>
              <a:t>yaitu</a:t>
            </a:r>
            <a:r>
              <a:rPr lang="en-US" dirty="0" smtClean="0"/>
              <a:t> </a:t>
            </a:r>
            <a:r>
              <a:rPr lang="en-US" dirty="0" err="1" smtClean="0"/>
              <a:t>dengan</a:t>
            </a:r>
            <a:r>
              <a:rPr lang="en-US" dirty="0" smtClean="0"/>
              <a:t> </a:t>
            </a:r>
            <a:r>
              <a:rPr lang="en-US" dirty="0" err="1" smtClean="0"/>
              <a:t>mencari</a:t>
            </a:r>
            <a:r>
              <a:rPr lang="en-US" dirty="0" smtClean="0"/>
              <a:t> </a:t>
            </a:r>
            <a:r>
              <a:rPr lang="en-US" dirty="0" smtClean="0">
                <a:solidFill>
                  <a:srgbClr val="FF0000"/>
                </a:solidFill>
              </a:rPr>
              <a:t>gain </a:t>
            </a:r>
            <a:r>
              <a:rPr lang="en-US" dirty="0" err="1" smtClean="0">
                <a:solidFill>
                  <a:srgbClr val="FF0000"/>
                </a:solidFill>
              </a:rPr>
              <a:t>tertinggi</a:t>
            </a:r>
            <a:r>
              <a:rPr lang="en-US" dirty="0"/>
              <a:t>:</a:t>
            </a:r>
            <a:endParaRPr lang="en-US" dirty="0" smtClean="0"/>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smtClean="0"/>
          </a:p>
          <a:p>
            <a:pPr>
              <a:buFont typeface="Wingdings" panose="05000000000000000000" pitchFamily="2" charset="2"/>
              <a:buChar char="§"/>
            </a:pPr>
            <a:r>
              <a:rPr lang="en-US" dirty="0" err="1" smtClean="0"/>
              <a:t>Buat</a:t>
            </a:r>
            <a:r>
              <a:rPr lang="en-US" dirty="0" smtClean="0"/>
              <a:t> </a:t>
            </a:r>
            <a:r>
              <a:rPr lang="en-US" dirty="0" err="1" smtClean="0">
                <a:solidFill>
                  <a:srgbClr val="FF0000"/>
                </a:solidFill>
              </a:rPr>
              <a:t>cabang</a:t>
            </a:r>
            <a:r>
              <a:rPr lang="en-US" dirty="0" smtClean="0">
                <a:solidFill>
                  <a:srgbClr val="FF0000"/>
                </a:solidFill>
              </a:rPr>
              <a:t> </a:t>
            </a:r>
            <a:r>
              <a:rPr lang="en-US" dirty="0" err="1" smtClean="0">
                <a:solidFill>
                  <a:srgbClr val="FF0000"/>
                </a:solidFill>
              </a:rPr>
              <a:t>untuk</a:t>
            </a:r>
            <a:r>
              <a:rPr lang="en-US" dirty="0" smtClean="0">
                <a:solidFill>
                  <a:srgbClr val="FF0000"/>
                </a:solidFill>
              </a:rPr>
              <a:t> </a:t>
            </a:r>
            <a:r>
              <a:rPr lang="en-US" dirty="0" err="1" smtClean="0">
                <a:solidFill>
                  <a:srgbClr val="FF0000"/>
                </a:solidFill>
              </a:rPr>
              <a:t>tiap-tiap</a:t>
            </a:r>
            <a:r>
              <a:rPr lang="en-US" dirty="0" smtClean="0">
                <a:solidFill>
                  <a:srgbClr val="FF0000"/>
                </a:solidFill>
              </a:rPr>
              <a:t> </a:t>
            </a:r>
            <a:r>
              <a:rPr lang="en-US" dirty="0" err="1" smtClean="0">
                <a:solidFill>
                  <a:srgbClr val="FF0000"/>
                </a:solidFill>
              </a:rPr>
              <a:t>nilai</a:t>
            </a:r>
            <a:r>
              <a:rPr lang="en-US" dirty="0" smtClean="0"/>
              <a:t>.</a:t>
            </a:r>
          </a:p>
          <a:p>
            <a:pPr>
              <a:buFont typeface="Wingdings" panose="05000000000000000000" pitchFamily="2" charset="2"/>
              <a:buChar char="§"/>
            </a:pPr>
            <a:r>
              <a:rPr lang="en-US" dirty="0" err="1" smtClean="0"/>
              <a:t>Ulangi</a:t>
            </a:r>
            <a:r>
              <a:rPr lang="en-US" dirty="0" smtClean="0"/>
              <a:t> proses </a:t>
            </a:r>
            <a:r>
              <a:rPr lang="en-US" dirty="0" err="1" smtClean="0"/>
              <a:t>untuk</a:t>
            </a:r>
            <a:r>
              <a:rPr lang="en-US" dirty="0" smtClean="0"/>
              <a:t> </a:t>
            </a:r>
            <a:r>
              <a:rPr lang="en-US" dirty="0" err="1" smtClean="0"/>
              <a:t>setiap</a:t>
            </a:r>
            <a:r>
              <a:rPr lang="en-US" dirty="0" smtClean="0"/>
              <a:t> </a:t>
            </a:r>
            <a:r>
              <a:rPr lang="en-US" dirty="0" err="1" smtClean="0"/>
              <a:t>cabang</a:t>
            </a:r>
            <a:r>
              <a:rPr lang="en-US" dirty="0" smtClean="0"/>
              <a:t> </a:t>
            </a:r>
            <a:r>
              <a:rPr lang="en-US" dirty="0" err="1" smtClean="0"/>
              <a:t>sampai</a:t>
            </a:r>
            <a:r>
              <a:rPr lang="en-US" dirty="0" smtClean="0"/>
              <a:t> </a:t>
            </a:r>
            <a:r>
              <a:rPr lang="en-US" dirty="0" err="1" smtClean="0">
                <a:solidFill>
                  <a:srgbClr val="FF0000"/>
                </a:solidFill>
              </a:rPr>
              <a:t>semua</a:t>
            </a:r>
            <a:r>
              <a:rPr lang="en-US" dirty="0" smtClean="0">
                <a:solidFill>
                  <a:srgbClr val="FF0000"/>
                </a:solidFill>
              </a:rPr>
              <a:t> </a:t>
            </a:r>
            <a:r>
              <a:rPr lang="en-US" dirty="0" err="1" smtClean="0">
                <a:solidFill>
                  <a:srgbClr val="FF0000"/>
                </a:solidFill>
              </a:rPr>
              <a:t>kasus</a:t>
            </a:r>
            <a:r>
              <a:rPr lang="en-US" dirty="0" smtClean="0">
                <a:solidFill>
                  <a:srgbClr val="FF0000"/>
                </a:solidFill>
              </a:rPr>
              <a:t> </a:t>
            </a:r>
            <a:r>
              <a:rPr lang="en-US" dirty="0" err="1" smtClean="0">
                <a:solidFill>
                  <a:srgbClr val="FF0000"/>
                </a:solidFill>
              </a:rPr>
              <a:t>pada</a:t>
            </a:r>
            <a:r>
              <a:rPr lang="en-US" dirty="0" smtClean="0">
                <a:solidFill>
                  <a:srgbClr val="FF0000"/>
                </a:solidFill>
              </a:rPr>
              <a:t> </a:t>
            </a:r>
            <a:r>
              <a:rPr lang="en-US" dirty="0" err="1" smtClean="0">
                <a:solidFill>
                  <a:srgbClr val="FF0000"/>
                </a:solidFill>
              </a:rPr>
              <a:t>cabang</a:t>
            </a:r>
            <a:r>
              <a:rPr lang="en-US" dirty="0" smtClean="0">
                <a:solidFill>
                  <a:srgbClr val="FF0000"/>
                </a:solidFill>
              </a:rPr>
              <a:t> </a:t>
            </a:r>
            <a:r>
              <a:rPr lang="en-US" dirty="0" err="1" smtClean="0">
                <a:solidFill>
                  <a:srgbClr val="FF0000"/>
                </a:solidFill>
              </a:rPr>
              <a:t>memiliki</a:t>
            </a:r>
            <a:r>
              <a:rPr lang="en-US" dirty="0" smtClean="0">
                <a:solidFill>
                  <a:srgbClr val="FF0000"/>
                </a:solidFill>
              </a:rPr>
              <a:t> </a:t>
            </a:r>
            <a:r>
              <a:rPr lang="en-US" dirty="0" err="1" smtClean="0">
                <a:solidFill>
                  <a:srgbClr val="FF0000"/>
                </a:solidFill>
              </a:rPr>
              <a:t>kelas</a:t>
            </a:r>
            <a:r>
              <a:rPr lang="en-US" dirty="0" smtClean="0">
                <a:solidFill>
                  <a:srgbClr val="FF0000"/>
                </a:solidFill>
              </a:rPr>
              <a:t> yang </a:t>
            </a:r>
            <a:r>
              <a:rPr lang="en-US" dirty="0" err="1" smtClean="0">
                <a:solidFill>
                  <a:srgbClr val="FF0000"/>
                </a:solidFill>
              </a:rPr>
              <a:t>sama</a:t>
            </a:r>
            <a:endParaRPr lang="en-US" dirty="0">
              <a:solidFill>
                <a:srgbClr val="FF0000"/>
              </a:solidFill>
            </a:endParaRPr>
          </a:p>
        </p:txBody>
      </p:sp>
      <p:pic>
        <p:nvPicPr>
          <p:cNvPr id="5" name="Picture 4"/>
          <p:cNvPicPr>
            <a:picLocks noChangeAspect="1"/>
          </p:cNvPicPr>
          <p:nvPr/>
        </p:nvPicPr>
        <p:blipFill>
          <a:blip r:embed="rId2"/>
          <a:stretch>
            <a:fillRect/>
          </a:stretch>
        </p:blipFill>
        <p:spPr>
          <a:xfrm>
            <a:off x="1564281" y="3659416"/>
            <a:ext cx="4210638" cy="1276528"/>
          </a:xfrm>
          <a:prstGeom prst="rect">
            <a:avLst/>
          </a:prstGeom>
        </p:spPr>
      </p:pic>
    </p:spTree>
    <p:extLst>
      <p:ext uri="{BB962C8B-B14F-4D97-AF65-F5344CB8AC3E}">
        <p14:creationId xmlns:p14="http://schemas.microsoft.com/office/powerpoint/2010/main" val="2065754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Langkah</a:t>
            </a:r>
            <a:r>
              <a:rPr lang="en-US" dirty="0"/>
              <a:t> </a:t>
            </a:r>
            <a:r>
              <a:rPr lang="en-US" dirty="0" err="1"/>
              <a:t>penyelesaian</a:t>
            </a:r>
            <a:endParaRPr lang="en-US" dirty="0"/>
          </a:p>
        </p:txBody>
      </p:sp>
      <p:pic>
        <p:nvPicPr>
          <p:cNvPr id="6" name="Content Placeholder 5"/>
          <p:cNvPicPr>
            <a:picLocks noGrp="1" noChangeAspect="1"/>
          </p:cNvPicPr>
          <p:nvPr>
            <p:ph idx="1"/>
          </p:nvPr>
        </p:nvPicPr>
        <p:blipFill>
          <a:blip r:embed="rId2"/>
          <a:stretch>
            <a:fillRect/>
          </a:stretch>
        </p:blipFill>
        <p:spPr>
          <a:xfrm>
            <a:off x="1283495" y="2635250"/>
            <a:ext cx="6800850" cy="3209925"/>
          </a:xfrm>
          <a:prstGeom prst="rect">
            <a:avLst/>
          </a:prstGeom>
        </p:spPr>
      </p:pic>
    </p:spTree>
    <p:extLst>
      <p:ext uri="{BB962C8B-B14F-4D97-AF65-F5344CB8AC3E}">
        <p14:creationId xmlns:p14="http://schemas.microsoft.com/office/powerpoint/2010/main" val="489826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Langkah</a:t>
            </a:r>
            <a:r>
              <a:rPr lang="en-US" dirty="0"/>
              <a:t> </a:t>
            </a:r>
            <a:r>
              <a:rPr lang="en-US" dirty="0" err="1"/>
              <a:t>penyelesaian</a:t>
            </a:r>
            <a:endParaRPr lang="en-US" dirty="0"/>
          </a:p>
        </p:txBody>
      </p:sp>
      <p:pic>
        <p:nvPicPr>
          <p:cNvPr id="4" name="Content Placeholder 3"/>
          <p:cNvPicPr>
            <a:picLocks noGrp="1" noChangeAspect="1"/>
          </p:cNvPicPr>
          <p:nvPr>
            <p:ph idx="1"/>
          </p:nvPr>
        </p:nvPicPr>
        <p:blipFill>
          <a:blip r:embed="rId2"/>
          <a:stretch>
            <a:fillRect/>
          </a:stretch>
        </p:blipFill>
        <p:spPr>
          <a:xfrm>
            <a:off x="1383506" y="2563812"/>
            <a:ext cx="7000875" cy="1095375"/>
          </a:xfrm>
          <a:prstGeom prst="rect">
            <a:avLst/>
          </a:prstGeom>
        </p:spPr>
      </p:pic>
      <p:pic>
        <p:nvPicPr>
          <p:cNvPr id="5" name="Picture 4"/>
          <p:cNvPicPr>
            <a:picLocks noChangeAspect="1"/>
          </p:cNvPicPr>
          <p:nvPr/>
        </p:nvPicPr>
        <p:blipFill>
          <a:blip r:embed="rId2"/>
          <a:stretch>
            <a:fillRect/>
          </a:stretch>
        </p:blipFill>
        <p:spPr>
          <a:xfrm>
            <a:off x="1383505" y="3967162"/>
            <a:ext cx="7000875" cy="1095375"/>
          </a:xfrm>
          <a:prstGeom prst="rect">
            <a:avLst/>
          </a:prstGeom>
        </p:spPr>
      </p:pic>
    </p:spTree>
    <p:extLst>
      <p:ext uri="{BB962C8B-B14F-4D97-AF65-F5344CB8AC3E}">
        <p14:creationId xmlns:p14="http://schemas.microsoft.com/office/powerpoint/2010/main" val="21642448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Langkah</a:t>
            </a:r>
            <a:r>
              <a:rPr lang="en-US" dirty="0"/>
              <a:t> </a:t>
            </a:r>
            <a:r>
              <a:rPr lang="en-US" dirty="0" err="1"/>
              <a:t>penyelesaian</a:t>
            </a:r>
            <a:endParaRPr lang="en-US" dirty="0"/>
          </a:p>
        </p:txBody>
      </p:sp>
      <p:sp>
        <p:nvSpPr>
          <p:cNvPr id="3" name="Content Placeholder 2"/>
          <p:cNvSpPr>
            <a:spLocks noGrp="1"/>
          </p:cNvSpPr>
          <p:nvPr>
            <p:ph idx="1"/>
          </p:nvPr>
        </p:nvSpPr>
        <p:spPr/>
        <p:txBody>
          <a:bodyPr/>
          <a:lstStyle/>
          <a:p>
            <a:endParaRPr lang="en-US" dirty="0"/>
          </a:p>
        </p:txBody>
      </p:sp>
      <p:pic>
        <p:nvPicPr>
          <p:cNvPr id="6" name="Picture 5"/>
          <p:cNvPicPr>
            <a:picLocks noChangeAspect="1"/>
          </p:cNvPicPr>
          <p:nvPr/>
        </p:nvPicPr>
        <p:blipFill rotWithShape="1">
          <a:blip r:embed="rId2"/>
          <a:srcRect b="1016"/>
          <a:stretch/>
        </p:blipFill>
        <p:spPr>
          <a:xfrm>
            <a:off x="1543049" y="2496883"/>
            <a:ext cx="6448425" cy="3601593"/>
          </a:xfrm>
          <a:prstGeom prst="rect">
            <a:avLst/>
          </a:prstGeom>
        </p:spPr>
      </p:pic>
    </p:spTree>
    <p:extLst>
      <p:ext uri="{BB962C8B-B14F-4D97-AF65-F5344CB8AC3E}">
        <p14:creationId xmlns:p14="http://schemas.microsoft.com/office/powerpoint/2010/main" val="36118334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024128" y="2535237"/>
            <a:ext cx="8629650" cy="1524000"/>
          </a:xfrm>
          <a:prstGeom prst="rect">
            <a:avLst/>
          </a:prstGeom>
        </p:spPr>
      </p:pic>
      <p:pic>
        <p:nvPicPr>
          <p:cNvPr id="5" name="Picture 4"/>
          <p:cNvPicPr>
            <a:picLocks noChangeAspect="1"/>
          </p:cNvPicPr>
          <p:nvPr/>
        </p:nvPicPr>
        <p:blipFill>
          <a:blip r:embed="rId3"/>
          <a:stretch>
            <a:fillRect/>
          </a:stretch>
        </p:blipFill>
        <p:spPr>
          <a:xfrm>
            <a:off x="1024128" y="4210049"/>
            <a:ext cx="8982075" cy="1609725"/>
          </a:xfrm>
          <a:prstGeom prst="rect">
            <a:avLst/>
          </a:prstGeom>
        </p:spPr>
      </p:pic>
    </p:spTree>
    <p:extLst>
      <p:ext uri="{BB962C8B-B14F-4D97-AF65-F5344CB8AC3E}">
        <p14:creationId xmlns:p14="http://schemas.microsoft.com/office/powerpoint/2010/main" val="34099735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1207294" y="2601912"/>
            <a:ext cx="8553450" cy="1419225"/>
          </a:xfrm>
          <a:prstGeom prst="rect">
            <a:avLst/>
          </a:prstGeom>
        </p:spPr>
      </p:pic>
      <p:pic>
        <p:nvPicPr>
          <p:cNvPr id="6" name="Picture 5"/>
          <p:cNvPicPr>
            <a:picLocks noChangeAspect="1"/>
          </p:cNvPicPr>
          <p:nvPr/>
        </p:nvPicPr>
        <p:blipFill>
          <a:blip r:embed="rId3"/>
          <a:stretch>
            <a:fillRect/>
          </a:stretch>
        </p:blipFill>
        <p:spPr>
          <a:xfrm>
            <a:off x="2874169" y="4538217"/>
            <a:ext cx="6886575" cy="685800"/>
          </a:xfrm>
          <a:prstGeom prst="rect">
            <a:avLst/>
          </a:prstGeom>
        </p:spPr>
      </p:pic>
    </p:spTree>
    <p:extLst>
      <p:ext uri="{BB962C8B-B14F-4D97-AF65-F5344CB8AC3E}">
        <p14:creationId xmlns:p14="http://schemas.microsoft.com/office/powerpoint/2010/main" val="31692896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b="1" dirty="0" smtClean="0"/>
          </a:p>
          <a:p>
            <a:endParaRPr lang="en-US" b="1" dirty="0"/>
          </a:p>
          <a:p>
            <a:endParaRPr lang="en-US" b="1" dirty="0" smtClean="0"/>
          </a:p>
          <a:p>
            <a:endParaRPr lang="en-US" b="1" dirty="0"/>
          </a:p>
          <a:p>
            <a:pPr marL="0" indent="0">
              <a:buNone/>
            </a:pPr>
            <a:r>
              <a:rPr lang="en-US" b="1" dirty="0" smtClean="0"/>
              <a:t>Gain(total </a:t>
            </a:r>
            <a:r>
              <a:rPr lang="en-US" b="1" dirty="0" err="1" smtClean="0"/>
              <a:t>Credit_rating</a:t>
            </a:r>
            <a:r>
              <a:rPr lang="en-US" b="1" dirty="0" smtClean="0"/>
              <a:t>) =</a:t>
            </a:r>
            <a:endParaRPr lang="en-US" b="1" dirty="0"/>
          </a:p>
        </p:txBody>
      </p:sp>
      <p:pic>
        <p:nvPicPr>
          <p:cNvPr id="4" name="Content Placeholder 3"/>
          <p:cNvPicPr>
            <a:picLocks noChangeAspect="1"/>
          </p:cNvPicPr>
          <p:nvPr/>
        </p:nvPicPr>
        <p:blipFill>
          <a:blip r:embed="rId2"/>
          <a:stretch>
            <a:fillRect/>
          </a:stretch>
        </p:blipFill>
        <p:spPr>
          <a:xfrm>
            <a:off x="1024128" y="2544762"/>
            <a:ext cx="8553450" cy="1419225"/>
          </a:xfrm>
          <a:prstGeom prst="rect">
            <a:avLst/>
          </a:prstGeom>
        </p:spPr>
      </p:pic>
      <p:pic>
        <p:nvPicPr>
          <p:cNvPr id="5" name="Picture 4"/>
          <p:cNvPicPr>
            <a:picLocks noChangeAspect="1"/>
          </p:cNvPicPr>
          <p:nvPr/>
        </p:nvPicPr>
        <p:blipFill>
          <a:blip r:embed="rId3"/>
          <a:stretch>
            <a:fillRect/>
          </a:stretch>
        </p:blipFill>
        <p:spPr>
          <a:xfrm>
            <a:off x="1024128" y="4844096"/>
            <a:ext cx="6886575" cy="685800"/>
          </a:xfrm>
          <a:prstGeom prst="rect">
            <a:avLst/>
          </a:prstGeom>
        </p:spPr>
      </p:pic>
      <p:pic>
        <p:nvPicPr>
          <p:cNvPr id="6" name="Picture 5"/>
          <p:cNvPicPr>
            <a:picLocks noChangeAspect="1"/>
          </p:cNvPicPr>
          <p:nvPr/>
        </p:nvPicPr>
        <p:blipFill>
          <a:blip r:embed="rId4"/>
          <a:stretch>
            <a:fillRect/>
          </a:stretch>
        </p:blipFill>
        <p:spPr>
          <a:xfrm>
            <a:off x="1024128" y="5605303"/>
            <a:ext cx="5734050" cy="628650"/>
          </a:xfrm>
          <a:prstGeom prst="rect">
            <a:avLst/>
          </a:prstGeom>
        </p:spPr>
      </p:pic>
    </p:spTree>
    <p:extLst>
      <p:ext uri="{BB962C8B-B14F-4D97-AF65-F5344CB8AC3E}">
        <p14:creationId xmlns:p14="http://schemas.microsoft.com/office/powerpoint/2010/main" val="32890482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Gain </a:t>
            </a:r>
            <a:r>
              <a:rPr lang="en-US" dirty="0" err="1" smtClean="0"/>
              <a:t>tertinggi</a:t>
            </a:r>
            <a:r>
              <a:rPr lang="en-US" dirty="0"/>
              <a:t> </a:t>
            </a:r>
            <a:r>
              <a:rPr lang="en-US" dirty="0" smtClean="0"/>
              <a:t>(age)</a:t>
            </a:r>
            <a:endParaRPr lang="en-US" dirty="0"/>
          </a:p>
        </p:txBody>
      </p:sp>
      <p:pic>
        <p:nvPicPr>
          <p:cNvPr id="5" name="Picture 4"/>
          <p:cNvPicPr>
            <a:picLocks noChangeAspect="1"/>
          </p:cNvPicPr>
          <p:nvPr/>
        </p:nvPicPr>
        <p:blipFill rotWithShape="1">
          <a:blip r:embed="rId2"/>
          <a:srcRect b="1016"/>
          <a:stretch/>
        </p:blipFill>
        <p:spPr>
          <a:xfrm>
            <a:off x="1838323" y="2448589"/>
            <a:ext cx="6448425" cy="3601593"/>
          </a:xfrm>
          <a:prstGeom prst="rect">
            <a:avLst/>
          </a:prstGeom>
        </p:spPr>
      </p:pic>
      <p:pic>
        <p:nvPicPr>
          <p:cNvPr id="4" name="Content Placeholder 3"/>
          <p:cNvPicPr>
            <a:picLocks noGrp="1" noChangeAspect="1"/>
          </p:cNvPicPr>
          <p:nvPr>
            <p:ph idx="1"/>
          </p:nvPr>
        </p:nvPicPr>
        <p:blipFill rotWithShape="1">
          <a:blip r:embed="rId3"/>
          <a:srcRect l="85378" t="4972" r="1842" b="4459"/>
          <a:stretch/>
        </p:blipFill>
        <p:spPr>
          <a:xfrm>
            <a:off x="8929686" y="2448589"/>
            <a:ext cx="914398" cy="3643313"/>
          </a:xfrm>
          <a:prstGeom prst="rect">
            <a:avLst/>
          </a:prstGeom>
        </p:spPr>
      </p:pic>
    </p:spTree>
    <p:extLst>
      <p:ext uri="{BB962C8B-B14F-4D97-AF65-F5344CB8AC3E}">
        <p14:creationId xmlns:p14="http://schemas.microsoft.com/office/powerpoint/2010/main" val="3727658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&lt;=30 </a:t>
            </a:r>
            <a:r>
              <a:rPr lang="en-US" dirty="0" err="1" smtClean="0"/>
              <a:t>ada</a:t>
            </a:r>
            <a:r>
              <a:rPr lang="en-US" dirty="0" smtClean="0"/>
              <a:t> 3 no, 2 yes.</a:t>
            </a:r>
          </a:p>
          <a:p>
            <a:r>
              <a:rPr lang="en-US" dirty="0" err="1"/>
              <a:t>Berarti</a:t>
            </a:r>
            <a:r>
              <a:rPr lang="en-US" dirty="0"/>
              <a:t> </a:t>
            </a:r>
            <a:r>
              <a:rPr lang="en-US" dirty="0" err="1"/>
              <a:t>perlu</a:t>
            </a:r>
            <a:r>
              <a:rPr lang="en-US" dirty="0"/>
              <a:t> </a:t>
            </a:r>
            <a:r>
              <a:rPr lang="en-US" dirty="0" err="1"/>
              <a:t>hitung</a:t>
            </a:r>
            <a:r>
              <a:rPr lang="en-US" dirty="0"/>
              <a:t> </a:t>
            </a:r>
            <a:r>
              <a:rPr lang="en-US" dirty="0" err="1"/>
              <a:t>ulang</a:t>
            </a:r>
            <a:endParaRPr lang="en-US" dirty="0"/>
          </a:p>
          <a:p>
            <a:endParaRPr lang="en-US" dirty="0" smtClean="0"/>
          </a:p>
          <a:p>
            <a:r>
              <a:rPr lang="en-US" dirty="0" smtClean="0"/>
              <a:t>31..40 </a:t>
            </a:r>
            <a:r>
              <a:rPr lang="en-US" dirty="0" err="1" smtClean="0"/>
              <a:t>ada</a:t>
            </a:r>
            <a:r>
              <a:rPr lang="en-US" dirty="0" smtClean="0"/>
              <a:t> 4 yes. </a:t>
            </a:r>
            <a:endParaRPr lang="en-US" dirty="0"/>
          </a:p>
          <a:p>
            <a:r>
              <a:rPr lang="en-US" dirty="0" err="1" smtClean="0"/>
              <a:t>Berarti</a:t>
            </a:r>
            <a:r>
              <a:rPr lang="en-US" dirty="0" smtClean="0"/>
              <a:t> </a:t>
            </a:r>
            <a:r>
              <a:rPr lang="en-US" dirty="0" err="1" smtClean="0"/>
              <a:t>tidak</a:t>
            </a:r>
            <a:r>
              <a:rPr lang="en-US" dirty="0" smtClean="0"/>
              <a:t> </a:t>
            </a:r>
            <a:r>
              <a:rPr lang="en-US" dirty="0" err="1" smtClean="0"/>
              <a:t>perlu</a:t>
            </a:r>
            <a:r>
              <a:rPr lang="en-US" dirty="0" smtClean="0"/>
              <a:t> </a:t>
            </a:r>
            <a:r>
              <a:rPr lang="en-US" dirty="0" err="1" smtClean="0"/>
              <a:t>hitung</a:t>
            </a:r>
            <a:r>
              <a:rPr lang="en-US" dirty="0" smtClean="0"/>
              <a:t> </a:t>
            </a:r>
            <a:r>
              <a:rPr lang="en-US" dirty="0" err="1" smtClean="0"/>
              <a:t>ulang</a:t>
            </a:r>
            <a:r>
              <a:rPr lang="en-US" dirty="0" smtClean="0"/>
              <a:t>.</a:t>
            </a:r>
          </a:p>
          <a:p>
            <a:endParaRPr lang="en-US" dirty="0"/>
          </a:p>
          <a:p>
            <a:r>
              <a:rPr lang="en-US" dirty="0" smtClean="0"/>
              <a:t>&gt;40 </a:t>
            </a:r>
            <a:r>
              <a:rPr lang="en-US" dirty="0" err="1" smtClean="0"/>
              <a:t>ada</a:t>
            </a:r>
            <a:r>
              <a:rPr lang="en-US" dirty="0" smtClean="0"/>
              <a:t> 3 yes, 2 no.</a:t>
            </a:r>
          </a:p>
          <a:p>
            <a:r>
              <a:rPr lang="en-US" dirty="0" err="1" smtClean="0"/>
              <a:t>Berarti</a:t>
            </a:r>
            <a:r>
              <a:rPr lang="en-US" dirty="0" smtClean="0"/>
              <a:t> </a:t>
            </a:r>
            <a:r>
              <a:rPr lang="en-US" dirty="0" err="1" smtClean="0"/>
              <a:t>perlu</a:t>
            </a:r>
            <a:r>
              <a:rPr lang="en-US" dirty="0" smtClean="0"/>
              <a:t> </a:t>
            </a:r>
            <a:r>
              <a:rPr lang="en-US" dirty="0" err="1" smtClean="0"/>
              <a:t>hitung</a:t>
            </a:r>
            <a:r>
              <a:rPr lang="en-US" dirty="0" smtClean="0"/>
              <a:t> </a:t>
            </a:r>
            <a:r>
              <a:rPr lang="en-US" dirty="0" err="1" smtClean="0"/>
              <a:t>ulang</a:t>
            </a:r>
            <a:r>
              <a:rPr lang="en-US" dirty="0" smtClean="0"/>
              <a:t>.</a:t>
            </a:r>
            <a:endParaRPr lang="en-US" dirty="0"/>
          </a:p>
        </p:txBody>
      </p:sp>
      <p:pic>
        <p:nvPicPr>
          <p:cNvPr id="5" name="Picture 4"/>
          <p:cNvPicPr>
            <a:picLocks noChangeAspect="1"/>
          </p:cNvPicPr>
          <p:nvPr/>
        </p:nvPicPr>
        <p:blipFill>
          <a:blip r:embed="rId2"/>
          <a:stretch>
            <a:fillRect/>
          </a:stretch>
        </p:blipFill>
        <p:spPr>
          <a:xfrm>
            <a:off x="4936332" y="2687955"/>
            <a:ext cx="4267200" cy="3219450"/>
          </a:xfrm>
          <a:prstGeom prst="rect">
            <a:avLst/>
          </a:prstGeom>
        </p:spPr>
      </p:pic>
      <p:cxnSp>
        <p:nvCxnSpPr>
          <p:cNvPr id="7" name="Straight Arrow Connector 6"/>
          <p:cNvCxnSpPr/>
          <p:nvPr/>
        </p:nvCxnSpPr>
        <p:spPr>
          <a:xfrm>
            <a:off x="4310064" y="4622005"/>
            <a:ext cx="614362" cy="1857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200527" y="5209698"/>
            <a:ext cx="723899" cy="4195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9531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a:t>
            </a:r>
            <a:endParaRPr lang="en-US" dirty="0"/>
          </a:p>
        </p:txBody>
      </p:sp>
      <p:pic>
        <p:nvPicPr>
          <p:cNvPr id="5" name="Picture 4"/>
          <p:cNvPicPr>
            <a:picLocks noChangeAspect="1"/>
          </p:cNvPicPr>
          <p:nvPr/>
        </p:nvPicPr>
        <p:blipFill>
          <a:blip r:embed="rId2"/>
          <a:stretch>
            <a:fillRect/>
          </a:stretch>
        </p:blipFill>
        <p:spPr>
          <a:xfrm>
            <a:off x="1128713" y="2397442"/>
            <a:ext cx="4829175" cy="3450453"/>
          </a:xfrm>
          <a:prstGeom prst="rect">
            <a:avLst/>
          </a:prstGeom>
        </p:spPr>
      </p:pic>
      <p:sp>
        <p:nvSpPr>
          <p:cNvPr id="6" name="Oval 5"/>
          <p:cNvSpPr/>
          <p:nvPr/>
        </p:nvSpPr>
        <p:spPr>
          <a:xfrm>
            <a:off x="8358187" y="2286000"/>
            <a:ext cx="1571625" cy="1357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Black" panose="020B0A04020102020204" pitchFamily="34" charset="0"/>
              </a:rPr>
              <a:t>Age</a:t>
            </a:r>
            <a:endParaRPr lang="en-US" dirty="0">
              <a:latin typeface="Arial Black" panose="020B0A04020102020204" pitchFamily="34" charset="0"/>
            </a:endParaRPr>
          </a:p>
        </p:txBody>
      </p:sp>
      <p:sp>
        <p:nvSpPr>
          <p:cNvPr id="9" name="Oval 8"/>
          <p:cNvSpPr/>
          <p:nvPr/>
        </p:nvSpPr>
        <p:spPr>
          <a:xfrm>
            <a:off x="6557962" y="4297680"/>
            <a:ext cx="1571625" cy="1357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Black" panose="020B0A04020102020204" pitchFamily="34" charset="0"/>
              </a:rPr>
              <a:t>1.1</a:t>
            </a:r>
          </a:p>
          <a:p>
            <a:pPr algn="ctr"/>
            <a:r>
              <a:rPr lang="en-US" dirty="0" smtClean="0">
                <a:latin typeface="Arial Black" panose="020B0A04020102020204" pitchFamily="34" charset="0"/>
              </a:rPr>
              <a:t>???</a:t>
            </a:r>
            <a:endParaRPr lang="en-US" dirty="0">
              <a:latin typeface="Arial Black" panose="020B0A04020102020204" pitchFamily="34" charset="0"/>
            </a:endParaRPr>
          </a:p>
        </p:txBody>
      </p:sp>
      <p:sp>
        <p:nvSpPr>
          <p:cNvPr id="10" name="Oval 9"/>
          <p:cNvSpPr/>
          <p:nvPr/>
        </p:nvSpPr>
        <p:spPr>
          <a:xfrm>
            <a:off x="10315576" y="4297680"/>
            <a:ext cx="1571625" cy="13573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Black" panose="020B0A04020102020204" pitchFamily="34" charset="0"/>
              </a:rPr>
              <a:t>1.3</a:t>
            </a:r>
          </a:p>
          <a:p>
            <a:pPr algn="ctr"/>
            <a:r>
              <a:rPr lang="en-US" dirty="0" smtClean="0">
                <a:latin typeface="Arial Black" panose="020B0A04020102020204" pitchFamily="34" charset="0"/>
              </a:rPr>
              <a:t>???</a:t>
            </a:r>
            <a:endParaRPr lang="en-US" dirty="0">
              <a:latin typeface="Arial Black" panose="020B0A04020102020204" pitchFamily="34" charset="0"/>
            </a:endParaRPr>
          </a:p>
        </p:txBody>
      </p:sp>
      <p:sp>
        <p:nvSpPr>
          <p:cNvPr id="11" name="Rectangle 10"/>
          <p:cNvSpPr/>
          <p:nvPr/>
        </p:nvSpPr>
        <p:spPr>
          <a:xfrm>
            <a:off x="8486775" y="4391976"/>
            <a:ext cx="1314450" cy="1263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Black" panose="020B0A04020102020204" pitchFamily="34" charset="0"/>
              </a:rPr>
              <a:t>YES</a:t>
            </a:r>
            <a:endParaRPr lang="en-US" dirty="0">
              <a:latin typeface="Arial Black" panose="020B0A04020102020204" pitchFamily="34" charset="0"/>
            </a:endParaRPr>
          </a:p>
        </p:txBody>
      </p:sp>
      <p:cxnSp>
        <p:nvCxnSpPr>
          <p:cNvPr id="13" name="Straight Arrow Connector 12"/>
          <p:cNvCxnSpPr>
            <a:stCxn id="6" idx="3"/>
          </p:cNvCxnSpPr>
          <p:nvPr/>
        </p:nvCxnSpPr>
        <p:spPr>
          <a:xfrm flipH="1">
            <a:off x="7693819" y="3444539"/>
            <a:ext cx="894527" cy="853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4"/>
            <a:endCxn id="11" idx="0"/>
          </p:cNvCxnSpPr>
          <p:nvPr/>
        </p:nvCxnSpPr>
        <p:spPr>
          <a:xfrm>
            <a:off x="9144000" y="3643313"/>
            <a:ext cx="0" cy="748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5"/>
            <a:endCxn id="3" idx="3"/>
          </p:cNvCxnSpPr>
          <p:nvPr/>
        </p:nvCxnSpPr>
        <p:spPr>
          <a:xfrm>
            <a:off x="9699653" y="3444539"/>
            <a:ext cx="1044548" cy="853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657975" y="3257550"/>
            <a:ext cx="1035844" cy="369332"/>
          </a:xfrm>
          <a:prstGeom prst="rect">
            <a:avLst/>
          </a:prstGeom>
          <a:noFill/>
        </p:spPr>
        <p:txBody>
          <a:bodyPr wrap="square" rtlCol="0">
            <a:spAutoFit/>
          </a:bodyPr>
          <a:lstStyle/>
          <a:p>
            <a:r>
              <a:rPr lang="en-US" dirty="0" smtClean="0"/>
              <a:t>&lt;=30</a:t>
            </a:r>
            <a:endParaRPr lang="en-US" dirty="0"/>
          </a:p>
        </p:txBody>
      </p:sp>
      <p:sp>
        <p:nvSpPr>
          <p:cNvPr id="24" name="TextBox 23"/>
          <p:cNvSpPr txBox="1"/>
          <p:nvPr/>
        </p:nvSpPr>
        <p:spPr>
          <a:xfrm>
            <a:off x="8227588" y="3928347"/>
            <a:ext cx="1035844" cy="369332"/>
          </a:xfrm>
          <a:prstGeom prst="rect">
            <a:avLst/>
          </a:prstGeom>
          <a:noFill/>
        </p:spPr>
        <p:txBody>
          <a:bodyPr wrap="square" rtlCol="0">
            <a:spAutoFit/>
          </a:bodyPr>
          <a:lstStyle/>
          <a:p>
            <a:r>
              <a:rPr lang="en-US" dirty="0" smtClean="0"/>
              <a:t>31...40</a:t>
            </a:r>
            <a:endParaRPr lang="en-US" dirty="0"/>
          </a:p>
        </p:txBody>
      </p:sp>
      <p:sp>
        <p:nvSpPr>
          <p:cNvPr id="26" name="TextBox 25"/>
          <p:cNvSpPr txBox="1"/>
          <p:nvPr/>
        </p:nvSpPr>
        <p:spPr>
          <a:xfrm>
            <a:off x="10221927" y="3442216"/>
            <a:ext cx="1035844" cy="369332"/>
          </a:xfrm>
          <a:prstGeom prst="rect">
            <a:avLst/>
          </a:prstGeom>
          <a:noFill/>
        </p:spPr>
        <p:txBody>
          <a:bodyPr wrap="square" rtlCol="0">
            <a:spAutoFit/>
          </a:bodyPr>
          <a:lstStyle/>
          <a:p>
            <a:r>
              <a:rPr lang="en-US" dirty="0" smtClean="0"/>
              <a:t>&gt;40</a:t>
            </a:r>
            <a:endParaRPr lang="en-US" dirty="0"/>
          </a:p>
        </p:txBody>
      </p:sp>
    </p:spTree>
    <p:extLst>
      <p:ext uri="{BB962C8B-B14F-4D97-AF65-F5344CB8AC3E}">
        <p14:creationId xmlns:p14="http://schemas.microsoft.com/office/powerpoint/2010/main" val="2914637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a:t>
            </a:r>
            <a:endParaRPr lang="en-US" dirty="0"/>
          </a:p>
        </p:txBody>
      </p:sp>
      <p:sp>
        <p:nvSpPr>
          <p:cNvPr id="3" name="Content Placeholder 2"/>
          <p:cNvSpPr>
            <a:spLocks noGrp="1"/>
          </p:cNvSpPr>
          <p:nvPr>
            <p:ph idx="1"/>
          </p:nvPr>
        </p:nvSpPr>
        <p:spPr/>
        <p:txBody>
          <a:bodyPr>
            <a:normAutofit/>
          </a:bodyPr>
          <a:lstStyle/>
          <a:p>
            <a:pPr algn="just"/>
            <a:r>
              <a:rPr lang="en-US" sz="1800" b="1" dirty="0"/>
              <a:t>Decision Trees </a:t>
            </a:r>
            <a:r>
              <a:rPr lang="en-US" sz="1800" dirty="0"/>
              <a:t>are a type of Supervised Machine Learning (that is you explain what the input is and what the corresponding output is in the training data) where the data is continuously split according to a certain parameter. The tree can be explained by two entities, namely decision nodes and leaves. The leaves are the decisions or the final outcomes. And the decision nodes are where the data is split.</a:t>
            </a:r>
          </a:p>
          <a:p>
            <a:pPr algn="just"/>
            <a:endParaRPr lang="en-US" sz="1800" dirty="0"/>
          </a:p>
        </p:txBody>
      </p:sp>
      <p:pic>
        <p:nvPicPr>
          <p:cNvPr id="4" name="Picture 3"/>
          <p:cNvPicPr>
            <a:picLocks noChangeAspect="1"/>
          </p:cNvPicPr>
          <p:nvPr/>
        </p:nvPicPr>
        <p:blipFill>
          <a:blip r:embed="rId2"/>
          <a:stretch>
            <a:fillRect/>
          </a:stretch>
        </p:blipFill>
        <p:spPr>
          <a:xfrm>
            <a:off x="3192511" y="3350886"/>
            <a:ext cx="5087470" cy="2958474"/>
          </a:xfrm>
          <a:prstGeom prst="rect">
            <a:avLst/>
          </a:prstGeom>
        </p:spPr>
      </p:pic>
    </p:spTree>
    <p:extLst>
      <p:ext uri="{BB962C8B-B14F-4D97-AF65-F5344CB8AC3E}">
        <p14:creationId xmlns:p14="http://schemas.microsoft.com/office/powerpoint/2010/main" val="20053145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factor age </a:t>
            </a:r>
            <a:r>
              <a:rPr lang="en-US" dirty="0" smtClean="0">
                <a:sym typeface="Wingdings" panose="05000000000000000000" pitchFamily="2" charset="2"/>
              </a:rPr>
              <a:t>&lt; = 30 </a:t>
            </a:r>
            <a:r>
              <a:rPr lang="en-US" dirty="0" err="1" smtClean="0">
                <a:sym typeface="Wingdings" panose="05000000000000000000" pitchFamily="2" charset="2"/>
              </a:rPr>
              <a:t>untuk</a:t>
            </a:r>
            <a:r>
              <a:rPr lang="en-US" dirty="0" smtClean="0">
                <a:sym typeface="Wingdings" panose="05000000000000000000" pitchFamily="2" charset="2"/>
              </a:rPr>
              <a:t> node 1.1</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342459" y="2954467"/>
            <a:ext cx="8106906" cy="2686425"/>
          </a:xfrm>
          <a:prstGeom prst="rect">
            <a:avLst/>
          </a:prstGeom>
        </p:spPr>
      </p:pic>
    </p:spTree>
    <p:extLst>
      <p:ext uri="{BB962C8B-B14F-4D97-AF65-F5344CB8AC3E}">
        <p14:creationId xmlns:p14="http://schemas.microsoft.com/office/powerpoint/2010/main" val="39551796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r>
              <a:rPr lang="en-US" dirty="0" smtClean="0"/>
              <a:t>Dari </a:t>
            </a:r>
            <a:r>
              <a:rPr lang="en-US" dirty="0" err="1" smtClean="0"/>
              <a:t>hasil</a:t>
            </a:r>
            <a:r>
              <a:rPr lang="en-US" dirty="0" smtClean="0"/>
              <a:t> </a:t>
            </a:r>
            <a:r>
              <a:rPr lang="en-US" dirty="0" err="1" smtClean="0"/>
              <a:t>hitungan</a:t>
            </a:r>
            <a:r>
              <a:rPr lang="en-US" dirty="0" smtClean="0"/>
              <a:t> </a:t>
            </a:r>
            <a:r>
              <a:rPr lang="en-US" dirty="0" err="1" smtClean="0"/>
              <a:t>didapatkan</a:t>
            </a:r>
            <a:r>
              <a:rPr lang="en-US" dirty="0" smtClean="0"/>
              <a:t> yang student </a:t>
            </a:r>
            <a:r>
              <a:rPr lang="en-US" dirty="0" err="1" smtClean="0"/>
              <a:t>dengan</a:t>
            </a:r>
            <a:r>
              <a:rPr lang="en-US" dirty="0" smtClean="0"/>
              <a:t> </a:t>
            </a:r>
            <a:r>
              <a:rPr lang="en-US" dirty="0" err="1" smtClean="0"/>
              <a:t>nilai</a:t>
            </a:r>
            <a:r>
              <a:rPr lang="en-US" dirty="0" smtClean="0"/>
              <a:t> 0.97.</a:t>
            </a:r>
            <a:endParaRPr lang="en-US" dirty="0"/>
          </a:p>
        </p:txBody>
      </p:sp>
      <p:pic>
        <p:nvPicPr>
          <p:cNvPr id="8" name="Picture 7"/>
          <p:cNvPicPr>
            <a:picLocks noChangeAspect="1"/>
          </p:cNvPicPr>
          <p:nvPr/>
        </p:nvPicPr>
        <p:blipFill>
          <a:blip r:embed="rId2"/>
          <a:stretch>
            <a:fillRect/>
          </a:stretch>
        </p:blipFill>
        <p:spPr>
          <a:xfrm>
            <a:off x="4100512" y="2973705"/>
            <a:ext cx="4676775" cy="2647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p:cNvSpPr txBox="1"/>
          <p:nvPr/>
        </p:nvSpPr>
        <p:spPr>
          <a:xfrm>
            <a:off x="2986086" y="3081418"/>
            <a:ext cx="1035844" cy="369332"/>
          </a:xfrm>
          <a:prstGeom prst="rect">
            <a:avLst/>
          </a:prstGeom>
          <a:noFill/>
        </p:spPr>
        <p:txBody>
          <a:bodyPr wrap="square" rtlCol="0">
            <a:spAutoFit/>
          </a:bodyPr>
          <a:lstStyle/>
          <a:p>
            <a:r>
              <a:rPr lang="en-US" dirty="0" smtClean="0"/>
              <a:t>age</a:t>
            </a:r>
            <a:endParaRPr lang="en-US" dirty="0"/>
          </a:p>
        </p:txBody>
      </p:sp>
      <p:sp>
        <p:nvSpPr>
          <p:cNvPr id="11" name="TextBox 10"/>
          <p:cNvSpPr txBox="1"/>
          <p:nvPr/>
        </p:nvSpPr>
        <p:spPr>
          <a:xfrm>
            <a:off x="2986086" y="4183336"/>
            <a:ext cx="1035844" cy="369332"/>
          </a:xfrm>
          <a:prstGeom prst="rect">
            <a:avLst/>
          </a:prstGeom>
          <a:noFill/>
        </p:spPr>
        <p:txBody>
          <a:bodyPr wrap="square" rtlCol="0">
            <a:spAutoFit/>
          </a:bodyPr>
          <a:lstStyle/>
          <a:p>
            <a:r>
              <a:rPr lang="en-US" dirty="0" err="1" smtClean="0"/>
              <a:t>stundent</a:t>
            </a:r>
            <a:endParaRPr lang="en-US" dirty="0"/>
          </a:p>
        </p:txBody>
      </p:sp>
      <p:sp>
        <p:nvSpPr>
          <p:cNvPr id="12" name="TextBox 11"/>
          <p:cNvSpPr txBox="1"/>
          <p:nvPr/>
        </p:nvSpPr>
        <p:spPr>
          <a:xfrm>
            <a:off x="2986086" y="3400995"/>
            <a:ext cx="1035844" cy="369332"/>
          </a:xfrm>
          <a:prstGeom prst="rect">
            <a:avLst/>
          </a:prstGeom>
          <a:noFill/>
        </p:spPr>
        <p:txBody>
          <a:bodyPr wrap="square" rtlCol="0">
            <a:spAutoFit/>
          </a:bodyPr>
          <a:lstStyle/>
          <a:p>
            <a:r>
              <a:rPr lang="en-US" dirty="0" smtClean="0"/>
              <a:t>income</a:t>
            </a:r>
            <a:endParaRPr lang="en-US" dirty="0"/>
          </a:p>
        </p:txBody>
      </p:sp>
      <p:sp>
        <p:nvSpPr>
          <p:cNvPr id="13" name="TextBox 12"/>
          <p:cNvSpPr txBox="1"/>
          <p:nvPr/>
        </p:nvSpPr>
        <p:spPr>
          <a:xfrm>
            <a:off x="2471738" y="4781011"/>
            <a:ext cx="1550192" cy="369332"/>
          </a:xfrm>
          <a:prstGeom prst="rect">
            <a:avLst/>
          </a:prstGeom>
          <a:noFill/>
        </p:spPr>
        <p:txBody>
          <a:bodyPr wrap="square" rtlCol="0">
            <a:spAutoFit/>
          </a:bodyPr>
          <a:lstStyle/>
          <a:p>
            <a:r>
              <a:rPr lang="en-US" dirty="0" err="1" smtClean="0"/>
              <a:t>Credit_rating</a:t>
            </a:r>
            <a:endParaRPr lang="en-US" dirty="0"/>
          </a:p>
        </p:txBody>
      </p:sp>
    </p:spTree>
    <p:extLst>
      <p:ext uri="{BB962C8B-B14F-4D97-AF65-F5344CB8AC3E}">
        <p14:creationId xmlns:p14="http://schemas.microsoft.com/office/powerpoint/2010/main" val="1306368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age &lt;= 30 </a:t>
            </a:r>
            <a:r>
              <a:rPr lang="en-US" dirty="0" err="1" smtClean="0"/>
              <a:t>dan</a:t>
            </a:r>
            <a:r>
              <a:rPr lang="en-US" dirty="0" smtClean="0"/>
              <a:t> student</a:t>
            </a:r>
            <a:endParaRPr lang="en-US" dirty="0"/>
          </a:p>
        </p:txBody>
      </p:sp>
      <p:sp>
        <p:nvSpPr>
          <p:cNvPr id="3" name="Content Placeholder 2"/>
          <p:cNvSpPr>
            <a:spLocks noGrp="1"/>
          </p:cNvSpPr>
          <p:nvPr>
            <p:ph idx="1"/>
          </p:nvPr>
        </p:nvSpPr>
        <p:spPr/>
        <p:txBody>
          <a:bodyPr/>
          <a:lstStyle/>
          <a:p>
            <a:r>
              <a:rPr lang="en-US" dirty="0" smtClean="0"/>
              <a:t>Dari data </a:t>
            </a:r>
            <a:r>
              <a:rPr lang="en-US" dirty="0" err="1" smtClean="0"/>
              <a:t>dapat</a:t>
            </a:r>
            <a:r>
              <a:rPr lang="en-US" dirty="0" smtClean="0"/>
              <a:t> </a:t>
            </a:r>
            <a:r>
              <a:rPr lang="en-US" dirty="0" err="1" smtClean="0"/>
              <a:t>dilihat</a:t>
            </a:r>
            <a:r>
              <a:rPr lang="en-US" dirty="0" smtClean="0"/>
              <a:t> </a:t>
            </a:r>
            <a:r>
              <a:rPr lang="en-US" dirty="0" err="1" smtClean="0"/>
              <a:t>tidak</a:t>
            </a:r>
            <a:r>
              <a:rPr lang="en-US" dirty="0" smtClean="0"/>
              <a:t> </a:t>
            </a:r>
            <a:r>
              <a:rPr lang="en-US" dirty="0" err="1" smtClean="0"/>
              <a:t>ada</a:t>
            </a:r>
            <a:r>
              <a:rPr lang="en-US" dirty="0" smtClean="0"/>
              <a:t> </a:t>
            </a:r>
            <a:r>
              <a:rPr lang="en-US" dirty="0" err="1" smtClean="0"/>
              <a:t>yg</a:t>
            </a:r>
            <a:r>
              <a:rPr lang="en-US" dirty="0" smtClean="0"/>
              <a:t> dual (yes </a:t>
            </a:r>
            <a:r>
              <a:rPr lang="en-US" dirty="0" err="1" smtClean="0"/>
              <a:t>dan</a:t>
            </a:r>
            <a:r>
              <a:rPr lang="en-US" dirty="0" smtClean="0"/>
              <a:t> no). </a:t>
            </a:r>
            <a:r>
              <a:rPr lang="en-US" dirty="0" err="1" smtClean="0"/>
              <a:t>Karena</a:t>
            </a:r>
            <a:r>
              <a:rPr lang="en-US" dirty="0" smtClean="0"/>
              <a:t> </a:t>
            </a:r>
            <a:r>
              <a:rPr lang="en-US" dirty="0" err="1" smtClean="0"/>
              <a:t>ketika</a:t>
            </a:r>
            <a:r>
              <a:rPr lang="en-US" dirty="0" smtClean="0"/>
              <a:t> student no , </a:t>
            </a:r>
            <a:r>
              <a:rPr lang="en-US" dirty="0" err="1" smtClean="0"/>
              <a:t>buy_computernya</a:t>
            </a:r>
            <a:r>
              <a:rPr lang="en-US" dirty="0" smtClean="0"/>
              <a:t> </a:t>
            </a:r>
            <a:r>
              <a:rPr lang="en-US" dirty="0" err="1" smtClean="0"/>
              <a:t>juga</a:t>
            </a:r>
            <a:r>
              <a:rPr lang="en-US" dirty="0" smtClean="0"/>
              <a:t> no. </a:t>
            </a:r>
            <a:r>
              <a:rPr lang="en-US" dirty="0" err="1" smtClean="0"/>
              <a:t>ketika</a:t>
            </a:r>
            <a:r>
              <a:rPr lang="en-US" dirty="0" smtClean="0"/>
              <a:t> student yes, </a:t>
            </a:r>
            <a:r>
              <a:rPr lang="en-US" dirty="0" err="1" smtClean="0"/>
              <a:t>buy_computernya</a:t>
            </a:r>
            <a:r>
              <a:rPr lang="en-US" dirty="0" smtClean="0"/>
              <a:t> </a:t>
            </a:r>
            <a:r>
              <a:rPr lang="en-US" dirty="0" err="1" smtClean="0"/>
              <a:t>juga</a:t>
            </a:r>
            <a:r>
              <a:rPr lang="en-US" dirty="0" smtClean="0"/>
              <a:t> yes</a:t>
            </a:r>
            <a:endParaRPr lang="en-US" dirty="0"/>
          </a:p>
        </p:txBody>
      </p:sp>
      <p:pic>
        <p:nvPicPr>
          <p:cNvPr id="4" name="Picture 3"/>
          <p:cNvPicPr>
            <a:picLocks noChangeAspect="1"/>
          </p:cNvPicPr>
          <p:nvPr/>
        </p:nvPicPr>
        <p:blipFill>
          <a:blip r:embed="rId2"/>
          <a:stretch>
            <a:fillRect/>
          </a:stretch>
        </p:blipFill>
        <p:spPr>
          <a:xfrm>
            <a:off x="1528215" y="3100387"/>
            <a:ext cx="7849695" cy="2648320"/>
          </a:xfrm>
          <a:prstGeom prst="rect">
            <a:avLst/>
          </a:prstGeom>
        </p:spPr>
      </p:pic>
    </p:spTree>
    <p:extLst>
      <p:ext uri="{BB962C8B-B14F-4D97-AF65-F5344CB8AC3E}">
        <p14:creationId xmlns:p14="http://schemas.microsoft.com/office/powerpoint/2010/main" val="41845247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hasilnya</a:t>
            </a:r>
            <a:endParaRPr lang="en-US" dirty="0"/>
          </a:p>
        </p:txBody>
      </p:sp>
      <p:pic>
        <p:nvPicPr>
          <p:cNvPr id="4" name="Content Placeholder 3"/>
          <p:cNvPicPr>
            <a:picLocks noGrp="1" noChangeAspect="1"/>
          </p:cNvPicPr>
          <p:nvPr>
            <p:ph idx="1"/>
          </p:nvPr>
        </p:nvPicPr>
        <p:blipFill>
          <a:blip r:embed="rId2"/>
          <a:stretch>
            <a:fillRect/>
          </a:stretch>
        </p:blipFill>
        <p:spPr>
          <a:xfrm>
            <a:off x="2743201" y="2328864"/>
            <a:ext cx="5574506" cy="3902074"/>
          </a:xfrm>
          <a:prstGeom prst="rect">
            <a:avLst/>
          </a:prstGeom>
        </p:spPr>
      </p:pic>
    </p:spTree>
    <p:extLst>
      <p:ext uri="{BB962C8B-B14F-4D97-AF65-F5344CB8AC3E}">
        <p14:creationId xmlns:p14="http://schemas.microsoft.com/office/powerpoint/2010/main" val="6787344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 factor age </a:t>
            </a:r>
            <a:r>
              <a:rPr lang="en-US" dirty="0">
                <a:sym typeface="Wingdings" panose="05000000000000000000" pitchFamily="2" charset="2"/>
              </a:rPr>
              <a:t>&gt;</a:t>
            </a:r>
            <a:r>
              <a:rPr lang="en-US" dirty="0" smtClean="0">
                <a:sym typeface="Wingdings" panose="05000000000000000000" pitchFamily="2" charset="2"/>
              </a:rPr>
              <a:t> 40 </a:t>
            </a:r>
            <a:r>
              <a:rPr lang="en-US" dirty="0" err="1">
                <a:sym typeface="Wingdings" panose="05000000000000000000" pitchFamily="2" charset="2"/>
              </a:rPr>
              <a:t>untuk</a:t>
            </a:r>
            <a:r>
              <a:rPr lang="en-US" dirty="0">
                <a:sym typeface="Wingdings" panose="05000000000000000000" pitchFamily="2" charset="2"/>
              </a:rPr>
              <a:t> node 1.1</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err="1" smtClean="0"/>
              <a:t>Setelah</a:t>
            </a:r>
            <a:r>
              <a:rPr lang="en-US" dirty="0" smtClean="0"/>
              <a:t> </a:t>
            </a:r>
            <a:r>
              <a:rPr lang="en-US" dirty="0" err="1" smtClean="0"/>
              <a:t>kita</a:t>
            </a:r>
            <a:r>
              <a:rPr lang="en-US" dirty="0" smtClean="0"/>
              <a:t> </a:t>
            </a:r>
            <a:r>
              <a:rPr lang="en-US" dirty="0" err="1" smtClean="0"/>
              <a:t>lihat</a:t>
            </a:r>
            <a:r>
              <a:rPr lang="en-US" dirty="0" smtClean="0"/>
              <a:t> </a:t>
            </a:r>
            <a:r>
              <a:rPr lang="en-US" dirty="0" err="1" smtClean="0"/>
              <a:t>kemudian</a:t>
            </a:r>
            <a:r>
              <a:rPr lang="en-US" dirty="0" smtClean="0"/>
              <a:t> </a:t>
            </a:r>
            <a:r>
              <a:rPr lang="en-US" dirty="0" err="1" smtClean="0"/>
              <a:t>hitung</a:t>
            </a:r>
            <a:r>
              <a:rPr lang="en-US" dirty="0" smtClean="0"/>
              <a:t> </a:t>
            </a:r>
            <a:r>
              <a:rPr lang="en-US" dirty="0" err="1" smtClean="0"/>
              <a:t>lagi</a:t>
            </a:r>
            <a:r>
              <a:rPr lang="en-US" dirty="0" smtClean="0"/>
              <a:t> entropy </a:t>
            </a:r>
            <a:r>
              <a:rPr lang="en-US" dirty="0" err="1" smtClean="0"/>
              <a:t>kemudian</a:t>
            </a:r>
            <a:r>
              <a:rPr lang="en-US" dirty="0" smtClean="0"/>
              <a:t> gain</a:t>
            </a:r>
            <a:endParaRPr lang="en-US" dirty="0"/>
          </a:p>
        </p:txBody>
      </p:sp>
      <p:pic>
        <p:nvPicPr>
          <p:cNvPr id="4" name="Picture 3"/>
          <p:cNvPicPr>
            <a:picLocks noChangeAspect="1"/>
          </p:cNvPicPr>
          <p:nvPr/>
        </p:nvPicPr>
        <p:blipFill>
          <a:blip r:embed="rId2"/>
          <a:stretch>
            <a:fillRect/>
          </a:stretch>
        </p:blipFill>
        <p:spPr>
          <a:xfrm>
            <a:off x="2133278" y="2576376"/>
            <a:ext cx="6453510" cy="2706741"/>
          </a:xfrm>
          <a:prstGeom prst="rect">
            <a:avLst/>
          </a:prstGeom>
        </p:spPr>
      </p:pic>
    </p:spTree>
    <p:extLst>
      <p:ext uri="{BB962C8B-B14F-4D97-AF65-F5344CB8AC3E}">
        <p14:creationId xmlns:p14="http://schemas.microsoft.com/office/powerpoint/2010/main" val="17360341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3479006" y="2944812"/>
            <a:ext cx="4581525" cy="2676525"/>
          </a:xfrm>
          <a:prstGeom prst="rect">
            <a:avLst/>
          </a:prstGeom>
        </p:spPr>
      </p:pic>
    </p:spTree>
    <p:extLst>
      <p:ext uri="{BB962C8B-B14F-4D97-AF65-F5344CB8AC3E}">
        <p14:creationId xmlns:p14="http://schemas.microsoft.com/office/powerpoint/2010/main" val="19882981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 age &lt;= 30 </a:t>
            </a:r>
            <a:r>
              <a:rPr lang="en-US" dirty="0" err="1" smtClean="0"/>
              <a:t>dan</a:t>
            </a:r>
            <a:r>
              <a:rPr lang="en-US" dirty="0" smtClean="0"/>
              <a:t> </a:t>
            </a:r>
            <a:r>
              <a:rPr lang="en-US" dirty="0" err="1" smtClean="0"/>
              <a:t>credit_rating</a:t>
            </a:r>
            <a:endParaRPr lang="en-US" dirty="0"/>
          </a:p>
        </p:txBody>
      </p:sp>
      <p:pic>
        <p:nvPicPr>
          <p:cNvPr id="4" name="Content Placeholder 3"/>
          <p:cNvPicPr>
            <a:picLocks noGrp="1" noChangeAspect="1"/>
          </p:cNvPicPr>
          <p:nvPr>
            <p:ph idx="1"/>
          </p:nvPr>
        </p:nvPicPr>
        <p:blipFill>
          <a:blip r:embed="rId2"/>
          <a:stretch>
            <a:fillRect/>
          </a:stretch>
        </p:blipFill>
        <p:spPr>
          <a:xfrm>
            <a:off x="1997869" y="2911475"/>
            <a:ext cx="7429500" cy="2600325"/>
          </a:xfrm>
          <a:prstGeom prst="rect">
            <a:avLst/>
          </a:prstGeom>
        </p:spPr>
      </p:pic>
    </p:spTree>
    <p:extLst>
      <p:ext uri="{BB962C8B-B14F-4D97-AF65-F5344CB8AC3E}">
        <p14:creationId xmlns:p14="http://schemas.microsoft.com/office/powerpoint/2010/main" val="38207289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l="51030" t="24862" r="-153"/>
          <a:stretch/>
        </p:blipFill>
        <p:spPr>
          <a:xfrm>
            <a:off x="3571875" y="2371724"/>
            <a:ext cx="4869751" cy="41878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09226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Perbandingan</a:t>
            </a:r>
            <a:r>
              <a:rPr lang="en-US" dirty="0" smtClean="0"/>
              <a:t> </a:t>
            </a:r>
            <a:r>
              <a:rPr lang="en-US" dirty="0" err="1" smtClean="0"/>
              <a:t>dalam</a:t>
            </a:r>
            <a:r>
              <a:rPr lang="en-US" dirty="0" smtClean="0"/>
              <a:t> </a:t>
            </a:r>
            <a:r>
              <a:rPr lang="en-US" dirty="0" err="1" smtClean="0"/>
              <a:t>pemilihan</a:t>
            </a:r>
            <a:r>
              <a:rPr lang="en-US" dirty="0" smtClean="0"/>
              <a:t> </a:t>
            </a:r>
            <a:r>
              <a:rPr lang="en-US" dirty="0" err="1" smtClean="0"/>
              <a:t>atribut</a:t>
            </a:r>
            <a:endParaRPr lang="en-US" dirty="0"/>
          </a:p>
        </p:txBody>
      </p:sp>
      <p:pic>
        <p:nvPicPr>
          <p:cNvPr id="4" name="Content Placeholder 3"/>
          <p:cNvPicPr>
            <a:picLocks noGrp="1" noChangeAspect="1"/>
          </p:cNvPicPr>
          <p:nvPr>
            <p:ph idx="1"/>
          </p:nvPr>
        </p:nvPicPr>
        <p:blipFill>
          <a:blip r:embed="rId2"/>
          <a:stretch>
            <a:fillRect/>
          </a:stretch>
        </p:blipFill>
        <p:spPr>
          <a:xfrm>
            <a:off x="1416621" y="2587422"/>
            <a:ext cx="3191320" cy="2905530"/>
          </a:xfrm>
          <a:prstGeom prst="rect">
            <a:avLst/>
          </a:prstGeom>
        </p:spPr>
      </p:pic>
      <p:pic>
        <p:nvPicPr>
          <p:cNvPr id="5" name="Picture 4"/>
          <p:cNvPicPr>
            <a:picLocks noChangeAspect="1"/>
          </p:cNvPicPr>
          <p:nvPr/>
        </p:nvPicPr>
        <p:blipFill>
          <a:blip r:embed="rId3"/>
          <a:stretch>
            <a:fillRect/>
          </a:stretch>
        </p:blipFill>
        <p:spPr>
          <a:xfrm>
            <a:off x="5662390" y="2587422"/>
            <a:ext cx="3181794" cy="2410161"/>
          </a:xfrm>
          <a:prstGeom prst="rect">
            <a:avLst/>
          </a:prstGeom>
        </p:spPr>
      </p:pic>
    </p:spTree>
    <p:extLst>
      <p:ext uri="{BB962C8B-B14F-4D97-AF65-F5344CB8AC3E}">
        <p14:creationId xmlns:p14="http://schemas.microsoft.com/office/powerpoint/2010/main" val="34248390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Algoritma</a:t>
            </a:r>
            <a:r>
              <a:rPr lang="en-US" dirty="0" smtClean="0"/>
              <a:t> cart</a:t>
            </a:r>
            <a:endParaRPr lang="en-US" dirty="0"/>
          </a:p>
        </p:txBody>
      </p:sp>
      <p:pic>
        <p:nvPicPr>
          <p:cNvPr id="4" name="Content Placeholder 3"/>
          <p:cNvPicPr>
            <a:picLocks noGrp="1" noChangeAspect="1"/>
          </p:cNvPicPr>
          <p:nvPr>
            <p:ph idx="1"/>
          </p:nvPr>
        </p:nvPicPr>
        <p:blipFill>
          <a:blip r:embed="rId3"/>
          <a:stretch>
            <a:fillRect/>
          </a:stretch>
        </p:blipFill>
        <p:spPr>
          <a:xfrm>
            <a:off x="1023938" y="2392614"/>
            <a:ext cx="9720262" cy="3809496"/>
          </a:xfrm>
          <a:prstGeom prst="rect">
            <a:avLst/>
          </a:prstGeom>
        </p:spPr>
      </p:pic>
    </p:spTree>
    <p:extLst>
      <p:ext uri="{BB962C8B-B14F-4D97-AF65-F5344CB8AC3E}">
        <p14:creationId xmlns:p14="http://schemas.microsoft.com/office/powerpoint/2010/main" val="242576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does the Decision Tree algorithm work</a:t>
            </a:r>
            <a:r>
              <a:rPr lang="en-US" dirty="0" smtClean="0"/>
              <a:t>?</a:t>
            </a:r>
            <a:endParaRPr lang="en-US" dirty="0"/>
          </a:p>
        </p:txBody>
      </p:sp>
      <p:sp>
        <p:nvSpPr>
          <p:cNvPr id="3" name="Content Placeholder 2"/>
          <p:cNvSpPr>
            <a:spLocks noGrp="1"/>
          </p:cNvSpPr>
          <p:nvPr>
            <p:ph idx="1"/>
          </p:nvPr>
        </p:nvSpPr>
        <p:spPr/>
        <p:txBody>
          <a:bodyPr>
            <a:normAutofit/>
          </a:bodyPr>
          <a:lstStyle/>
          <a:p>
            <a:pPr marL="457200" indent="-457200" algn="just">
              <a:buFont typeface="+mj-lt"/>
              <a:buAutoNum type="arabicPeriod"/>
            </a:pPr>
            <a:r>
              <a:rPr lang="en-US" dirty="0"/>
              <a:t>Select the best attribute using Attribute Selection Measures(ASM) to split the records.</a:t>
            </a:r>
          </a:p>
          <a:p>
            <a:pPr marL="457200" indent="-457200" algn="just">
              <a:buFont typeface="+mj-lt"/>
              <a:buAutoNum type="arabicPeriod"/>
            </a:pPr>
            <a:r>
              <a:rPr lang="en-US" dirty="0"/>
              <a:t>Make that attribute a decision node and breaks the dataset into smaller subsets.</a:t>
            </a:r>
          </a:p>
          <a:p>
            <a:pPr marL="457200" indent="-457200" algn="just">
              <a:buFont typeface="+mj-lt"/>
              <a:buAutoNum type="arabicPeriod"/>
            </a:pPr>
            <a:r>
              <a:rPr lang="en-US" dirty="0"/>
              <a:t>Starts tree building by repeating this process recursively for each child until one of the condition will match:</a:t>
            </a:r>
          </a:p>
          <a:p>
            <a:pPr lvl="4" algn="just"/>
            <a:r>
              <a:rPr lang="en-US" sz="2200" dirty="0"/>
              <a:t>All the tuples belong to the same attribute value.</a:t>
            </a:r>
          </a:p>
          <a:p>
            <a:pPr lvl="4" algn="just"/>
            <a:r>
              <a:rPr lang="en-US" sz="2200" dirty="0"/>
              <a:t>There are no more remaining attributes</a:t>
            </a:r>
            <a:r>
              <a:rPr lang="en-US" sz="2200" dirty="0" smtClean="0"/>
              <a:t>.</a:t>
            </a:r>
            <a:endParaRPr lang="en-US" sz="2200" dirty="0"/>
          </a:p>
          <a:p>
            <a:pPr marL="0" indent="0" algn="just">
              <a:buNone/>
            </a:pPr>
            <a:endParaRPr lang="en-US" dirty="0"/>
          </a:p>
        </p:txBody>
      </p:sp>
    </p:spTree>
    <p:extLst>
      <p:ext uri="{BB962C8B-B14F-4D97-AF65-F5344CB8AC3E}">
        <p14:creationId xmlns:p14="http://schemas.microsoft.com/office/powerpoint/2010/main" val="20515238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gini</a:t>
            </a:r>
            <a:endParaRPr lang="en-US" dirty="0"/>
          </a:p>
        </p:txBody>
      </p:sp>
      <p:sp>
        <p:nvSpPr>
          <p:cNvPr id="3" name="Content Placeholder 2"/>
          <p:cNvSpPr>
            <a:spLocks noGrp="1"/>
          </p:cNvSpPr>
          <p:nvPr>
            <p:ph idx="1"/>
          </p:nvPr>
        </p:nvSpPr>
        <p:spPr/>
        <p:txBody>
          <a:bodyPr/>
          <a:lstStyle/>
          <a:p>
            <a:r>
              <a:rPr lang="en-US" dirty="0" err="1" smtClean="0"/>
              <a:t>Gini</a:t>
            </a:r>
            <a:r>
              <a:rPr lang="en-US" dirty="0" smtClean="0"/>
              <a:t> impurity </a:t>
            </a:r>
            <a:r>
              <a:rPr lang="en-US" dirty="0" err="1" smtClean="0"/>
              <a:t>menggunakan</a:t>
            </a:r>
            <a:r>
              <a:rPr lang="en-US" dirty="0" smtClean="0"/>
              <a:t> </a:t>
            </a:r>
            <a:r>
              <a:rPr lang="en-US" dirty="0" err="1" smtClean="0"/>
              <a:t>nilai</a:t>
            </a:r>
            <a:r>
              <a:rPr lang="en-US" dirty="0" smtClean="0"/>
              <a:t> </a:t>
            </a:r>
            <a:r>
              <a:rPr lang="en-US" dirty="0" err="1" smtClean="0"/>
              <a:t>antara</a:t>
            </a:r>
            <a:r>
              <a:rPr lang="en-US" dirty="0" smtClean="0"/>
              <a:t> 0 (</a:t>
            </a:r>
            <a:r>
              <a:rPr lang="en-US" dirty="0" err="1" smtClean="0"/>
              <a:t>murni</a:t>
            </a:r>
            <a:r>
              <a:rPr lang="en-US" dirty="0" smtClean="0"/>
              <a:t>) </a:t>
            </a:r>
            <a:r>
              <a:rPr lang="en-US" dirty="0" err="1" smtClean="0"/>
              <a:t>dan</a:t>
            </a:r>
            <a:r>
              <a:rPr lang="en-US" dirty="0" smtClean="0"/>
              <a:t> 1(paling </a:t>
            </a:r>
            <a:r>
              <a:rPr lang="en-US" dirty="0" err="1" smtClean="0"/>
              <a:t>tidak</a:t>
            </a:r>
            <a:r>
              <a:rPr lang="en-US" dirty="0" smtClean="0"/>
              <a:t> </a:t>
            </a:r>
            <a:r>
              <a:rPr lang="en-US" dirty="0" err="1" smtClean="0"/>
              <a:t>murni</a:t>
            </a:r>
            <a:r>
              <a:rPr lang="en-US" dirty="0" smtClean="0"/>
              <a:t>). </a:t>
            </a:r>
            <a:r>
              <a:rPr lang="en-US" dirty="0" err="1" smtClean="0"/>
              <a:t>Contoh</a:t>
            </a:r>
            <a:r>
              <a:rPr lang="en-US" dirty="0" smtClean="0"/>
              <a:t> </a:t>
            </a:r>
            <a:r>
              <a:rPr lang="en-US" dirty="0" err="1" smtClean="0"/>
              <a:t>ada</a:t>
            </a:r>
            <a:r>
              <a:rPr lang="en-US" dirty="0" smtClean="0"/>
              <a:t> 10 data </a:t>
            </a:r>
            <a:r>
              <a:rPr lang="en-US" dirty="0" err="1" smtClean="0"/>
              <a:t>poin</a:t>
            </a:r>
            <a:r>
              <a:rPr lang="en-US" dirty="0" smtClean="0"/>
              <a:t> </a:t>
            </a:r>
            <a:r>
              <a:rPr lang="en-US" dirty="0" err="1" smtClean="0"/>
              <a:t>terbagi</a:t>
            </a:r>
            <a:r>
              <a:rPr lang="en-US" dirty="0" smtClean="0"/>
              <a:t> </a:t>
            </a:r>
            <a:r>
              <a:rPr lang="en-US" dirty="0" err="1" smtClean="0"/>
              <a:t>dari</a:t>
            </a:r>
            <a:r>
              <a:rPr lang="en-US" dirty="0" smtClean="0"/>
              <a:t> 2 class. Class </a:t>
            </a:r>
            <a:r>
              <a:rPr lang="en-US" dirty="0" err="1" smtClean="0"/>
              <a:t>biru</a:t>
            </a:r>
            <a:r>
              <a:rPr lang="en-US" dirty="0" smtClean="0"/>
              <a:t> </a:t>
            </a:r>
            <a:r>
              <a:rPr lang="en-US" dirty="0" err="1" smtClean="0"/>
              <a:t>dan</a:t>
            </a:r>
            <a:r>
              <a:rPr lang="en-US" dirty="0" smtClean="0"/>
              <a:t> </a:t>
            </a:r>
            <a:r>
              <a:rPr lang="en-US" dirty="0" err="1" smtClean="0"/>
              <a:t>hijau</a:t>
            </a:r>
            <a:r>
              <a:rPr lang="en-US" dirty="0" smtClean="0"/>
              <a:t>. </a:t>
            </a:r>
          </a:p>
          <a:p>
            <a:endParaRPr lang="en-US" dirty="0"/>
          </a:p>
        </p:txBody>
      </p:sp>
      <p:pic>
        <p:nvPicPr>
          <p:cNvPr id="4" name="Picture 3"/>
          <p:cNvPicPr>
            <a:picLocks noChangeAspect="1"/>
          </p:cNvPicPr>
          <p:nvPr/>
        </p:nvPicPr>
        <p:blipFill>
          <a:blip r:embed="rId2"/>
          <a:stretch>
            <a:fillRect/>
          </a:stretch>
        </p:blipFill>
        <p:spPr>
          <a:xfrm>
            <a:off x="1428499" y="3081043"/>
            <a:ext cx="2453779" cy="2876845"/>
          </a:xfrm>
          <a:prstGeom prst="rect">
            <a:avLst/>
          </a:prstGeom>
        </p:spPr>
      </p:pic>
      <p:pic>
        <p:nvPicPr>
          <p:cNvPr id="5" name="Picture 4"/>
          <p:cNvPicPr>
            <a:picLocks noChangeAspect="1"/>
          </p:cNvPicPr>
          <p:nvPr/>
        </p:nvPicPr>
        <p:blipFill>
          <a:blip r:embed="rId3"/>
          <a:stretch>
            <a:fillRect/>
          </a:stretch>
        </p:blipFill>
        <p:spPr>
          <a:xfrm>
            <a:off x="4967028" y="3081043"/>
            <a:ext cx="2921795" cy="2876845"/>
          </a:xfrm>
          <a:prstGeom prst="rect">
            <a:avLst/>
          </a:prstGeom>
        </p:spPr>
      </p:pic>
      <p:sp>
        <p:nvSpPr>
          <p:cNvPr id="6" name="TextBox 5"/>
          <p:cNvSpPr txBox="1"/>
          <p:nvPr/>
        </p:nvSpPr>
        <p:spPr>
          <a:xfrm>
            <a:off x="6143625" y="3700463"/>
            <a:ext cx="184731" cy="369332"/>
          </a:xfrm>
          <a:prstGeom prst="rect">
            <a:avLst/>
          </a:prstGeom>
          <a:noFill/>
        </p:spPr>
        <p:txBody>
          <a:bodyPr wrap="none" rtlCol="0">
            <a:spAutoFit/>
          </a:bodyPr>
          <a:lstStyle/>
          <a:p>
            <a:endParaRPr lang="en-US" dirty="0"/>
          </a:p>
        </p:txBody>
      </p:sp>
      <p:sp>
        <p:nvSpPr>
          <p:cNvPr id="7" name="TextBox 6"/>
          <p:cNvSpPr txBox="1"/>
          <p:nvPr/>
        </p:nvSpPr>
        <p:spPr>
          <a:xfrm>
            <a:off x="8473011" y="3423464"/>
            <a:ext cx="2785539" cy="2862322"/>
          </a:xfrm>
          <a:prstGeom prst="rect">
            <a:avLst/>
          </a:prstGeom>
          <a:noFill/>
        </p:spPr>
        <p:txBody>
          <a:bodyPr wrap="square" rtlCol="0">
            <a:spAutoFit/>
          </a:bodyPr>
          <a:lstStyle/>
          <a:p>
            <a:r>
              <a:rPr lang="en-US" dirty="0" err="1" smtClean="0"/>
              <a:t>Keterangan</a:t>
            </a:r>
            <a:r>
              <a:rPr lang="en-US" dirty="0" smtClean="0"/>
              <a:t>:</a:t>
            </a:r>
          </a:p>
          <a:p>
            <a:r>
              <a:rPr lang="en-US" dirty="0" smtClean="0"/>
              <a:t>4 </a:t>
            </a:r>
            <a:r>
              <a:rPr lang="en-US" dirty="0" err="1" smtClean="0"/>
              <a:t>yg</a:t>
            </a:r>
            <a:r>
              <a:rPr lang="en-US" dirty="0" smtClean="0"/>
              <a:t> </a:t>
            </a:r>
            <a:r>
              <a:rPr lang="en-US" dirty="0" err="1" smtClean="0"/>
              <a:t>diatas</a:t>
            </a:r>
            <a:r>
              <a:rPr lang="en-US" dirty="0" smtClean="0"/>
              <a:t> </a:t>
            </a:r>
            <a:r>
              <a:rPr lang="en-US" dirty="0" err="1" smtClean="0"/>
              <a:t>adalah</a:t>
            </a:r>
            <a:r>
              <a:rPr lang="en-US" dirty="0" smtClean="0"/>
              <a:t> </a:t>
            </a:r>
            <a:r>
              <a:rPr lang="en-US" dirty="0" err="1" smtClean="0"/>
              <a:t>jumlah</a:t>
            </a:r>
            <a:r>
              <a:rPr lang="en-US" dirty="0" smtClean="0"/>
              <a:t> </a:t>
            </a:r>
            <a:r>
              <a:rPr lang="en-US" dirty="0" err="1" smtClean="0"/>
              <a:t>kelas</a:t>
            </a:r>
            <a:r>
              <a:rPr lang="en-US" dirty="0" smtClean="0"/>
              <a:t> </a:t>
            </a:r>
            <a:r>
              <a:rPr lang="en-US" dirty="0" err="1" smtClean="0"/>
              <a:t>biru</a:t>
            </a:r>
            <a:r>
              <a:rPr lang="en-US" dirty="0" smtClean="0"/>
              <a:t>.</a:t>
            </a:r>
          </a:p>
          <a:p>
            <a:r>
              <a:rPr lang="en-US" dirty="0" smtClean="0"/>
              <a:t>4 </a:t>
            </a:r>
            <a:r>
              <a:rPr lang="en-US" dirty="0" err="1" smtClean="0"/>
              <a:t>yg</a:t>
            </a:r>
            <a:r>
              <a:rPr lang="en-US" dirty="0" smtClean="0"/>
              <a:t> </a:t>
            </a:r>
            <a:r>
              <a:rPr lang="en-US" dirty="0" err="1" smtClean="0"/>
              <a:t>dibawah</a:t>
            </a:r>
            <a:r>
              <a:rPr lang="en-US" dirty="0" smtClean="0"/>
              <a:t> total </a:t>
            </a:r>
            <a:r>
              <a:rPr lang="en-US" dirty="0" err="1" smtClean="0"/>
              <a:t>keseluruhan</a:t>
            </a:r>
            <a:r>
              <a:rPr lang="en-US" dirty="0" smtClean="0"/>
              <a:t> data </a:t>
            </a:r>
            <a:r>
              <a:rPr lang="en-US" dirty="0" err="1" smtClean="0"/>
              <a:t>dikiri</a:t>
            </a:r>
            <a:r>
              <a:rPr lang="en-US" dirty="0" smtClean="0"/>
              <a:t>.</a:t>
            </a:r>
          </a:p>
          <a:p>
            <a:endParaRPr lang="en-US" dirty="0"/>
          </a:p>
          <a:p>
            <a:endParaRPr lang="en-US" dirty="0" smtClean="0"/>
          </a:p>
          <a:p>
            <a:r>
              <a:rPr lang="en-US" dirty="0" err="1" smtClean="0"/>
              <a:t>Hasil</a:t>
            </a:r>
            <a:r>
              <a:rPr lang="en-US" dirty="0" smtClean="0"/>
              <a:t> </a:t>
            </a:r>
            <a:r>
              <a:rPr lang="en-US" dirty="0" err="1" smtClean="0"/>
              <a:t>dari</a:t>
            </a:r>
            <a:r>
              <a:rPr lang="en-US" dirty="0" smtClean="0"/>
              <a:t> G= 0 (</a:t>
            </a:r>
            <a:r>
              <a:rPr lang="en-US" dirty="0" err="1" smtClean="0"/>
              <a:t>kemurnian</a:t>
            </a:r>
            <a:r>
              <a:rPr lang="en-US" dirty="0" smtClean="0"/>
              <a:t> </a:t>
            </a:r>
            <a:r>
              <a:rPr lang="en-US" dirty="0" err="1" smtClean="0"/>
              <a:t>sempurna</a:t>
            </a:r>
            <a:r>
              <a:rPr lang="en-US" dirty="0" smtClean="0"/>
              <a:t>), </a:t>
            </a:r>
            <a:r>
              <a:rPr lang="en-US" dirty="0" err="1" smtClean="0"/>
              <a:t>karena</a:t>
            </a:r>
            <a:r>
              <a:rPr lang="en-US" dirty="0" smtClean="0"/>
              <a:t> </a:t>
            </a:r>
            <a:r>
              <a:rPr lang="en-US" dirty="0" err="1" smtClean="0"/>
              <a:t>mruni</a:t>
            </a:r>
            <a:r>
              <a:rPr lang="en-US" dirty="0" smtClean="0"/>
              <a:t> </a:t>
            </a:r>
            <a:r>
              <a:rPr lang="en-US" dirty="0" err="1" smtClean="0"/>
              <a:t>warna</a:t>
            </a:r>
            <a:r>
              <a:rPr lang="en-US" dirty="0" smtClean="0"/>
              <a:t> </a:t>
            </a:r>
            <a:r>
              <a:rPr lang="en-US" dirty="0" err="1" smtClean="0"/>
              <a:t>semuanya</a:t>
            </a:r>
            <a:r>
              <a:rPr lang="en-US" dirty="0" smtClean="0"/>
              <a:t> </a:t>
            </a:r>
            <a:r>
              <a:rPr lang="en-US" dirty="0" err="1" smtClean="0"/>
              <a:t>biru</a:t>
            </a:r>
            <a:endParaRPr lang="en-US" dirty="0"/>
          </a:p>
        </p:txBody>
      </p:sp>
    </p:spTree>
    <p:extLst>
      <p:ext uri="{BB962C8B-B14F-4D97-AF65-F5344CB8AC3E}">
        <p14:creationId xmlns:p14="http://schemas.microsoft.com/office/powerpoint/2010/main" val="26253067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a:t>
            </a:r>
            <a:endParaRPr lang="en-US" dirty="0"/>
          </a:p>
        </p:txBody>
      </p:sp>
      <p:pic>
        <p:nvPicPr>
          <p:cNvPr id="5" name="Content Placeholder 4"/>
          <p:cNvPicPr>
            <a:picLocks noGrp="1" noChangeAspect="1"/>
          </p:cNvPicPr>
          <p:nvPr>
            <p:ph idx="1"/>
          </p:nvPr>
        </p:nvPicPr>
        <p:blipFill>
          <a:blip r:embed="rId2"/>
          <a:stretch>
            <a:fillRect/>
          </a:stretch>
        </p:blipFill>
        <p:spPr>
          <a:xfrm>
            <a:off x="1195578" y="2544763"/>
            <a:ext cx="4406432" cy="2927350"/>
          </a:xfrm>
          <a:prstGeom prst="rect">
            <a:avLst/>
          </a:prstGeom>
        </p:spPr>
      </p:pic>
      <p:pic>
        <p:nvPicPr>
          <p:cNvPr id="6" name="Picture 5"/>
          <p:cNvPicPr>
            <a:picLocks noChangeAspect="1"/>
          </p:cNvPicPr>
          <p:nvPr/>
        </p:nvPicPr>
        <p:blipFill>
          <a:blip r:embed="rId3"/>
          <a:stretch>
            <a:fillRect/>
          </a:stretch>
        </p:blipFill>
        <p:spPr>
          <a:xfrm>
            <a:off x="6043611" y="2719386"/>
            <a:ext cx="3980313" cy="1109663"/>
          </a:xfrm>
          <a:prstGeom prst="rect">
            <a:avLst/>
          </a:prstGeom>
        </p:spPr>
      </p:pic>
      <p:sp>
        <p:nvSpPr>
          <p:cNvPr id="7" name="TextBox 6"/>
          <p:cNvSpPr txBox="1"/>
          <p:nvPr/>
        </p:nvSpPr>
        <p:spPr>
          <a:xfrm>
            <a:off x="6229350" y="4214813"/>
            <a:ext cx="2914650" cy="369332"/>
          </a:xfrm>
          <a:prstGeom prst="rect">
            <a:avLst/>
          </a:prstGeom>
          <a:noFill/>
        </p:spPr>
        <p:txBody>
          <a:bodyPr wrap="square" rtlCol="0">
            <a:spAutoFit/>
          </a:bodyPr>
          <a:lstStyle/>
          <a:p>
            <a:r>
              <a:rPr lang="en-US" dirty="0" smtClean="0"/>
              <a:t>= 0.1668</a:t>
            </a:r>
            <a:endParaRPr lang="en-US" dirty="0"/>
          </a:p>
        </p:txBody>
      </p:sp>
    </p:spTree>
    <p:extLst>
      <p:ext uri="{BB962C8B-B14F-4D97-AF65-F5344CB8AC3E}">
        <p14:creationId xmlns:p14="http://schemas.microsoft.com/office/powerpoint/2010/main" val="17832984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3"/>
          <a:stretch>
            <a:fillRect/>
          </a:stretch>
        </p:blipFill>
        <p:spPr>
          <a:xfrm>
            <a:off x="5369398" y="2486025"/>
            <a:ext cx="5046190" cy="3584659"/>
          </a:xfrm>
          <a:prstGeom prst="rect">
            <a:avLst/>
          </a:prstGeom>
        </p:spPr>
      </p:pic>
      <p:pic>
        <p:nvPicPr>
          <p:cNvPr id="6" name="Picture 5"/>
          <p:cNvPicPr>
            <a:picLocks noChangeAspect="1"/>
          </p:cNvPicPr>
          <p:nvPr/>
        </p:nvPicPr>
        <p:blipFill rotWithShape="1">
          <a:blip r:embed="rId4"/>
          <a:srcRect t="1569"/>
          <a:stretch/>
        </p:blipFill>
        <p:spPr>
          <a:xfrm>
            <a:off x="1200150" y="2343150"/>
            <a:ext cx="3533775" cy="3584658"/>
          </a:xfrm>
          <a:prstGeom prst="rect">
            <a:avLst/>
          </a:prstGeom>
        </p:spPr>
      </p:pic>
    </p:spTree>
    <p:extLst>
      <p:ext uri="{BB962C8B-B14F-4D97-AF65-F5344CB8AC3E}">
        <p14:creationId xmlns:p14="http://schemas.microsoft.com/office/powerpoint/2010/main" val="4074595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a:t>
            </a:r>
            <a:r>
              <a:rPr lang="en-US" dirty="0" smtClean="0"/>
              <a:t>Trees</a:t>
            </a:r>
            <a:endParaRPr lang="en-US" dirty="0"/>
          </a:p>
        </p:txBody>
      </p:sp>
      <p:pic>
        <p:nvPicPr>
          <p:cNvPr id="1026" name="Picture 2" descr="https://res.cloudinary.com/dyd911kmh/image/upload/f_auto,q_auto:best/v1545934190/2_btay8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0294" y="2759354"/>
            <a:ext cx="7467740" cy="3151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6612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Selection </a:t>
            </a:r>
            <a:r>
              <a:rPr lang="en-US" dirty="0" smtClean="0"/>
              <a:t>Measures</a:t>
            </a:r>
            <a:endParaRPr lang="en-US" dirty="0"/>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en-US" dirty="0">
                <a:solidFill>
                  <a:srgbClr val="FF0000"/>
                </a:solidFill>
              </a:rPr>
              <a:t>Attribute selection measure </a:t>
            </a:r>
            <a:r>
              <a:rPr lang="en-US" dirty="0"/>
              <a:t>is a heuristic for selecting the splitting criterion that partition data into the best possible manner. It is also known as </a:t>
            </a:r>
            <a:r>
              <a:rPr lang="en-US" b="1" dirty="0">
                <a:solidFill>
                  <a:srgbClr val="FF0000"/>
                </a:solidFill>
              </a:rPr>
              <a:t>splitting rules </a:t>
            </a:r>
            <a:r>
              <a:rPr lang="en-US" dirty="0"/>
              <a:t>because it helps us to determine breakpoints for tuples on a given node. </a:t>
            </a:r>
            <a:endParaRPr lang="en-US" dirty="0" smtClean="0"/>
          </a:p>
          <a:p>
            <a:pPr algn="just">
              <a:buFont typeface="Wingdings" panose="05000000000000000000" pitchFamily="2" charset="2"/>
              <a:buChar char="§"/>
            </a:pPr>
            <a:r>
              <a:rPr lang="en-US" dirty="0" smtClean="0"/>
              <a:t>ASM </a:t>
            </a:r>
            <a:r>
              <a:rPr lang="en-US" dirty="0"/>
              <a:t>provides a rank to each feature(or attribute) by explaining the given dataset. </a:t>
            </a:r>
            <a:endParaRPr lang="en-US" dirty="0" smtClean="0"/>
          </a:p>
          <a:p>
            <a:pPr algn="just">
              <a:buFont typeface="Wingdings" panose="05000000000000000000" pitchFamily="2" charset="2"/>
              <a:buChar char="§"/>
            </a:pPr>
            <a:r>
              <a:rPr lang="en-US" dirty="0" smtClean="0">
                <a:solidFill>
                  <a:srgbClr val="FF0000"/>
                </a:solidFill>
              </a:rPr>
              <a:t>Best </a:t>
            </a:r>
            <a:r>
              <a:rPr lang="en-US" dirty="0">
                <a:solidFill>
                  <a:srgbClr val="FF0000"/>
                </a:solidFill>
              </a:rPr>
              <a:t>score attribute </a:t>
            </a:r>
            <a:r>
              <a:rPr lang="en-US" dirty="0"/>
              <a:t>will be selected as a </a:t>
            </a:r>
            <a:r>
              <a:rPr lang="en-US" dirty="0">
                <a:solidFill>
                  <a:srgbClr val="FF0000"/>
                </a:solidFill>
              </a:rPr>
              <a:t>splitting </a:t>
            </a:r>
            <a:r>
              <a:rPr lang="en-US" dirty="0" smtClean="0">
                <a:solidFill>
                  <a:srgbClr val="FF0000"/>
                </a:solidFill>
              </a:rPr>
              <a:t>attribute</a:t>
            </a:r>
          </a:p>
          <a:p>
            <a:pPr algn="just">
              <a:buFont typeface="Wingdings" panose="05000000000000000000" pitchFamily="2" charset="2"/>
              <a:buChar char="§"/>
            </a:pPr>
            <a:r>
              <a:rPr lang="en-US" dirty="0"/>
              <a:t>In the case of a continuous-valued attribute, split points for branches also need to define. </a:t>
            </a:r>
            <a:endParaRPr lang="en-US" dirty="0" smtClean="0"/>
          </a:p>
          <a:p>
            <a:pPr algn="just">
              <a:buFont typeface="Wingdings" panose="05000000000000000000" pitchFamily="2" charset="2"/>
              <a:buChar char="§"/>
            </a:pPr>
            <a:r>
              <a:rPr lang="en-US" dirty="0" smtClean="0"/>
              <a:t>Most </a:t>
            </a:r>
            <a:r>
              <a:rPr lang="en-US" dirty="0"/>
              <a:t>popular selection measures are Information Gain, Gain Ratio, and </a:t>
            </a:r>
            <a:r>
              <a:rPr lang="en-US" dirty="0" err="1"/>
              <a:t>Gini</a:t>
            </a:r>
            <a:r>
              <a:rPr lang="en-US" dirty="0"/>
              <a:t> Index.</a:t>
            </a:r>
            <a:endParaRPr lang="en-US" dirty="0">
              <a:solidFill>
                <a:srgbClr val="FF0000"/>
              </a:solidFill>
            </a:endParaRPr>
          </a:p>
        </p:txBody>
      </p:sp>
    </p:spTree>
    <p:extLst>
      <p:ext uri="{BB962C8B-B14F-4D97-AF65-F5344CB8AC3E}">
        <p14:creationId xmlns:p14="http://schemas.microsoft.com/office/powerpoint/2010/main" val="2072839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t>
            </a:r>
            <a:r>
              <a:rPr lang="en-US" dirty="0" smtClean="0"/>
              <a:t>Gain</a:t>
            </a:r>
            <a:endParaRPr lang="en-US" dirty="0"/>
          </a:p>
        </p:txBody>
      </p:sp>
      <p:sp>
        <p:nvSpPr>
          <p:cNvPr id="3" name="Content Placeholder 2"/>
          <p:cNvSpPr>
            <a:spLocks noGrp="1"/>
          </p:cNvSpPr>
          <p:nvPr>
            <p:ph idx="1"/>
          </p:nvPr>
        </p:nvSpPr>
        <p:spPr/>
        <p:txBody>
          <a:bodyPr>
            <a:normAutofit/>
          </a:bodyPr>
          <a:lstStyle/>
          <a:p>
            <a:pPr algn="just"/>
            <a:r>
              <a:rPr lang="en-US" b="1" dirty="0" smtClean="0">
                <a:solidFill>
                  <a:srgbClr val="FF0000"/>
                </a:solidFill>
              </a:rPr>
              <a:t>Information </a:t>
            </a:r>
            <a:r>
              <a:rPr lang="en-US" b="1" dirty="0">
                <a:solidFill>
                  <a:srgbClr val="FF0000"/>
                </a:solidFill>
              </a:rPr>
              <a:t>gain </a:t>
            </a:r>
            <a:r>
              <a:rPr lang="en-US" dirty="0"/>
              <a:t>is the decrease in </a:t>
            </a:r>
            <a:r>
              <a:rPr lang="en-US" dirty="0" smtClean="0"/>
              <a:t>entropy. Information </a:t>
            </a:r>
            <a:r>
              <a:rPr lang="en-US" dirty="0"/>
              <a:t>gain computes the difference between entropy before split and average entropy after split of the dataset based on given attribute values</a:t>
            </a:r>
            <a:r>
              <a:rPr lang="en-US" dirty="0" smtClean="0"/>
              <a:t>.</a:t>
            </a:r>
          </a:p>
          <a:p>
            <a:pPr algn="just"/>
            <a:r>
              <a:rPr lang="en-US" dirty="0" smtClean="0"/>
              <a:t>In </a:t>
            </a:r>
            <a:r>
              <a:rPr lang="en-US" dirty="0"/>
              <a:t>physics and mathematics, entropy referred as the randomness or the impurity in the system. In information theory, it refers to the impurity in a group of </a:t>
            </a:r>
            <a:r>
              <a:rPr lang="en-US" dirty="0" smtClean="0"/>
              <a:t>data.</a:t>
            </a:r>
          </a:p>
          <a:p>
            <a:pPr algn="just"/>
            <a:endParaRPr lang="en-US" dirty="0" smtClean="0"/>
          </a:p>
          <a:p>
            <a:pPr algn="just"/>
            <a:endParaRPr lang="en-US" dirty="0" smtClean="0"/>
          </a:p>
          <a:p>
            <a:pPr algn="just"/>
            <a:endParaRPr lang="en-US" dirty="0"/>
          </a:p>
        </p:txBody>
      </p:sp>
    </p:spTree>
    <p:extLst>
      <p:ext uri="{BB962C8B-B14F-4D97-AF65-F5344CB8AC3E}">
        <p14:creationId xmlns:p14="http://schemas.microsoft.com/office/powerpoint/2010/main" val="2693287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Gain</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to select the root attribute, based on the Highest Gain value of the existing </a:t>
            </a:r>
            <a:r>
              <a:rPr lang="en-US" dirty="0" smtClean="0"/>
              <a:t>attribute.</a:t>
            </a:r>
          </a:p>
          <a:p>
            <a:pPr>
              <a:buFont typeface="Wingdings" panose="05000000000000000000" pitchFamily="2" charset="2"/>
              <a:buChar char="§"/>
            </a:pPr>
            <a:r>
              <a:rPr lang="en-US" dirty="0"/>
              <a:t>to get the gain value we have to calculate the </a:t>
            </a:r>
            <a:r>
              <a:rPr lang="en-US" dirty="0" smtClean="0"/>
              <a:t>entropy.</a:t>
            </a:r>
            <a:endParaRPr lang="en-US" dirty="0"/>
          </a:p>
          <a:p>
            <a:pPr>
              <a:buFont typeface="Wingdings" panose="05000000000000000000" pitchFamily="2" charset="2"/>
              <a:buChar char="§"/>
            </a:pPr>
            <a:r>
              <a:rPr lang="en-US" dirty="0" smtClean="0"/>
              <a:t>ID3 </a:t>
            </a:r>
            <a:r>
              <a:rPr lang="en-US" dirty="0"/>
              <a:t>(Iterative </a:t>
            </a:r>
            <a:r>
              <a:rPr lang="en-US" dirty="0" err="1"/>
              <a:t>Dichotomiser</a:t>
            </a:r>
            <a:r>
              <a:rPr lang="en-US" dirty="0"/>
              <a:t>) decision tree algorithm uses information gain</a:t>
            </a:r>
            <a:r>
              <a:rPr lang="en-US" dirty="0" smtClean="0"/>
              <a:t>.</a:t>
            </a:r>
          </a:p>
          <a:p>
            <a:endParaRPr lang="en-US" dirty="0"/>
          </a:p>
          <a:p>
            <a:endParaRPr lang="en-US" dirty="0"/>
          </a:p>
        </p:txBody>
      </p:sp>
      <p:pic>
        <p:nvPicPr>
          <p:cNvPr id="4" name="Picture 3"/>
          <p:cNvPicPr>
            <a:picLocks noChangeAspect="1"/>
          </p:cNvPicPr>
          <p:nvPr/>
        </p:nvPicPr>
        <p:blipFill>
          <a:blip r:embed="rId3"/>
          <a:stretch>
            <a:fillRect/>
          </a:stretch>
        </p:blipFill>
        <p:spPr>
          <a:xfrm>
            <a:off x="1478556" y="3659416"/>
            <a:ext cx="4210638" cy="1276528"/>
          </a:xfrm>
          <a:prstGeom prst="rect">
            <a:avLst/>
          </a:prstGeom>
        </p:spPr>
      </p:pic>
      <p:pic>
        <p:nvPicPr>
          <p:cNvPr id="5" name="Picture 4"/>
          <p:cNvPicPr>
            <a:picLocks noChangeAspect="1"/>
          </p:cNvPicPr>
          <p:nvPr/>
        </p:nvPicPr>
        <p:blipFill>
          <a:blip r:embed="rId4"/>
          <a:stretch>
            <a:fillRect/>
          </a:stretch>
        </p:blipFill>
        <p:spPr>
          <a:xfrm>
            <a:off x="7738892" y="3800378"/>
            <a:ext cx="2429214" cy="733527"/>
          </a:xfrm>
          <a:prstGeom prst="rect">
            <a:avLst/>
          </a:prstGeom>
        </p:spPr>
      </p:pic>
      <p:pic>
        <p:nvPicPr>
          <p:cNvPr id="6" name="Picture 5"/>
          <p:cNvPicPr>
            <a:picLocks noChangeAspect="1"/>
          </p:cNvPicPr>
          <p:nvPr/>
        </p:nvPicPr>
        <p:blipFill>
          <a:blip r:embed="rId5"/>
          <a:stretch>
            <a:fillRect/>
          </a:stretch>
        </p:blipFill>
        <p:spPr>
          <a:xfrm>
            <a:off x="7738892" y="4935944"/>
            <a:ext cx="2829320" cy="1228896"/>
          </a:xfrm>
          <a:prstGeom prst="rect">
            <a:avLst/>
          </a:prstGeom>
        </p:spPr>
      </p:pic>
    </p:spTree>
    <p:extLst>
      <p:ext uri="{BB962C8B-B14F-4D97-AF65-F5344CB8AC3E}">
        <p14:creationId xmlns:p14="http://schemas.microsoft.com/office/powerpoint/2010/main" val="3704593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Contoh</a:t>
            </a:r>
            <a:r>
              <a:rPr lang="en-US" dirty="0" smtClean="0"/>
              <a:t> study </a:t>
            </a:r>
            <a:r>
              <a:rPr lang="en-US" dirty="0" err="1" smtClean="0"/>
              <a:t>kasus</a:t>
            </a:r>
            <a:endParaRPr lang="en-US" dirty="0"/>
          </a:p>
        </p:txBody>
      </p:sp>
      <p:pic>
        <p:nvPicPr>
          <p:cNvPr id="4" name="Content Placeholder 3"/>
          <p:cNvPicPr>
            <a:picLocks noGrp="1" noChangeAspect="1"/>
          </p:cNvPicPr>
          <p:nvPr>
            <p:ph idx="1"/>
          </p:nvPr>
        </p:nvPicPr>
        <p:blipFill>
          <a:blip r:embed="rId2"/>
          <a:stretch>
            <a:fillRect/>
          </a:stretch>
        </p:blipFill>
        <p:spPr>
          <a:xfrm>
            <a:off x="1221287" y="2368368"/>
            <a:ext cx="4210638" cy="2600688"/>
          </a:xfrm>
          <a:prstGeom prst="rect">
            <a:avLst/>
          </a:prstGeom>
        </p:spPr>
      </p:pic>
    </p:spTree>
    <p:extLst>
      <p:ext uri="{BB962C8B-B14F-4D97-AF65-F5344CB8AC3E}">
        <p14:creationId xmlns:p14="http://schemas.microsoft.com/office/powerpoint/2010/main" val="1303020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Contoh</a:t>
            </a:r>
            <a:r>
              <a:rPr lang="en-US" dirty="0"/>
              <a:t> study </a:t>
            </a:r>
            <a:r>
              <a:rPr lang="en-US" dirty="0" err="1" smtClean="0"/>
              <a:t>kasus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57325" y="2397442"/>
            <a:ext cx="5429250" cy="3800475"/>
          </a:xfrm>
          <a:prstGeom prst="rect">
            <a:avLst/>
          </a:prstGeom>
        </p:spPr>
      </p:pic>
    </p:spTree>
    <p:extLst>
      <p:ext uri="{BB962C8B-B14F-4D97-AF65-F5344CB8AC3E}">
        <p14:creationId xmlns:p14="http://schemas.microsoft.com/office/powerpoint/2010/main" val="26702627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508</TotalTime>
  <Words>633</Words>
  <Application>Microsoft Office PowerPoint</Application>
  <PresentationFormat>Widescreen</PresentationFormat>
  <Paragraphs>103</Paragraphs>
  <Slides>32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 Black</vt:lpstr>
      <vt:lpstr>Calibri</vt:lpstr>
      <vt:lpstr>Tw Cen MT</vt:lpstr>
      <vt:lpstr>Tw Cen MT Condensed</vt:lpstr>
      <vt:lpstr>Wingdings</vt:lpstr>
      <vt:lpstr>Wingdings 3</vt:lpstr>
      <vt:lpstr>Integral</vt:lpstr>
      <vt:lpstr>Decision trees</vt:lpstr>
      <vt:lpstr>Decision trees</vt:lpstr>
      <vt:lpstr>How does the Decision Tree algorithm work?</vt:lpstr>
      <vt:lpstr>Decision Trees</vt:lpstr>
      <vt:lpstr>Attribute Selection Measures</vt:lpstr>
      <vt:lpstr>Information Gain</vt:lpstr>
      <vt:lpstr>Information Gain</vt:lpstr>
      <vt:lpstr>Contoh study kasus</vt:lpstr>
      <vt:lpstr>Contoh study kasus</vt:lpstr>
      <vt:lpstr>Langkah penyelesaian</vt:lpstr>
      <vt:lpstr>Langkah penyelesaian</vt:lpstr>
      <vt:lpstr>Langkah penyelesaian</vt:lpstr>
      <vt:lpstr>Langkah penyelesaian</vt:lpstr>
      <vt:lpstr>PowerPoint Presentation</vt:lpstr>
      <vt:lpstr>PowerPoint Presentation</vt:lpstr>
      <vt:lpstr>PowerPoint Presentation</vt:lpstr>
      <vt:lpstr>Gain tertinggi (age)</vt:lpstr>
      <vt:lpstr>PowerPoint Presentation</vt:lpstr>
      <vt:lpstr>PowerPoint Presentation</vt:lpstr>
      <vt:lpstr>Filter factor age &lt; = 30 untuk node 1.1</vt:lpstr>
      <vt:lpstr>PowerPoint Presentation</vt:lpstr>
      <vt:lpstr>Filter age &lt;= 30 dan student</vt:lpstr>
      <vt:lpstr>hasilnya</vt:lpstr>
      <vt:lpstr>Filter factor age &gt; 40 untuk node 1.1</vt:lpstr>
      <vt:lpstr>PowerPoint Presentation</vt:lpstr>
      <vt:lpstr>Filter age &lt;= 30 dan credit_rating</vt:lpstr>
      <vt:lpstr>PowerPoint Presentation</vt:lpstr>
      <vt:lpstr>Perbandingan dalam pemilihan atribut</vt:lpstr>
      <vt:lpstr>Algoritma cart</vt:lpstr>
      <vt:lpstr>gini</vt:lpstr>
      <vt:lpstr>22</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dc:title>
  <dc:creator>Dell</dc:creator>
  <cp:lastModifiedBy>Dell</cp:lastModifiedBy>
  <cp:revision>54</cp:revision>
  <dcterms:created xsi:type="dcterms:W3CDTF">2021-08-01T09:56:33Z</dcterms:created>
  <dcterms:modified xsi:type="dcterms:W3CDTF">2021-08-02T08:46:39Z</dcterms:modified>
</cp:coreProperties>
</file>