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2" r:id="rId14"/>
    <p:sldId id="273" r:id="rId15"/>
    <p:sldId id="274" r:id="rId16"/>
    <p:sldId id="275" r:id="rId17"/>
    <p:sldId id="276" r:id="rId18"/>
    <p:sldId id="277" r:id="rId19"/>
    <p:sldId id="278" r:id="rId20"/>
    <p:sldId id="279" r:id="rId21"/>
    <p:sldId id="280" r:id="rId22"/>
    <p:sldId id="269" r:id="rId23"/>
    <p:sldId id="270" r:id="rId24"/>
    <p:sldId id="271" r:id="rId25"/>
  </p:sldIdLst>
  <p:sldSz cx="18288000" cy="10287000"/>
  <p:notesSz cx="6858000" cy="9144000"/>
  <p:embeddedFontLst>
    <p:embeddedFont>
      <p:font typeface="Poppins" panose="020B0604020202020204" charset="0"/>
      <p:regular r:id="rId27"/>
    </p:embeddedFont>
    <p:embeddedFont>
      <p:font typeface="Calibri" panose="020F0502020204030204" pitchFamily="34" charset="0"/>
      <p:regular r:id="rId28"/>
      <p:bold r:id="rId29"/>
      <p:italic r:id="rId30"/>
      <p:boldItalic r:id="rId31"/>
    </p:embeddedFont>
    <p:embeddedFont>
      <p:font typeface="Poppins Bold" panose="020B0604020202020204" charset="0"/>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52F"/>
    <a:srgbClr val="0B19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55" d="100"/>
          <a:sy n="55" d="100"/>
        </p:scale>
        <p:origin x="658" y="43"/>
      </p:cViewPr>
      <p:guideLst>
        <p:guide orient="horz" pos="221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GB"/>
              <a:t>Our methodology combines memory and network-based detection to identify fileless malware in real-time.</a:t>
            </a:r>
          </a:p>
          <a:p>
            <a:endParaRPr lang="en-US" altLang="en-GB"/>
          </a:p>
          <a:p>
            <a:r>
              <a:rPr lang="en-US" altLang="en-GB"/>
              <a:t>First, our custom Python module uses the psutil library to inspect currently running processes. It looks for PowerShell or WMI-based activity that uses suspicious or obfuscated commands like Invoke-Expression or -EncodedCommand, which are common in fileless malware attacks.</a:t>
            </a:r>
          </a:p>
          <a:p>
            <a:endParaRPr lang="en-US" altLang="en-GB"/>
          </a:p>
          <a:p>
            <a:r>
              <a:rPr lang="en-US" altLang="en-GB"/>
              <a:t>This memory inspection is triggered from a Flask-based web interface. When the user clicks “Analyze Memory,” the backend scans all running processes and returns any that match known threat patterns. The results, including the PID, process name, and a justification, are displayed in a user-friendly HTML table.</a:t>
            </a:r>
          </a:p>
          <a:p>
            <a:endParaRPr lang="en-US" altLang="en-GB"/>
          </a:p>
          <a:p>
            <a:r>
              <a:rPr lang="en-US" altLang="en-GB"/>
              <a:t>Simultaneously, Suricata monitors live network traffic using a set of custom rules. These rules are designed to detect fileless malware behaviors like PowerShell download cradles, usage of LOLBins (e.g., rundll32, mshta), registry persistence patterns, and connections to suspicious domains like Pastebin.</a:t>
            </a:r>
          </a:p>
          <a:p>
            <a:endParaRPr lang="en-US" altLang="en-GB"/>
          </a:p>
          <a:p>
            <a:r>
              <a:rPr lang="en-US" altLang="en-GB"/>
              <a:t>All alerts from Suricata and the memory scanner are sent to the Flask dashboard. This centralizes response and allows administrators to take action by blocking IPs or killing malicious processes—all through a lightweight, browser-based interface.</a:t>
            </a:r>
          </a:p>
          <a:p>
            <a:endParaRPr lang="en-US" altLang="en-GB"/>
          </a:p>
          <a:p>
            <a:r>
              <a:rPr lang="en-US" altLang="en-GB"/>
              <a:t>This methodology ensures effective detection in low-resource OT environments without relying on heavyweight tools like Volatility or WinPMem.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grpSp>
        <p:nvGrpSpPr>
          <p:cNvPr id="3" name="Group 3"/>
          <p:cNvGrpSpPr/>
          <p:nvPr/>
        </p:nvGrpSpPr>
        <p:grpSpPr>
          <a:xfrm>
            <a:off x="1009916" y="2095500"/>
            <a:ext cx="12188079" cy="7162800"/>
            <a:chOff x="0" y="0"/>
            <a:chExt cx="16250772" cy="9550400"/>
          </a:xfrm>
        </p:grpSpPr>
        <p:sp>
          <p:nvSpPr>
            <p:cNvPr id="4" name="TextBox 4"/>
            <p:cNvSpPr txBox="1"/>
            <p:nvPr/>
          </p:nvSpPr>
          <p:spPr>
            <a:xfrm>
              <a:off x="12346" y="-180975"/>
              <a:ext cx="16238427" cy="4244975"/>
            </a:xfrm>
            <a:prstGeom prst="rect">
              <a:avLst/>
            </a:prstGeom>
          </p:spPr>
          <p:txBody>
            <a:bodyPr lIns="0" tIns="0" rIns="0" bIns="0" rtlCol="0" anchor="t">
              <a:spAutoFit/>
            </a:bodyPr>
            <a:lstStyle/>
            <a:p>
              <a:pPr algn="l">
                <a:lnSpc>
                  <a:spcPts val="8400"/>
                </a:lnSpc>
              </a:pPr>
              <a:r>
                <a:rPr lang="en-US" sz="6000" b="1">
                  <a:solidFill>
                    <a:srgbClr val="FFFFFF"/>
                  </a:solidFill>
                  <a:latin typeface="Poppins Bold" panose="00000800000000000000"/>
                  <a:ea typeface="Poppins Bold" panose="00000800000000000000"/>
                  <a:cs typeface="Poppins Bold" panose="00000800000000000000"/>
                  <a:sym typeface="Poppins Bold" panose="00000800000000000000"/>
                </a:rPr>
                <a:t>FILELESS MALWARE DETECTION  &amp; IT'S MITIGATION</a:t>
              </a:r>
            </a:p>
            <a:p>
              <a:pPr algn="l">
                <a:lnSpc>
                  <a:spcPts val="8400"/>
                </a:lnSpc>
              </a:pPr>
              <a:endParaRPr lang="en-US" sz="6000" b="1">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5" name="TextBox 5"/>
            <p:cNvSpPr txBox="1"/>
            <p:nvPr/>
          </p:nvSpPr>
          <p:spPr>
            <a:xfrm>
              <a:off x="0" y="3959225"/>
              <a:ext cx="10845446" cy="3190028"/>
            </a:xfrm>
            <a:prstGeom prst="rect">
              <a:avLst/>
            </a:prstGeom>
          </p:spPr>
          <p:txBody>
            <a:bodyPr lIns="0" tIns="0" rIns="0" bIns="0" rtlCol="0" anchor="t">
              <a:spAutoFit/>
            </a:bodyPr>
            <a:lstStyle/>
            <a:p>
              <a:pPr algn="l">
                <a:lnSpc>
                  <a:spcPts val="4760"/>
                </a:lnSpc>
              </a:pPr>
              <a:r>
                <a:rPr lang="en-US" sz="3400">
                  <a:solidFill>
                    <a:srgbClr val="FFFFFF"/>
                  </a:solidFill>
                  <a:latin typeface="Poppins" panose="00000500000000000000"/>
                  <a:ea typeface="Poppins" panose="00000500000000000000"/>
                  <a:cs typeface="Poppins" panose="00000500000000000000"/>
                  <a:sym typeface="Poppins" panose="00000500000000000000"/>
                </a:rPr>
                <a:t>Detection and Mitigation of Fileless Malware in Operational Technology Environments</a:t>
              </a:r>
            </a:p>
            <a:p>
              <a:pPr algn="l">
                <a:lnSpc>
                  <a:spcPts val="4760"/>
                </a:lnSpc>
              </a:pPr>
              <a:endParaRPr lang="en-US" sz="3400">
                <a:solidFill>
                  <a:srgbClr val="FFFFFF"/>
                </a:solidFill>
                <a:latin typeface="Poppins" panose="00000500000000000000"/>
                <a:ea typeface="Poppins" panose="00000500000000000000"/>
                <a:cs typeface="Poppins" panose="00000500000000000000"/>
                <a:sym typeface="Poppins" panose="00000500000000000000"/>
              </a:endParaRPr>
            </a:p>
          </p:txBody>
        </p:sp>
        <p:sp>
          <p:nvSpPr>
            <p:cNvPr id="6" name="TextBox 6"/>
            <p:cNvSpPr txBox="1"/>
            <p:nvPr/>
          </p:nvSpPr>
          <p:spPr>
            <a:xfrm>
              <a:off x="1725167" y="8178800"/>
              <a:ext cx="5454333" cy="1371600"/>
            </a:xfrm>
            <a:prstGeom prst="rect">
              <a:avLst/>
            </a:prstGeom>
          </p:spPr>
          <p:txBody>
            <a:bodyPr lIns="0" tIns="0" rIns="0" bIns="0" rtlCol="0" anchor="t">
              <a:spAutoFit/>
            </a:bodyPr>
            <a:lstStyle/>
            <a:p>
              <a:pPr algn="ctr">
                <a:lnSpc>
                  <a:spcPts val="4200"/>
                </a:lnSpc>
              </a:pPr>
              <a:r>
                <a:rPr lang="en-US" sz="3000" b="1">
                  <a:solidFill>
                    <a:srgbClr val="FFFFFF"/>
                  </a:solidFill>
                  <a:latin typeface="Poppins Bold" panose="00000800000000000000"/>
                  <a:ea typeface="Poppins Bold" panose="00000800000000000000"/>
                  <a:cs typeface="Poppins Bold" panose="00000800000000000000"/>
                  <a:sym typeface="Poppins Bold" panose="00000800000000000000"/>
                </a:rPr>
                <a:t>SUPERVISOR:</a:t>
              </a:r>
            </a:p>
            <a:p>
              <a:pPr algn="ctr">
                <a:lnSpc>
                  <a:spcPts val="4200"/>
                </a:lnSpc>
                <a:spcBef>
                  <a:spcPct val="0"/>
                </a:spcBef>
              </a:pPr>
              <a:r>
                <a:rPr lang="en-US" sz="3000" b="1">
                  <a:solidFill>
                    <a:srgbClr val="FFFFFF"/>
                  </a:solidFill>
                  <a:latin typeface="Poppins Bold" panose="00000800000000000000"/>
                  <a:ea typeface="Poppins Bold" panose="00000800000000000000"/>
                  <a:cs typeface="Poppins Bold" panose="00000800000000000000"/>
                  <a:sym typeface="Poppins Bold" panose="00000800000000000000"/>
                </a:rPr>
                <a:t>DR.AHMED SIKANDAR</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062860" y="1333501"/>
            <a:ext cx="16162281" cy="7086600"/>
            <a:chOff x="0" y="0"/>
            <a:chExt cx="21549708" cy="12837844"/>
          </a:xfrm>
        </p:grpSpPr>
        <p:sp>
          <p:nvSpPr>
            <p:cNvPr id="4" name="TextBox 4"/>
            <p:cNvSpPr txBox="1"/>
            <p:nvPr/>
          </p:nvSpPr>
          <p:spPr>
            <a:xfrm>
              <a:off x="1685033" y="-209550"/>
              <a:ext cx="17589515" cy="1739396"/>
            </a:xfrm>
            <a:prstGeom prst="rect">
              <a:avLst/>
            </a:prstGeom>
          </p:spPr>
          <p:txBody>
            <a:bodyPr lIns="0" tIns="0" rIns="0" bIns="0" rtlCol="0" anchor="t">
              <a:spAutoFit/>
            </a:bodyPr>
            <a:lstStyle/>
            <a:p>
              <a:pPr algn="l">
                <a:lnSpc>
                  <a:spcPts val="10595"/>
                </a:lnSpc>
              </a:pPr>
              <a:endParaRPr/>
            </a:p>
          </p:txBody>
        </p:sp>
        <p:grpSp>
          <p:nvGrpSpPr>
            <p:cNvPr id="5" name="Group 5"/>
            <p:cNvGrpSpPr/>
            <p:nvPr/>
          </p:nvGrpSpPr>
          <p:grpSpPr>
            <a:xfrm>
              <a:off x="0" y="1529846"/>
              <a:ext cx="21549708" cy="11307998"/>
              <a:chOff x="0" y="0"/>
              <a:chExt cx="4256732" cy="2233679"/>
            </a:xfrm>
          </p:grpSpPr>
          <p:sp>
            <p:nvSpPr>
              <p:cNvPr id="6" name="Freeform 6"/>
              <p:cNvSpPr/>
              <p:nvPr/>
            </p:nvSpPr>
            <p:spPr>
              <a:xfrm>
                <a:off x="0" y="0"/>
                <a:ext cx="4256732" cy="2233679"/>
              </a:xfrm>
              <a:custGeom>
                <a:avLst/>
                <a:gdLst/>
                <a:ahLst/>
                <a:cxnLst/>
                <a:rect l="l" t="t" r="r" b="b"/>
                <a:pathLst>
                  <a:path w="4256732" h="2233679">
                    <a:moveTo>
                      <a:pt x="24430" y="0"/>
                    </a:moveTo>
                    <a:lnTo>
                      <a:pt x="4232303" y="0"/>
                    </a:lnTo>
                    <a:cubicBezTo>
                      <a:pt x="4238782" y="0"/>
                      <a:pt x="4244996" y="2574"/>
                      <a:pt x="4249577" y="7155"/>
                    </a:cubicBezTo>
                    <a:cubicBezTo>
                      <a:pt x="4254159" y="11737"/>
                      <a:pt x="4256732" y="17950"/>
                      <a:pt x="4256732" y="24430"/>
                    </a:cubicBezTo>
                    <a:lnTo>
                      <a:pt x="4256732" y="2209249"/>
                    </a:lnTo>
                    <a:cubicBezTo>
                      <a:pt x="4256732" y="2215728"/>
                      <a:pt x="4254159" y="2221942"/>
                      <a:pt x="4249577" y="2226523"/>
                    </a:cubicBezTo>
                    <a:cubicBezTo>
                      <a:pt x="4244996" y="2231105"/>
                      <a:pt x="4238782" y="2233679"/>
                      <a:pt x="4232303" y="2233679"/>
                    </a:cubicBezTo>
                    <a:lnTo>
                      <a:pt x="24430" y="2233679"/>
                    </a:lnTo>
                    <a:cubicBezTo>
                      <a:pt x="17950" y="2233679"/>
                      <a:pt x="11737" y="2231105"/>
                      <a:pt x="7155" y="2226523"/>
                    </a:cubicBezTo>
                    <a:cubicBezTo>
                      <a:pt x="2574" y="2221942"/>
                      <a:pt x="0" y="2215728"/>
                      <a:pt x="0" y="2209249"/>
                    </a:cubicBezTo>
                    <a:lnTo>
                      <a:pt x="0" y="24430"/>
                    </a:lnTo>
                    <a:cubicBezTo>
                      <a:pt x="0" y="17950"/>
                      <a:pt x="2574" y="11737"/>
                      <a:pt x="7155" y="7155"/>
                    </a:cubicBezTo>
                    <a:cubicBezTo>
                      <a:pt x="11737" y="2574"/>
                      <a:pt x="17950" y="0"/>
                      <a:pt x="24430" y="0"/>
                    </a:cubicBezTo>
                    <a:close/>
                  </a:path>
                </a:pathLst>
              </a:custGeom>
              <a:solidFill>
                <a:srgbClr val="FFFFFF">
                  <a:alpha val="74902"/>
                </a:srgbClr>
              </a:solidFill>
            </p:spPr>
          </p:sp>
          <p:sp>
            <p:nvSpPr>
              <p:cNvPr id="7" name="TextBox 7"/>
              <p:cNvSpPr txBox="1"/>
              <p:nvPr/>
            </p:nvSpPr>
            <p:spPr>
              <a:xfrm>
                <a:off x="0" y="-57150"/>
                <a:ext cx="4256732" cy="2290829"/>
              </a:xfrm>
              <a:prstGeom prst="rect">
                <a:avLst/>
              </a:prstGeom>
            </p:spPr>
            <p:txBody>
              <a:bodyPr lIns="50800" tIns="50800" rIns="50800" bIns="50800" rtlCol="0" anchor="ctr"/>
              <a:lstStyle/>
              <a:p>
                <a:pPr algn="ctr">
                  <a:lnSpc>
                    <a:spcPts val="2660"/>
                  </a:lnSpc>
                  <a:spcBef>
                    <a:spcPct val="0"/>
                  </a:spcBef>
                </a:pPr>
                <a:endParaRPr/>
              </a:p>
            </p:txBody>
          </p:sp>
        </p:grpSp>
      </p:grpSp>
      <p:sp>
        <p:nvSpPr>
          <p:cNvPr id="10" name="TextBox 10"/>
          <p:cNvSpPr txBox="1"/>
          <p:nvPr/>
        </p:nvSpPr>
        <p:spPr>
          <a:xfrm>
            <a:off x="914400" y="557896"/>
            <a:ext cx="13030200" cy="1692771"/>
          </a:xfrm>
          <a:prstGeom prst="rect">
            <a:avLst/>
          </a:prstGeom>
        </p:spPr>
        <p:txBody>
          <a:bodyPr wrap="square" lIns="0" tIns="0" rIns="0" bIns="0" rtlCol="0" anchor="t">
            <a:spAutoFit/>
          </a:bodyPr>
          <a:lstStyle/>
          <a:p>
            <a:pPr lvl="0" algn="ctr">
              <a:lnSpc>
                <a:spcPts val="13175"/>
              </a:lnSpc>
              <a:spcBef>
                <a:spcPct val="0"/>
              </a:spcBef>
            </a:pPr>
            <a:r>
              <a:rPr lang="en-US" sz="8000" b="1" dirty="0" smtClean="0">
                <a:solidFill>
                  <a:schemeClr val="bg1"/>
                </a:solidFill>
                <a:latin typeface="Poppins Bold" panose="00000800000000000000" charset="0"/>
                <a:cs typeface="Poppins Bold" panose="00000800000000000000" charset="0"/>
              </a:rPr>
              <a:t>COMPARATIVE ANALYSIS</a:t>
            </a:r>
            <a:endParaRPr lang="en-US" sz="8000" b="1" dirty="0">
              <a:solidFill>
                <a:schemeClr val="bg1"/>
              </a:solidFill>
              <a:latin typeface="Poppins Bold" panose="00000800000000000000" charset="0"/>
              <a:ea typeface="Poppins Bold" panose="00000800000000000000"/>
              <a:cs typeface="Poppins Bold" panose="00000800000000000000" charset="0"/>
              <a:sym typeface="Poppins Bold" panose="00000800000000000000"/>
            </a:endParaRPr>
          </a:p>
        </p:txBody>
      </p:sp>
      <p:sp>
        <p:nvSpPr>
          <p:cNvPr id="11" name="TextBox 10"/>
          <p:cNvSpPr txBox="1"/>
          <p:nvPr/>
        </p:nvSpPr>
        <p:spPr>
          <a:xfrm>
            <a:off x="2209800" y="3464762"/>
            <a:ext cx="12420600" cy="2785378"/>
          </a:xfrm>
          <a:prstGeom prst="rect">
            <a:avLst/>
          </a:prstGeom>
          <a:noFill/>
        </p:spPr>
        <p:txBody>
          <a:bodyPr wrap="square" rtlCol="0">
            <a:spAutoFit/>
          </a:bodyPr>
          <a:lstStyle/>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EDR: </a:t>
            </a:r>
            <a:r>
              <a:rPr lang="en-US" sz="3500" dirty="0">
                <a:solidFill>
                  <a:srgbClr val="0A152F"/>
                </a:solidFill>
                <a:latin typeface="Poppins" panose="00000500000000000000" charset="0"/>
                <a:cs typeface="Poppins" panose="00000500000000000000" charset="0"/>
              </a:rPr>
              <a:t>High detection, not suitable for OT</a:t>
            </a:r>
            <a:r>
              <a:rPr lang="en-US" sz="3500" dirty="0">
                <a:solidFill>
                  <a:srgbClr val="0A152F"/>
                </a:solidFill>
                <a:latin typeface="Poppins Bold" panose="00000800000000000000" charset="0"/>
                <a:cs typeface="Poppins Bold" panose="00000800000000000000" charset="0"/>
              </a:rPr>
              <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AV: </a:t>
            </a:r>
            <a:r>
              <a:rPr lang="en-US" sz="3500" dirty="0">
                <a:solidFill>
                  <a:srgbClr val="0A152F"/>
                </a:solidFill>
                <a:latin typeface="Poppins" panose="00000500000000000000" charset="0"/>
                <a:cs typeface="Poppins" panose="00000500000000000000" charset="0"/>
              </a:rPr>
              <a:t>Lightweight but ineffective for memory attacks</a:t>
            </a:r>
            <a:br>
              <a:rPr lang="en-US" sz="3500" dirty="0">
                <a:solidFill>
                  <a:srgbClr val="0A152F"/>
                </a:solidFill>
                <a:latin typeface="Poppins" panose="00000500000000000000" charset="0"/>
                <a:cs typeface="Poppins" panose="00000500000000000000" charset="0"/>
              </a:rPr>
            </a:br>
            <a:endParaRPr lang="en-US" sz="3500" dirty="0">
              <a:solidFill>
                <a:srgbClr val="0A152F"/>
              </a:solidFill>
              <a:latin typeface="Poppins" panose="00000500000000000000" charset="0"/>
              <a:cs typeface="Poppins" panose="00000500000000000000" charset="0"/>
            </a:endParaRPr>
          </a:p>
          <a:p>
            <a:pPr marL="28575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Proposed System: </a:t>
            </a:r>
            <a:r>
              <a:rPr lang="en-US" sz="3500" dirty="0">
                <a:solidFill>
                  <a:srgbClr val="0A152F"/>
                </a:solidFill>
                <a:latin typeface="Poppins" panose="00000500000000000000" charset="0"/>
                <a:cs typeface="Poppins" panose="00000500000000000000" charset="0"/>
              </a:rPr>
              <a:t>Accurate, lightweight, real-time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28600" y="416955"/>
            <a:ext cx="16916716" cy="9373729"/>
            <a:chOff x="-1218780" y="-2492622"/>
            <a:chExt cx="22555621" cy="15291514"/>
          </a:xfrm>
        </p:grpSpPr>
        <p:grpSp>
          <p:nvGrpSpPr>
            <p:cNvPr id="4" name="Group 4"/>
            <p:cNvGrpSpPr/>
            <p:nvPr/>
          </p:nvGrpSpPr>
          <p:grpSpPr>
            <a:xfrm>
              <a:off x="0" y="0"/>
              <a:ext cx="21336841" cy="12798892"/>
              <a:chOff x="0" y="0"/>
              <a:chExt cx="4214685" cy="2528176"/>
            </a:xfrm>
          </p:grpSpPr>
          <p:sp>
            <p:nvSpPr>
              <p:cNvPr id="5" name="Freeform 5"/>
              <p:cNvSpPr/>
              <p:nvPr/>
            </p:nvSpPr>
            <p:spPr>
              <a:xfrm>
                <a:off x="0" y="0"/>
                <a:ext cx="4214685" cy="2528176"/>
              </a:xfrm>
              <a:custGeom>
                <a:avLst/>
                <a:gdLst/>
                <a:ahLst/>
                <a:cxnLst/>
                <a:rect l="l" t="t" r="r" b="b"/>
                <a:pathLst>
                  <a:path w="4214685" h="2528176">
                    <a:moveTo>
                      <a:pt x="24673" y="0"/>
                    </a:moveTo>
                    <a:lnTo>
                      <a:pt x="4190011" y="0"/>
                    </a:lnTo>
                    <a:cubicBezTo>
                      <a:pt x="4203638" y="0"/>
                      <a:pt x="4214685" y="11047"/>
                      <a:pt x="4214685" y="24673"/>
                    </a:cubicBezTo>
                    <a:lnTo>
                      <a:pt x="4214685" y="2503503"/>
                    </a:lnTo>
                    <a:cubicBezTo>
                      <a:pt x="4214685" y="2517130"/>
                      <a:pt x="4203638" y="2528176"/>
                      <a:pt x="4190011" y="2528176"/>
                    </a:cubicBezTo>
                    <a:lnTo>
                      <a:pt x="24673" y="2528176"/>
                    </a:lnTo>
                    <a:cubicBezTo>
                      <a:pt x="11047" y="2528176"/>
                      <a:pt x="0" y="2517130"/>
                      <a:pt x="0" y="2503503"/>
                    </a:cubicBezTo>
                    <a:lnTo>
                      <a:pt x="0" y="24673"/>
                    </a:lnTo>
                    <a:cubicBezTo>
                      <a:pt x="0" y="11047"/>
                      <a:pt x="11047" y="0"/>
                      <a:pt x="24673" y="0"/>
                    </a:cubicBezTo>
                    <a:close/>
                  </a:path>
                </a:pathLst>
              </a:custGeom>
              <a:solidFill>
                <a:srgbClr val="FFFFFF">
                  <a:alpha val="74902"/>
                </a:srgbClr>
              </a:solidFill>
            </p:spPr>
          </p:sp>
          <p:sp>
            <p:nvSpPr>
              <p:cNvPr id="6" name="TextBox 6"/>
              <p:cNvSpPr txBox="1"/>
              <p:nvPr/>
            </p:nvSpPr>
            <p:spPr>
              <a:xfrm>
                <a:off x="0" y="-57150"/>
                <a:ext cx="4214685" cy="2585326"/>
              </a:xfrm>
              <a:prstGeom prst="rect">
                <a:avLst/>
              </a:prstGeom>
            </p:spPr>
            <p:txBody>
              <a:bodyPr lIns="50800" tIns="50800" rIns="50800" bIns="50800" rtlCol="0" anchor="ctr"/>
              <a:lstStyle/>
              <a:p>
                <a:pPr algn="ctr">
                  <a:lnSpc>
                    <a:spcPts val="2660"/>
                  </a:lnSpc>
                  <a:spcBef>
                    <a:spcPct val="0"/>
                  </a:spcBef>
                </a:pPr>
                <a:endParaRPr/>
              </a:p>
            </p:txBody>
          </p:sp>
        </p:grpSp>
        <p:sp>
          <p:nvSpPr>
            <p:cNvPr id="7" name="TextBox 7"/>
            <p:cNvSpPr txBox="1"/>
            <p:nvPr/>
          </p:nvSpPr>
          <p:spPr>
            <a:xfrm>
              <a:off x="-1218780" y="-2492622"/>
              <a:ext cx="17031177" cy="2492621"/>
            </a:xfrm>
            <a:prstGeom prst="rect">
              <a:avLst/>
            </a:prstGeom>
          </p:spPr>
          <p:txBody>
            <a:bodyPr wrap="square" lIns="0" tIns="0" rIns="0" bIns="0" rtlCol="0" anchor="t">
              <a:spAutoFit/>
            </a:bodyPr>
            <a:lstStyle/>
            <a:p>
              <a:pPr algn="ctr">
                <a:lnSpc>
                  <a:spcPts val="12880"/>
                </a:lnSpc>
              </a:pPr>
              <a:r>
                <a:rPr lang="en-US" sz="80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PROPOSED SOLUTION </a:t>
              </a:r>
              <a:endParaRPr lang="en-US" sz="80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8" name="TextBox 8"/>
            <p:cNvSpPr txBox="1"/>
            <p:nvPr/>
          </p:nvSpPr>
          <p:spPr>
            <a:xfrm>
              <a:off x="2032420" y="1623870"/>
              <a:ext cx="17003325" cy="7761333"/>
            </a:xfrm>
            <a:prstGeom prst="rect">
              <a:avLst/>
            </a:prstGeom>
          </p:spPr>
          <p:txBody>
            <a:bodyPr wrap="square" lIns="0" tIns="0" rIns="0" bIns="0" rtlCol="0" anchor="t">
              <a:spAutoFit/>
            </a:bodyPr>
            <a:lstStyle/>
            <a:p>
              <a:pPr>
                <a:lnSpc>
                  <a:spcPts val="3500"/>
                </a:lnSpc>
              </a:pPr>
              <a:endParaRPr dirty="0"/>
            </a:p>
            <a:p>
              <a:pPr marL="285750" lvl="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Modular framework designed for OT</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Combines process, memory, and network-level detection</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Web-based admin dashboard for live control</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Alerts via desktop and email notifications</a:t>
              </a:r>
              <a:endParaRPr lang="en-US" sz="3500" dirty="0">
                <a:solidFill>
                  <a:srgbClr val="0B192B"/>
                </a:solidFill>
                <a:latin typeface="Poppins Bold" panose="00000800000000000000" charset="0"/>
                <a:ea typeface="Poppins" panose="00000500000000000000"/>
                <a:cs typeface="Poppins Bold" panose="00000800000000000000" charset="0"/>
                <a:sym typeface="Poppins" panose="0000050000000000000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814" b="-814"/>
            </a:stretch>
          </a:blipFill>
        </p:spPr>
        <p:txBody>
          <a:bodyPr/>
          <a:lstStyle/>
          <a:p>
            <a:endParaRPr lang="en-GB" altLang="en-US"/>
          </a:p>
        </p:txBody>
      </p:sp>
      <p:grpSp>
        <p:nvGrpSpPr>
          <p:cNvPr id="4" name="Group 4"/>
          <p:cNvGrpSpPr/>
          <p:nvPr/>
        </p:nvGrpSpPr>
        <p:grpSpPr>
          <a:xfrm>
            <a:off x="1018540" y="5905501"/>
            <a:ext cx="6123306" cy="4301490"/>
            <a:chOff x="0" y="-57163"/>
            <a:chExt cx="1980957" cy="1593517"/>
          </a:xfrm>
        </p:grpSpPr>
        <p:sp>
          <p:nvSpPr>
            <p:cNvPr id="5" name="Freeform 5"/>
            <p:cNvSpPr/>
            <p:nvPr/>
          </p:nvSpPr>
          <p:spPr>
            <a:xfrm>
              <a:off x="0" y="0"/>
              <a:ext cx="1965344" cy="1524592"/>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6" name="TextBox 6"/>
            <p:cNvSpPr txBox="1"/>
            <p:nvPr/>
          </p:nvSpPr>
          <p:spPr>
            <a:xfrm>
              <a:off x="0" y="-57163"/>
              <a:ext cx="1980957" cy="1593517"/>
            </a:xfrm>
            <a:prstGeom prst="rect">
              <a:avLst/>
            </a:prstGeom>
          </p:spPr>
          <p:txBody>
            <a:bodyPr lIns="50800" tIns="50800" rIns="50800" bIns="50800" rtlCol="0" anchor="ctr"/>
            <a:lstStyle/>
            <a:p>
              <a:pPr algn="ctr">
                <a:lnSpc>
                  <a:spcPts val="2660"/>
                </a:lnSpc>
                <a:spcBef>
                  <a:spcPct val="0"/>
                </a:spcBef>
              </a:pPr>
              <a:endParaRPr/>
            </a:p>
          </p:txBody>
        </p:sp>
      </p:grpSp>
      <p:sp>
        <p:nvSpPr>
          <p:cNvPr id="7" name="TextBox 7"/>
          <p:cNvSpPr txBox="1"/>
          <p:nvPr/>
        </p:nvSpPr>
        <p:spPr>
          <a:xfrm>
            <a:off x="-76200" y="190500"/>
            <a:ext cx="14249400" cy="1036320"/>
          </a:xfrm>
          <a:prstGeom prst="rect">
            <a:avLst/>
          </a:prstGeom>
        </p:spPr>
        <p:txBody>
          <a:bodyPr wrap="square" lIns="0" tIns="0" rIns="0" bIns="0" rtlCol="0" anchor="t">
            <a:noAutofit/>
          </a:bodyPr>
          <a:lstStyle/>
          <a:p>
            <a:pPr algn="ctr">
              <a:lnSpc>
                <a:spcPts val="8515"/>
              </a:lnSpc>
            </a:pPr>
            <a:r>
              <a:rPr lang="en-US" sz="70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METHODOLOGY OVERVIEW </a:t>
            </a:r>
            <a:endParaRPr lang="en-US" sz="7000" dirty="0">
              <a:solidFill>
                <a:schemeClr val="bg1"/>
              </a:solidFill>
            </a:endParaRPr>
          </a:p>
          <a:p>
            <a:pPr algn="ctr">
              <a:lnSpc>
                <a:spcPts val="8515"/>
              </a:lnSpc>
            </a:pPr>
            <a:endParaRPr lang="en-US" sz="70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10" name="Freeform 5"/>
          <p:cNvSpPr/>
          <p:nvPr/>
        </p:nvSpPr>
        <p:spPr>
          <a:xfrm>
            <a:off x="5992495" y="1409700"/>
            <a:ext cx="6303645" cy="4115435"/>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12" name="Freeform 5"/>
          <p:cNvSpPr/>
          <p:nvPr/>
        </p:nvSpPr>
        <p:spPr>
          <a:xfrm>
            <a:off x="10972800" y="6052185"/>
            <a:ext cx="6075045" cy="4115435"/>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14" name="Text Box 13"/>
          <p:cNvSpPr txBox="1"/>
          <p:nvPr/>
        </p:nvSpPr>
        <p:spPr>
          <a:xfrm>
            <a:off x="6305550" y="1790700"/>
            <a:ext cx="5676900" cy="3452495"/>
          </a:xfrm>
          <a:prstGeom prst="rect">
            <a:avLst/>
          </a:prstGeom>
          <a:noFill/>
        </p:spPr>
        <p:txBody>
          <a:bodyPr wrap="square" rtlCol="0">
            <a:noAutofit/>
          </a:bodyPr>
          <a:lstStyle/>
          <a:p>
            <a:r>
              <a:rPr lang="en-US" altLang="en-GB" sz="2000" b="1"/>
              <a:t>Memory Forensics (Python + Flask)</a:t>
            </a:r>
          </a:p>
          <a:p>
            <a:endParaRPr lang="en-US" altLang="en-GB" sz="2000"/>
          </a:p>
          <a:p>
            <a:r>
              <a:rPr lang="en-US" altLang="en-GB" sz="2000"/>
              <a:t>psutil scans active processes (PowerShell, WMI).</a:t>
            </a:r>
          </a:p>
          <a:p>
            <a:endParaRPr lang="en-US" altLang="en-GB" sz="2000"/>
          </a:p>
          <a:p>
            <a:r>
              <a:rPr lang="en-US" altLang="en-GB" sz="2000"/>
              <a:t>Flags encoded or obfuscated commands (IEX, -EncodedCommand).</a:t>
            </a:r>
          </a:p>
          <a:p>
            <a:endParaRPr lang="en-US" altLang="en-GB" sz="2000"/>
          </a:p>
          <a:p>
            <a:r>
              <a:rPr lang="en-US" altLang="en-GB" sz="2000"/>
              <a:t>Flask dashboard displays results (PID, Name, Justification).</a:t>
            </a:r>
          </a:p>
        </p:txBody>
      </p:sp>
      <p:sp>
        <p:nvSpPr>
          <p:cNvPr id="15" name="Text Box 14"/>
          <p:cNvSpPr txBox="1"/>
          <p:nvPr/>
        </p:nvSpPr>
        <p:spPr>
          <a:xfrm>
            <a:off x="1371600" y="6362700"/>
            <a:ext cx="5474335" cy="3476625"/>
          </a:xfrm>
          <a:prstGeom prst="rect">
            <a:avLst/>
          </a:prstGeom>
          <a:noFill/>
        </p:spPr>
        <p:txBody>
          <a:bodyPr wrap="square" rtlCol="0">
            <a:spAutoFit/>
          </a:bodyPr>
          <a:lstStyle/>
          <a:p>
            <a:r>
              <a:rPr lang="en-US" altLang="en-GB" sz="2000" b="1"/>
              <a:t>Network Monitoring (Suricata IDS)</a:t>
            </a:r>
          </a:p>
          <a:p>
            <a:endParaRPr lang="en-US" altLang="en-GB" sz="2000"/>
          </a:p>
          <a:p>
            <a:r>
              <a:rPr lang="en-US" altLang="en-GB" sz="2000"/>
              <a:t>Custom rules detect:</a:t>
            </a:r>
          </a:p>
          <a:p>
            <a:endParaRPr lang="en-US" altLang="en-GB" sz="2000"/>
          </a:p>
          <a:p>
            <a:r>
              <a:rPr lang="en-US" altLang="en-GB" sz="2000"/>
              <a:t>PowerShell download cradles</a:t>
            </a:r>
          </a:p>
          <a:p>
            <a:endParaRPr lang="en-US" altLang="en-GB" sz="2000"/>
          </a:p>
          <a:p>
            <a:r>
              <a:rPr lang="en-US" altLang="en-GB" sz="2000"/>
              <a:t>LOLBin usage (e.g., rundll32, mshta)</a:t>
            </a:r>
          </a:p>
          <a:p>
            <a:endParaRPr lang="en-US" altLang="en-GB" sz="2000"/>
          </a:p>
          <a:p>
            <a:r>
              <a:rPr lang="en-US" altLang="en-GB" sz="2000"/>
              <a:t>Suspicious DNS (e.g., pastebin.com)</a:t>
            </a:r>
          </a:p>
          <a:p>
            <a:pPr marL="342900" indent="-342900">
              <a:buFont typeface="Arial" panose="020B0604020202020204" pitchFamily="34" charset="0"/>
              <a:buChar char="•"/>
            </a:pPr>
            <a:endParaRPr lang="en-US" altLang="en-GB" sz="2000"/>
          </a:p>
          <a:p>
            <a:r>
              <a:rPr lang="en-US" altLang="en-GB" sz="2000"/>
              <a:t>Alerts are logged and shown in dashboard.</a:t>
            </a:r>
          </a:p>
        </p:txBody>
      </p:sp>
      <p:sp>
        <p:nvSpPr>
          <p:cNvPr id="16" name="Text Box 15"/>
          <p:cNvSpPr txBox="1"/>
          <p:nvPr/>
        </p:nvSpPr>
        <p:spPr>
          <a:xfrm>
            <a:off x="11196320" y="6468745"/>
            <a:ext cx="5695315" cy="2446020"/>
          </a:xfrm>
          <a:prstGeom prst="rect">
            <a:avLst/>
          </a:prstGeom>
          <a:noFill/>
        </p:spPr>
        <p:txBody>
          <a:bodyPr wrap="square" rtlCol="0">
            <a:noAutofit/>
          </a:bodyPr>
          <a:lstStyle/>
          <a:p>
            <a:r>
              <a:rPr lang="en-US" altLang="en-GB" sz="2000" b="1"/>
              <a:t>Workflow</a:t>
            </a:r>
            <a:endParaRPr lang="en-US" altLang="en-GB" sz="2000"/>
          </a:p>
          <a:p>
            <a:endParaRPr lang="en-US" altLang="en-GB" sz="2000"/>
          </a:p>
          <a:p>
            <a:r>
              <a:rPr lang="en-US" altLang="en-GB" sz="2000"/>
              <a:t>User clicks "Analyze Memory"</a:t>
            </a:r>
          </a:p>
          <a:p>
            <a:endParaRPr lang="en-US" altLang="en-GB" sz="2000"/>
          </a:p>
          <a:p>
            <a:r>
              <a:rPr lang="en-US" altLang="en-GB" sz="2000"/>
              <a:t>Backend scans processes</a:t>
            </a:r>
          </a:p>
          <a:p>
            <a:endParaRPr lang="en-US" altLang="en-GB" sz="2000"/>
          </a:p>
          <a:p>
            <a:r>
              <a:rPr lang="en-US" altLang="en-GB" sz="2000"/>
              <a:t>Suricata monitors traffic</a:t>
            </a:r>
          </a:p>
          <a:p>
            <a:endParaRPr lang="en-US" altLang="en-GB" sz="2000"/>
          </a:p>
          <a:p>
            <a:r>
              <a:rPr lang="en-US" altLang="en-GB" sz="2000"/>
              <a:t>Alerts &amp; results shown in dashboard</a:t>
            </a:r>
          </a:p>
          <a:p>
            <a:endParaRPr lang="en-US" altLang="en-GB" sz="2000"/>
          </a:p>
          <a:p>
            <a:r>
              <a:rPr lang="en-US" altLang="en-GB" sz="2000"/>
              <a:t>Admin can block IPs or kill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5240" y="1004524"/>
            <a:ext cx="17065661" cy="8710976"/>
            <a:chOff x="-1589145" y="-1782082"/>
            <a:chExt cx="22754215" cy="12397513"/>
          </a:xfrm>
        </p:grpSpPr>
        <p:grpSp>
          <p:nvGrpSpPr>
            <p:cNvPr id="4" name="Group 4"/>
            <p:cNvGrpSpPr/>
            <p:nvPr/>
          </p:nvGrpSpPr>
          <p:grpSpPr>
            <a:xfrm>
              <a:off x="0" y="0"/>
              <a:ext cx="21165070" cy="10615431"/>
              <a:chOff x="0" y="0"/>
              <a:chExt cx="5135327" cy="2575645"/>
            </a:xfrm>
          </p:grpSpPr>
          <p:sp>
            <p:nvSpPr>
              <p:cNvPr id="7" name="Freeform 5"/>
              <p:cNvSpPr/>
              <p:nvPr/>
            </p:nvSpPr>
            <p:spPr>
              <a:xfrm>
                <a:off x="0" y="0"/>
                <a:ext cx="5135327" cy="2575645"/>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1589145" y="-1782082"/>
              <a:ext cx="18999200" cy="3328622"/>
            </a:xfrm>
            <a:prstGeom prst="rect">
              <a:avLst/>
            </a:prstGeom>
          </p:spPr>
          <p:txBody>
            <a:bodyPr wrap="square" lIns="0" tIns="0" rIns="0" bIns="0" rtlCol="0" anchor="t">
              <a:spAutoFit/>
            </a:bodyPr>
            <a:lstStyle/>
            <a:p>
              <a:pPr algn="ctr">
                <a:lnSpc>
                  <a:spcPts val="8515"/>
                </a:lnSpc>
              </a:pPr>
              <a:r>
                <a:rPr lang="en-US" sz="7000" b="1" dirty="0" smtClean="0">
                  <a:solidFill>
                    <a:schemeClr val="bg1"/>
                  </a:solidFill>
                  <a:latin typeface="Poppins Bold" panose="00000800000000000000"/>
                  <a:cs typeface="Poppins Bold" panose="00000800000000000000"/>
                  <a:sym typeface="Poppins Bold" panose="00000800000000000000"/>
                </a:rPr>
                <a:t>ALGORITHM &amp; FLOWCHART</a:t>
              </a:r>
              <a:r>
                <a:rPr lang="en-US" sz="70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 </a:t>
              </a:r>
              <a:endParaRPr lang="en-US" sz="7000" dirty="0">
                <a:solidFill>
                  <a:schemeClr val="bg1"/>
                </a:solidFill>
              </a:endParaRPr>
            </a:p>
            <a:p>
              <a:pPr algn="ctr">
                <a:lnSpc>
                  <a:spcPts val="8515"/>
                </a:lnSpc>
              </a:pPr>
              <a:endParaRPr lang="en-US" sz="70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1318163" y="784704"/>
              <a:ext cx="18528743" cy="9046020"/>
            </a:xfrm>
            <a:prstGeom prst="rect">
              <a:avLst/>
            </a:prstGeom>
          </p:spPr>
          <p:txBody>
            <a:bodyPr lIns="0" tIns="0" rIns="0" bIns="0" rtlCol="0" anchor="t">
              <a:spAutoFit/>
            </a:bodyPr>
            <a:lstStyle/>
            <a:p>
              <a:r>
                <a:rPr lang="en-US" sz="4000" dirty="0">
                  <a:solidFill>
                    <a:srgbClr val="0B192B"/>
                  </a:solidFill>
                  <a:latin typeface="Poppins Bold" panose="00000800000000000000" charset="0"/>
                  <a:cs typeface="Poppins Bold" panose="00000800000000000000" charset="0"/>
                </a:rPr>
                <a:t>Flow</a:t>
              </a:r>
              <a:r>
                <a:rPr lang="en-US" sz="4000" dirty="0" smtClean="0">
                  <a:solidFill>
                    <a:srgbClr val="0B192B"/>
                  </a:solidFill>
                  <a:latin typeface="Poppins Bold" panose="00000800000000000000" charset="0"/>
                  <a:cs typeface="Poppins Bold" panose="00000800000000000000" charset="0"/>
                </a:rPr>
                <a:t>:</a:t>
              </a:r>
            </a:p>
            <a:p>
              <a:endParaRPr lang="en-US" sz="3000" dirty="0">
                <a:solidFill>
                  <a:srgbClr val="0B192B"/>
                </a:solidFill>
                <a:latin typeface="Poppins Bold" panose="00000800000000000000" charset="0"/>
                <a:cs typeface="Poppins Bold" panose="00000800000000000000" charset="0"/>
              </a:endParaRPr>
            </a:p>
            <a:p>
              <a:pPr marL="514350" lvl="0" indent="-514350">
                <a:buFont typeface="+mj-lt"/>
                <a:buAutoNum type="arabicPeriod"/>
              </a:pPr>
              <a:r>
                <a:rPr lang="en-US" sz="3500" dirty="0">
                  <a:solidFill>
                    <a:srgbClr val="0B192B"/>
                  </a:solidFill>
                  <a:latin typeface="Poppins" panose="00000500000000000000" charset="0"/>
                  <a:cs typeface="Poppins" panose="00000500000000000000" charset="0"/>
                </a:rPr>
                <a:t>Collect process data</a:t>
              </a:r>
              <a:br>
                <a:rPr lang="en-US" sz="3500" dirty="0">
                  <a:solidFill>
                    <a:srgbClr val="0B192B"/>
                  </a:solidFill>
                  <a:latin typeface="Poppins" panose="00000500000000000000" charset="0"/>
                  <a:cs typeface="Poppins" panose="00000500000000000000" charset="0"/>
                </a:rPr>
              </a:br>
              <a:endParaRPr lang="en-US" sz="3500" dirty="0">
                <a:solidFill>
                  <a:srgbClr val="0B192B"/>
                </a:solidFill>
                <a:latin typeface="Poppins" panose="00000500000000000000" charset="0"/>
                <a:cs typeface="Poppins" panose="00000500000000000000" charset="0"/>
              </a:endParaRPr>
            </a:p>
            <a:p>
              <a:pPr marL="514350" lvl="0" indent="-514350">
                <a:buFont typeface="+mj-lt"/>
                <a:buAutoNum type="arabicPeriod"/>
              </a:pPr>
              <a:r>
                <a:rPr lang="en-US" sz="3500" dirty="0">
                  <a:solidFill>
                    <a:srgbClr val="0B192B"/>
                  </a:solidFill>
                  <a:latin typeface="Poppins" panose="00000500000000000000" charset="0"/>
                  <a:cs typeface="Poppins" panose="00000500000000000000" charset="0"/>
                </a:rPr>
                <a:t>Scan for IOCs in memory</a:t>
              </a:r>
              <a:br>
                <a:rPr lang="en-US" sz="3500" dirty="0">
                  <a:solidFill>
                    <a:srgbClr val="0B192B"/>
                  </a:solidFill>
                  <a:latin typeface="Poppins" panose="00000500000000000000" charset="0"/>
                  <a:cs typeface="Poppins" panose="00000500000000000000" charset="0"/>
                </a:rPr>
              </a:br>
              <a:endParaRPr lang="en-US" sz="3500" dirty="0">
                <a:solidFill>
                  <a:srgbClr val="0B192B"/>
                </a:solidFill>
                <a:latin typeface="Poppins" panose="00000500000000000000" charset="0"/>
                <a:cs typeface="Poppins" panose="00000500000000000000" charset="0"/>
              </a:endParaRPr>
            </a:p>
            <a:p>
              <a:pPr marL="514350" lvl="0" indent="-514350">
                <a:buFont typeface="+mj-lt"/>
                <a:buAutoNum type="arabicPeriod"/>
              </a:pPr>
              <a:r>
                <a:rPr lang="en-US" sz="3500" dirty="0">
                  <a:solidFill>
                    <a:srgbClr val="0B192B"/>
                  </a:solidFill>
                  <a:latin typeface="Poppins" panose="00000500000000000000" charset="0"/>
                  <a:cs typeface="Poppins" panose="00000500000000000000" charset="0"/>
                </a:rPr>
                <a:t>Apply </a:t>
              </a:r>
              <a:r>
                <a:rPr lang="en-US" sz="3500" dirty="0" err="1">
                  <a:solidFill>
                    <a:srgbClr val="0B192B"/>
                  </a:solidFill>
                  <a:latin typeface="Poppins" panose="00000500000000000000" charset="0"/>
                  <a:cs typeface="Poppins" panose="00000500000000000000" charset="0"/>
                </a:rPr>
                <a:t>Suricata</a:t>
              </a:r>
              <a:r>
                <a:rPr lang="en-US" sz="3500" dirty="0">
                  <a:solidFill>
                    <a:srgbClr val="0B192B"/>
                  </a:solidFill>
                  <a:latin typeface="Poppins" panose="00000500000000000000" charset="0"/>
                  <a:cs typeface="Poppins" panose="00000500000000000000" charset="0"/>
                </a:rPr>
                <a:t> rules</a:t>
              </a:r>
              <a:br>
                <a:rPr lang="en-US" sz="3500" dirty="0">
                  <a:solidFill>
                    <a:srgbClr val="0B192B"/>
                  </a:solidFill>
                  <a:latin typeface="Poppins" panose="00000500000000000000" charset="0"/>
                  <a:cs typeface="Poppins" panose="00000500000000000000" charset="0"/>
                </a:rPr>
              </a:br>
              <a:endParaRPr lang="en-US" sz="3500" dirty="0">
                <a:solidFill>
                  <a:srgbClr val="0B192B"/>
                </a:solidFill>
                <a:latin typeface="Poppins" panose="00000500000000000000" charset="0"/>
                <a:cs typeface="Poppins" panose="00000500000000000000" charset="0"/>
              </a:endParaRPr>
            </a:p>
            <a:p>
              <a:pPr marL="514350" lvl="0" indent="-514350">
                <a:buFont typeface="+mj-lt"/>
                <a:buAutoNum type="arabicPeriod"/>
              </a:pPr>
              <a:r>
                <a:rPr lang="en-US" sz="3500" dirty="0">
                  <a:solidFill>
                    <a:srgbClr val="0B192B"/>
                  </a:solidFill>
                  <a:latin typeface="Poppins" panose="00000500000000000000" charset="0"/>
                  <a:cs typeface="Poppins" panose="00000500000000000000" charset="0"/>
                </a:rPr>
                <a:t>Alert admin on detection</a:t>
              </a:r>
              <a:br>
                <a:rPr lang="en-US" sz="3500" dirty="0">
                  <a:solidFill>
                    <a:srgbClr val="0B192B"/>
                  </a:solidFill>
                  <a:latin typeface="Poppins" panose="00000500000000000000" charset="0"/>
                  <a:cs typeface="Poppins" panose="00000500000000000000" charset="0"/>
                </a:rPr>
              </a:br>
              <a:endParaRPr lang="en-US" sz="3500" dirty="0">
                <a:solidFill>
                  <a:srgbClr val="0B192B"/>
                </a:solidFill>
                <a:latin typeface="Poppins" panose="00000500000000000000" charset="0"/>
                <a:cs typeface="Poppins" panose="00000500000000000000" charset="0"/>
              </a:endParaRPr>
            </a:p>
            <a:p>
              <a:pPr marL="514350" indent="-514350">
                <a:buFont typeface="+mj-lt"/>
                <a:buAutoNum type="arabicPeriod"/>
              </a:pPr>
              <a:r>
                <a:rPr lang="en-US" sz="3500" dirty="0">
                  <a:solidFill>
                    <a:srgbClr val="0B192B"/>
                  </a:solidFill>
                  <a:latin typeface="Poppins" panose="00000500000000000000" charset="0"/>
                  <a:cs typeface="Poppins" panose="00000500000000000000" charset="0"/>
                </a:rPr>
                <a:t>Visualize on Flask dashboard</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380418" y="1185614"/>
            <a:ext cx="17618602" cy="7938672"/>
            <a:chOff x="-1102241" y="-1505588"/>
            <a:chExt cx="23491469" cy="12121019"/>
          </a:xfrm>
        </p:grpSpPr>
        <p:grpSp>
          <p:nvGrpSpPr>
            <p:cNvPr id="4" name="Group 4"/>
            <p:cNvGrpSpPr/>
            <p:nvPr/>
          </p:nvGrpSpPr>
          <p:grpSpPr>
            <a:xfrm>
              <a:off x="0" y="-235542"/>
              <a:ext cx="21165070" cy="10850973"/>
              <a:chOff x="0" y="-57150"/>
              <a:chExt cx="5135327" cy="2632795"/>
            </a:xfrm>
          </p:grpSpPr>
          <p:sp>
            <p:nvSpPr>
              <p:cNvPr id="7" name="Freeform 5"/>
              <p:cNvSpPr/>
              <p:nvPr/>
            </p:nvSpPr>
            <p:spPr>
              <a:xfrm>
                <a:off x="0" y="141145"/>
                <a:ext cx="5135327" cy="2434500"/>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1102241" y="-1505588"/>
              <a:ext cx="23491469" cy="3328622"/>
            </a:xfrm>
            <a:prstGeom prst="rect">
              <a:avLst/>
            </a:prstGeom>
          </p:spPr>
          <p:txBody>
            <a:bodyPr wrap="square" lIns="0" tIns="0" rIns="0" bIns="0" rtlCol="0" anchor="t">
              <a:spAutoFit/>
            </a:bodyPr>
            <a:lstStyle/>
            <a:p>
              <a:pPr algn="ctr">
                <a:lnSpc>
                  <a:spcPts val="8515"/>
                </a:lnSpc>
              </a:pPr>
              <a:r>
                <a:rPr lang="en-US" sz="6500" b="1" dirty="0" smtClean="0">
                  <a:solidFill>
                    <a:schemeClr val="bg1"/>
                  </a:solidFill>
                  <a:latin typeface="Poppins Bold" panose="00000800000000000000"/>
                  <a:cs typeface="Poppins Bold" panose="00000800000000000000"/>
                  <a:sym typeface="Poppins Bold" panose="00000800000000000000"/>
                </a:rPr>
                <a:t>ARCHITECTURE DIAGRAM / WORKFLOW</a:t>
              </a:r>
              <a:r>
                <a:rPr lang="en-US" sz="65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 </a:t>
              </a:r>
              <a:endParaRPr lang="en-US" sz="6500" dirty="0">
                <a:solidFill>
                  <a:schemeClr val="bg1"/>
                </a:solidFill>
              </a:endParaRPr>
            </a:p>
            <a:p>
              <a:pPr algn="ctr">
                <a:lnSpc>
                  <a:spcPts val="8515"/>
                </a:lnSpc>
              </a:pPr>
              <a:endParaRPr lang="en-US" sz="65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1379123" y="1859945"/>
              <a:ext cx="18528742" cy="8270648"/>
            </a:xfrm>
            <a:prstGeom prst="rect">
              <a:avLst/>
            </a:prstGeom>
          </p:spPr>
          <p:txBody>
            <a:bodyPr lIns="0" tIns="0" rIns="0" bIns="0" rtlCol="0" anchor="t">
              <a:spAutoFit/>
            </a:bodyPr>
            <a:lstStyle/>
            <a:p>
              <a:pPr marL="285750" indent="-285750">
                <a:buFont typeface="Arial" panose="020B0604020202020204" pitchFamily="34" charset="0"/>
                <a:buChar char="•"/>
              </a:pPr>
              <a:r>
                <a:rPr lang="en-US" sz="3500" dirty="0" smtClean="0">
                  <a:solidFill>
                    <a:srgbClr val="0A152F"/>
                  </a:solidFill>
                  <a:latin typeface="Poppins Bold" panose="00000800000000000000" charset="0"/>
                  <a:cs typeface="Poppins Bold" panose="00000800000000000000" charset="0"/>
                </a:rPr>
                <a:t>Device </a:t>
              </a:r>
              <a:r>
                <a:rPr lang="en-US" sz="3500" dirty="0">
                  <a:solidFill>
                    <a:srgbClr val="0A152F"/>
                  </a:solidFill>
                  <a:latin typeface="Poppins Bold" panose="00000800000000000000" charset="0"/>
                  <a:cs typeface="Poppins Bold" panose="00000800000000000000" charset="0"/>
                </a:rPr>
                <a:t>→ Monitoring Module (CPU/memory)</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Memory Forensics </a:t>
              </a:r>
              <a:r>
                <a:rPr lang="en-US" sz="3500" dirty="0" smtClean="0">
                  <a:solidFill>
                    <a:srgbClr val="0A152F"/>
                  </a:solidFill>
                  <a:latin typeface="Poppins Bold" panose="00000800000000000000" charset="0"/>
                  <a:cs typeface="Poppins Bold" panose="00000800000000000000" charset="0"/>
                </a:rPr>
                <a:t>→</a:t>
              </a:r>
              <a:r>
                <a:rPr lang="en-US" sz="3600" dirty="0">
                  <a:solidFill>
                    <a:srgbClr val="0B192B"/>
                  </a:solidFill>
                  <a:latin typeface="Poppins" panose="00000500000000000000" charset="0"/>
                  <a:cs typeface="Poppins" panose="00000500000000000000" charset="0"/>
                </a:rPr>
                <a:t> </a:t>
              </a:r>
              <a:r>
                <a:rPr lang="en-US" sz="3600" dirty="0">
                  <a:solidFill>
                    <a:srgbClr val="0B192B"/>
                  </a:solidFill>
                  <a:latin typeface="Poppins Bold" panose="00000800000000000000" charset="0"/>
                  <a:cs typeface="Poppins Bold" panose="00000800000000000000" charset="0"/>
                </a:rPr>
                <a:t>wmic.exe + base64 scripts + </a:t>
              </a:r>
              <a:r>
                <a:rPr lang="en-US" sz="3600" dirty="0" smtClean="0">
                  <a:solidFill>
                    <a:srgbClr val="0B192B"/>
                  </a:solidFill>
                  <a:latin typeface="Poppins Bold" panose="00000800000000000000" charset="0"/>
                  <a:cs typeface="Poppins Bold" panose="00000800000000000000" charset="0"/>
                </a:rPr>
                <a:t>Invoke-Expression</a:t>
              </a:r>
              <a:r>
                <a:rPr lang="en-US" sz="3500" dirty="0">
                  <a:solidFill>
                    <a:srgbClr val="0A152F"/>
                  </a:solidFill>
                  <a:latin typeface="Poppins Bold" panose="00000800000000000000" charset="0"/>
                  <a:cs typeface="Poppins Bold" panose="00000800000000000000" charset="0"/>
                </a:rPr>
                <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Network → </a:t>
              </a:r>
              <a:r>
                <a:rPr lang="en-US" sz="3500" dirty="0" err="1">
                  <a:solidFill>
                    <a:srgbClr val="0A152F"/>
                  </a:solidFill>
                  <a:latin typeface="Poppins Bold" panose="00000800000000000000" charset="0"/>
                  <a:cs typeface="Poppins Bold" panose="00000800000000000000" charset="0"/>
                </a:rPr>
                <a:t>Suricata</a:t>
              </a:r>
              <a:r>
                <a:rPr lang="en-US" sz="3500" dirty="0">
                  <a:solidFill>
                    <a:srgbClr val="0A152F"/>
                  </a:solidFill>
                  <a:latin typeface="Poppins Bold" panose="00000800000000000000" charset="0"/>
                  <a:cs typeface="Poppins Bold" panose="00000800000000000000" charset="0"/>
                </a:rPr>
                <a:t> IDS</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Alerts → </a:t>
              </a:r>
              <a:r>
                <a:rPr lang="en-US" sz="3500" dirty="0" err="1">
                  <a:solidFill>
                    <a:srgbClr val="0A152F"/>
                  </a:solidFill>
                  <a:latin typeface="Poppins Bold" panose="00000800000000000000" charset="0"/>
                  <a:cs typeface="Poppins Bold" panose="00000800000000000000" charset="0"/>
                </a:rPr>
                <a:t>smtplib</a:t>
              </a:r>
              <a:r>
                <a:rPr lang="en-US" sz="3500" dirty="0">
                  <a:solidFill>
                    <a:srgbClr val="0A152F"/>
                  </a:solidFill>
                  <a:latin typeface="Poppins Bold" panose="00000800000000000000" charset="0"/>
                  <a:cs typeface="Poppins Bold" panose="00000800000000000000" charset="0"/>
                </a:rPr>
                <a:t>/plyer</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UI → Flask Web Interface</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81200" y="723900"/>
            <a:ext cx="19062102" cy="8825593"/>
            <a:chOff x="-4251065" y="-1491219"/>
            <a:chExt cx="25416135" cy="12785097"/>
          </a:xfrm>
        </p:grpSpPr>
        <p:grpSp>
          <p:nvGrpSpPr>
            <p:cNvPr id="4" name="Group 4"/>
            <p:cNvGrpSpPr/>
            <p:nvPr/>
          </p:nvGrpSpPr>
          <p:grpSpPr>
            <a:xfrm>
              <a:off x="0" y="-235542"/>
              <a:ext cx="21165070" cy="10850973"/>
              <a:chOff x="0" y="-57150"/>
              <a:chExt cx="5135327" cy="2632795"/>
            </a:xfrm>
          </p:grpSpPr>
          <p:sp>
            <p:nvSpPr>
              <p:cNvPr id="7" name="Freeform 5"/>
              <p:cNvSpPr/>
              <p:nvPr/>
            </p:nvSpPr>
            <p:spPr>
              <a:xfrm>
                <a:off x="0" y="141145"/>
                <a:ext cx="5135327" cy="2434500"/>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4251065" y="-1491219"/>
              <a:ext cx="18715492" cy="3328622"/>
            </a:xfrm>
            <a:prstGeom prst="rect">
              <a:avLst/>
            </a:prstGeom>
          </p:spPr>
          <p:txBody>
            <a:bodyPr wrap="square" lIns="0" tIns="0" rIns="0" bIns="0" rtlCol="0" anchor="t">
              <a:spAutoFit/>
            </a:bodyPr>
            <a:lstStyle/>
            <a:p>
              <a:pPr algn="ctr">
                <a:lnSpc>
                  <a:spcPts val="8515"/>
                </a:lnSpc>
              </a:pPr>
              <a:r>
                <a:rPr lang="en-US" sz="7000" b="1" dirty="0" smtClean="0">
                  <a:solidFill>
                    <a:schemeClr val="bg1"/>
                  </a:solidFill>
                  <a:latin typeface="Poppins Bold" panose="00000800000000000000"/>
                  <a:cs typeface="Poppins Bold" panose="00000800000000000000"/>
                  <a:sym typeface="Poppins Bold" panose="00000800000000000000"/>
                </a:rPr>
                <a:t>IMPLEMENTATION</a:t>
              </a:r>
              <a:endParaRPr lang="en-US" sz="7000" dirty="0">
                <a:solidFill>
                  <a:schemeClr val="bg1"/>
                </a:solidFill>
              </a:endParaRPr>
            </a:p>
            <a:p>
              <a:pPr algn="ctr">
                <a:lnSpc>
                  <a:spcPts val="8515"/>
                </a:lnSpc>
              </a:pPr>
              <a:endParaRPr lang="en-US" sz="70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930535" y="1262094"/>
              <a:ext cx="18528743" cy="10031784"/>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000" dirty="0">
                  <a:solidFill>
                    <a:srgbClr val="0B192B"/>
                  </a:solidFill>
                  <a:latin typeface="Poppins Bold" panose="00000800000000000000" charset="0"/>
                  <a:cs typeface="Poppins Bold" panose="00000800000000000000" charset="0"/>
                </a:rPr>
                <a:t>Windows 10 virtual OT </a:t>
              </a:r>
              <a:r>
                <a:rPr lang="en-US" sz="3000" dirty="0" smtClean="0">
                  <a:solidFill>
                    <a:srgbClr val="0B192B"/>
                  </a:solidFill>
                  <a:latin typeface="Poppins Bold" panose="00000800000000000000" charset="0"/>
                  <a:cs typeface="Poppins Bold" panose="00000800000000000000" charset="0"/>
                </a:rPr>
                <a:t>setup</a:t>
              </a:r>
              <a:r>
                <a:rPr lang="en-US" sz="3000" dirty="0">
                  <a:solidFill>
                    <a:srgbClr val="0B192B"/>
                  </a:solidFill>
                  <a:latin typeface="Poppins Bold" panose="00000800000000000000" charset="0"/>
                  <a:cs typeface="Poppins Bold" panose="00000800000000000000" charset="0"/>
                </a:rPr>
                <a:t/>
              </a:r>
              <a:br>
                <a:rPr lang="en-US" sz="3000" dirty="0">
                  <a:solidFill>
                    <a:srgbClr val="0B192B"/>
                  </a:solidFill>
                  <a:latin typeface="Poppins Bold" panose="00000800000000000000" charset="0"/>
                  <a:cs typeface="Poppins Bold" panose="00000800000000000000" charset="0"/>
                </a:rPr>
              </a:br>
              <a:endParaRPr lang="en-US" sz="3000" dirty="0">
                <a:solidFill>
                  <a:srgbClr val="0B192B"/>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000" dirty="0">
                  <a:solidFill>
                    <a:srgbClr val="0B192B"/>
                  </a:solidFill>
                  <a:latin typeface="Poppins Bold" panose="00000800000000000000" charset="0"/>
                  <a:cs typeface="Poppins Bold" panose="00000800000000000000" charset="0"/>
                </a:rPr>
                <a:t>Tools used:</a:t>
              </a:r>
              <a:br>
                <a:rPr lang="en-US" sz="3000" dirty="0">
                  <a:solidFill>
                    <a:srgbClr val="0B192B"/>
                  </a:solidFill>
                  <a:latin typeface="Poppins Bold" panose="00000800000000000000" charset="0"/>
                  <a:cs typeface="Poppins Bold" panose="00000800000000000000" charset="0"/>
                </a:rPr>
              </a:br>
              <a:endParaRPr lang="en-US" sz="3000" dirty="0">
                <a:solidFill>
                  <a:srgbClr val="0B192B"/>
                </a:solidFill>
                <a:latin typeface="Poppins Bold" panose="00000800000000000000" charset="0"/>
                <a:cs typeface="Poppins Bold" panose="00000800000000000000" charset="0"/>
              </a:endParaRPr>
            </a:p>
            <a:p>
              <a:pPr marL="742950" lvl="1" indent="-285750">
                <a:buFont typeface="Courier New" panose="02070309020205020404" pitchFamily="49" charset="0"/>
                <a:buChar char="o"/>
              </a:pPr>
              <a:r>
                <a:rPr lang="en-US" sz="3000" dirty="0">
                  <a:solidFill>
                    <a:srgbClr val="0B192B"/>
                  </a:solidFill>
                  <a:latin typeface="Poppins" panose="00000500000000000000" charset="0"/>
                  <a:cs typeface="Poppins" panose="00000500000000000000" charset="0"/>
                </a:rPr>
                <a:t>Python 3.9</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marL="742950" lvl="1" indent="-285750">
                <a:buFont typeface="Courier New" panose="02070309020205020404" pitchFamily="49" charset="0"/>
                <a:buChar char="o"/>
              </a:pPr>
              <a:r>
                <a:rPr lang="en-US" sz="3000" dirty="0" err="1">
                  <a:solidFill>
                    <a:srgbClr val="0B192B"/>
                  </a:solidFill>
                  <a:latin typeface="Poppins" panose="00000500000000000000" charset="0"/>
                  <a:cs typeface="Poppins" panose="00000500000000000000" charset="0"/>
                </a:rPr>
                <a:t>psutil</a:t>
              </a:r>
              <a:r>
                <a:rPr lang="en-US" sz="3000" dirty="0">
                  <a:solidFill>
                    <a:srgbClr val="0B192B"/>
                  </a:solidFill>
                  <a:latin typeface="Poppins" panose="00000500000000000000" charset="0"/>
                  <a:cs typeface="Poppins" panose="00000500000000000000" charset="0"/>
                </a:rPr>
                <a:t>, Flask, </a:t>
              </a:r>
              <a:r>
                <a:rPr lang="en-US" sz="3200" dirty="0" err="1" smtClean="0">
                  <a:solidFill>
                    <a:srgbClr val="0A152F"/>
                  </a:solidFill>
                </a:rPr>
                <a:t>jsonify</a:t>
              </a:r>
              <a:r>
                <a:rPr lang="en-US" sz="3000" dirty="0">
                  <a:solidFill>
                    <a:srgbClr val="0B192B"/>
                  </a:solidFill>
                  <a:latin typeface="Poppins" panose="00000500000000000000" charset="0"/>
                  <a:cs typeface="Poppins" panose="00000500000000000000" charset="0"/>
                </a:rPr>
                <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marL="742950" lvl="1" indent="-285750">
                <a:buFont typeface="Courier New" panose="02070309020205020404" pitchFamily="49" charset="0"/>
                <a:buChar char="o"/>
              </a:pPr>
              <a:r>
                <a:rPr lang="en-US" sz="3000" dirty="0" err="1">
                  <a:solidFill>
                    <a:srgbClr val="0B192B"/>
                  </a:solidFill>
                  <a:latin typeface="Poppins" panose="00000500000000000000" charset="0"/>
                  <a:cs typeface="Poppins" panose="00000500000000000000" charset="0"/>
                </a:rPr>
                <a:t>Suricata</a:t>
              </a:r>
              <a:r>
                <a:rPr lang="en-US" sz="3000" dirty="0">
                  <a:solidFill>
                    <a:srgbClr val="0B192B"/>
                  </a:solidFill>
                  <a:latin typeface="Poppins" panose="00000500000000000000" charset="0"/>
                  <a:cs typeface="Poppins" panose="00000500000000000000" charset="0"/>
                </a:rPr>
                <a:t> IDS</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marL="742950" lvl="1" indent="-285750">
                <a:buFont typeface="Courier New" panose="02070309020205020404" pitchFamily="49" charset="0"/>
                <a:buChar char="o"/>
              </a:pPr>
              <a:r>
                <a:rPr lang="en-US" sz="3000" dirty="0" err="1">
                  <a:solidFill>
                    <a:srgbClr val="0B192B"/>
                  </a:solidFill>
                  <a:latin typeface="Poppins" panose="00000500000000000000" charset="0"/>
                  <a:cs typeface="Poppins" panose="00000500000000000000" charset="0"/>
                </a:rPr>
                <a:t>smtplib</a:t>
              </a:r>
              <a:r>
                <a:rPr lang="en-US" sz="3000" dirty="0">
                  <a:solidFill>
                    <a:srgbClr val="0B192B"/>
                  </a:solidFill>
                  <a:latin typeface="Poppins" panose="00000500000000000000" charset="0"/>
                  <a:cs typeface="Poppins" panose="00000500000000000000" charset="0"/>
                </a:rPr>
                <a:t>, plyer, pywin32</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marL="742950" lvl="1" indent="-285750">
                <a:buFont typeface="Courier New" panose="02070309020205020404" pitchFamily="49" charset="0"/>
                <a:buChar char="o"/>
              </a:pPr>
              <a:r>
                <a:rPr lang="en-US" sz="3000" dirty="0">
                  <a:solidFill>
                    <a:srgbClr val="0B192B"/>
                  </a:solidFill>
                  <a:latin typeface="Poppins" panose="00000500000000000000" charset="0"/>
                  <a:cs typeface="Poppins" panose="00000500000000000000" charset="0"/>
                </a:rPr>
                <a:t>Bootstrap (front-end)</a:t>
              </a:r>
              <a:r>
                <a:rPr lang="en-US" sz="3000" dirty="0">
                  <a:solidFill>
                    <a:srgbClr val="0B192B"/>
                  </a:solidFill>
                  <a:latin typeface="Poppins Bold" panose="00000800000000000000" charset="0"/>
                  <a:cs typeface="Poppins Bold" panose="00000800000000000000" charset="0"/>
                </a:rPr>
                <a:t/>
              </a:r>
              <a:br>
                <a:rPr lang="en-US" sz="3000" dirty="0">
                  <a:solidFill>
                    <a:srgbClr val="0B192B"/>
                  </a:solidFill>
                  <a:latin typeface="Poppins Bold" panose="00000800000000000000" charset="0"/>
                  <a:cs typeface="Poppins Bold" panose="00000800000000000000" charset="0"/>
                </a:rPr>
              </a:br>
              <a:endParaRPr lang="en-US" sz="3000" dirty="0">
                <a:solidFill>
                  <a:srgbClr val="0B192B"/>
                </a:solidFill>
                <a:latin typeface="Poppins Bold" panose="00000800000000000000" charset="0"/>
                <a:cs typeface="Poppins Bold" panose="00000800000000000000" charset="0"/>
              </a:endParaRPr>
            </a:p>
            <a:p>
              <a:pPr lvl="0"/>
              <a:endParaRPr lang="en-US" sz="3000" dirty="0">
                <a:solidFill>
                  <a:srgbClr val="0B192B"/>
                </a:solidFill>
                <a:latin typeface="Poppins Bold" panose="00000800000000000000" charset="0"/>
                <a:cs typeface="Poppins Bold" panose="00000800000000000000"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207099" y="1367126"/>
            <a:ext cx="17684451" cy="8500773"/>
            <a:chOff x="0" y="-1228448"/>
            <a:chExt cx="23579267" cy="11884756"/>
          </a:xfrm>
        </p:grpSpPr>
        <p:grpSp>
          <p:nvGrpSpPr>
            <p:cNvPr id="4" name="Group 4"/>
            <p:cNvGrpSpPr/>
            <p:nvPr/>
          </p:nvGrpSpPr>
          <p:grpSpPr>
            <a:xfrm>
              <a:off x="0" y="-235542"/>
              <a:ext cx="21165070" cy="10891850"/>
              <a:chOff x="0" y="-57150"/>
              <a:chExt cx="5135327" cy="2642713"/>
            </a:xfrm>
          </p:grpSpPr>
          <p:sp>
            <p:nvSpPr>
              <p:cNvPr id="7" name="Freeform 5"/>
              <p:cNvSpPr/>
              <p:nvPr/>
            </p:nvSpPr>
            <p:spPr>
              <a:xfrm>
                <a:off x="0" y="151063"/>
                <a:ext cx="5135327" cy="2434500"/>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87798" y="-1228448"/>
              <a:ext cx="23491469" cy="3328622"/>
            </a:xfrm>
            <a:prstGeom prst="rect">
              <a:avLst/>
            </a:prstGeom>
          </p:spPr>
          <p:txBody>
            <a:bodyPr wrap="square" lIns="0" tIns="0" rIns="0" bIns="0" rtlCol="0" anchor="t">
              <a:spAutoFit/>
            </a:bodyPr>
            <a:lstStyle/>
            <a:p>
              <a:pPr>
                <a:lnSpc>
                  <a:spcPts val="8515"/>
                </a:lnSpc>
              </a:pPr>
              <a:r>
                <a:rPr lang="en-US" sz="6500" b="1" dirty="0" smtClean="0">
                  <a:solidFill>
                    <a:schemeClr val="bg1"/>
                  </a:solidFill>
                  <a:latin typeface="Poppins Bold" panose="00000800000000000000"/>
                  <a:cs typeface="Poppins Bold" panose="00000800000000000000"/>
                  <a:sym typeface="Poppins Bold" panose="00000800000000000000"/>
                </a:rPr>
                <a:t>TOOLS &amp; TECHNOLOGIES</a:t>
              </a:r>
              <a:r>
                <a:rPr lang="en-US" sz="65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 </a:t>
              </a:r>
              <a:endParaRPr lang="en-US" sz="6500" dirty="0">
                <a:solidFill>
                  <a:schemeClr val="bg1"/>
                </a:solidFill>
              </a:endParaRPr>
            </a:p>
            <a:p>
              <a:pPr algn="ctr">
                <a:lnSpc>
                  <a:spcPts val="8515"/>
                </a:lnSpc>
              </a:pPr>
              <a:endParaRPr lang="en-US" sz="65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930487" y="1920509"/>
              <a:ext cx="10483426" cy="7099580"/>
            </a:xfrm>
            <a:prstGeom prst="rect">
              <a:avLst/>
            </a:prstGeom>
          </p:spPr>
          <p:txBody>
            <a:bodyPr wrap="square" lIns="0" tIns="0" rIns="0" bIns="0" rtlCol="0" anchor="t">
              <a:spAutoFit/>
            </a:bodyPr>
            <a:lstStyle/>
            <a:p>
              <a:pPr marL="285750" lvl="0" indent="-285750">
                <a:buFont typeface="Arial" panose="020B0604020202020204" pitchFamily="34" charset="0"/>
                <a:buChar char="•"/>
              </a:pPr>
              <a:r>
                <a:rPr lang="en-US" altLang="en-GB" sz="3000" b="1" dirty="0">
                  <a:solidFill>
                    <a:srgbClr val="0A152F"/>
                  </a:solidFill>
                  <a:latin typeface="+mj-lt"/>
                  <a:cs typeface="+mj-lt"/>
                </a:rPr>
                <a:t>psutil:</a:t>
              </a:r>
              <a:r>
                <a:rPr lang="en-US" altLang="en-GB" sz="3000" dirty="0">
                  <a:solidFill>
                    <a:srgbClr val="0A152F"/>
                  </a:solidFill>
                  <a:latin typeface="+mj-lt"/>
                  <a:cs typeface="+mj-lt"/>
                </a:rPr>
                <a:t> Live process monitoring</a:t>
              </a:r>
            </a:p>
            <a:p>
              <a:pPr marL="285750" lvl="0" indent="-285750">
                <a:buFont typeface="Arial" panose="020B0604020202020204" pitchFamily="34" charset="0"/>
                <a:buChar char="•"/>
              </a:pPr>
              <a:endParaRPr lang="en-US" altLang="en-GB" sz="3000" dirty="0">
                <a:solidFill>
                  <a:srgbClr val="0A152F"/>
                </a:solidFill>
                <a:latin typeface="+mj-lt"/>
                <a:cs typeface="+mj-lt"/>
              </a:endParaRPr>
            </a:p>
            <a:p>
              <a:pPr marL="285750" lvl="0" indent="-285750">
                <a:buFont typeface="Arial" panose="020B0604020202020204" pitchFamily="34" charset="0"/>
                <a:buChar char="•"/>
              </a:pPr>
              <a:r>
                <a:rPr lang="en-US" altLang="en-GB" sz="3000" b="1" dirty="0">
                  <a:solidFill>
                    <a:srgbClr val="0A152F"/>
                  </a:solidFill>
                  <a:latin typeface="+mj-lt"/>
                  <a:cs typeface="+mj-lt"/>
                </a:rPr>
                <a:t>Flask:</a:t>
              </a:r>
              <a:r>
                <a:rPr lang="en-US" altLang="en-GB" sz="3000" dirty="0">
                  <a:solidFill>
                    <a:srgbClr val="0A152F"/>
                  </a:solidFill>
                  <a:latin typeface="+mj-lt"/>
                  <a:cs typeface="+mj-lt"/>
                </a:rPr>
                <a:t> Web dashboard for analysis</a:t>
              </a:r>
            </a:p>
            <a:p>
              <a:pPr marL="285750" lvl="0" indent="-285750">
                <a:buFont typeface="Arial" panose="020B0604020202020204" pitchFamily="34" charset="0"/>
                <a:buChar char="•"/>
              </a:pPr>
              <a:endParaRPr lang="en-US" altLang="en-GB" sz="3000" dirty="0">
                <a:solidFill>
                  <a:srgbClr val="0A152F"/>
                </a:solidFill>
                <a:latin typeface="+mj-lt"/>
                <a:cs typeface="+mj-lt"/>
              </a:endParaRPr>
            </a:p>
            <a:p>
              <a:pPr marL="285750" lvl="0" indent="-285750">
                <a:buFont typeface="Arial" panose="020B0604020202020204" pitchFamily="34" charset="0"/>
                <a:buChar char="•"/>
              </a:pPr>
              <a:r>
                <a:rPr lang="en-US" altLang="en-GB" sz="3000" b="1" dirty="0">
                  <a:solidFill>
                    <a:srgbClr val="0A152F"/>
                  </a:solidFill>
                  <a:latin typeface="+mj-lt"/>
                  <a:cs typeface="+mj-lt"/>
                </a:rPr>
                <a:t>Suricata:</a:t>
              </a:r>
              <a:r>
                <a:rPr lang="en-US" altLang="en-GB" sz="3000" dirty="0">
                  <a:solidFill>
                    <a:srgbClr val="0A152F"/>
                  </a:solidFill>
                  <a:latin typeface="+mj-lt"/>
                  <a:cs typeface="+mj-lt"/>
                </a:rPr>
                <a:t> IDS with custom rules for</a:t>
              </a:r>
            </a:p>
            <a:p>
              <a:pPr marL="285750" lvl="0" indent="-285750">
                <a:buFont typeface="Arial" panose="020B0604020202020204" pitchFamily="34" charset="0"/>
                <a:buChar char="•"/>
              </a:pPr>
              <a:endParaRPr lang="en-US" altLang="en-GB" sz="3000" dirty="0">
                <a:solidFill>
                  <a:srgbClr val="0A152F"/>
                </a:solidFill>
                <a:latin typeface="+mj-lt"/>
                <a:cs typeface="+mj-lt"/>
              </a:endParaRPr>
            </a:p>
            <a:p>
              <a:pPr marL="285750" lvl="0" indent="-285750">
                <a:buFont typeface="Arial" panose="020B0604020202020204" pitchFamily="34" charset="0"/>
                <a:buChar char="•"/>
              </a:pPr>
              <a:r>
                <a:rPr lang="en-US" altLang="en-GB" sz="3000" dirty="0">
                  <a:solidFill>
                    <a:srgbClr val="0A152F"/>
                  </a:solidFill>
                  <a:latin typeface="+mj-lt"/>
                  <a:cs typeface="+mj-lt"/>
                </a:rPr>
                <a:t>Encoded PowerShell</a:t>
              </a:r>
            </a:p>
            <a:p>
              <a:pPr marL="285750" lvl="0" indent="-285750">
                <a:buFont typeface="Arial" panose="020B0604020202020204" pitchFamily="34" charset="0"/>
                <a:buChar char="•"/>
              </a:pPr>
              <a:endParaRPr lang="en-US" altLang="en-GB" sz="3000" dirty="0">
                <a:solidFill>
                  <a:srgbClr val="0A152F"/>
                </a:solidFill>
                <a:latin typeface="+mj-lt"/>
                <a:cs typeface="+mj-lt"/>
              </a:endParaRPr>
            </a:p>
            <a:p>
              <a:pPr marL="285750" lvl="0" indent="-285750">
                <a:buFont typeface="Arial" panose="020B0604020202020204" pitchFamily="34" charset="0"/>
                <a:buChar char="•"/>
              </a:pPr>
              <a:r>
                <a:rPr lang="en-US" altLang="en-GB" sz="3000" dirty="0">
                  <a:solidFill>
                    <a:srgbClr val="0A152F"/>
                  </a:solidFill>
                  <a:latin typeface="+mj-lt"/>
                  <a:cs typeface="+mj-lt"/>
                </a:rPr>
                <a:t>LOLBin (e.g., mshta, rundll32)</a:t>
              </a:r>
            </a:p>
            <a:p>
              <a:pPr marL="285750" lvl="0" indent="-285750">
                <a:buFont typeface="Arial" panose="020B0604020202020204" pitchFamily="34" charset="0"/>
                <a:buChar char="•"/>
              </a:pPr>
              <a:endParaRPr lang="en-US" altLang="en-GB" sz="3000" dirty="0">
                <a:solidFill>
                  <a:srgbClr val="0A152F"/>
                </a:solidFill>
                <a:latin typeface="+mj-lt"/>
                <a:cs typeface="+mj-lt"/>
              </a:endParaRPr>
            </a:p>
            <a:p>
              <a:pPr marL="285750" lvl="0" indent="-285750">
                <a:buFont typeface="Arial" panose="020B0604020202020204" pitchFamily="34" charset="0"/>
                <a:buChar char="•"/>
              </a:pPr>
              <a:r>
                <a:rPr lang="en-US" altLang="en-GB" sz="3000" dirty="0">
                  <a:solidFill>
                    <a:srgbClr val="0A152F"/>
                  </a:solidFill>
                  <a:latin typeface="+mj-lt"/>
                  <a:cs typeface="+mj-lt"/>
                </a:rPr>
                <a:t>WMI, registry abuse, suspicious DNS</a:t>
              </a:r>
            </a:p>
          </p:txBody>
        </p:sp>
      </p:grpSp>
      <p:sp>
        <p:nvSpPr>
          <p:cNvPr id="15" name="TextBox 8"/>
          <p:cNvSpPr txBox="1"/>
          <p:nvPr/>
        </p:nvSpPr>
        <p:spPr>
          <a:xfrm>
            <a:off x="9677364" y="3543271"/>
            <a:ext cx="7862570" cy="1384935"/>
          </a:xfrm>
          <a:prstGeom prst="rect">
            <a:avLst/>
          </a:prstGeom>
        </p:spPr>
        <p:txBody>
          <a:bodyPr wrap="square" lIns="0" tIns="0" rIns="0" bIns="0" rtlCol="0" anchor="t">
            <a:spAutoFit/>
          </a:bodyPr>
          <a:lstStyle/>
          <a:p>
            <a:pPr marL="285750" lvl="0" indent="-285750">
              <a:buFont typeface="Arial" panose="020B0604020202020204" pitchFamily="34" charset="0"/>
              <a:buChar char="•"/>
            </a:pPr>
            <a:r>
              <a:rPr lang="en-US" altLang="en-GB" sz="3000" b="1" dirty="0">
                <a:solidFill>
                  <a:srgbClr val="0A152F"/>
                </a:solidFill>
                <a:latin typeface="+mj-lt"/>
                <a:cs typeface="+mj-lt"/>
              </a:rPr>
              <a:t>smtplib:</a:t>
            </a:r>
            <a:r>
              <a:rPr lang="en-US" altLang="en-GB" sz="3000" dirty="0">
                <a:solidFill>
                  <a:srgbClr val="0A152F"/>
                </a:solidFill>
                <a:latin typeface="+mj-lt"/>
                <a:cs typeface="+mj-lt"/>
              </a:rPr>
              <a:t> Email notifications</a:t>
            </a:r>
          </a:p>
          <a:p>
            <a:pPr marL="285750" lvl="0" indent="-285750">
              <a:buFont typeface="Arial" panose="020B0604020202020204" pitchFamily="34" charset="0"/>
              <a:buChar char="•"/>
            </a:pPr>
            <a:endParaRPr lang="en-US" altLang="en-GB" sz="3000" dirty="0">
              <a:solidFill>
                <a:srgbClr val="0A152F"/>
              </a:solidFill>
              <a:latin typeface="+mj-lt"/>
              <a:cs typeface="+mj-lt"/>
            </a:endParaRPr>
          </a:p>
          <a:p>
            <a:pPr marL="285750" lvl="0" indent="-285750">
              <a:buFont typeface="Arial" panose="020B0604020202020204" pitchFamily="34" charset="0"/>
              <a:buChar char="•"/>
            </a:pPr>
            <a:r>
              <a:rPr lang="en-US" altLang="en-GB" sz="3000" b="1" dirty="0">
                <a:solidFill>
                  <a:srgbClr val="0A152F"/>
                </a:solidFill>
                <a:latin typeface="+mj-lt"/>
                <a:cs typeface="+mj-lt"/>
              </a:rPr>
              <a:t>plyer:</a:t>
            </a:r>
            <a:r>
              <a:rPr lang="en-US" altLang="en-GB" sz="3000" dirty="0">
                <a:solidFill>
                  <a:srgbClr val="0A152F"/>
                </a:solidFill>
                <a:latin typeface="+mj-lt"/>
                <a:cs typeface="+mj-lt"/>
              </a:rPr>
              <a:t> Desktop pop-up alerts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207099" y="571500"/>
            <a:ext cx="17618602" cy="8579559"/>
            <a:chOff x="0" y="-2443236"/>
            <a:chExt cx="23491468" cy="13099544"/>
          </a:xfrm>
        </p:grpSpPr>
        <p:grpSp>
          <p:nvGrpSpPr>
            <p:cNvPr id="4" name="Group 4"/>
            <p:cNvGrpSpPr/>
            <p:nvPr/>
          </p:nvGrpSpPr>
          <p:grpSpPr>
            <a:xfrm>
              <a:off x="0" y="-235542"/>
              <a:ext cx="21165070" cy="10891850"/>
              <a:chOff x="0" y="-57150"/>
              <a:chExt cx="5135327" cy="2642713"/>
            </a:xfrm>
          </p:grpSpPr>
          <p:sp>
            <p:nvSpPr>
              <p:cNvPr id="7" name="Freeform 5"/>
              <p:cNvSpPr/>
              <p:nvPr/>
            </p:nvSpPr>
            <p:spPr>
              <a:xfrm>
                <a:off x="0" y="254061"/>
                <a:ext cx="5135327" cy="2331502"/>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0" y="-2443236"/>
              <a:ext cx="23491468" cy="4992933"/>
            </a:xfrm>
            <a:prstGeom prst="rect">
              <a:avLst/>
            </a:prstGeom>
          </p:spPr>
          <p:txBody>
            <a:bodyPr wrap="square" lIns="0" tIns="0" rIns="0" bIns="0" rtlCol="0" anchor="t">
              <a:spAutoFit/>
            </a:bodyPr>
            <a:lstStyle/>
            <a:p>
              <a:pPr>
                <a:lnSpc>
                  <a:spcPts val="8515"/>
                </a:lnSpc>
              </a:pPr>
              <a:r>
                <a:rPr lang="en-US" sz="6500" b="1" dirty="0" smtClean="0">
                  <a:solidFill>
                    <a:schemeClr val="bg1"/>
                  </a:solidFill>
                  <a:latin typeface="Poppins Bold" panose="00000800000000000000"/>
                  <a:cs typeface="Poppins Bold" panose="00000800000000000000"/>
                  <a:sym typeface="Poppins Bold" panose="00000800000000000000"/>
                </a:rPr>
                <a:t>PROGRAMMING LANGUAGES, FRAMEWORKS </a:t>
              </a:r>
              <a:r>
                <a:rPr lang="en-US" sz="65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 </a:t>
              </a:r>
              <a:endParaRPr lang="en-US" sz="6500" dirty="0">
                <a:solidFill>
                  <a:schemeClr val="bg1"/>
                </a:solidFill>
              </a:endParaRPr>
            </a:p>
            <a:p>
              <a:pPr algn="ctr">
                <a:lnSpc>
                  <a:spcPts val="8515"/>
                </a:lnSpc>
              </a:pPr>
              <a:endParaRPr lang="en-US" sz="65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930535" y="2607869"/>
              <a:ext cx="18528743" cy="5756558"/>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Python 3.9</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Flask 2.0.1</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Bootstrap 5.1</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HTML, CSS, JavaScript</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207099" y="973680"/>
            <a:ext cx="17684449" cy="8177379"/>
            <a:chOff x="0" y="-1829175"/>
            <a:chExt cx="23579265" cy="12485483"/>
          </a:xfrm>
        </p:grpSpPr>
        <p:grpSp>
          <p:nvGrpSpPr>
            <p:cNvPr id="4" name="Group 4"/>
            <p:cNvGrpSpPr/>
            <p:nvPr/>
          </p:nvGrpSpPr>
          <p:grpSpPr>
            <a:xfrm>
              <a:off x="0" y="-235542"/>
              <a:ext cx="21165070" cy="10891850"/>
              <a:chOff x="0" y="-57150"/>
              <a:chExt cx="5135327" cy="2642713"/>
            </a:xfrm>
          </p:grpSpPr>
          <p:sp>
            <p:nvSpPr>
              <p:cNvPr id="7" name="Freeform 5"/>
              <p:cNvSpPr/>
              <p:nvPr/>
            </p:nvSpPr>
            <p:spPr>
              <a:xfrm>
                <a:off x="0" y="151063"/>
                <a:ext cx="5135327" cy="2434500"/>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87797" y="-1829175"/>
              <a:ext cx="23491468" cy="3328622"/>
            </a:xfrm>
            <a:prstGeom prst="rect">
              <a:avLst/>
            </a:prstGeom>
          </p:spPr>
          <p:txBody>
            <a:bodyPr wrap="square" lIns="0" tIns="0" rIns="0" bIns="0" rtlCol="0" anchor="t">
              <a:spAutoFit/>
            </a:bodyPr>
            <a:lstStyle/>
            <a:p>
              <a:pPr>
                <a:lnSpc>
                  <a:spcPts val="8515"/>
                </a:lnSpc>
              </a:pPr>
              <a:r>
                <a:rPr lang="en-US" sz="6500" b="1" dirty="0" smtClean="0">
                  <a:solidFill>
                    <a:schemeClr val="bg1"/>
                  </a:solidFill>
                  <a:latin typeface="Poppins Bold" panose="00000800000000000000"/>
                  <a:cs typeface="Poppins Bold" panose="00000800000000000000"/>
                  <a:sym typeface="Poppins Bold" panose="00000800000000000000"/>
                </a:rPr>
                <a:t>LIBRARIES/APIs</a:t>
              </a:r>
              <a:endParaRPr lang="en-US" sz="6500" dirty="0">
                <a:solidFill>
                  <a:schemeClr val="bg1"/>
                </a:solidFill>
              </a:endParaRPr>
            </a:p>
            <a:p>
              <a:pPr algn="ctr">
                <a:lnSpc>
                  <a:spcPts val="8515"/>
                </a:lnSpc>
              </a:pPr>
              <a:endParaRPr lang="en-US" sz="65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930535" y="1375275"/>
              <a:ext cx="18528743" cy="7401289"/>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500" dirty="0" err="1">
                  <a:solidFill>
                    <a:srgbClr val="0A152F"/>
                  </a:solidFill>
                  <a:latin typeface="Poppins Bold" panose="00000800000000000000" charset="0"/>
                  <a:cs typeface="Poppins Bold" panose="00000800000000000000" charset="0"/>
                </a:rPr>
                <a:t>psutil</a:t>
              </a:r>
              <a:r>
                <a:rPr lang="en-US" sz="3500" dirty="0">
                  <a:solidFill>
                    <a:srgbClr val="0A152F"/>
                  </a:solidFill>
                  <a:latin typeface="Poppins Bold" panose="00000800000000000000" charset="0"/>
                  <a:cs typeface="Poppins Bold" panose="00000800000000000000" charset="0"/>
                </a:rPr>
                <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err="1">
                  <a:solidFill>
                    <a:srgbClr val="0A152F"/>
                  </a:solidFill>
                  <a:latin typeface="Poppins Bold" panose="00000800000000000000" charset="0"/>
                  <a:cs typeface="Poppins Bold" panose="00000800000000000000" charset="0"/>
                </a:rPr>
                <a:t>smtplib</a:t>
              </a:r>
              <a:r>
                <a:rPr lang="en-US" sz="3500" dirty="0">
                  <a:solidFill>
                    <a:srgbClr val="0A152F"/>
                  </a:solidFill>
                  <a:latin typeface="Poppins Bold" panose="00000800000000000000" charset="0"/>
                  <a:cs typeface="Poppins Bold" panose="00000800000000000000" charset="0"/>
                </a:rPr>
                <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plyer</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pywin32</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500" dirty="0" smtClean="0">
                  <a:solidFill>
                    <a:srgbClr val="0A152F"/>
                  </a:solidFill>
                  <a:latin typeface="Poppins Bold" panose="00000800000000000000" charset="0"/>
                  <a:cs typeface="Poppins Bold" panose="00000800000000000000" charset="0"/>
                </a:rPr>
                <a:t>Flask</a:t>
              </a:r>
              <a:endParaRPr lang="en-US" sz="3500" dirty="0">
                <a:solidFill>
                  <a:srgbClr val="0A152F"/>
                </a:solidFill>
                <a:latin typeface="Poppins Bold" panose="00000800000000000000" charset="0"/>
                <a:cs typeface="Poppins Bold" panose="00000800000000000000"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207099" y="1367127"/>
            <a:ext cx="17684451" cy="7783932"/>
            <a:chOff x="0" y="-1228448"/>
            <a:chExt cx="23579267" cy="11884756"/>
          </a:xfrm>
        </p:grpSpPr>
        <p:grpSp>
          <p:nvGrpSpPr>
            <p:cNvPr id="4" name="Group 4"/>
            <p:cNvGrpSpPr/>
            <p:nvPr/>
          </p:nvGrpSpPr>
          <p:grpSpPr>
            <a:xfrm>
              <a:off x="0" y="-235542"/>
              <a:ext cx="21165070" cy="10891850"/>
              <a:chOff x="0" y="-57150"/>
              <a:chExt cx="5135327" cy="2642713"/>
            </a:xfrm>
          </p:grpSpPr>
          <p:sp>
            <p:nvSpPr>
              <p:cNvPr id="7" name="Freeform 5"/>
              <p:cNvSpPr/>
              <p:nvPr/>
            </p:nvSpPr>
            <p:spPr>
              <a:xfrm>
                <a:off x="0" y="151063"/>
                <a:ext cx="5135327" cy="2434500"/>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87798" y="-1228448"/>
              <a:ext cx="23491469" cy="3328622"/>
            </a:xfrm>
            <a:prstGeom prst="rect">
              <a:avLst/>
            </a:prstGeom>
          </p:spPr>
          <p:txBody>
            <a:bodyPr wrap="square" lIns="0" tIns="0" rIns="0" bIns="0" rtlCol="0" anchor="t">
              <a:spAutoFit/>
            </a:bodyPr>
            <a:lstStyle/>
            <a:p>
              <a:pPr>
                <a:lnSpc>
                  <a:spcPts val="8515"/>
                </a:lnSpc>
              </a:pPr>
              <a:r>
                <a:rPr lang="en-US" sz="6500" b="1" dirty="0" smtClean="0">
                  <a:solidFill>
                    <a:schemeClr val="bg1"/>
                  </a:solidFill>
                  <a:latin typeface="Poppins Bold" panose="00000800000000000000"/>
                  <a:cs typeface="Poppins Bold" panose="00000800000000000000"/>
                  <a:sym typeface="Poppins Bold" panose="00000800000000000000"/>
                </a:rPr>
                <a:t>SYSTEM DESIGN</a:t>
              </a:r>
              <a:endParaRPr lang="en-US" sz="6500" dirty="0">
                <a:solidFill>
                  <a:schemeClr val="bg1"/>
                </a:solidFill>
              </a:endParaRPr>
            </a:p>
            <a:p>
              <a:pPr algn="ctr">
                <a:lnSpc>
                  <a:spcPts val="8515"/>
                </a:lnSpc>
              </a:pPr>
              <a:endParaRPr lang="en-US" sz="65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930535" y="2302174"/>
              <a:ext cx="18528743" cy="5756558"/>
            </a:xfrm>
            <a:prstGeom prst="rect">
              <a:avLst/>
            </a:prstGeom>
          </p:spPr>
          <p:txBody>
            <a:bodyPr lIns="0" tIns="0" rIns="0" bIns="0" rtlCol="0" anchor="t">
              <a:spAutoFit/>
            </a:bodyPr>
            <a:lstStyle/>
            <a:p>
              <a:pPr marL="457200" lvl="0" indent="-457200">
                <a:buFont typeface="Arial" panose="020B0604020202020204" pitchFamily="34" charset="0"/>
                <a:buChar char="•"/>
              </a:pPr>
              <a:r>
                <a:rPr lang="en-US" sz="3500" dirty="0" smtClean="0">
                  <a:solidFill>
                    <a:srgbClr val="0B192B"/>
                  </a:solidFill>
                  <a:latin typeface="Poppins Bold" panose="00000800000000000000" charset="0"/>
                  <a:cs typeface="Poppins Bold" panose="00000800000000000000" charset="0"/>
                </a:rPr>
                <a:t>Data </a:t>
              </a:r>
              <a:r>
                <a:rPr lang="en-US" sz="3500" dirty="0">
                  <a:solidFill>
                    <a:srgbClr val="0B192B"/>
                  </a:solidFill>
                  <a:latin typeface="Poppins Bold" panose="00000800000000000000" charset="0"/>
                  <a:cs typeface="Poppins Bold" panose="00000800000000000000" charset="0"/>
                </a:rPr>
                <a:t>Flow Diagram:</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lvl="1"/>
              <a:r>
                <a:rPr lang="en-US" sz="3500" dirty="0">
                  <a:solidFill>
                    <a:srgbClr val="0B192B"/>
                  </a:solidFill>
                  <a:latin typeface="Poppins" panose="00000500000000000000" charset="0"/>
                  <a:cs typeface="Poppins" panose="00000500000000000000" charset="0"/>
                </a:rPr>
                <a:t>Input → Monitor/Analyzer → Flask → Admin Response</a:t>
              </a:r>
              <a:r>
                <a:rPr lang="en-US" sz="3500" dirty="0">
                  <a:solidFill>
                    <a:srgbClr val="0B192B"/>
                  </a:solidFill>
                  <a:latin typeface="Poppins Bold" panose="00000800000000000000" charset="0"/>
                  <a:cs typeface="Poppins Bold" panose="00000800000000000000" charset="0"/>
                </a:rPr>
                <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457200" lvl="0" indent="-45720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Use Case Diagram:</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r>
                <a:rPr lang="en-US" sz="3500" dirty="0" smtClean="0">
                  <a:solidFill>
                    <a:srgbClr val="0B192B"/>
                  </a:solidFill>
                  <a:latin typeface="Poppins Bold" panose="00000800000000000000" charset="0"/>
                  <a:cs typeface="Poppins Bold" panose="00000800000000000000" charset="0"/>
                </a:rPr>
                <a:t>    </a:t>
              </a:r>
              <a:r>
                <a:rPr lang="en-US" sz="3500" dirty="0" smtClean="0">
                  <a:solidFill>
                    <a:srgbClr val="0B192B"/>
                  </a:solidFill>
                  <a:latin typeface="Poppins" panose="00000500000000000000" charset="0"/>
                  <a:cs typeface="Poppins" panose="00000500000000000000" charset="0"/>
                </a:rPr>
                <a:t>Admin </a:t>
              </a:r>
              <a:r>
                <a:rPr lang="en-US" sz="3500" dirty="0">
                  <a:solidFill>
                    <a:srgbClr val="0B192B"/>
                  </a:solidFill>
                  <a:latin typeface="Poppins" panose="00000500000000000000" charset="0"/>
                  <a:cs typeface="Poppins" panose="00000500000000000000" charset="0"/>
                </a:rPr>
                <a:t>can: View alerts, Kill process, Block IP, View analysis</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356649" y="2772031"/>
            <a:ext cx="15018641" cy="6325303"/>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60"/>
                </a:lnSpc>
                <a:spcBef>
                  <a:spcPct val="0"/>
                </a:spcBef>
              </a:pPr>
              <a:endParaRPr>
                <a:solidFill>
                  <a:srgbClr val="0A152F"/>
                </a:solidFill>
              </a:endParaRPr>
            </a:p>
          </p:txBody>
        </p:sp>
      </p:grpSp>
      <p:sp>
        <p:nvSpPr>
          <p:cNvPr id="6" name="TextBox 6"/>
          <p:cNvSpPr txBox="1"/>
          <p:nvPr/>
        </p:nvSpPr>
        <p:spPr>
          <a:xfrm>
            <a:off x="381000" y="874712"/>
            <a:ext cx="11582348" cy="1231106"/>
          </a:xfrm>
          <a:prstGeom prst="rect">
            <a:avLst/>
          </a:prstGeom>
        </p:spPr>
        <p:txBody>
          <a:bodyPr lIns="0" tIns="0" rIns="0" bIns="0" rtlCol="0" anchor="t">
            <a:spAutoFit/>
          </a:bodyPr>
          <a:lstStyle/>
          <a:p>
            <a:pPr algn="ctr">
              <a:lnSpc>
                <a:spcPts val="10125"/>
              </a:lnSpc>
            </a:pPr>
            <a:r>
              <a:rPr lang="en-US" sz="7235" b="1" dirty="0">
                <a:solidFill>
                  <a:schemeClr val="bg1"/>
                </a:solidFill>
                <a:latin typeface="Poppins Bold" panose="00000800000000000000"/>
                <a:ea typeface="Poppins Bold" panose="00000800000000000000"/>
                <a:cs typeface="Poppins Bold" panose="00000800000000000000"/>
                <a:sym typeface="Poppins Bold" panose="00000800000000000000"/>
              </a:rPr>
              <a:t>TABLE OF CONTENTS</a:t>
            </a:r>
          </a:p>
        </p:txBody>
      </p:sp>
      <p:sp>
        <p:nvSpPr>
          <p:cNvPr id="7" name="TextBox 7"/>
          <p:cNvSpPr txBox="1"/>
          <p:nvPr/>
        </p:nvSpPr>
        <p:spPr>
          <a:xfrm>
            <a:off x="2871324" y="3605638"/>
            <a:ext cx="5586876" cy="5847755"/>
          </a:xfrm>
          <a:prstGeom prst="rect">
            <a:avLst/>
          </a:prstGeom>
        </p:spPr>
        <p:txBody>
          <a:bodyPr wrap="square" lIns="0" tIns="0" rIns="0" bIns="0" rtlCol="0" anchor="t">
            <a:spAutoFit/>
          </a:bodyPr>
          <a:lstStyle/>
          <a:p>
            <a:pPr marL="647700" lvl="1" indent="-323850">
              <a:lnSpc>
                <a:spcPts val="4200"/>
              </a:lnSpc>
              <a:buFont typeface="Arial" panose="020B0604020202020204"/>
              <a:buChar char="•"/>
            </a:pPr>
            <a:r>
              <a:rPr lang="en-US" sz="3000" dirty="0" smtClean="0">
                <a:solidFill>
                  <a:srgbClr val="0B192B"/>
                </a:solidFill>
                <a:latin typeface="Poppins Bold" panose="00000800000000000000"/>
                <a:ea typeface="Poppins Bold" panose="00000800000000000000"/>
                <a:cs typeface="Poppins Bold" panose="00000800000000000000"/>
                <a:sym typeface="Poppins Bold" panose="00000800000000000000"/>
              </a:rPr>
              <a:t>Introduction</a:t>
            </a:r>
          </a:p>
          <a:p>
            <a:pPr marL="647700" lvl="1" indent="-323850">
              <a:lnSpc>
                <a:spcPts val="4200"/>
              </a:lnSpc>
              <a:buFont typeface="Arial" panose="020B0604020202020204"/>
              <a:buChar char="•"/>
            </a:pPr>
            <a:r>
              <a:rPr lang="en-US" sz="3000" dirty="0">
                <a:solidFill>
                  <a:srgbClr val="0B192B"/>
                </a:solidFill>
                <a:latin typeface="Poppins Bold" panose="00000800000000000000" charset="0"/>
                <a:cs typeface="Poppins Bold" panose="00000800000000000000" charset="0"/>
              </a:rPr>
              <a:t>Background of the Problem</a:t>
            </a:r>
            <a:endParaRPr lang="en-US" sz="3000" dirty="0">
              <a:solidFill>
                <a:srgbClr val="0B192B"/>
              </a:solidFill>
              <a:latin typeface="Poppins Bold" panose="00000800000000000000" charset="0"/>
              <a:ea typeface="Poppins Bold" panose="00000800000000000000"/>
              <a:cs typeface="Poppins Bold" panose="00000800000000000000" charset="0"/>
              <a:sym typeface="Poppins Bold" panose="00000800000000000000"/>
            </a:endParaRPr>
          </a:p>
          <a:p>
            <a:pPr marL="647700" lvl="1" indent="-323850">
              <a:lnSpc>
                <a:spcPts val="4200"/>
              </a:lnSpc>
              <a:buFont typeface="Arial" panose="020B0604020202020204"/>
              <a:buChar char="•"/>
            </a:pPr>
            <a:r>
              <a:rPr lang="en-US" sz="3000" dirty="0">
                <a:solidFill>
                  <a:srgbClr val="0B192B"/>
                </a:solidFill>
                <a:latin typeface="Poppins Bold" panose="00000800000000000000" charset="0"/>
                <a:cs typeface="Poppins Bold" panose="00000800000000000000" charset="0"/>
              </a:rPr>
              <a:t>Project </a:t>
            </a:r>
            <a:r>
              <a:rPr lang="en-US" sz="3000" dirty="0" smtClean="0">
                <a:solidFill>
                  <a:srgbClr val="0B192B"/>
                </a:solidFill>
                <a:latin typeface="Poppins Bold" panose="00000800000000000000" charset="0"/>
                <a:cs typeface="Poppins Bold" panose="00000800000000000000" charset="0"/>
              </a:rPr>
              <a:t>Motivation</a:t>
            </a:r>
          </a:p>
          <a:p>
            <a:pPr marL="647700" lvl="1" indent="-323850">
              <a:lnSpc>
                <a:spcPts val="4200"/>
              </a:lnSpc>
              <a:buFont typeface="Arial" panose="020B0604020202020204"/>
              <a:buChar char="•"/>
            </a:pPr>
            <a:r>
              <a:rPr lang="en-US" sz="3000" dirty="0" smtClean="0">
                <a:solidFill>
                  <a:srgbClr val="0B192B"/>
                </a:solidFill>
                <a:latin typeface="Poppins Bold" panose="00000800000000000000" charset="0"/>
                <a:ea typeface="Poppins Bold" panose="00000800000000000000"/>
                <a:cs typeface="Poppins Bold" panose="00000800000000000000" charset="0"/>
                <a:sym typeface="Poppins Bold" panose="00000800000000000000"/>
              </a:rPr>
              <a:t>Problem Statement</a:t>
            </a:r>
            <a:endParaRPr lang="en-US" sz="3000" dirty="0">
              <a:solidFill>
                <a:srgbClr val="0B192B"/>
              </a:solidFill>
              <a:latin typeface="Poppins Bold" panose="00000800000000000000" charset="0"/>
              <a:ea typeface="Poppins Bold" panose="00000800000000000000"/>
              <a:cs typeface="Poppins Bold" panose="00000800000000000000" charset="0"/>
              <a:sym typeface="Poppins Bold" panose="00000800000000000000"/>
            </a:endParaRPr>
          </a:p>
          <a:p>
            <a:pPr marL="647700" lvl="1" indent="-323850">
              <a:lnSpc>
                <a:spcPts val="4200"/>
              </a:lnSpc>
              <a:buFont typeface="Arial" panose="020B0604020202020204"/>
              <a:buChar char="•"/>
            </a:pPr>
            <a:r>
              <a:rPr lang="en-US" sz="3000" dirty="0" smtClean="0">
                <a:solidFill>
                  <a:srgbClr val="0B192B"/>
                </a:solidFill>
                <a:latin typeface="Poppins Bold" panose="00000800000000000000" charset="0"/>
                <a:ea typeface="Poppins Bold" panose="00000800000000000000"/>
                <a:cs typeface="Poppins Bold" panose="00000800000000000000" charset="0"/>
                <a:sym typeface="Poppins Bold" panose="00000800000000000000"/>
              </a:rPr>
              <a:t>Objectives</a:t>
            </a:r>
            <a:endParaRPr lang="en-US" sz="3000" dirty="0">
              <a:solidFill>
                <a:srgbClr val="0B192B"/>
              </a:solidFill>
              <a:latin typeface="Poppins Bold" panose="00000800000000000000"/>
              <a:ea typeface="Poppins Bold" panose="00000800000000000000"/>
              <a:cs typeface="Poppins Bold" panose="00000800000000000000"/>
              <a:sym typeface="Poppins Bold" panose="00000800000000000000"/>
            </a:endParaRPr>
          </a:p>
          <a:p>
            <a:pPr marL="647700" lvl="1" indent="-323850" algn="l">
              <a:lnSpc>
                <a:spcPts val="4200"/>
              </a:lnSpc>
              <a:buFont typeface="Arial" panose="020B0604020202020204"/>
              <a:buChar char="•"/>
            </a:pPr>
            <a:r>
              <a:rPr lang="en-US" sz="3000" dirty="0" smtClean="0">
                <a:solidFill>
                  <a:srgbClr val="0B192B"/>
                </a:solidFill>
                <a:latin typeface="Poppins Bold" panose="00000800000000000000" charset="0"/>
                <a:ea typeface="Poppins Bold" panose="00000800000000000000"/>
                <a:cs typeface="Poppins Bold" panose="00000800000000000000" charset="0"/>
                <a:sym typeface="Poppins Bold" panose="00000800000000000000"/>
              </a:rPr>
              <a:t>Literature Review</a:t>
            </a:r>
          </a:p>
          <a:p>
            <a:pPr marL="647700" lvl="1" indent="-323850">
              <a:lnSpc>
                <a:spcPts val="4200"/>
              </a:lnSpc>
              <a:buFont typeface="Arial" panose="020B0604020202020204"/>
              <a:buChar char="•"/>
            </a:pPr>
            <a:r>
              <a:rPr lang="en-US" sz="3000" dirty="0">
                <a:solidFill>
                  <a:srgbClr val="0B192B"/>
                </a:solidFill>
                <a:latin typeface="Poppins Bold" panose="00000800000000000000" charset="0"/>
                <a:cs typeface="Poppins Bold" panose="00000800000000000000" charset="0"/>
              </a:rPr>
              <a:t>Existing Methods/Technologies</a:t>
            </a:r>
            <a:endParaRPr lang="en-US" sz="3000" dirty="0">
              <a:solidFill>
                <a:srgbClr val="0B192B"/>
              </a:solidFill>
              <a:latin typeface="Poppins Bold" panose="00000800000000000000" charset="0"/>
              <a:ea typeface="Poppins Bold" panose="00000800000000000000"/>
              <a:cs typeface="Poppins Bold" panose="00000800000000000000" charset="0"/>
              <a:sym typeface="Poppins Bold" panose="00000800000000000000"/>
            </a:endParaRPr>
          </a:p>
          <a:p>
            <a:pPr marL="647700" lvl="1" indent="-323850" algn="l">
              <a:lnSpc>
                <a:spcPts val="4200"/>
              </a:lnSpc>
              <a:buFont typeface="Arial" panose="020B0604020202020204"/>
              <a:buChar char="•"/>
            </a:pPr>
            <a:endParaRPr lang="en-US" sz="3000" dirty="0" smtClean="0">
              <a:solidFill>
                <a:srgbClr val="0B192B"/>
              </a:solidFill>
              <a:latin typeface="Poppins Bold" panose="00000800000000000000" charset="0"/>
              <a:ea typeface="Poppins Bold" panose="00000800000000000000"/>
              <a:cs typeface="Poppins Bold" panose="00000800000000000000" charset="0"/>
              <a:sym typeface="Poppins Bold" panose="00000800000000000000"/>
            </a:endParaRPr>
          </a:p>
          <a:p>
            <a:pPr lvl="0"/>
            <a:r>
              <a:rPr lang="en-US" sz="3000" dirty="0">
                <a:solidFill>
                  <a:srgbClr val="0B192B"/>
                </a:solidFill>
                <a:latin typeface="Poppins Bold" panose="00000800000000000000" charset="0"/>
                <a:cs typeface="Poppins Bold" panose="00000800000000000000" charset="0"/>
              </a:rPr>
              <a:t> </a:t>
            </a:r>
          </a:p>
        </p:txBody>
      </p:sp>
      <p:sp>
        <p:nvSpPr>
          <p:cNvPr id="8" name="TextBox 8"/>
          <p:cNvSpPr txBox="1"/>
          <p:nvPr/>
        </p:nvSpPr>
        <p:spPr>
          <a:xfrm>
            <a:off x="9625688" y="3605638"/>
            <a:ext cx="5309486" cy="4847481"/>
          </a:xfrm>
          <a:prstGeom prst="rect">
            <a:avLst/>
          </a:prstGeom>
        </p:spPr>
        <p:txBody>
          <a:bodyPr lIns="0" tIns="0" rIns="0" bIns="0" rtlCol="0" anchor="t">
            <a:spAutoFit/>
          </a:bodyPr>
          <a:lstStyle/>
          <a:p>
            <a:pPr marL="647700" lvl="1" indent="-323850" algn="l">
              <a:lnSpc>
                <a:spcPts val="4200"/>
              </a:lnSpc>
              <a:buFont typeface="Arial" panose="020B0604020202020204"/>
              <a:buChar char="•"/>
            </a:pPr>
            <a:r>
              <a:rPr lang="en-US" sz="3000" b="1" dirty="0" smtClean="0">
                <a:solidFill>
                  <a:srgbClr val="0A152F"/>
                </a:solidFill>
                <a:latin typeface="Poppins Bold" panose="00000800000000000000"/>
                <a:ea typeface="Poppins Bold" panose="00000800000000000000"/>
                <a:cs typeface="Poppins Bold" panose="00000800000000000000"/>
                <a:sym typeface="Poppins Bold" panose="00000800000000000000"/>
              </a:rPr>
              <a:t>Comparative Analysis</a:t>
            </a:r>
          </a:p>
          <a:p>
            <a:pPr marL="647700" lvl="1" indent="-323850">
              <a:lnSpc>
                <a:spcPts val="4200"/>
              </a:lnSpc>
              <a:buFont typeface="Arial" panose="020B0604020202020204"/>
              <a:buChar char="•"/>
            </a:pPr>
            <a:r>
              <a:rPr lang="en-US" sz="3000" b="1" dirty="0" smtClean="0">
                <a:solidFill>
                  <a:srgbClr val="0A152F"/>
                </a:solidFill>
                <a:latin typeface="Poppins Bold" panose="00000800000000000000"/>
                <a:ea typeface="Poppins Bold" panose="00000800000000000000"/>
                <a:cs typeface="Poppins Bold" panose="00000800000000000000"/>
                <a:sym typeface="Poppins Bold" panose="00000800000000000000"/>
              </a:rPr>
              <a:t>Proposed Solution</a:t>
            </a:r>
            <a:endParaRPr lang="en-US" sz="3000" b="1" dirty="0">
              <a:solidFill>
                <a:srgbClr val="0A152F"/>
              </a:solidFill>
              <a:latin typeface="Poppins Bold" panose="00000800000000000000"/>
              <a:ea typeface="Poppins Bold" panose="00000800000000000000"/>
              <a:cs typeface="Poppins Bold" panose="00000800000000000000"/>
              <a:sym typeface="Poppins Bold" panose="00000800000000000000"/>
            </a:endParaRPr>
          </a:p>
          <a:p>
            <a:pPr marL="647700" lvl="1" indent="-323850">
              <a:lnSpc>
                <a:spcPts val="4200"/>
              </a:lnSpc>
              <a:buFont typeface="Arial" panose="020B0604020202020204"/>
              <a:buChar char="•"/>
            </a:pPr>
            <a:r>
              <a:rPr lang="en-US" sz="3000" b="1" dirty="0" smtClean="0">
                <a:solidFill>
                  <a:srgbClr val="0A152F"/>
                </a:solidFill>
                <a:latin typeface="Poppins Bold" panose="00000800000000000000"/>
                <a:ea typeface="Poppins Bold" panose="00000800000000000000"/>
                <a:cs typeface="Poppins Bold" panose="00000800000000000000"/>
                <a:sym typeface="Poppins Bold" panose="00000800000000000000"/>
              </a:rPr>
              <a:t>Methodology &amp; </a:t>
            </a:r>
            <a:r>
              <a:rPr lang="en-US" sz="3000" b="1" dirty="0" smtClean="0">
                <a:solidFill>
                  <a:srgbClr val="0A152F"/>
                </a:solidFill>
                <a:latin typeface="Poppins Bold" panose="00000800000000000000" charset="0"/>
                <a:ea typeface="Poppins Bold" panose="00000800000000000000"/>
                <a:cs typeface="Poppins Bold" panose="00000800000000000000" charset="0"/>
                <a:sym typeface="Poppins Bold" panose="00000800000000000000"/>
              </a:rPr>
              <a:t>Architecture</a:t>
            </a:r>
          </a:p>
          <a:p>
            <a:pPr marL="647700" lvl="1" indent="-323850">
              <a:lnSpc>
                <a:spcPts val="4200"/>
              </a:lnSpc>
              <a:buFont typeface="Arial" panose="020B0604020202020204"/>
              <a:buChar char="•"/>
            </a:pPr>
            <a:r>
              <a:rPr lang="en-US" sz="3000" dirty="0" smtClean="0">
                <a:solidFill>
                  <a:srgbClr val="0A152F"/>
                </a:solidFill>
                <a:latin typeface="Poppins Bold" panose="00000800000000000000" charset="0"/>
                <a:cs typeface="Poppins Bold" panose="00000800000000000000" charset="0"/>
              </a:rPr>
              <a:t>Implementation</a:t>
            </a:r>
          </a:p>
          <a:p>
            <a:pPr marL="647700" lvl="1" indent="-323850">
              <a:lnSpc>
                <a:spcPts val="4200"/>
              </a:lnSpc>
              <a:buFont typeface="Arial" panose="020B0604020202020204"/>
              <a:buChar char="•"/>
            </a:pPr>
            <a:r>
              <a:rPr lang="en-US" sz="3000" b="1" dirty="0" smtClean="0">
                <a:solidFill>
                  <a:srgbClr val="0A152F"/>
                </a:solidFill>
                <a:latin typeface="Poppins Bold" panose="00000800000000000000" charset="0"/>
                <a:ea typeface="Poppins Bold" panose="00000800000000000000"/>
                <a:cs typeface="Poppins Bold" panose="00000800000000000000" charset="0"/>
                <a:sym typeface="Poppins Bold" panose="00000800000000000000"/>
              </a:rPr>
              <a:t>System Design</a:t>
            </a:r>
          </a:p>
          <a:p>
            <a:pPr marL="647700" lvl="1" indent="-323850">
              <a:lnSpc>
                <a:spcPts val="4200"/>
              </a:lnSpc>
              <a:buFont typeface="Arial" panose="020B0604020202020204"/>
              <a:buChar char="•"/>
            </a:pPr>
            <a:r>
              <a:rPr lang="en-US" sz="3000" dirty="0" smtClean="0">
                <a:solidFill>
                  <a:srgbClr val="0A152F"/>
                </a:solidFill>
                <a:latin typeface="Poppins Bold" panose="00000800000000000000" charset="0"/>
                <a:cs typeface="Poppins Bold" panose="00000800000000000000" charset="0"/>
              </a:rPr>
              <a:t>Screenshots &amp; Results</a:t>
            </a:r>
            <a:endParaRPr lang="en-US" sz="3000" b="1" dirty="0" smtClean="0">
              <a:solidFill>
                <a:srgbClr val="0A152F"/>
              </a:solidFill>
              <a:latin typeface="Poppins Bold" panose="00000800000000000000" charset="0"/>
              <a:ea typeface="Poppins Bold" panose="00000800000000000000"/>
              <a:cs typeface="Poppins Bold" panose="00000800000000000000" charset="0"/>
              <a:sym typeface="Poppins Bold" panose="00000800000000000000"/>
            </a:endParaRPr>
          </a:p>
          <a:p>
            <a:pPr marL="647700" lvl="1" indent="-323850">
              <a:lnSpc>
                <a:spcPts val="4200"/>
              </a:lnSpc>
              <a:buFont typeface="Arial" panose="020B0604020202020204"/>
              <a:buChar char="•"/>
            </a:pPr>
            <a:r>
              <a:rPr lang="en-US" sz="3000" dirty="0" smtClean="0">
                <a:solidFill>
                  <a:srgbClr val="0A152F"/>
                </a:solidFill>
                <a:latin typeface="Poppins Bold" panose="00000800000000000000" charset="0"/>
                <a:cs typeface="Poppins Bold" panose="00000800000000000000" charset="0"/>
              </a:rPr>
              <a:t>References</a:t>
            </a:r>
            <a:endParaRPr lang="en-US" sz="3000" b="1" dirty="0" smtClean="0">
              <a:solidFill>
                <a:srgbClr val="0A152F"/>
              </a:solidFill>
              <a:latin typeface="Poppins Bold" panose="00000800000000000000" charset="0"/>
              <a:ea typeface="Poppins Bold" panose="00000800000000000000"/>
              <a:cs typeface="Poppins Bold" panose="00000800000000000000" charset="0"/>
              <a:sym typeface="Poppins Bold" panose="00000800000000000000"/>
            </a:endParaRPr>
          </a:p>
          <a:p>
            <a:pPr marL="647700" lvl="1" indent="-323850" algn="l">
              <a:lnSpc>
                <a:spcPts val="4200"/>
              </a:lnSpc>
              <a:buFont typeface="Arial" panose="020B0604020202020204"/>
              <a:buChar char="•"/>
            </a:pPr>
            <a:r>
              <a:rPr lang="en-US" sz="3000" b="1" dirty="0" smtClean="0">
                <a:solidFill>
                  <a:srgbClr val="0A152F"/>
                </a:solidFill>
                <a:latin typeface="Poppins Bold" panose="00000800000000000000" charset="0"/>
                <a:ea typeface="Poppins Bold" panose="00000800000000000000"/>
                <a:cs typeface="Poppins Bold" panose="00000800000000000000" charset="0"/>
                <a:sym typeface="Poppins Bold" panose="00000800000000000000"/>
              </a:rPr>
              <a:t>Q&amp;A</a:t>
            </a:r>
            <a:endParaRPr lang="en-US" sz="3000" b="1" dirty="0">
              <a:solidFill>
                <a:srgbClr val="0A152F"/>
              </a:solidFill>
              <a:latin typeface="Poppins Bold" panose="00000800000000000000" charset="0"/>
              <a:ea typeface="Poppins Bold" panose="00000800000000000000"/>
              <a:cs typeface="Poppins Bold" panose="00000800000000000000" charset="0"/>
              <a:sym typeface="Poppins Bold" panose="0000080000000000000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207099" y="1367127"/>
            <a:ext cx="17684451" cy="7783932"/>
            <a:chOff x="0" y="-1228448"/>
            <a:chExt cx="23579267" cy="11884756"/>
          </a:xfrm>
        </p:grpSpPr>
        <p:grpSp>
          <p:nvGrpSpPr>
            <p:cNvPr id="4" name="Group 4"/>
            <p:cNvGrpSpPr/>
            <p:nvPr/>
          </p:nvGrpSpPr>
          <p:grpSpPr>
            <a:xfrm>
              <a:off x="0" y="-235542"/>
              <a:ext cx="21165070" cy="10891850"/>
              <a:chOff x="0" y="-57150"/>
              <a:chExt cx="5135327" cy="2642713"/>
            </a:xfrm>
          </p:grpSpPr>
          <p:sp>
            <p:nvSpPr>
              <p:cNvPr id="7" name="Freeform 5"/>
              <p:cNvSpPr/>
              <p:nvPr/>
            </p:nvSpPr>
            <p:spPr>
              <a:xfrm>
                <a:off x="0" y="151063"/>
                <a:ext cx="5135327" cy="2434500"/>
              </a:xfrm>
              <a:custGeom>
                <a:avLst/>
                <a:gdLst/>
                <a:ahLst/>
                <a:cxnLst/>
                <a:rect l="l" t="t" r="r" b="b"/>
                <a:pathLst>
                  <a:path w="5135327" h="2575645">
                    <a:moveTo>
                      <a:pt x="24874" y="0"/>
                    </a:moveTo>
                    <a:lnTo>
                      <a:pt x="5110453" y="0"/>
                    </a:lnTo>
                    <a:cubicBezTo>
                      <a:pt x="5117050" y="0"/>
                      <a:pt x="5123377" y="2621"/>
                      <a:pt x="5128042" y="7285"/>
                    </a:cubicBezTo>
                    <a:cubicBezTo>
                      <a:pt x="5132706" y="11950"/>
                      <a:pt x="5135327" y="18277"/>
                      <a:pt x="5135327" y="24874"/>
                    </a:cubicBezTo>
                    <a:lnTo>
                      <a:pt x="5135327" y="2550771"/>
                    </a:lnTo>
                    <a:cubicBezTo>
                      <a:pt x="5135327" y="2557368"/>
                      <a:pt x="5132706" y="2563695"/>
                      <a:pt x="5128042" y="2568360"/>
                    </a:cubicBezTo>
                    <a:cubicBezTo>
                      <a:pt x="5123377" y="2573024"/>
                      <a:pt x="5117050" y="2575645"/>
                      <a:pt x="5110453" y="2575645"/>
                    </a:cubicBezTo>
                    <a:lnTo>
                      <a:pt x="24874" y="2575645"/>
                    </a:lnTo>
                    <a:cubicBezTo>
                      <a:pt x="18277" y="2575645"/>
                      <a:pt x="11950" y="2573024"/>
                      <a:pt x="7285" y="2568360"/>
                    </a:cubicBezTo>
                    <a:cubicBezTo>
                      <a:pt x="2621" y="2563695"/>
                      <a:pt x="0" y="2557368"/>
                      <a:pt x="0" y="2550771"/>
                    </a:cubicBezTo>
                    <a:lnTo>
                      <a:pt x="0" y="24874"/>
                    </a:lnTo>
                    <a:cubicBezTo>
                      <a:pt x="0" y="18277"/>
                      <a:pt x="2621" y="11950"/>
                      <a:pt x="7285" y="7285"/>
                    </a:cubicBezTo>
                    <a:cubicBezTo>
                      <a:pt x="11950" y="2621"/>
                      <a:pt x="18277" y="0"/>
                      <a:pt x="24874" y="0"/>
                    </a:cubicBezTo>
                    <a:close/>
                  </a:path>
                </a:pathLst>
              </a:custGeom>
              <a:solidFill>
                <a:srgbClr val="FFFFFF">
                  <a:alpha val="74902"/>
                </a:srgbClr>
              </a:solidFill>
            </p:spPr>
          </p:sp>
          <p:sp>
            <p:nvSpPr>
              <p:cNvPr id="8" name="TextBox 6"/>
              <p:cNvSpPr txBox="1"/>
              <p:nvPr/>
            </p:nvSpPr>
            <p:spPr>
              <a:xfrm>
                <a:off x="0" y="-57150"/>
                <a:ext cx="5135327" cy="2632795"/>
              </a:xfrm>
              <a:prstGeom prst="rect">
                <a:avLst/>
              </a:prstGeom>
            </p:spPr>
            <p:txBody>
              <a:bodyPr lIns="50800" tIns="50800" rIns="50800" bIns="50800" rtlCol="0" anchor="ctr"/>
              <a:lstStyle/>
              <a:p>
                <a:pPr algn="ctr">
                  <a:lnSpc>
                    <a:spcPts val="2660"/>
                  </a:lnSpc>
                  <a:spcBef>
                    <a:spcPct val="0"/>
                  </a:spcBef>
                </a:pPr>
                <a:endParaRPr/>
              </a:p>
            </p:txBody>
          </p:sp>
        </p:grpSp>
        <p:sp>
          <p:nvSpPr>
            <p:cNvPr id="5" name="TextBox 7"/>
            <p:cNvSpPr txBox="1"/>
            <p:nvPr/>
          </p:nvSpPr>
          <p:spPr>
            <a:xfrm>
              <a:off x="87798" y="-1228448"/>
              <a:ext cx="23491469" cy="3328622"/>
            </a:xfrm>
            <a:prstGeom prst="rect">
              <a:avLst/>
            </a:prstGeom>
          </p:spPr>
          <p:txBody>
            <a:bodyPr wrap="square" lIns="0" tIns="0" rIns="0" bIns="0" rtlCol="0" anchor="t">
              <a:spAutoFit/>
            </a:bodyPr>
            <a:lstStyle/>
            <a:p>
              <a:pPr>
                <a:lnSpc>
                  <a:spcPts val="8515"/>
                </a:lnSpc>
              </a:pPr>
              <a:r>
                <a:rPr lang="en-US" sz="6500" b="1" dirty="0" smtClean="0">
                  <a:solidFill>
                    <a:schemeClr val="bg1"/>
                  </a:solidFill>
                  <a:latin typeface="Poppins Bold" panose="00000800000000000000"/>
                  <a:cs typeface="Poppins Bold" panose="00000800000000000000"/>
                  <a:sym typeface="Poppins Bold" panose="00000800000000000000"/>
                </a:rPr>
                <a:t>SYSTEM COMPONENTS AND GUI</a:t>
              </a:r>
              <a:endParaRPr lang="en-US" sz="6500" dirty="0">
                <a:solidFill>
                  <a:schemeClr val="bg1"/>
                </a:solidFill>
              </a:endParaRPr>
            </a:p>
            <a:p>
              <a:pPr algn="ctr">
                <a:lnSpc>
                  <a:spcPts val="8515"/>
                </a:lnSpc>
              </a:pPr>
              <a:endParaRPr lang="en-US" sz="65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6" name="TextBox 8"/>
            <p:cNvSpPr txBox="1"/>
            <p:nvPr/>
          </p:nvSpPr>
          <p:spPr>
            <a:xfrm>
              <a:off x="930535" y="1375275"/>
              <a:ext cx="18528743" cy="7401289"/>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500" dirty="0" smtClean="0">
                  <a:solidFill>
                    <a:srgbClr val="0A152F"/>
                  </a:solidFill>
                  <a:latin typeface="Poppins Bold" panose="00000800000000000000" charset="0"/>
                  <a:cs typeface="Poppins Bold" panose="00000800000000000000" charset="0"/>
                </a:rPr>
                <a:t>Process </a:t>
              </a:r>
              <a:r>
                <a:rPr lang="en-US" sz="3500" dirty="0">
                  <a:solidFill>
                    <a:srgbClr val="0A152F"/>
                  </a:solidFill>
                  <a:latin typeface="Poppins Bold" panose="00000800000000000000" charset="0"/>
                  <a:cs typeface="Poppins Bold" panose="00000800000000000000" charset="0"/>
                </a:rPr>
                <a:t>Monitor</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Memory Analyzer</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err="1">
                  <a:solidFill>
                    <a:srgbClr val="0A152F"/>
                  </a:solidFill>
                  <a:latin typeface="Poppins Bold" panose="00000800000000000000" charset="0"/>
                  <a:cs typeface="Poppins Bold" panose="00000800000000000000" charset="0"/>
                </a:rPr>
                <a:t>Suricata</a:t>
              </a:r>
              <a:r>
                <a:rPr lang="en-US" sz="3500" dirty="0">
                  <a:solidFill>
                    <a:srgbClr val="0A152F"/>
                  </a:solidFill>
                  <a:latin typeface="Poppins Bold" panose="00000800000000000000" charset="0"/>
                  <a:cs typeface="Poppins Bold" panose="00000800000000000000" charset="0"/>
                </a:rPr>
                <a:t> Integration</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Alert System</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Dashboard (Home, Processes, Memory, Network)</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52400" y="163635"/>
            <a:ext cx="17225141" cy="9247064"/>
            <a:chOff x="-1417147" y="-94740"/>
            <a:chExt cx="22966855" cy="12932584"/>
          </a:xfrm>
        </p:grpSpPr>
        <p:sp>
          <p:nvSpPr>
            <p:cNvPr id="4" name="TextBox 4"/>
            <p:cNvSpPr txBox="1"/>
            <p:nvPr/>
          </p:nvSpPr>
          <p:spPr>
            <a:xfrm>
              <a:off x="-1417147" y="-94740"/>
              <a:ext cx="19913601" cy="1812461"/>
            </a:xfrm>
            <a:prstGeom prst="rect">
              <a:avLst/>
            </a:prstGeom>
          </p:spPr>
          <p:txBody>
            <a:bodyPr wrap="square" lIns="0" tIns="0" rIns="0" bIns="0" rtlCol="0" anchor="t">
              <a:spAutoFit/>
            </a:bodyPr>
            <a:lstStyle/>
            <a:p>
              <a:pPr algn="ctr">
                <a:lnSpc>
                  <a:spcPts val="10595"/>
                </a:lnSpc>
              </a:pPr>
              <a:r>
                <a:rPr lang="en-US" sz="6000" b="1" dirty="0" smtClean="0">
                  <a:solidFill>
                    <a:srgbClr val="FFFFFF"/>
                  </a:solidFill>
                  <a:latin typeface="Poppins Bold" panose="00000800000000000000"/>
                  <a:ea typeface="Poppins Bold" panose="00000800000000000000"/>
                  <a:cs typeface="Poppins Bold" panose="00000800000000000000"/>
                  <a:sym typeface="Poppins Bold" panose="00000800000000000000"/>
                </a:rPr>
                <a:t>COMPARATIVE RESULTS &amp; GRAPHS</a:t>
              </a:r>
              <a:endParaRPr lang="en-US" sz="6000" b="1" dirty="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grpSp>
          <p:nvGrpSpPr>
            <p:cNvPr id="5" name="Group 5"/>
            <p:cNvGrpSpPr/>
            <p:nvPr/>
          </p:nvGrpSpPr>
          <p:grpSpPr>
            <a:xfrm>
              <a:off x="-213653" y="1240524"/>
              <a:ext cx="21763361" cy="11597320"/>
              <a:chOff x="-42203" y="-57150"/>
              <a:chExt cx="4298935" cy="2290829"/>
            </a:xfrm>
          </p:grpSpPr>
          <p:sp>
            <p:nvSpPr>
              <p:cNvPr id="7" name="Freeform 6"/>
              <p:cNvSpPr/>
              <p:nvPr/>
            </p:nvSpPr>
            <p:spPr>
              <a:xfrm>
                <a:off x="-42203" y="131372"/>
                <a:ext cx="4256732" cy="2102307"/>
              </a:xfrm>
              <a:custGeom>
                <a:avLst/>
                <a:gdLst/>
                <a:ahLst/>
                <a:cxnLst/>
                <a:rect l="l" t="t" r="r" b="b"/>
                <a:pathLst>
                  <a:path w="4256732" h="2233679">
                    <a:moveTo>
                      <a:pt x="24430" y="0"/>
                    </a:moveTo>
                    <a:lnTo>
                      <a:pt x="4232303" y="0"/>
                    </a:lnTo>
                    <a:cubicBezTo>
                      <a:pt x="4238782" y="0"/>
                      <a:pt x="4244996" y="2574"/>
                      <a:pt x="4249577" y="7155"/>
                    </a:cubicBezTo>
                    <a:cubicBezTo>
                      <a:pt x="4254159" y="11737"/>
                      <a:pt x="4256732" y="17950"/>
                      <a:pt x="4256732" y="24430"/>
                    </a:cubicBezTo>
                    <a:lnTo>
                      <a:pt x="4256732" y="2209249"/>
                    </a:lnTo>
                    <a:cubicBezTo>
                      <a:pt x="4256732" y="2215728"/>
                      <a:pt x="4254159" y="2221942"/>
                      <a:pt x="4249577" y="2226523"/>
                    </a:cubicBezTo>
                    <a:cubicBezTo>
                      <a:pt x="4244996" y="2231105"/>
                      <a:pt x="4238782" y="2233679"/>
                      <a:pt x="4232303" y="2233679"/>
                    </a:cubicBezTo>
                    <a:lnTo>
                      <a:pt x="24430" y="2233679"/>
                    </a:lnTo>
                    <a:cubicBezTo>
                      <a:pt x="17950" y="2233679"/>
                      <a:pt x="11737" y="2231105"/>
                      <a:pt x="7155" y="2226523"/>
                    </a:cubicBezTo>
                    <a:cubicBezTo>
                      <a:pt x="2574" y="2221942"/>
                      <a:pt x="0" y="2215728"/>
                      <a:pt x="0" y="2209249"/>
                    </a:cubicBezTo>
                    <a:lnTo>
                      <a:pt x="0" y="24430"/>
                    </a:lnTo>
                    <a:cubicBezTo>
                      <a:pt x="0" y="17950"/>
                      <a:pt x="2574" y="11737"/>
                      <a:pt x="7155" y="7155"/>
                    </a:cubicBezTo>
                    <a:cubicBezTo>
                      <a:pt x="11737" y="2574"/>
                      <a:pt x="17950" y="0"/>
                      <a:pt x="24430" y="0"/>
                    </a:cubicBezTo>
                    <a:close/>
                  </a:path>
                </a:pathLst>
              </a:custGeom>
              <a:solidFill>
                <a:srgbClr val="FFFFFF">
                  <a:alpha val="74902"/>
                </a:srgbClr>
              </a:solidFill>
            </p:spPr>
          </p:sp>
          <p:sp>
            <p:nvSpPr>
              <p:cNvPr id="8" name="TextBox 7"/>
              <p:cNvSpPr txBox="1"/>
              <p:nvPr/>
            </p:nvSpPr>
            <p:spPr>
              <a:xfrm>
                <a:off x="0" y="-57150"/>
                <a:ext cx="4256732" cy="2290829"/>
              </a:xfrm>
              <a:prstGeom prst="rect">
                <a:avLst/>
              </a:prstGeom>
            </p:spPr>
            <p:txBody>
              <a:bodyPr lIns="50800" tIns="50800" rIns="50800" bIns="50800" rtlCol="0" anchor="ctr"/>
              <a:lstStyle/>
              <a:p>
                <a:pPr algn="ctr">
                  <a:lnSpc>
                    <a:spcPts val="2660"/>
                  </a:lnSpc>
                  <a:spcBef>
                    <a:spcPct val="0"/>
                  </a:spcBef>
                </a:pPr>
                <a:endParaRPr/>
              </a:p>
            </p:txBody>
          </p:sp>
        </p:grpSp>
        <p:sp>
          <p:nvSpPr>
            <p:cNvPr id="6" name="TextBox 8"/>
            <p:cNvSpPr txBox="1"/>
            <p:nvPr/>
          </p:nvSpPr>
          <p:spPr>
            <a:xfrm>
              <a:off x="1203491" y="3889023"/>
              <a:ext cx="18552600" cy="586144"/>
            </a:xfrm>
            <a:prstGeom prst="rect">
              <a:avLst/>
            </a:prstGeom>
          </p:spPr>
          <p:txBody>
            <a:bodyPr lIns="0" tIns="0" rIns="0" bIns="0" rtlCol="0" anchor="t">
              <a:spAutoFit/>
            </a:bodyPr>
            <a:lstStyle/>
            <a:p>
              <a:pPr marL="280670" lvl="1" algn="l">
                <a:lnSpc>
                  <a:spcPts val="3640"/>
                </a:lnSpc>
              </a:pPr>
              <a:endParaRPr lang="en-US" sz="2600" dirty="0">
                <a:solidFill>
                  <a:srgbClr val="0A152F"/>
                </a:solidFill>
                <a:latin typeface="Poppins" panose="00000500000000000000"/>
                <a:ea typeface="Poppins" panose="00000500000000000000"/>
                <a:cs typeface="Poppins" panose="00000500000000000000"/>
                <a:sym typeface="Poppins" panose="00000500000000000000"/>
              </a:endParaRPr>
            </a:p>
          </p:txBody>
        </p:sp>
      </p:grpSp>
      <p:graphicFrame>
        <p:nvGraphicFramePr>
          <p:cNvPr id="10" name="Table 9"/>
          <p:cNvGraphicFramePr>
            <a:graphicFrameLocks noGrp="1"/>
          </p:cNvGraphicFramePr>
          <p:nvPr/>
        </p:nvGraphicFramePr>
        <p:xfrm>
          <a:off x="2286000" y="2545535"/>
          <a:ext cx="12725400" cy="401971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1164755">
                <a:tc>
                  <a:txBody>
                    <a:bodyPr/>
                    <a:lstStyle/>
                    <a:p>
                      <a:pPr algn="ctr">
                        <a:lnSpc>
                          <a:spcPct val="115000"/>
                        </a:lnSpc>
                        <a:spcAft>
                          <a:spcPts val="0"/>
                        </a:spcAft>
                      </a:pPr>
                      <a:r>
                        <a:rPr lang="en-US" sz="3500" b="1" dirty="0">
                          <a:solidFill>
                            <a:srgbClr val="0B192B"/>
                          </a:solidFill>
                          <a:effectLst/>
                          <a:latin typeface="Poppins Bold" panose="00000800000000000000" charset="0"/>
                          <a:ea typeface="Arial" panose="020B0604020202020204" pitchFamily="34" charset="0"/>
                          <a:cs typeface="Poppins Bold" panose="00000800000000000000" charset="0"/>
                        </a:rPr>
                        <a:t>Module</a:t>
                      </a:r>
                      <a:endParaRPr lang="en-US" sz="3500" dirty="0">
                        <a:solidFill>
                          <a:srgbClr val="0B192B"/>
                        </a:solidFill>
                        <a:effectLst/>
                        <a:latin typeface="Poppins Bold" panose="00000800000000000000" charset="0"/>
                        <a:ea typeface="Arial" panose="020B0604020202020204" pitchFamily="34" charset="0"/>
                        <a:cs typeface="Poppins Bold" panose="00000800000000000000" charset="0"/>
                      </a:endParaRPr>
                    </a:p>
                  </a:txBody>
                  <a:tcPr marL="63500" marR="63500" marT="63500" marB="63500"/>
                </a:tc>
                <a:tc>
                  <a:txBody>
                    <a:bodyPr/>
                    <a:lstStyle/>
                    <a:p>
                      <a:pPr algn="ctr">
                        <a:lnSpc>
                          <a:spcPct val="115000"/>
                        </a:lnSpc>
                        <a:spcAft>
                          <a:spcPts val="0"/>
                        </a:spcAft>
                      </a:pPr>
                      <a:r>
                        <a:rPr lang="en-US" sz="3500" b="1" dirty="0">
                          <a:solidFill>
                            <a:srgbClr val="0B192B"/>
                          </a:solidFill>
                          <a:effectLst/>
                          <a:latin typeface="Poppins Bold" panose="00000800000000000000" charset="0"/>
                          <a:ea typeface="Arial" panose="020B0604020202020204" pitchFamily="34" charset="0"/>
                          <a:cs typeface="Poppins Bold" panose="00000800000000000000" charset="0"/>
                        </a:rPr>
                        <a:t>Accuracy</a:t>
                      </a:r>
                      <a:endParaRPr lang="en-US" sz="3500" dirty="0">
                        <a:solidFill>
                          <a:srgbClr val="0B192B"/>
                        </a:solidFill>
                        <a:effectLst/>
                        <a:latin typeface="Poppins Bold" panose="00000800000000000000" charset="0"/>
                        <a:ea typeface="Arial" panose="020B0604020202020204" pitchFamily="34" charset="0"/>
                        <a:cs typeface="Poppins Bold" panose="00000800000000000000" charset="0"/>
                      </a:endParaRPr>
                    </a:p>
                  </a:txBody>
                  <a:tcPr marL="63500" marR="63500" marT="63500" marB="63500"/>
                </a:tc>
                <a:tc>
                  <a:txBody>
                    <a:bodyPr/>
                    <a:lstStyle/>
                    <a:p>
                      <a:pPr algn="ctr">
                        <a:lnSpc>
                          <a:spcPct val="115000"/>
                        </a:lnSpc>
                        <a:spcAft>
                          <a:spcPts val="0"/>
                        </a:spcAft>
                      </a:pPr>
                      <a:r>
                        <a:rPr lang="en-US" sz="3500" b="1" dirty="0">
                          <a:solidFill>
                            <a:srgbClr val="0B192B"/>
                          </a:solidFill>
                          <a:effectLst/>
                          <a:latin typeface="Poppins Bold" panose="00000800000000000000" charset="0"/>
                          <a:ea typeface="Arial" panose="020B0604020202020204" pitchFamily="34" charset="0"/>
                          <a:cs typeface="Poppins Bold" panose="00000800000000000000" charset="0"/>
                        </a:rPr>
                        <a:t>CPU</a:t>
                      </a:r>
                      <a:endParaRPr lang="en-US" sz="3500" dirty="0">
                        <a:solidFill>
                          <a:srgbClr val="0B192B"/>
                        </a:solidFill>
                        <a:effectLst/>
                        <a:latin typeface="Poppins Bold" panose="00000800000000000000" charset="0"/>
                        <a:ea typeface="Arial" panose="020B0604020202020204" pitchFamily="34" charset="0"/>
                        <a:cs typeface="Poppins Bold" panose="00000800000000000000" charset="0"/>
                      </a:endParaRPr>
                    </a:p>
                  </a:txBody>
                  <a:tcPr marL="63500" marR="63500" marT="63500" marB="63500"/>
                </a:tc>
                <a:tc>
                  <a:txBody>
                    <a:bodyPr/>
                    <a:lstStyle/>
                    <a:p>
                      <a:pPr algn="ctr">
                        <a:lnSpc>
                          <a:spcPct val="115000"/>
                        </a:lnSpc>
                        <a:spcAft>
                          <a:spcPts val="0"/>
                        </a:spcAft>
                      </a:pPr>
                      <a:r>
                        <a:rPr lang="en-US" sz="3500" b="1" dirty="0">
                          <a:solidFill>
                            <a:srgbClr val="0B192B"/>
                          </a:solidFill>
                          <a:effectLst/>
                          <a:latin typeface="Poppins Bold" panose="00000800000000000000" charset="0"/>
                          <a:ea typeface="Arial" panose="020B0604020202020204" pitchFamily="34" charset="0"/>
                          <a:cs typeface="Poppins Bold" panose="00000800000000000000" charset="0"/>
                        </a:rPr>
                        <a:t>RAM</a:t>
                      </a:r>
                      <a:endParaRPr lang="en-US" sz="3500" dirty="0">
                        <a:solidFill>
                          <a:srgbClr val="0B192B"/>
                        </a:solidFill>
                        <a:effectLst/>
                        <a:latin typeface="Poppins Bold" panose="00000800000000000000" charset="0"/>
                        <a:ea typeface="Arial" panose="020B0604020202020204" pitchFamily="34" charset="0"/>
                        <a:cs typeface="Poppins Bold" panose="00000800000000000000" charset="0"/>
                      </a:endParaRPr>
                    </a:p>
                  </a:txBody>
                  <a:tcPr marL="63500" marR="63500" marT="63500" marB="63500"/>
                </a:tc>
                <a:extLst>
                  <a:ext uri="{0D108BD9-81ED-4DB2-BD59-A6C34878D82A}">
                    <a16:rowId xmlns:a16="http://schemas.microsoft.com/office/drawing/2014/main" val="10000"/>
                  </a:ext>
                </a:extLst>
              </a:tr>
              <a:tr h="1676400">
                <a:tc>
                  <a:txBody>
                    <a:bodyPr/>
                    <a:lstStyle/>
                    <a:p>
                      <a:pPr>
                        <a:lnSpc>
                          <a:spcPct val="115000"/>
                        </a:lnSpc>
                        <a:spcAft>
                          <a:spcPts val="0"/>
                        </a:spcAft>
                      </a:pPr>
                      <a:r>
                        <a:rPr lang="en-US" sz="3000" dirty="0">
                          <a:solidFill>
                            <a:srgbClr val="0B192B"/>
                          </a:solidFill>
                          <a:effectLst/>
                          <a:latin typeface="Poppins" panose="00000500000000000000" charset="0"/>
                          <a:ea typeface="Arial" panose="020B0604020202020204" pitchFamily="34" charset="0"/>
                          <a:cs typeface="Poppins" panose="00000500000000000000" charset="0"/>
                        </a:rPr>
                        <a:t>Memory Forensics</a:t>
                      </a:r>
                    </a:p>
                  </a:txBody>
                  <a:tcPr marL="63500" marR="63500" marT="63500" marB="63500"/>
                </a:tc>
                <a:tc>
                  <a:txBody>
                    <a:bodyPr/>
                    <a:lstStyle/>
                    <a:p>
                      <a:pPr>
                        <a:lnSpc>
                          <a:spcPct val="115000"/>
                        </a:lnSpc>
                        <a:spcAft>
                          <a:spcPts val="0"/>
                        </a:spcAft>
                      </a:pPr>
                      <a:r>
                        <a:rPr lang="en-US" sz="3000" dirty="0">
                          <a:solidFill>
                            <a:srgbClr val="0B192B"/>
                          </a:solidFill>
                          <a:effectLst/>
                          <a:latin typeface="Poppins" panose="00000500000000000000" charset="0"/>
                          <a:ea typeface="Arial" panose="020B0604020202020204" pitchFamily="34" charset="0"/>
                          <a:cs typeface="Poppins" panose="00000500000000000000" charset="0"/>
                        </a:rPr>
                        <a:t>90%</a:t>
                      </a:r>
                    </a:p>
                  </a:txBody>
                  <a:tcPr marL="63500" marR="63500" marT="63500" marB="63500"/>
                </a:tc>
                <a:tc>
                  <a:txBody>
                    <a:bodyPr/>
                    <a:lstStyle/>
                    <a:p>
                      <a:pPr>
                        <a:lnSpc>
                          <a:spcPct val="115000"/>
                        </a:lnSpc>
                        <a:spcAft>
                          <a:spcPts val="0"/>
                        </a:spcAft>
                      </a:pPr>
                      <a:r>
                        <a:rPr lang="en-US" sz="3000" dirty="0">
                          <a:solidFill>
                            <a:srgbClr val="0B192B"/>
                          </a:solidFill>
                          <a:effectLst/>
                          <a:latin typeface="Poppins" panose="00000500000000000000" charset="0"/>
                          <a:ea typeface="Arial" panose="020B0604020202020204" pitchFamily="34" charset="0"/>
                          <a:cs typeface="Poppins" panose="00000500000000000000" charset="0"/>
                        </a:rPr>
                        <a:t>2-4%</a:t>
                      </a:r>
                    </a:p>
                  </a:txBody>
                  <a:tcPr marL="63500" marR="63500" marT="63500" marB="63500"/>
                </a:tc>
                <a:tc>
                  <a:txBody>
                    <a:bodyPr/>
                    <a:lstStyle/>
                    <a:p>
                      <a:pPr>
                        <a:lnSpc>
                          <a:spcPct val="115000"/>
                        </a:lnSpc>
                        <a:spcAft>
                          <a:spcPts val="0"/>
                        </a:spcAft>
                      </a:pPr>
                      <a:r>
                        <a:rPr lang="en-US" sz="3000" dirty="0">
                          <a:solidFill>
                            <a:srgbClr val="0B192B"/>
                          </a:solidFill>
                          <a:effectLst/>
                          <a:latin typeface="Poppins" panose="00000500000000000000" charset="0"/>
                          <a:ea typeface="Arial" panose="020B0604020202020204" pitchFamily="34" charset="0"/>
                          <a:cs typeface="Poppins" panose="00000500000000000000" charset="0"/>
                        </a:rPr>
                        <a:t>~28MB</a:t>
                      </a:r>
                    </a:p>
                  </a:txBody>
                  <a:tcPr marL="63500" marR="63500" marT="63500" marB="63500"/>
                </a:tc>
                <a:extLst>
                  <a:ext uri="{0D108BD9-81ED-4DB2-BD59-A6C34878D82A}">
                    <a16:rowId xmlns:a16="http://schemas.microsoft.com/office/drawing/2014/main" val="10001"/>
                  </a:ext>
                </a:extLst>
              </a:tr>
              <a:tr h="838200">
                <a:tc>
                  <a:txBody>
                    <a:bodyPr/>
                    <a:lstStyle/>
                    <a:p>
                      <a:pPr>
                        <a:lnSpc>
                          <a:spcPct val="115000"/>
                        </a:lnSpc>
                        <a:spcAft>
                          <a:spcPts val="0"/>
                        </a:spcAft>
                      </a:pPr>
                      <a:r>
                        <a:rPr lang="en-US" sz="3000" dirty="0" err="1">
                          <a:solidFill>
                            <a:srgbClr val="0B192B"/>
                          </a:solidFill>
                          <a:effectLst/>
                          <a:latin typeface="Poppins" panose="00000500000000000000" charset="0"/>
                          <a:ea typeface="Arial" panose="020B0604020202020204" pitchFamily="34" charset="0"/>
                          <a:cs typeface="Poppins" panose="00000500000000000000" charset="0"/>
                        </a:rPr>
                        <a:t>Suricata</a:t>
                      </a:r>
                      <a:endParaRPr lang="en-US" sz="3000" dirty="0">
                        <a:solidFill>
                          <a:srgbClr val="0B192B"/>
                        </a:solidFill>
                        <a:effectLst/>
                        <a:latin typeface="Poppins" panose="00000500000000000000" charset="0"/>
                        <a:ea typeface="Arial" panose="020B0604020202020204" pitchFamily="34" charset="0"/>
                        <a:cs typeface="Poppins" panose="00000500000000000000" charset="0"/>
                      </a:endParaRPr>
                    </a:p>
                  </a:txBody>
                  <a:tcPr marL="63500" marR="63500" marT="63500" marB="63500"/>
                </a:tc>
                <a:tc>
                  <a:txBody>
                    <a:bodyPr/>
                    <a:lstStyle/>
                    <a:p>
                      <a:pPr>
                        <a:lnSpc>
                          <a:spcPct val="115000"/>
                        </a:lnSpc>
                        <a:spcAft>
                          <a:spcPts val="0"/>
                        </a:spcAft>
                      </a:pPr>
                      <a:r>
                        <a:rPr lang="en-US" sz="3000">
                          <a:solidFill>
                            <a:srgbClr val="0B192B"/>
                          </a:solidFill>
                          <a:effectLst/>
                          <a:latin typeface="Poppins" panose="00000500000000000000" charset="0"/>
                          <a:ea typeface="Arial" panose="020B0604020202020204" pitchFamily="34" charset="0"/>
                          <a:cs typeface="Poppins" panose="00000500000000000000" charset="0"/>
                        </a:rPr>
                        <a:t>95%</a:t>
                      </a:r>
                    </a:p>
                  </a:txBody>
                  <a:tcPr marL="63500" marR="63500" marT="63500" marB="63500"/>
                </a:tc>
                <a:tc>
                  <a:txBody>
                    <a:bodyPr/>
                    <a:lstStyle/>
                    <a:p>
                      <a:pPr>
                        <a:lnSpc>
                          <a:spcPct val="115000"/>
                        </a:lnSpc>
                        <a:spcAft>
                          <a:spcPts val="0"/>
                        </a:spcAft>
                      </a:pPr>
                      <a:r>
                        <a:rPr lang="en-US" sz="3000" dirty="0">
                          <a:solidFill>
                            <a:srgbClr val="0B192B"/>
                          </a:solidFill>
                          <a:effectLst/>
                          <a:latin typeface="Poppins" panose="00000500000000000000" charset="0"/>
                          <a:ea typeface="Arial" panose="020B0604020202020204" pitchFamily="34" charset="0"/>
                          <a:cs typeface="Poppins" panose="00000500000000000000" charset="0"/>
                        </a:rPr>
                        <a:t>3-5%</a:t>
                      </a:r>
                    </a:p>
                  </a:txBody>
                  <a:tcPr marL="63500" marR="63500" marT="63500" marB="63500"/>
                </a:tc>
                <a:tc>
                  <a:txBody>
                    <a:bodyPr/>
                    <a:lstStyle/>
                    <a:p>
                      <a:pPr>
                        <a:lnSpc>
                          <a:spcPct val="115000"/>
                        </a:lnSpc>
                        <a:spcAft>
                          <a:spcPts val="0"/>
                        </a:spcAft>
                      </a:pPr>
                      <a:r>
                        <a:rPr lang="en-US" sz="3000" dirty="0">
                          <a:solidFill>
                            <a:srgbClr val="0B192B"/>
                          </a:solidFill>
                          <a:effectLst/>
                          <a:latin typeface="Poppins" panose="00000500000000000000" charset="0"/>
                          <a:ea typeface="Arial" panose="020B0604020202020204" pitchFamily="34" charset="0"/>
                          <a:cs typeface="Poppins" panose="00000500000000000000" charset="0"/>
                        </a:rPr>
                        <a:t>~</a:t>
                      </a:r>
                      <a:r>
                        <a:rPr lang="en-US" sz="3000" dirty="0" smtClean="0">
                          <a:solidFill>
                            <a:srgbClr val="0B192B"/>
                          </a:solidFill>
                          <a:effectLst/>
                          <a:latin typeface="Poppins" panose="00000500000000000000" charset="0"/>
                          <a:ea typeface="Arial" panose="020B0604020202020204" pitchFamily="34" charset="0"/>
                          <a:cs typeface="Poppins" panose="00000500000000000000" charset="0"/>
                        </a:rPr>
                        <a:t>40MB</a:t>
                      </a:r>
                    </a:p>
                    <a:p>
                      <a:pPr>
                        <a:lnSpc>
                          <a:spcPct val="115000"/>
                        </a:lnSpc>
                        <a:spcAft>
                          <a:spcPts val="0"/>
                        </a:spcAft>
                      </a:pPr>
                      <a:endParaRPr lang="en-US" sz="3000" dirty="0">
                        <a:solidFill>
                          <a:srgbClr val="0B192B"/>
                        </a:solidFill>
                        <a:effectLst/>
                        <a:latin typeface="Poppins" panose="00000500000000000000" charset="0"/>
                        <a:ea typeface="Arial" panose="020B0604020202020204" pitchFamily="34" charset="0"/>
                        <a:cs typeface="Poppins" panose="00000500000000000000" charset="0"/>
                      </a:endParaRPr>
                    </a:p>
                  </a:txBody>
                  <a:tcPr marL="63500" marR="63500" marT="63500" marB="63500"/>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2286000" y="6565250"/>
          <a:ext cx="12725400" cy="1005840"/>
        </p:xfrm>
        <a:graphic>
          <a:graphicData uri="http://schemas.openxmlformats.org/drawingml/2006/table">
            <a:tbl>
              <a:tblPr>
                <a:tableStyleId>{5C22544A-7EE6-4342-B048-85BDC9FD1C3A}</a:tableStyleId>
              </a:tblPr>
              <a:tblGrid>
                <a:gridCol w="12725400">
                  <a:extLst>
                    <a:ext uri="{9D8B030D-6E8A-4147-A177-3AD203B41FA5}">
                      <a16:colId xmlns:a16="http://schemas.microsoft.com/office/drawing/2014/main" val="20000"/>
                    </a:ext>
                  </a:extLst>
                </a:gridCol>
              </a:tblGrid>
              <a:tr h="7772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3000" kern="1200" dirty="0" smtClean="0">
                          <a:solidFill>
                            <a:srgbClr val="0A152F"/>
                          </a:solidFill>
                          <a:effectLst/>
                          <a:latin typeface="Poppins" panose="00000500000000000000" charset="0"/>
                          <a:ea typeface="+mn-ea"/>
                          <a:cs typeface="Poppins" panose="00000500000000000000" charset="0"/>
                        </a:rPr>
                        <a:t>False Positives ~3–4.5% | Low system overhead</a:t>
                      </a:r>
                    </a:p>
                    <a:p>
                      <a:endParaRPr lang="en-US" sz="3000" dirty="0">
                        <a:solidFill>
                          <a:srgbClr val="0A152F"/>
                        </a:solidFill>
                        <a:latin typeface="Poppins" panose="00000500000000000000" charset="0"/>
                        <a:cs typeface="Poppins" panose="00000500000000000000" charset="0"/>
                      </a:endParaRP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852012" y="1790700"/>
            <a:ext cx="14862783" cy="6787961"/>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60"/>
                </a:lnSpc>
                <a:spcBef>
                  <a:spcPct val="0"/>
                </a:spcBef>
              </a:pPr>
              <a:endParaRPr/>
            </a:p>
          </p:txBody>
        </p:sp>
      </p:grpSp>
      <p:sp>
        <p:nvSpPr>
          <p:cNvPr id="6" name="TextBox 6"/>
          <p:cNvSpPr txBox="1"/>
          <p:nvPr/>
        </p:nvSpPr>
        <p:spPr>
          <a:xfrm>
            <a:off x="-1295400" y="551128"/>
            <a:ext cx="11891266" cy="1068882"/>
          </a:xfrm>
          <a:prstGeom prst="rect">
            <a:avLst/>
          </a:prstGeom>
        </p:spPr>
        <p:txBody>
          <a:bodyPr lIns="0" tIns="0" rIns="0" bIns="0" rtlCol="0" anchor="t">
            <a:spAutoFit/>
          </a:bodyPr>
          <a:lstStyle/>
          <a:p>
            <a:pPr algn="ctr">
              <a:lnSpc>
                <a:spcPts val="8515"/>
              </a:lnSpc>
            </a:pPr>
            <a:r>
              <a:rPr lang="en-US" sz="70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REFERENCES</a:t>
            </a:r>
            <a:endParaRPr lang="en-US" sz="70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7" name="TextBox 7"/>
          <p:cNvSpPr txBox="1"/>
          <p:nvPr/>
        </p:nvSpPr>
        <p:spPr>
          <a:xfrm>
            <a:off x="2880879" y="2835175"/>
            <a:ext cx="12526241" cy="4616648"/>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000" dirty="0" err="1">
                <a:solidFill>
                  <a:srgbClr val="0A152F"/>
                </a:solidFill>
                <a:latin typeface="Poppins Bold" panose="00000800000000000000" charset="0"/>
                <a:cs typeface="Poppins Bold" panose="00000800000000000000" charset="0"/>
              </a:rPr>
              <a:t>Baldin</a:t>
            </a:r>
            <a:r>
              <a:rPr lang="en-US" sz="3000" dirty="0">
                <a:solidFill>
                  <a:srgbClr val="0A152F"/>
                </a:solidFill>
                <a:latin typeface="Poppins Bold" panose="00000800000000000000" charset="0"/>
                <a:cs typeface="Poppins Bold" panose="00000800000000000000" charset="0"/>
              </a:rPr>
              <a:t>, N. (2019). </a:t>
            </a:r>
            <a:r>
              <a:rPr lang="en-US" sz="3000" i="1" dirty="0">
                <a:solidFill>
                  <a:srgbClr val="0A152F"/>
                </a:solidFill>
                <a:latin typeface="Poppins Bold" panose="00000800000000000000" charset="0"/>
                <a:cs typeface="Poppins Bold" panose="00000800000000000000" charset="0"/>
              </a:rPr>
              <a:t>Memory-based threats in OT.</a:t>
            </a:r>
            <a:br>
              <a:rPr lang="en-US" sz="3000" i="1" dirty="0">
                <a:solidFill>
                  <a:srgbClr val="0A152F"/>
                </a:solidFill>
                <a:latin typeface="Poppins Bold" panose="00000800000000000000" charset="0"/>
                <a:cs typeface="Poppins Bold" panose="00000800000000000000" charset="0"/>
              </a:rPr>
            </a:br>
            <a:endParaRPr lang="en-US" sz="30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000" dirty="0">
                <a:solidFill>
                  <a:srgbClr val="0A152F"/>
                </a:solidFill>
                <a:latin typeface="Poppins Bold" panose="00000800000000000000" charset="0"/>
                <a:cs typeface="Poppins Bold" panose="00000800000000000000" charset="0"/>
              </a:rPr>
              <a:t>Kumar, A., &amp; </a:t>
            </a:r>
            <a:r>
              <a:rPr lang="en-US" sz="3000" dirty="0" err="1">
                <a:solidFill>
                  <a:srgbClr val="0A152F"/>
                </a:solidFill>
                <a:latin typeface="Poppins Bold" panose="00000800000000000000" charset="0"/>
                <a:cs typeface="Poppins Bold" panose="00000800000000000000" charset="0"/>
              </a:rPr>
              <a:t>Vardhan</a:t>
            </a:r>
            <a:r>
              <a:rPr lang="en-US" sz="3000" dirty="0">
                <a:solidFill>
                  <a:srgbClr val="0A152F"/>
                </a:solidFill>
                <a:latin typeface="Poppins Bold" panose="00000800000000000000" charset="0"/>
                <a:cs typeface="Poppins Bold" panose="00000800000000000000" charset="0"/>
              </a:rPr>
              <a:t>, R. (2023). </a:t>
            </a:r>
            <a:r>
              <a:rPr lang="en-US" sz="3000" i="1" dirty="0">
                <a:solidFill>
                  <a:srgbClr val="0A152F"/>
                </a:solidFill>
                <a:latin typeface="Poppins Bold" panose="00000800000000000000" charset="0"/>
                <a:cs typeface="Poppins Bold" panose="00000800000000000000" charset="0"/>
              </a:rPr>
              <a:t>Security concerns in OT networks.</a:t>
            </a:r>
            <a:br>
              <a:rPr lang="en-US" sz="3000" i="1" dirty="0">
                <a:solidFill>
                  <a:srgbClr val="0A152F"/>
                </a:solidFill>
                <a:latin typeface="Poppins Bold" panose="00000800000000000000" charset="0"/>
                <a:cs typeface="Poppins Bold" panose="00000800000000000000" charset="0"/>
              </a:rPr>
            </a:br>
            <a:endParaRPr lang="en-US" sz="30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000" dirty="0" err="1">
                <a:solidFill>
                  <a:srgbClr val="0A152F"/>
                </a:solidFill>
                <a:latin typeface="Poppins Bold" panose="00000800000000000000" charset="0"/>
                <a:cs typeface="Poppins Bold" panose="00000800000000000000" charset="0"/>
              </a:rPr>
              <a:t>Langner</a:t>
            </a:r>
            <a:r>
              <a:rPr lang="en-US" sz="3000" dirty="0">
                <a:solidFill>
                  <a:srgbClr val="0A152F"/>
                </a:solidFill>
                <a:latin typeface="Poppins Bold" panose="00000800000000000000" charset="0"/>
                <a:cs typeface="Poppins Bold" panose="00000800000000000000" charset="0"/>
              </a:rPr>
              <a:t>, R. (2013). </a:t>
            </a:r>
            <a:r>
              <a:rPr lang="en-US" sz="3000" i="1" dirty="0" err="1">
                <a:solidFill>
                  <a:srgbClr val="0A152F"/>
                </a:solidFill>
                <a:latin typeface="Poppins Bold" panose="00000800000000000000" charset="0"/>
                <a:cs typeface="Poppins Bold" panose="00000800000000000000" charset="0"/>
              </a:rPr>
              <a:t>Stuxnet</a:t>
            </a:r>
            <a:r>
              <a:rPr lang="en-US" sz="3000" i="1" dirty="0">
                <a:solidFill>
                  <a:srgbClr val="0A152F"/>
                </a:solidFill>
                <a:latin typeface="Poppins Bold" panose="00000800000000000000" charset="0"/>
                <a:cs typeface="Poppins Bold" panose="00000800000000000000" charset="0"/>
              </a:rPr>
              <a:t> Analysis.</a:t>
            </a:r>
            <a:br>
              <a:rPr lang="en-US" sz="3000" i="1" dirty="0">
                <a:solidFill>
                  <a:srgbClr val="0A152F"/>
                </a:solidFill>
                <a:latin typeface="Poppins Bold" panose="00000800000000000000" charset="0"/>
                <a:cs typeface="Poppins Bold" panose="00000800000000000000" charset="0"/>
              </a:rPr>
            </a:br>
            <a:endParaRPr lang="en-US" sz="30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000" dirty="0" err="1">
                <a:solidFill>
                  <a:srgbClr val="0A152F"/>
                </a:solidFill>
                <a:latin typeface="Poppins Bold" panose="00000800000000000000" charset="0"/>
                <a:cs typeface="Poppins Bold" panose="00000800000000000000" charset="0"/>
              </a:rPr>
              <a:t>Dragos</a:t>
            </a:r>
            <a:r>
              <a:rPr lang="en-US" sz="3000" dirty="0">
                <a:solidFill>
                  <a:srgbClr val="0A152F"/>
                </a:solidFill>
                <a:latin typeface="Poppins Bold" panose="00000800000000000000" charset="0"/>
                <a:cs typeface="Poppins Bold" panose="00000800000000000000" charset="0"/>
              </a:rPr>
              <a:t> (2017). </a:t>
            </a:r>
            <a:r>
              <a:rPr lang="en-US" sz="3000" i="1" dirty="0">
                <a:solidFill>
                  <a:srgbClr val="0A152F"/>
                </a:solidFill>
                <a:latin typeface="Poppins Bold" panose="00000800000000000000" charset="0"/>
                <a:cs typeface="Poppins Bold" panose="00000800000000000000" charset="0"/>
              </a:rPr>
              <a:t>Triton ICS Analysis.</a:t>
            </a:r>
            <a:br>
              <a:rPr lang="en-US" sz="3000" i="1" dirty="0">
                <a:solidFill>
                  <a:srgbClr val="0A152F"/>
                </a:solidFill>
                <a:latin typeface="Poppins Bold" panose="00000800000000000000" charset="0"/>
                <a:cs typeface="Poppins Bold" panose="00000800000000000000" charset="0"/>
              </a:rPr>
            </a:br>
            <a:endParaRPr lang="en-US" sz="3000" dirty="0">
              <a:solidFill>
                <a:srgbClr val="0A152F"/>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000" dirty="0">
                <a:solidFill>
                  <a:srgbClr val="0A152F"/>
                </a:solidFill>
                <a:latin typeface="Poppins Bold" panose="00000800000000000000" charset="0"/>
                <a:cs typeface="Poppins Bold" panose="00000800000000000000" charset="0"/>
              </a:rPr>
              <a:t>APA Format used. Additional in thesis bibliography.</a:t>
            </a:r>
            <a:endParaRPr lang="en-US" sz="3000" dirty="0">
              <a:solidFill>
                <a:srgbClr val="0A152F"/>
              </a:solidFill>
              <a:latin typeface="Poppins Bold" panose="00000800000000000000" charset="0"/>
              <a:ea typeface="Poppins" panose="00000500000000000000"/>
              <a:cs typeface="Poppins Bold" panose="00000800000000000000" charset="0"/>
              <a:sym typeface="Poppins" panose="0000050000000000000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600200" y="1866900"/>
            <a:ext cx="13411200" cy="5822107"/>
          </a:xfrm>
          <a:prstGeom prst="rect">
            <a:avLst/>
          </a:prstGeom>
        </p:spPr>
        <p:txBody>
          <a:bodyPr wrap="square" lIns="0" tIns="0" rIns="0" bIns="0" rtlCol="0" anchor="t">
            <a:spAutoFit/>
          </a:bodyPr>
          <a:lstStyle/>
          <a:p>
            <a:pPr algn="ctr">
              <a:lnSpc>
                <a:spcPts val="19045"/>
              </a:lnSpc>
            </a:pPr>
            <a:r>
              <a:rPr lang="en-US" sz="16000" b="1" dirty="0">
                <a:solidFill>
                  <a:srgbClr val="FFFFFF"/>
                </a:solidFill>
                <a:latin typeface="Poppins Bold" panose="00000800000000000000"/>
                <a:ea typeface="Poppins Bold" panose="00000800000000000000"/>
                <a:cs typeface="Poppins Bold" panose="00000800000000000000"/>
                <a:sym typeface="Poppins Bold" panose="00000800000000000000"/>
              </a:rPr>
              <a:t>THANK </a:t>
            </a:r>
            <a:r>
              <a:rPr lang="en-US" sz="16000" b="1" dirty="0" smtClean="0">
                <a:solidFill>
                  <a:srgbClr val="FFFFFF"/>
                </a:solidFill>
                <a:latin typeface="Poppins Bold" panose="00000800000000000000"/>
                <a:ea typeface="Poppins Bold" panose="00000800000000000000"/>
                <a:cs typeface="Poppins Bold" panose="00000800000000000000"/>
                <a:sym typeface="Poppins Bold" panose="00000800000000000000"/>
              </a:rPr>
              <a:t>YOU</a:t>
            </a:r>
          </a:p>
          <a:p>
            <a:pPr algn="ctr">
              <a:lnSpc>
                <a:spcPct val="200000"/>
              </a:lnSpc>
            </a:pPr>
            <a:r>
              <a:rPr lang="en-US" sz="3500" dirty="0" smtClean="0">
                <a:solidFill>
                  <a:schemeClr val="bg1"/>
                </a:solidFill>
                <a:latin typeface="Poppins Bold" panose="00000800000000000000" charset="0"/>
                <a:cs typeface="Poppins Bold" panose="00000800000000000000" charset="0"/>
              </a:rPr>
              <a:t>"</a:t>
            </a:r>
            <a:r>
              <a:rPr lang="en-US" sz="5500" dirty="0" smtClean="0">
                <a:solidFill>
                  <a:schemeClr val="bg1"/>
                </a:solidFill>
                <a:latin typeface="Poppins Bold" panose="00000800000000000000" charset="0"/>
                <a:cs typeface="Poppins Bold" panose="00000800000000000000" charset="0"/>
              </a:rPr>
              <a:t>Thank you for your attention. We look forward to your feedback."</a:t>
            </a:r>
            <a:endParaRPr lang="en-US" sz="5500" b="1" dirty="0">
              <a:solidFill>
                <a:schemeClr val="bg1"/>
              </a:solidFill>
              <a:latin typeface="Poppins Bold" panose="00000800000000000000" charset="0"/>
              <a:ea typeface="Poppins Bold" panose="00000800000000000000"/>
              <a:cs typeface="Poppins Bold" panose="00000800000000000000" charset="0"/>
              <a:sym typeface="Poppins Bold" panose="0000080000000000000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3276600" y="1552773"/>
            <a:ext cx="10268377" cy="7181453"/>
          </a:xfrm>
          <a:prstGeom prst="rect">
            <a:avLst/>
          </a:prstGeom>
        </p:spPr>
        <p:txBody>
          <a:bodyPr lIns="0" tIns="0" rIns="0" bIns="0" rtlCol="0" anchor="t">
            <a:spAutoFit/>
          </a:bodyPr>
          <a:lstStyle/>
          <a:p>
            <a:pPr algn="ctr">
              <a:lnSpc>
                <a:spcPts val="11215"/>
              </a:lnSpc>
            </a:pPr>
            <a:r>
              <a:rPr lang="en-US" sz="10015" b="1" dirty="0">
                <a:solidFill>
                  <a:srgbClr val="FFFFFF"/>
                </a:solidFill>
                <a:latin typeface="Poppins Bold" panose="00000800000000000000"/>
                <a:ea typeface="Poppins Bold" panose="00000800000000000000"/>
                <a:cs typeface="Poppins Bold" panose="00000800000000000000"/>
                <a:sym typeface="Poppins Bold" panose="00000800000000000000"/>
              </a:rPr>
              <a:t>QUESTION</a:t>
            </a:r>
          </a:p>
          <a:p>
            <a:pPr algn="ctr">
              <a:lnSpc>
                <a:spcPts val="11215"/>
              </a:lnSpc>
            </a:pPr>
            <a:r>
              <a:rPr lang="en-US" sz="10015" b="1" dirty="0">
                <a:solidFill>
                  <a:srgbClr val="FFFFFF"/>
                </a:solidFill>
                <a:latin typeface="Poppins Bold" panose="00000800000000000000"/>
                <a:ea typeface="Poppins Bold" panose="00000800000000000000"/>
                <a:cs typeface="Poppins Bold" panose="00000800000000000000"/>
                <a:sym typeface="Poppins Bold" panose="00000800000000000000"/>
              </a:rPr>
              <a:t>&amp;</a:t>
            </a:r>
          </a:p>
          <a:p>
            <a:pPr algn="ctr">
              <a:lnSpc>
                <a:spcPts val="11215"/>
              </a:lnSpc>
            </a:pPr>
            <a:r>
              <a:rPr lang="en-US" sz="10015" b="1" dirty="0" smtClean="0">
                <a:solidFill>
                  <a:srgbClr val="FFFFFF"/>
                </a:solidFill>
                <a:latin typeface="Poppins Bold" panose="00000800000000000000"/>
                <a:ea typeface="Poppins Bold" panose="00000800000000000000"/>
                <a:cs typeface="Poppins Bold" panose="00000800000000000000"/>
                <a:sym typeface="Poppins Bold" panose="00000800000000000000"/>
              </a:rPr>
              <a:t>ANSWER</a:t>
            </a:r>
          </a:p>
          <a:p>
            <a:pPr algn="ctr">
              <a:lnSpc>
                <a:spcPts val="11215"/>
              </a:lnSpc>
            </a:pPr>
            <a:r>
              <a:rPr lang="en-US" sz="5000" dirty="0">
                <a:solidFill>
                  <a:schemeClr val="bg1"/>
                </a:solidFill>
                <a:latin typeface="Poppins Bold" panose="00000800000000000000" charset="0"/>
                <a:cs typeface="Poppins Bold" panose="00000800000000000000" charset="0"/>
              </a:rPr>
              <a:t>"Any questions or suggestions? We’d love to hear from you."</a:t>
            </a:r>
            <a:endParaRPr lang="en-US" sz="5000" b="1" dirty="0">
              <a:solidFill>
                <a:schemeClr val="bg1"/>
              </a:solidFill>
              <a:latin typeface="Poppins Bold" panose="00000800000000000000" charset="0"/>
              <a:ea typeface="Poppins Bold" panose="00000800000000000000"/>
              <a:cs typeface="Poppins Bold" panose="00000800000000000000" charset="0"/>
              <a:sym typeface="Poppins Bold" panose="0000080000000000000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842923" y="850107"/>
            <a:ext cx="13988593" cy="8103394"/>
            <a:chOff x="0" y="-238125"/>
            <a:chExt cx="18651457" cy="11572193"/>
          </a:xfrm>
        </p:grpSpPr>
        <p:sp>
          <p:nvSpPr>
            <p:cNvPr id="4" name="TextBox 4"/>
            <p:cNvSpPr txBox="1"/>
            <p:nvPr/>
          </p:nvSpPr>
          <p:spPr>
            <a:xfrm>
              <a:off x="0" y="-238125"/>
              <a:ext cx="16541071" cy="1869435"/>
            </a:xfrm>
            <a:prstGeom prst="rect">
              <a:avLst/>
            </a:prstGeom>
          </p:spPr>
          <p:txBody>
            <a:bodyPr lIns="0" tIns="0" rIns="0" bIns="0" rtlCol="0" anchor="t">
              <a:spAutoFit/>
            </a:bodyPr>
            <a:lstStyle/>
            <a:p>
              <a:pPr algn="l">
                <a:lnSpc>
                  <a:spcPts val="11315"/>
                </a:lnSpc>
              </a:pPr>
              <a:r>
                <a:rPr lang="en-US" sz="8080" b="1" dirty="0">
                  <a:solidFill>
                    <a:srgbClr val="FFFFFF"/>
                  </a:solidFill>
                  <a:latin typeface="Poppins Bold" panose="00000800000000000000"/>
                  <a:ea typeface="Poppins Bold" panose="00000800000000000000"/>
                  <a:cs typeface="Poppins Bold" panose="00000800000000000000"/>
                  <a:sym typeface="Poppins Bold" panose="00000800000000000000"/>
                </a:rPr>
                <a:t>INTRODUCTION</a:t>
              </a:r>
            </a:p>
          </p:txBody>
        </p:sp>
        <p:grpSp>
          <p:nvGrpSpPr>
            <p:cNvPr id="5" name="Group 5"/>
            <p:cNvGrpSpPr/>
            <p:nvPr/>
          </p:nvGrpSpPr>
          <p:grpSpPr>
            <a:xfrm>
              <a:off x="0" y="1927291"/>
              <a:ext cx="18651457" cy="9406777"/>
              <a:chOff x="0" y="-57150"/>
              <a:chExt cx="3684238" cy="1858129"/>
            </a:xfrm>
          </p:grpSpPr>
          <p:sp>
            <p:nvSpPr>
              <p:cNvPr id="6" name="Freeform 6"/>
              <p:cNvSpPr/>
              <p:nvPr/>
            </p:nvSpPr>
            <p:spPr>
              <a:xfrm>
                <a:off x="0" y="0"/>
                <a:ext cx="3684238" cy="1800979"/>
              </a:xfrm>
              <a:custGeom>
                <a:avLst/>
                <a:gdLst/>
                <a:ahLst/>
                <a:cxnLst/>
                <a:rect l="l" t="t" r="r" b="b"/>
                <a:pathLst>
                  <a:path w="3684238" h="1800979">
                    <a:moveTo>
                      <a:pt x="28226" y="0"/>
                    </a:moveTo>
                    <a:lnTo>
                      <a:pt x="3656012" y="0"/>
                    </a:lnTo>
                    <a:cubicBezTo>
                      <a:pt x="3663498" y="0"/>
                      <a:pt x="3670677" y="2974"/>
                      <a:pt x="3675971" y="8267"/>
                    </a:cubicBezTo>
                    <a:cubicBezTo>
                      <a:pt x="3681264" y="13560"/>
                      <a:pt x="3684238" y="20740"/>
                      <a:pt x="3684238" y="28226"/>
                    </a:cubicBezTo>
                    <a:lnTo>
                      <a:pt x="3684238" y="1772753"/>
                    </a:lnTo>
                    <a:cubicBezTo>
                      <a:pt x="3684238" y="1788342"/>
                      <a:pt x="3671600" y="1800979"/>
                      <a:pt x="3656012" y="1800979"/>
                    </a:cubicBezTo>
                    <a:lnTo>
                      <a:pt x="28226" y="1800979"/>
                    </a:lnTo>
                    <a:cubicBezTo>
                      <a:pt x="12637" y="1800979"/>
                      <a:pt x="0" y="1788342"/>
                      <a:pt x="0" y="1772753"/>
                    </a:cubicBezTo>
                    <a:lnTo>
                      <a:pt x="0" y="28226"/>
                    </a:lnTo>
                    <a:cubicBezTo>
                      <a:pt x="0" y="20740"/>
                      <a:pt x="2974" y="13560"/>
                      <a:pt x="8267" y="8267"/>
                    </a:cubicBezTo>
                    <a:cubicBezTo>
                      <a:pt x="13560" y="2974"/>
                      <a:pt x="20740" y="0"/>
                      <a:pt x="28226" y="0"/>
                    </a:cubicBezTo>
                    <a:close/>
                  </a:path>
                </a:pathLst>
              </a:custGeom>
              <a:solidFill>
                <a:srgbClr val="FFFFFF">
                  <a:alpha val="74902"/>
                </a:srgbClr>
              </a:solidFill>
            </p:spPr>
          </p:sp>
          <p:sp>
            <p:nvSpPr>
              <p:cNvPr id="7" name="TextBox 7"/>
              <p:cNvSpPr txBox="1"/>
              <p:nvPr/>
            </p:nvSpPr>
            <p:spPr>
              <a:xfrm>
                <a:off x="0" y="-57150"/>
                <a:ext cx="3684237" cy="1858129"/>
              </a:xfrm>
              <a:prstGeom prst="rect">
                <a:avLst/>
              </a:prstGeom>
            </p:spPr>
            <p:txBody>
              <a:bodyPr lIns="50800" tIns="50800" rIns="50800" bIns="50800" rtlCol="0" anchor="ctr"/>
              <a:lstStyle/>
              <a:p>
                <a:pPr algn="ctr">
                  <a:lnSpc>
                    <a:spcPts val="2660"/>
                  </a:lnSpc>
                  <a:spcBef>
                    <a:spcPct val="0"/>
                  </a:spcBef>
                </a:pPr>
                <a:endParaRPr/>
              </a:p>
            </p:txBody>
          </p:sp>
        </p:grpSp>
        <p:sp>
          <p:nvSpPr>
            <p:cNvPr id="8" name="TextBox 8"/>
            <p:cNvSpPr txBox="1"/>
            <p:nvPr/>
          </p:nvSpPr>
          <p:spPr>
            <a:xfrm>
              <a:off x="1186564" y="3877788"/>
              <a:ext cx="16278321" cy="5505781"/>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000" dirty="0" smtClean="0">
                  <a:solidFill>
                    <a:srgbClr val="0A152F"/>
                  </a:solidFill>
                  <a:latin typeface="Poppins Bold" panose="00000800000000000000" charset="0"/>
                  <a:cs typeface="Poppins Bold" panose="00000800000000000000" charset="0"/>
                </a:rPr>
                <a:t>OT </a:t>
              </a:r>
              <a:r>
                <a:rPr lang="en-US" sz="3000" dirty="0">
                  <a:solidFill>
                    <a:srgbClr val="0A152F"/>
                  </a:solidFill>
                  <a:latin typeface="Poppins Bold" panose="00000800000000000000" charset="0"/>
                  <a:cs typeface="Poppins Bold" panose="00000800000000000000" charset="0"/>
                </a:rPr>
                <a:t>systems manage critical infrastructure like power grids and manufacturing plants.</a:t>
              </a:r>
              <a:br>
                <a:rPr lang="en-US" sz="3000" dirty="0">
                  <a:solidFill>
                    <a:srgbClr val="0A152F"/>
                  </a:solidFill>
                  <a:latin typeface="Poppins Bold" panose="00000800000000000000" charset="0"/>
                  <a:cs typeface="Poppins Bold" panose="00000800000000000000" charset="0"/>
                </a:rPr>
              </a:br>
              <a:endParaRPr lang="en-US" sz="30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000" dirty="0" err="1">
                  <a:solidFill>
                    <a:srgbClr val="0A152F"/>
                  </a:solidFill>
                  <a:latin typeface="Poppins Bold" panose="00000800000000000000" charset="0"/>
                  <a:cs typeface="Poppins Bold" panose="00000800000000000000" charset="0"/>
                </a:rPr>
                <a:t>Fileless</a:t>
              </a:r>
              <a:r>
                <a:rPr lang="en-US" sz="3000" dirty="0">
                  <a:solidFill>
                    <a:srgbClr val="0A152F"/>
                  </a:solidFill>
                  <a:latin typeface="Poppins Bold" panose="00000800000000000000" charset="0"/>
                  <a:cs typeface="Poppins Bold" panose="00000800000000000000" charset="0"/>
                </a:rPr>
                <a:t> malware poses unique challenges as it operates in memory.</a:t>
              </a:r>
              <a:br>
                <a:rPr lang="en-US" sz="3000" dirty="0">
                  <a:solidFill>
                    <a:srgbClr val="0A152F"/>
                  </a:solidFill>
                  <a:latin typeface="Poppins Bold" panose="00000800000000000000" charset="0"/>
                  <a:cs typeface="Poppins Bold" panose="00000800000000000000" charset="0"/>
                </a:rPr>
              </a:br>
              <a:endParaRPr lang="en-US" sz="3000" dirty="0">
                <a:solidFill>
                  <a:srgbClr val="0A152F"/>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000" dirty="0">
                  <a:solidFill>
                    <a:srgbClr val="0A152F"/>
                  </a:solidFill>
                  <a:latin typeface="Poppins Bold" panose="00000800000000000000" charset="0"/>
                  <a:cs typeface="Poppins Bold" panose="00000800000000000000" charset="0"/>
                </a:rPr>
                <a:t>Detection in OT is difficult due to legacy hardware and limited system resources.</a:t>
              </a:r>
              <a:endParaRPr lang="en-US" sz="3000" dirty="0">
                <a:solidFill>
                  <a:srgbClr val="0A152F"/>
                </a:solidFill>
                <a:latin typeface="Poppins Bold" panose="00000800000000000000" charset="0"/>
                <a:ea typeface="Poppins" panose="00000500000000000000"/>
                <a:cs typeface="Poppins Bold" panose="00000800000000000000" charset="0"/>
                <a:sym typeface="Poppins" panose="00000500000000000000"/>
              </a:endParaRPr>
            </a:p>
            <a:p>
              <a:pPr algn="l">
                <a:lnSpc>
                  <a:spcPts val="3390"/>
                </a:lnSpc>
              </a:pPr>
              <a:endParaRPr lang="en-US" sz="2420" dirty="0">
                <a:solidFill>
                  <a:srgbClr val="0A152F"/>
                </a:solidFill>
                <a:latin typeface="Poppins" panose="00000500000000000000"/>
                <a:ea typeface="Poppins" panose="00000500000000000000"/>
                <a:cs typeface="Poppins" panose="00000500000000000000"/>
                <a:sym typeface="Poppins" panose="0000050000000000000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712609" y="509143"/>
            <a:ext cx="14862783" cy="8215757"/>
            <a:chOff x="0" y="-1326277"/>
            <a:chExt cx="19817044" cy="12173542"/>
          </a:xfrm>
        </p:grpSpPr>
        <p:grpSp>
          <p:nvGrpSpPr>
            <p:cNvPr id="4" name="Group 4"/>
            <p:cNvGrpSpPr/>
            <p:nvPr/>
          </p:nvGrpSpPr>
          <p:grpSpPr>
            <a:xfrm>
              <a:off x="0" y="-235542"/>
              <a:ext cx="19817044" cy="11082807"/>
              <a:chOff x="0" y="-57150"/>
              <a:chExt cx="4808252" cy="2689045"/>
            </a:xfrm>
          </p:grpSpPr>
          <p:sp>
            <p:nvSpPr>
              <p:cNvPr id="5" name="Freeform 5"/>
              <p:cNvSpPr/>
              <p:nvPr/>
            </p:nvSpPr>
            <p:spPr>
              <a:xfrm>
                <a:off x="0" y="446813"/>
                <a:ext cx="4808252" cy="2185082"/>
              </a:xfrm>
              <a:custGeom>
                <a:avLst/>
                <a:gdLst/>
                <a:ahLst/>
                <a:cxnLst/>
                <a:rect l="l" t="t" r="r" b="b"/>
                <a:pathLst>
                  <a:path w="4808252" h="2354922">
                    <a:moveTo>
                      <a:pt x="26566" y="0"/>
                    </a:moveTo>
                    <a:lnTo>
                      <a:pt x="4781687" y="0"/>
                    </a:lnTo>
                    <a:cubicBezTo>
                      <a:pt x="4788733" y="0"/>
                      <a:pt x="4795489" y="2799"/>
                      <a:pt x="4800471" y="7781"/>
                    </a:cubicBezTo>
                    <a:cubicBezTo>
                      <a:pt x="4805454" y="12763"/>
                      <a:pt x="4808252" y="19520"/>
                      <a:pt x="4808252" y="26566"/>
                    </a:cubicBezTo>
                    <a:lnTo>
                      <a:pt x="4808252" y="2328357"/>
                    </a:lnTo>
                    <a:cubicBezTo>
                      <a:pt x="4808252" y="2335402"/>
                      <a:pt x="4805454" y="2342159"/>
                      <a:pt x="4800471" y="2347141"/>
                    </a:cubicBezTo>
                    <a:cubicBezTo>
                      <a:pt x="4795489" y="2352123"/>
                      <a:pt x="4788733" y="2354922"/>
                      <a:pt x="4781687" y="2354922"/>
                    </a:cubicBezTo>
                    <a:lnTo>
                      <a:pt x="26566" y="2354922"/>
                    </a:lnTo>
                    <a:cubicBezTo>
                      <a:pt x="19520" y="2354922"/>
                      <a:pt x="12763" y="2352123"/>
                      <a:pt x="7781" y="2347141"/>
                    </a:cubicBezTo>
                    <a:cubicBezTo>
                      <a:pt x="2799" y="2342159"/>
                      <a:pt x="0" y="2335402"/>
                      <a:pt x="0" y="2328357"/>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6" name="TextBox 6"/>
              <p:cNvSpPr txBox="1"/>
              <p:nvPr/>
            </p:nvSpPr>
            <p:spPr>
              <a:xfrm>
                <a:off x="0" y="-57150"/>
                <a:ext cx="4808252" cy="2412072"/>
              </a:xfrm>
              <a:prstGeom prst="rect">
                <a:avLst/>
              </a:prstGeom>
            </p:spPr>
            <p:txBody>
              <a:bodyPr lIns="50800" tIns="50800" rIns="50800" bIns="50800" rtlCol="0" anchor="ctr"/>
              <a:lstStyle/>
              <a:p>
                <a:pPr algn="ctr">
                  <a:lnSpc>
                    <a:spcPts val="2660"/>
                  </a:lnSpc>
                  <a:spcBef>
                    <a:spcPct val="0"/>
                  </a:spcBef>
                </a:pPr>
                <a:endParaRPr/>
              </a:p>
            </p:txBody>
          </p:sp>
        </p:grpSp>
        <p:sp>
          <p:nvSpPr>
            <p:cNvPr id="7" name="TextBox 7"/>
            <p:cNvSpPr txBox="1"/>
            <p:nvPr/>
          </p:nvSpPr>
          <p:spPr>
            <a:xfrm>
              <a:off x="40640" y="-1326277"/>
              <a:ext cx="15965647" cy="2830689"/>
            </a:xfrm>
            <a:prstGeom prst="rect">
              <a:avLst/>
            </a:prstGeom>
          </p:spPr>
          <p:txBody>
            <a:bodyPr lIns="0" tIns="0" rIns="0" bIns="0" rtlCol="0" anchor="t">
              <a:spAutoFit/>
            </a:bodyPr>
            <a:lstStyle/>
            <a:p>
              <a:pPr>
                <a:lnSpc>
                  <a:spcPts val="8515"/>
                </a:lnSpc>
              </a:pPr>
              <a:r>
                <a:rPr lang="en-US" sz="6000" b="1" dirty="0" smtClean="0">
                  <a:solidFill>
                    <a:schemeClr val="bg1"/>
                  </a:solidFill>
                  <a:latin typeface="Poppins Bold" panose="00000800000000000000" charset="0"/>
                  <a:cs typeface="Poppins Bold" panose="00000800000000000000" charset="0"/>
                </a:rPr>
                <a:t>BACKGROUND OF THE PROBLEM</a:t>
              </a:r>
              <a:endParaRPr lang="en-US" sz="6000" b="1" dirty="0">
                <a:solidFill>
                  <a:schemeClr val="bg1"/>
                </a:solidFill>
                <a:latin typeface="Poppins Bold" panose="00000800000000000000" charset="0"/>
                <a:ea typeface="Poppins Bold" panose="00000800000000000000"/>
                <a:cs typeface="Poppins Bold" panose="00000800000000000000" charset="0"/>
                <a:sym typeface="Poppins Bold" panose="00000800000000000000"/>
              </a:endParaRPr>
            </a:p>
          </p:txBody>
        </p:sp>
        <p:sp>
          <p:nvSpPr>
            <p:cNvPr id="8" name="TextBox 8"/>
            <p:cNvSpPr txBox="1"/>
            <p:nvPr/>
          </p:nvSpPr>
          <p:spPr>
            <a:xfrm>
              <a:off x="967721" y="3581478"/>
              <a:ext cx="16320775" cy="5027018"/>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500" dirty="0" err="1" smtClean="0">
                  <a:solidFill>
                    <a:srgbClr val="0B192B"/>
                  </a:solidFill>
                  <a:latin typeface="Poppins Bold" panose="00000800000000000000" charset="0"/>
                  <a:cs typeface="Poppins Bold" panose="00000800000000000000" charset="0"/>
                </a:rPr>
                <a:t>Fileless</a:t>
              </a:r>
              <a:r>
                <a:rPr lang="en-US" sz="3500" dirty="0" smtClean="0">
                  <a:solidFill>
                    <a:srgbClr val="0B192B"/>
                  </a:solidFill>
                  <a:latin typeface="Poppins Bold" panose="00000800000000000000" charset="0"/>
                  <a:cs typeface="Poppins Bold" panose="00000800000000000000" charset="0"/>
                </a:rPr>
                <a:t> malware uses legitimate tools like PowerShell, WMI.</a:t>
              </a:r>
              <a:br>
                <a:rPr lang="en-US" sz="3500" dirty="0" smtClean="0">
                  <a:solidFill>
                    <a:srgbClr val="0B192B"/>
                  </a:solidFill>
                  <a:latin typeface="Poppins Bold" panose="00000800000000000000" charset="0"/>
                  <a:cs typeface="Poppins Bold" panose="00000800000000000000" charset="0"/>
                </a:rPr>
              </a:br>
              <a:endParaRPr lang="en-US" sz="3500" dirty="0" smtClean="0">
                <a:solidFill>
                  <a:srgbClr val="0B192B"/>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smtClean="0">
                  <a:solidFill>
                    <a:srgbClr val="0B192B"/>
                  </a:solidFill>
                  <a:latin typeface="Poppins Bold" panose="00000800000000000000" charset="0"/>
                  <a:cs typeface="Poppins Bold" panose="00000800000000000000" charset="0"/>
                </a:rPr>
                <a:t>Hard to detect with traditional antivirus software.</a:t>
              </a:r>
              <a:br>
                <a:rPr lang="en-US" sz="3500" dirty="0" smtClean="0">
                  <a:solidFill>
                    <a:srgbClr val="0B192B"/>
                  </a:solidFill>
                  <a:latin typeface="Poppins Bold" panose="00000800000000000000" charset="0"/>
                  <a:cs typeface="Poppins Bold" panose="00000800000000000000" charset="0"/>
                </a:rPr>
              </a:br>
              <a:endParaRPr lang="en-US" sz="3500" dirty="0" smtClean="0">
                <a:solidFill>
                  <a:srgbClr val="0B192B"/>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500" dirty="0" smtClean="0">
                  <a:solidFill>
                    <a:srgbClr val="0B192B"/>
                  </a:solidFill>
                  <a:latin typeface="Poppins Bold" panose="00000800000000000000" charset="0"/>
                  <a:cs typeface="Poppins Bold" panose="00000800000000000000" charset="0"/>
                </a:rPr>
                <a:t>Attacks like </a:t>
              </a:r>
              <a:r>
                <a:rPr lang="en-US" sz="3500" dirty="0" err="1" smtClean="0">
                  <a:solidFill>
                    <a:srgbClr val="0B192B"/>
                  </a:solidFill>
                  <a:latin typeface="Poppins Bold" panose="00000800000000000000" charset="0"/>
                  <a:cs typeface="Poppins Bold" panose="00000800000000000000" charset="0"/>
                </a:rPr>
                <a:t>Stuxnet</a:t>
              </a:r>
              <a:r>
                <a:rPr lang="en-US" sz="3500" dirty="0" smtClean="0">
                  <a:solidFill>
                    <a:srgbClr val="0B192B"/>
                  </a:solidFill>
                  <a:latin typeface="Poppins Bold" panose="00000800000000000000" charset="0"/>
                  <a:cs typeface="Poppins Bold" panose="00000800000000000000" charset="0"/>
                </a:rPr>
                <a:t>, </a:t>
              </a:r>
              <a:r>
                <a:rPr lang="en-US" sz="3500" dirty="0" err="1" smtClean="0">
                  <a:solidFill>
                    <a:srgbClr val="0B192B"/>
                  </a:solidFill>
                  <a:latin typeface="Poppins Bold" panose="00000800000000000000" charset="0"/>
                  <a:cs typeface="Poppins Bold" panose="00000800000000000000" charset="0"/>
                </a:rPr>
                <a:t>Industroyer</a:t>
              </a:r>
              <a:r>
                <a:rPr lang="en-US" sz="3500" dirty="0" smtClean="0">
                  <a:solidFill>
                    <a:srgbClr val="0B192B"/>
                  </a:solidFill>
                  <a:latin typeface="Poppins Bold" panose="00000800000000000000" charset="0"/>
                  <a:cs typeface="Poppins Bold" panose="00000800000000000000" charset="0"/>
                </a:rPr>
                <a:t>, and Triton highlight the risk to OT.</a:t>
              </a:r>
              <a:endParaRPr lang="en-US" sz="3500" dirty="0">
                <a:solidFill>
                  <a:srgbClr val="0B192B"/>
                </a:solidFill>
                <a:latin typeface="Poppins Bold" panose="00000800000000000000" charset="0"/>
                <a:ea typeface="Poppins" panose="00000500000000000000"/>
                <a:cs typeface="Poppins Bold" panose="00000800000000000000" charset="0"/>
                <a:sym typeface="Poppins" panose="0000050000000000000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0" y="467927"/>
            <a:ext cx="16575392" cy="7571174"/>
            <a:chOff x="-2283479" y="-1381233"/>
            <a:chExt cx="22100523" cy="11582263"/>
          </a:xfrm>
        </p:grpSpPr>
        <p:grpSp>
          <p:nvGrpSpPr>
            <p:cNvPr id="4" name="Group 4"/>
            <p:cNvGrpSpPr/>
            <p:nvPr/>
          </p:nvGrpSpPr>
          <p:grpSpPr>
            <a:xfrm>
              <a:off x="0" y="-235542"/>
              <a:ext cx="19817044" cy="10436572"/>
              <a:chOff x="0" y="-57150"/>
              <a:chExt cx="4808252" cy="2532248"/>
            </a:xfrm>
          </p:grpSpPr>
          <p:sp>
            <p:nvSpPr>
              <p:cNvPr id="5" name="Freeform 5"/>
              <p:cNvSpPr/>
              <p:nvPr/>
            </p:nvSpPr>
            <p:spPr>
              <a:xfrm>
                <a:off x="0" y="151379"/>
                <a:ext cx="4808252" cy="2323719"/>
              </a:xfrm>
              <a:custGeom>
                <a:avLst/>
                <a:gdLst/>
                <a:ahLst/>
                <a:cxnLst/>
                <a:rect l="l" t="t" r="r" b="b"/>
                <a:pathLst>
                  <a:path w="4808252" h="2475098">
                    <a:moveTo>
                      <a:pt x="26566" y="0"/>
                    </a:moveTo>
                    <a:lnTo>
                      <a:pt x="4781687" y="0"/>
                    </a:lnTo>
                    <a:cubicBezTo>
                      <a:pt x="4788733" y="0"/>
                      <a:pt x="4795489" y="2799"/>
                      <a:pt x="4800471" y="7781"/>
                    </a:cubicBezTo>
                    <a:cubicBezTo>
                      <a:pt x="4805454" y="12763"/>
                      <a:pt x="4808252" y="19520"/>
                      <a:pt x="4808252" y="26566"/>
                    </a:cubicBezTo>
                    <a:lnTo>
                      <a:pt x="4808252" y="2448532"/>
                    </a:lnTo>
                    <a:cubicBezTo>
                      <a:pt x="4808252" y="2455578"/>
                      <a:pt x="4805454" y="2462335"/>
                      <a:pt x="4800471" y="2467317"/>
                    </a:cubicBezTo>
                    <a:cubicBezTo>
                      <a:pt x="4795489" y="2472299"/>
                      <a:pt x="4788733" y="2475098"/>
                      <a:pt x="4781687" y="2475098"/>
                    </a:cubicBezTo>
                    <a:lnTo>
                      <a:pt x="26566" y="2475098"/>
                    </a:lnTo>
                    <a:cubicBezTo>
                      <a:pt x="19520" y="2475098"/>
                      <a:pt x="12763" y="2472299"/>
                      <a:pt x="7781" y="2467317"/>
                    </a:cubicBezTo>
                    <a:cubicBezTo>
                      <a:pt x="2799" y="2462335"/>
                      <a:pt x="0" y="2455578"/>
                      <a:pt x="0" y="2448532"/>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6" name="TextBox 6"/>
              <p:cNvSpPr txBox="1"/>
              <p:nvPr/>
            </p:nvSpPr>
            <p:spPr>
              <a:xfrm>
                <a:off x="0" y="-57150"/>
                <a:ext cx="4808252" cy="2532248"/>
              </a:xfrm>
              <a:prstGeom prst="rect">
                <a:avLst/>
              </a:prstGeom>
            </p:spPr>
            <p:txBody>
              <a:bodyPr lIns="50800" tIns="50800" rIns="50800" bIns="50800" rtlCol="0" anchor="ctr"/>
              <a:lstStyle/>
              <a:p>
                <a:pPr algn="ctr">
                  <a:lnSpc>
                    <a:spcPts val="2660"/>
                  </a:lnSpc>
                  <a:spcBef>
                    <a:spcPct val="0"/>
                  </a:spcBef>
                </a:pPr>
                <a:endParaRPr/>
              </a:p>
            </p:txBody>
          </p:sp>
        </p:grpSp>
        <p:sp>
          <p:nvSpPr>
            <p:cNvPr id="7" name="TextBox 7"/>
            <p:cNvSpPr txBox="1"/>
            <p:nvPr/>
          </p:nvSpPr>
          <p:spPr>
            <a:xfrm>
              <a:off x="-2283479" y="-1381233"/>
              <a:ext cx="15965647" cy="1381233"/>
            </a:xfrm>
            <a:prstGeom prst="rect">
              <a:avLst/>
            </a:prstGeom>
          </p:spPr>
          <p:txBody>
            <a:bodyPr lIns="0" tIns="0" rIns="0" bIns="0" rtlCol="0" anchor="t">
              <a:spAutoFit/>
            </a:bodyPr>
            <a:lstStyle/>
            <a:p>
              <a:pPr algn="ctr">
                <a:lnSpc>
                  <a:spcPts val="8515"/>
                </a:lnSpc>
              </a:pPr>
              <a:r>
                <a:rPr lang="en-US" sz="608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PROJECT MOTIVATION</a:t>
              </a:r>
              <a:endParaRPr lang="en-US" sz="608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8" name="TextBox 8"/>
            <p:cNvSpPr txBox="1"/>
            <p:nvPr/>
          </p:nvSpPr>
          <p:spPr>
            <a:xfrm>
              <a:off x="713721" y="1861518"/>
              <a:ext cx="18389600" cy="7374668"/>
            </a:xfrm>
            <a:prstGeom prst="rect">
              <a:avLst/>
            </a:prstGeom>
          </p:spPr>
          <p:txBody>
            <a:bodyPr wrap="square" lIns="0" tIns="0" rIns="0" bIns="0" rtlCol="0" anchor="t">
              <a:spAutoFit/>
            </a:bodyPr>
            <a:lstStyle/>
            <a:p>
              <a:pPr marL="285750" lvl="0" indent="-285750">
                <a:buFont typeface="Arial" panose="020B0604020202020204" pitchFamily="34" charset="0"/>
                <a:buChar char="•"/>
              </a:pPr>
              <a:r>
                <a:rPr lang="en-US" sz="3500" dirty="0" smtClean="0">
                  <a:solidFill>
                    <a:srgbClr val="0A152F"/>
                  </a:solidFill>
                  <a:latin typeface="Poppins Bold" panose="00000800000000000000" charset="0"/>
                  <a:cs typeface="Poppins Bold" panose="00000800000000000000" charset="0"/>
                </a:rPr>
                <a:t>Legacy </a:t>
              </a:r>
              <a:r>
                <a:rPr lang="en-US" sz="3500" dirty="0">
                  <a:solidFill>
                    <a:srgbClr val="0A152F"/>
                  </a:solidFill>
                  <a:latin typeface="Poppins Bold" panose="00000800000000000000" charset="0"/>
                  <a:cs typeface="Poppins Bold" panose="00000800000000000000" charset="0"/>
                </a:rPr>
                <a:t>OT systems lack modern security features.</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High-risk environments: continuous uptime and real-time responsiveness.</a:t>
              </a:r>
              <a:br>
                <a:rPr lang="en-US" sz="3500" dirty="0">
                  <a:solidFill>
                    <a:srgbClr val="0A152F"/>
                  </a:solidFill>
                  <a:latin typeface="Poppins Bold" panose="00000800000000000000" charset="0"/>
                  <a:cs typeface="Poppins Bold" panose="00000800000000000000" charset="0"/>
                </a:rPr>
              </a:br>
              <a:endParaRPr lang="en-US" sz="3500" dirty="0">
                <a:solidFill>
                  <a:srgbClr val="0A152F"/>
                </a:solidFill>
                <a:latin typeface="Poppins Bold" panose="00000800000000000000" charset="0"/>
                <a:cs typeface="Poppins Bold" panose="00000800000000000000" charset="0"/>
              </a:endParaRPr>
            </a:p>
            <a:p>
              <a:pPr marL="457200" indent="-457200">
                <a:buFont typeface="Arial" panose="020B0604020202020204" pitchFamily="34" charset="0"/>
                <a:buChar char="•"/>
              </a:pPr>
              <a:r>
                <a:rPr lang="en-US" sz="3500" dirty="0">
                  <a:solidFill>
                    <a:srgbClr val="0A152F"/>
                  </a:solidFill>
                  <a:latin typeface="Poppins Bold" panose="00000800000000000000" charset="0"/>
                  <a:cs typeface="Poppins Bold" panose="00000800000000000000" charset="0"/>
                </a:rPr>
                <a:t>Lack of existing lightweight solutions for </a:t>
              </a:r>
              <a:r>
                <a:rPr lang="en-US" sz="3500" dirty="0" err="1">
                  <a:solidFill>
                    <a:srgbClr val="0A152F"/>
                  </a:solidFill>
                  <a:latin typeface="Poppins Bold" panose="00000800000000000000" charset="0"/>
                  <a:cs typeface="Poppins Bold" panose="00000800000000000000" charset="0"/>
                </a:rPr>
                <a:t>fileless</a:t>
              </a:r>
              <a:r>
                <a:rPr lang="en-US" sz="3500" dirty="0">
                  <a:solidFill>
                    <a:srgbClr val="0A152F"/>
                  </a:solidFill>
                  <a:latin typeface="Poppins Bold" panose="00000800000000000000" charset="0"/>
                  <a:cs typeface="Poppins Bold" panose="00000800000000000000" charset="0"/>
                </a:rPr>
                <a:t> threats in OT.</a:t>
              </a:r>
              <a:endParaRPr lang="en-US" sz="3500" dirty="0">
                <a:solidFill>
                  <a:srgbClr val="0A152F"/>
                </a:solidFill>
                <a:latin typeface="Poppins Bold" panose="00000800000000000000" charset="0"/>
                <a:ea typeface="Poppins" panose="00000500000000000000"/>
                <a:cs typeface="Poppins Bold" panose="00000800000000000000" charset="0"/>
                <a:sym typeface="Poppins" panose="00000500000000000000"/>
              </a:endParaRPr>
            </a:p>
            <a:p>
              <a:pPr algn="just">
                <a:lnSpc>
                  <a:spcPts val="3400"/>
                </a:lnSpc>
              </a:pPr>
              <a:endParaRPr lang="en-US" sz="3500" dirty="0">
                <a:solidFill>
                  <a:srgbClr val="0A152F"/>
                </a:solidFill>
                <a:latin typeface="Poppins" panose="00000500000000000000"/>
                <a:ea typeface="Poppins" panose="00000500000000000000"/>
                <a:cs typeface="Poppins" panose="00000500000000000000"/>
                <a:sym typeface="Poppins" panose="00000500000000000000"/>
              </a:endParaRPr>
            </a:p>
            <a:p>
              <a:pPr algn="just">
                <a:lnSpc>
                  <a:spcPts val="3400"/>
                </a:lnSpc>
              </a:pPr>
              <a:endParaRPr lang="en-US" sz="3500" dirty="0">
                <a:solidFill>
                  <a:srgbClr val="0A152F"/>
                </a:solidFill>
                <a:latin typeface="Poppins" panose="00000500000000000000"/>
                <a:ea typeface="Poppins" panose="00000500000000000000"/>
                <a:cs typeface="Poppins" panose="00000500000000000000"/>
                <a:sym typeface="Poppins" panose="00000500000000000000"/>
              </a:endParaRPr>
            </a:p>
            <a:p>
              <a:pPr algn="just">
                <a:lnSpc>
                  <a:spcPts val="3400"/>
                </a:lnSpc>
              </a:pPr>
              <a:endParaRPr lang="en-US" sz="3500" dirty="0">
                <a:solidFill>
                  <a:srgbClr val="0A152F"/>
                </a:solidFill>
                <a:latin typeface="Poppins" panose="00000500000000000000"/>
                <a:ea typeface="Poppins" panose="00000500000000000000"/>
                <a:cs typeface="Poppins" panose="00000500000000000000"/>
                <a:sym typeface="Poppins" panose="00000500000000000000"/>
              </a:endParaRPr>
            </a:p>
            <a:p>
              <a:pPr algn="just">
                <a:lnSpc>
                  <a:spcPts val="3400"/>
                </a:lnSpc>
              </a:pPr>
              <a:endParaRPr lang="en-US" sz="3500" dirty="0">
                <a:solidFill>
                  <a:srgbClr val="0A152F"/>
                </a:solidFill>
                <a:latin typeface="Poppins" panose="00000500000000000000"/>
                <a:ea typeface="Poppins" panose="00000500000000000000"/>
                <a:cs typeface="Poppins" panose="00000500000000000000"/>
                <a:sym typeface="Poppins" panose="0000050000000000000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4" name="Group 4"/>
          <p:cNvGrpSpPr/>
          <p:nvPr/>
        </p:nvGrpSpPr>
        <p:grpSpPr>
          <a:xfrm>
            <a:off x="1566825" y="1829039"/>
            <a:ext cx="15154348" cy="7200661"/>
            <a:chOff x="0" y="0"/>
            <a:chExt cx="4111683" cy="2087732"/>
          </a:xfrm>
        </p:grpSpPr>
        <p:sp>
          <p:nvSpPr>
            <p:cNvPr id="5" name="Freeform 5"/>
            <p:cNvSpPr/>
            <p:nvPr/>
          </p:nvSpPr>
          <p:spPr>
            <a:xfrm>
              <a:off x="0" y="0"/>
              <a:ext cx="4111684" cy="2087732"/>
            </a:xfrm>
            <a:custGeom>
              <a:avLst/>
              <a:gdLst/>
              <a:ahLst/>
              <a:cxnLst/>
              <a:rect l="l" t="t" r="r" b="b"/>
              <a:pathLst>
                <a:path w="4111684" h="2087732">
                  <a:moveTo>
                    <a:pt x="25291" y="0"/>
                  </a:moveTo>
                  <a:lnTo>
                    <a:pt x="4086392" y="0"/>
                  </a:lnTo>
                  <a:cubicBezTo>
                    <a:pt x="4100360" y="0"/>
                    <a:pt x="4111684" y="11323"/>
                    <a:pt x="4111684" y="25291"/>
                  </a:cubicBezTo>
                  <a:lnTo>
                    <a:pt x="4111684" y="2062441"/>
                  </a:lnTo>
                  <a:cubicBezTo>
                    <a:pt x="4111684" y="2069149"/>
                    <a:pt x="4109019" y="2075581"/>
                    <a:pt x="4104276" y="2080325"/>
                  </a:cubicBezTo>
                  <a:cubicBezTo>
                    <a:pt x="4099533" y="2085068"/>
                    <a:pt x="4093100" y="2087732"/>
                    <a:pt x="4086392" y="2087732"/>
                  </a:cubicBezTo>
                  <a:lnTo>
                    <a:pt x="25291" y="2087732"/>
                  </a:lnTo>
                  <a:cubicBezTo>
                    <a:pt x="11323" y="2087732"/>
                    <a:pt x="0" y="2076409"/>
                    <a:pt x="0" y="2062441"/>
                  </a:cubicBezTo>
                  <a:lnTo>
                    <a:pt x="0" y="25291"/>
                  </a:lnTo>
                  <a:cubicBezTo>
                    <a:pt x="0" y="18584"/>
                    <a:pt x="2665" y="12151"/>
                    <a:pt x="7408" y="7408"/>
                  </a:cubicBezTo>
                  <a:cubicBezTo>
                    <a:pt x="12151" y="2665"/>
                    <a:pt x="18584" y="0"/>
                    <a:pt x="25291" y="0"/>
                  </a:cubicBezTo>
                  <a:close/>
                </a:path>
              </a:pathLst>
            </a:custGeom>
            <a:solidFill>
              <a:srgbClr val="FFFFFF">
                <a:alpha val="74902"/>
              </a:srgbClr>
            </a:solidFill>
          </p:spPr>
        </p:sp>
        <p:sp>
          <p:nvSpPr>
            <p:cNvPr id="6" name="TextBox 6"/>
            <p:cNvSpPr txBox="1"/>
            <p:nvPr/>
          </p:nvSpPr>
          <p:spPr>
            <a:xfrm>
              <a:off x="0" y="-57150"/>
              <a:ext cx="4111683" cy="2144882"/>
            </a:xfrm>
            <a:prstGeom prst="rect">
              <a:avLst/>
            </a:prstGeom>
          </p:spPr>
          <p:txBody>
            <a:bodyPr lIns="50800" tIns="50800" rIns="50800" bIns="50800" rtlCol="0" anchor="ctr"/>
            <a:lstStyle/>
            <a:p>
              <a:pPr algn="ctr">
                <a:lnSpc>
                  <a:spcPts val="2660"/>
                </a:lnSpc>
                <a:spcBef>
                  <a:spcPct val="0"/>
                </a:spcBef>
              </a:pPr>
              <a:endParaRPr/>
            </a:p>
          </p:txBody>
        </p:sp>
      </p:grpSp>
      <p:sp>
        <p:nvSpPr>
          <p:cNvPr id="7" name="TextBox 7"/>
          <p:cNvSpPr txBox="1"/>
          <p:nvPr/>
        </p:nvSpPr>
        <p:spPr>
          <a:xfrm>
            <a:off x="3124200" y="3767803"/>
            <a:ext cx="10744200" cy="2751394"/>
          </a:xfrm>
          <a:prstGeom prst="rect">
            <a:avLst/>
          </a:prstGeom>
        </p:spPr>
        <p:txBody>
          <a:bodyPr wrap="square" lIns="0" tIns="0" rIns="0" bIns="0" rtlCol="0" anchor="t">
            <a:spAutoFit/>
          </a:bodyPr>
          <a:lstStyle/>
          <a:p>
            <a:pPr marL="280670" lvl="1" algn="l">
              <a:lnSpc>
                <a:spcPts val="3640"/>
              </a:lnSpc>
            </a:pPr>
            <a:r>
              <a:rPr lang="en-US" sz="3500" dirty="0" smtClean="0">
                <a:solidFill>
                  <a:srgbClr val="0A152F"/>
                </a:solidFill>
                <a:latin typeface="Poppins Bold" panose="00000800000000000000" charset="0"/>
                <a:cs typeface="Poppins Bold" panose="00000800000000000000" charset="0"/>
              </a:rPr>
              <a:t>"</a:t>
            </a:r>
            <a:r>
              <a:rPr lang="en-US" sz="3500" dirty="0" err="1">
                <a:solidFill>
                  <a:srgbClr val="0A152F"/>
                </a:solidFill>
                <a:latin typeface="Poppins Bold" panose="00000800000000000000" charset="0"/>
                <a:cs typeface="Poppins Bold" panose="00000800000000000000" charset="0"/>
              </a:rPr>
              <a:t>Fileless</a:t>
            </a:r>
            <a:r>
              <a:rPr lang="en-US" sz="3500" dirty="0">
                <a:solidFill>
                  <a:srgbClr val="0A152F"/>
                </a:solidFill>
                <a:latin typeface="Poppins Bold" panose="00000800000000000000" charset="0"/>
                <a:cs typeface="Poppins Bold" panose="00000800000000000000" charset="0"/>
              </a:rPr>
              <a:t> malware evades traditional file-based detection systems, posing serious threats to OT systems which are not equipped with sufficient tools for memory-based analysis or anomaly detection."</a:t>
            </a:r>
            <a:endParaRPr lang="en-US" sz="3500" dirty="0">
              <a:solidFill>
                <a:srgbClr val="0A152F"/>
              </a:solidFill>
              <a:latin typeface="Poppins Bold" panose="00000800000000000000" charset="0"/>
              <a:ea typeface="Poppins" panose="00000500000000000000"/>
              <a:cs typeface="Poppins Bold" panose="00000800000000000000" charset="0"/>
              <a:sym typeface="Poppins" panose="00000500000000000000"/>
            </a:endParaRPr>
          </a:p>
          <a:p>
            <a:pPr algn="l">
              <a:lnSpc>
                <a:spcPts val="3270"/>
              </a:lnSpc>
            </a:pPr>
            <a:endParaRPr lang="en-US" sz="3500" dirty="0">
              <a:solidFill>
                <a:srgbClr val="0A152F"/>
              </a:solidFill>
              <a:latin typeface="Poppins" panose="00000500000000000000"/>
              <a:ea typeface="Poppins" panose="00000500000000000000"/>
              <a:cs typeface="Poppins" panose="00000500000000000000"/>
              <a:sym typeface="Poppins" panose="00000500000000000000"/>
            </a:endParaRPr>
          </a:p>
        </p:txBody>
      </p:sp>
      <p:sp>
        <p:nvSpPr>
          <p:cNvPr id="3" name="TextBox 3"/>
          <p:cNvSpPr txBox="1"/>
          <p:nvPr/>
        </p:nvSpPr>
        <p:spPr>
          <a:xfrm>
            <a:off x="-838200" y="297043"/>
            <a:ext cx="13192136" cy="1234953"/>
          </a:xfrm>
          <a:prstGeom prst="rect">
            <a:avLst/>
          </a:prstGeom>
        </p:spPr>
        <p:txBody>
          <a:bodyPr lIns="0" tIns="0" rIns="0" bIns="0" rtlCol="0" anchor="t">
            <a:spAutoFit/>
          </a:bodyPr>
          <a:lstStyle/>
          <a:p>
            <a:pPr algn="ctr">
              <a:lnSpc>
                <a:spcPts val="10595"/>
              </a:lnSpc>
            </a:pPr>
            <a:r>
              <a:rPr lang="en-US" sz="6000"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PROBLEM STATEMENT </a:t>
            </a:r>
            <a:endParaRPr lang="en-US" sz="6000"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762000" y="452223"/>
            <a:ext cx="17415320" cy="9341799"/>
            <a:chOff x="-3195572" y="-2226221"/>
            <a:chExt cx="23220427" cy="14334518"/>
          </a:xfrm>
        </p:grpSpPr>
        <p:grpSp>
          <p:nvGrpSpPr>
            <p:cNvPr id="4" name="Group 4"/>
            <p:cNvGrpSpPr/>
            <p:nvPr/>
          </p:nvGrpSpPr>
          <p:grpSpPr>
            <a:xfrm>
              <a:off x="0" y="-289322"/>
              <a:ext cx="20024855" cy="12000393"/>
              <a:chOff x="0" y="-57150"/>
              <a:chExt cx="3955527" cy="2370448"/>
            </a:xfrm>
          </p:grpSpPr>
          <p:sp>
            <p:nvSpPr>
              <p:cNvPr id="5" name="Freeform 5"/>
              <p:cNvSpPr/>
              <p:nvPr/>
            </p:nvSpPr>
            <p:spPr>
              <a:xfrm>
                <a:off x="0" y="81428"/>
                <a:ext cx="3955527" cy="2231870"/>
              </a:xfrm>
              <a:custGeom>
                <a:avLst/>
                <a:gdLst/>
                <a:ahLst/>
                <a:cxnLst/>
                <a:rect l="l" t="t" r="r" b="b"/>
                <a:pathLst>
                  <a:path w="3955527" h="2313298">
                    <a:moveTo>
                      <a:pt x="26290" y="0"/>
                    </a:moveTo>
                    <a:lnTo>
                      <a:pt x="3929237" y="0"/>
                    </a:lnTo>
                    <a:cubicBezTo>
                      <a:pt x="3943757" y="0"/>
                      <a:pt x="3955527" y="11770"/>
                      <a:pt x="3955527" y="26290"/>
                    </a:cubicBezTo>
                    <a:lnTo>
                      <a:pt x="3955527" y="2287008"/>
                    </a:lnTo>
                    <a:cubicBezTo>
                      <a:pt x="3955527" y="2301528"/>
                      <a:pt x="3943757" y="2313298"/>
                      <a:pt x="3929237" y="2313298"/>
                    </a:cubicBezTo>
                    <a:lnTo>
                      <a:pt x="26290" y="2313298"/>
                    </a:lnTo>
                    <a:cubicBezTo>
                      <a:pt x="11770" y="2313298"/>
                      <a:pt x="0" y="2301528"/>
                      <a:pt x="0" y="2287008"/>
                    </a:cubicBezTo>
                    <a:lnTo>
                      <a:pt x="0" y="26290"/>
                    </a:lnTo>
                    <a:cubicBezTo>
                      <a:pt x="0" y="11770"/>
                      <a:pt x="11770" y="0"/>
                      <a:pt x="26290" y="0"/>
                    </a:cubicBezTo>
                    <a:close/>
                  </a:path>
                </a:pathLst>
              </a:custGeom>
              <a:solidFill>
                <a:srgbClr val="FFFFFF">
                  <a:alpha val="74902"/>
                </a:srgbClr>
              </a:solidFill>
            </p:spPr>
          </p:sp>
          <p:sp>
            <p:nvSpPr>
              <p:cNvPr id="6" name="TextBox 6"/>
              <p:cNvSpPr txBox="1"/>
              <p:nvPr/>
            </p:nvSpPr>
            <p:spPr>
              <a:xfrm>
                <a:off x="0" y="-57150"/>
                <a:ext cx="3955527" cy="2370448"/>
              </a:xfrm>
              <a:prstGeom prst="rect">
                <a:avLst/>
              </a:prstGeom>
            </p:spPr>
            <p:txBody>
              <a:bodyPr lIns="50800" tIns="50800" rIns="50800" bIns="50800" rtlCol="0" anchor="ctr"/>
              <a:lstStyle/>
              <a:p>
                <a:pPr algn="ctr">
                  <a:lnSpc>
                    <a:spcPts val="2660"/>
                  </a:lnSpc>
                  <a:spcBef>
                    <a:spcPct val="0"/>
                  </a:spcBef>
                </a:pPr>
                <a:endParaRPr/>
              </a:p>
            </p:txBody>
          </p:sp>
        </p:grpSp>
        <p:sp>
          <p:nvSpPr>
            <p:cNvPr id="7" name="TextBox 7"/>
            <p:cNvSpPr txBox="1"/>
            <p:nvPr/>
          </p:nvSpPr>
          <p:spPr>
            <a:xfrm>
              <a:off x="-3195572" y="-2226221"/>
              <a:ext cx="14197772" cy="1641476"/>
            </a:xfrm>
            <a:prstGeom prst="rect">
              <a:avLst/>
            </a:prstGeom>
          </p:spPr>
          <p:txBody>
            <a:bodyPr lIns="0" tIns="0" rIns="0" bIns="0" rtlCol="0" anchor="t">
              <a:spAutoFit/>
            </a:bodyPr>
            <a:lstStyle/>
            <a:p>
              <a:pPr algn="ctr">
                <a:lnSpc>
                  <a:spcPts val="10125"/>
                </a:lnSpc>
              </a:pPr>
              <a:r>
                <a:rPr lang="en-US" sz="7235" b="1" dirty="0" smtClean="0">
                  <a:solidFill>
                    <a:schemeClr val="bg1"/>
                  </a:solidFill>
                  <a:latin typeface="Poppins Bold" panose="00000800000000000000"/>
                  <a:ea typeface="Poppins Bold" panose="00000800000000000000"/>
                  <a:cs typeface="Poppins Bold" panose="00000800000000000000"/>
                  <a:sym typeface="Poppins Bold" panose="00000800000000000000"/>
                </a:rPr>
                <a:t>OBJECTIVES</a:t>
              </a:r>
              <a:endParaRPr lang="en-US" sz="7235" b="1" dirty="0">
                <a:solidFill>
                  <a:schemeClr val="bg1"/>
                </a:solidFill>
                <a:latin typeface="Poppins Bold" panose="00000800000000000000"/>
                <a:ea typeface="Poppins Bold" panose="00000800000000000000"/>
                <a:cs typeface="Poppins Bold" panose="00000800000000000000"/>
                <a:sym typeface="Poppins Bold" panose="00000800000000000000"/>
              </a:endParaRPr>
            </a:p>
          </p:txBody>
        </p:sp>
        <p:sp>
          <p:nvSpPr>
            <p:cNvPr id="8" name="TextBox 8"/>
            <p:cNvSpPr txBox="1"/>
            <p:nvPr/>
          </p:nvSpPr>
          <p:spPr>
            <a:xfrm>
              <a:off x="1071628" y="1427179"/>
              <a:ext cx="16494659" cy="10681118"/>
            </a:xfrm>
            <a:prstGeom prst="rect">
              <a:avLst/>
            </a:prstGeom>
          </p:spPr>
          <p:txBody>
            <a:bodyPr lIns="0" tIns="0" rIns="0" bIns="0" rtlCol="0" anchor="t">
              <a:spAutoFit/>
            </a:bodyPr>
            <a:lstStyle/>
            <a:p>
              <a:pPr marL="285750" lvl="0" indent="-285750">
                <a:buFont typeface="Arial" panose="020B0604020202020204" pitchFamily="34" charset="0"/>
                <a:buChar char="•"/>
              </a:pPr>
              <a:r>
                <a:rPr lang="en-US" sz="3000" dirty="0" smtClean="0">
                  <a:solidFill>
                    <a:srgbClr val="0B192B"/>
                  </a:solidFill>
                  <a:latin typeface="Poppins Bold" panose="00000800000000000000" charset="0"/>
                  <a:cs typeface="Poppins Bold" panose="00000800000000000000" charset="0"/>
                </a:rPr>
                <a:t>Develop </a:t>
              </a:r>
              <a:r>
                <a:rPr lang="en-US" sz="3000" dirty="0">
                  <a:solidFill>
                    <a:srgbClr val="0B192B"/>
                  </a:solidFill>
                  <a:latin typeface="Poppins Bold" panose="00000800000000000000" charset="0"/>
                  <a:cs typeface="Poppins Bold" panose="00000800000000000000" charset="0"/>
                </a:rPr>
                <a:t>a framework combining:</a:t>
              </a:r>
              <a:br>
                <a:rPr lang="en-US" sz="3000" dirty="0">
                  <a:solidFill>
                    <a:srgbClr val="0B192B"/>
                  </a:solidFill>
                  <a:latin typeface="Poppins Bold" panose="00000800000000000000" charset="0"/>
                  <a:cs typeface="Poppins Bold" panose="00000800000000000000" charset="0"/>
                </a:rPr>
              </a:br>
              <a:endParaRPr lang="en-US" sz="3000" dirty="0">
                <a:solidFill>
                  <a:srgbClr val="0B192B"/>
                </a:solidFill>
                <a:latin typeface="Poppins Bold" panose="00000800000000000000" charset="0"/>
                <a:cs typeface="Poppins Bold" panose="00000800000000000000" charset="0"/>
              </a:endParaRPr>
            </a:p>
            <a:p>
              <a:pPr lvl="1"/>
              <a:r>
                <a:rPr lang="en-US" sz="3000" b="1" dirty="0">
                  <a:solidFill>
                    <a:srgbClr val="0B192B"/>
                  </a:solidFill>
                  <a:latin typeface="Poppins" panose="00000500000000000000" charset="0"/>
                  <a:cs typeface="Poppins" panose="00000500000000000000" charset="0"/>
                </a:rPr>
                <a:t>Process monitoring </a:t>
              </a:r>
              <a:r>
                <a:rPr lang="en-US" sz="3000" dirty="0">
                  <a:solidFill>
                    <a:srgbClr val="0B192B"/>
                  </a:solidFill>
                  <a:latin typeface="Poppins" panose="00000500000000000000" charset="0"/>
                  <a:cs typeface="Poppins" panose="00000500000000000000" charset="0"/>
                </a:rPr>
                <a:t>(</a:t>
              </a:r>
              <a:r>
                <a:rPr lang="en-US" sz="3000" dirty="0" err="1">
                  <a:solidFill>
                    <a:srgbClr val="0B192B"/>
                  </a:solidFill>
                  <a:latin typeface="Poppins" panose="00000500000000000000" charset="0"/>
                  <a:cs typeface="Poppins" panose="00000500000000000000" charset="0"/>
                </a:rPr>
                <a:t>psutil</a:t>
              </a:r>
              <a:r>
                <a:rPr lang="en-US" sz="3000" dirty="0">
                  <a:solidFill>
                    <a:srgbClr val="0B192B"/>
                  </a:solidFill>
                  <a:latin typeface="Poppins" panose="00000500000000000000" charset="0"/>
                  <a:cs typeface="Poppins" panose="00000500000000000000" charset="0"/>
                </a:rPr>
                <a:t>)</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lvl="1"/>
              <a:r>
                <a:rPr lang="en-US" sz="3000" b="1" dirty="0">
                  <a:solidFill>
                    <a:srgbClr val="0B192B"/>
                  </a:solidFill>
                  <a:latin typeface="Poppins" panose="00000500000000000000" charset="0"/>
                  <a:cs typeface="Poppins" panose="00000500000000000000" charset="0"/>
                </a:rPr>
                <a:t>Memory forensics </a:t>
              </a:r>
              <a:r>
                <a:rPr lang="en-US" sz="3000" dirty="0" smtClean="0">
                  <a:solidFill>
                    <a:srgbClr val="0B192B"/>
                  </a:solidFill>
                  <a:latin typeface="Poppins" panose="00000500000000000000" charset="0"/>
                  <a:cs typeface="Poppins" panose="00000500000000000000" charset="0"/>
                </a:rPr>
                <a:t>(wmic.exe + base64 scripts + </a:t>
              </a:r>
              <a:r>
                <a:rPr lang="en-US" sz="3200" dirty="0">
                  <a:solidFill>
                    <a:srgbClr val="0B192B"/>
                  </a:solidFill>
                </a:rPr>
                <a:t>Invoke-Expression</a:t>
              </a:r>
              <a:r>
                <a:rPr lang="en-US" sz="3000" dirty="0" smtClean="0">
                  <a:solidFill>
                    <a:srgbClr val="0B192B"/>
                  </a:solidFill>
                  <a:latin typeface="Poppins" panose="00000500000000000000" charset="0"/>
                  <a:cs typeface="Poppins" panose="00000500000000000000" charset="0"/>
                </a:rPr>
                <a:t>)</a:t>
              </a:r>
              <a:r>
                <a:rPr lang="en-US" sz="3000" dirty="0">
                  <a:solidFill>
                    <a:srgbClr val="0B192B"/>
                  </a:solidFill>
                  <a:latin typeface="Poppins" panose="00000500000000000000" charset="0"/>
                  <a:cs typeface="Poppins" panose="00000500000000000000" charset="0"/>
                </a:rPr>
                <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lvl="1"/>
              <a:r>
                <a:rPr lang="en-US" sz="3000" b="1" dirty="0">
                  <a:solidFill>
                    <a:srgbClr val="0B192B"/>
                  </a:solidFill>
                  <a:latin typeface="Poppins" panose="00000500000000000000" charset="0"/>
                  <a:cs typeface="Poppins" panose="00000500000000000000" charset="0"/>
                </a:rPr>
                <a:t>Network inspection </a:t>
              </a:r>
              <a:r>
                <a:rPr lang="en-US" sz="3000" dirty="0">
                  <a:solidFill>
                    <a:srgbClr val="0B192B"/>
                  </a:solidFill>
                  <a:latin typeface="Poppins" panose="00000500000000000000" charset="0"/>
                  <a:cs typeface="Poppins" panose="00000500000000000000" charset="0"/>
                </a:rPr>
                <a:t>(</a:t>
              </a:r>
              <a:r>
                <a:rPr lang="en-US" sz="3000" dirty="0" err="1">
                  <a:solidFill>
                    <a:srgbClr val="0B192B"/>
                  </a:solidFill>
                  <a:latin typeface="Poppins" panose="00000500000000000000" charset="0"/>
                  <a:cs typeface="Poppins" panose="00000500000000000000" charset="0"/>
                </a:rPr>
                <a:t>Suricata</a:t>
              </a:r>
              <a:r>
                <a:rPr lang="en-US" sz="3000" dirty="0">
                  <a:solidFill>
                    <a:srgbClr val="0B192B"/>
                  </a:solidFill>
                  <a:latin typeface="Poppins" panose="00000500000000000000" charset="0"/>
                  <a:cs typeface="Poppins" panose="00000500000000000000" charset="0"/>
                </a:rPr>
                <a:t>)</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lvl="1"/>
              <a:r>
                <a:rPr lang="en-US" sz="3000" b="1" dirty="0">
                  <a:solidFill>
                    <a:srgbClr val="0B192B"/>
                  </a:solidFill>
                  <a:latin typeface="Poppins" panose="00000500000000000000" charset="0"/>
                  <a:cs typeface="Poppins" panose="00000500000000000000" charset="0"/>
                </a:rPr>
                <a:t>Alert system </a:t>
              </a:r>
              <a:r>
                <a:rPr lang="en-US" sz="3000" dirty="0">
                  <a:solidFill>
                    <a:srgbClr val="0B192B"/>
                  </a:solidFill>
                  <a:latin typeface="Poppins" panose="00000500000000000000" charset="0"/>
                  <a:cs typeface="Poppins" panose="00000500000000000000" charset="0"/>
                </a:rPr>
                <a:t>(</a:t>
              </a:r>
              <a:r>
                <a:rPr lang="en-US" sz="3000" dirty="0" err="1">
                  <a:solidFill>
                    <a:srgbClr val="0B192B"/>
                  </a:solidFill>
                  <a:latin typeface="Poppins" panose="00000500000000000000" charset="0"/>
                  <a:cs typeface="Poppins" panose="00000500000000000000" charset="0"/>
                </a:rPr>
                <a:t>smtplib</a:t>
              </a:r>
              <a:r>
                <a:rPr lang="en-US" sz="3000" dirty="0">
                  <a:solidFill>
                    <a:srgbClr val="0B192B"/>
                  </a:solidFill>
                  <a:latin typeface="Poppins" panose="00000500000000000000" charset="0"/>
                  <a:cs typeface="Poppins" panose="00000500000000000000" charset="0"/>
                </a:rPr>
                <a:t>, plyer)</a:t>
              </a:r>
              <a:br>
                <a:rPr lang="en-US" sz="3000" dirty="0">
                  <a:solidFill>
                    <a:srgbClr val="0B192B"/>
                  </a:solidFill>
                  <a:latin typeface="Poppins" panose="00000500000000000000" charset="0"/>
                  <a:cs typeface="Poppins" panose="00000500000000000000" charset="0"/>
                </a:rPr>
              </a:br>
              <a:endParaRPr lang="en-US" sz="3000" dirty="0">
                <a:solidFill>
                  <a:srgbClr val="0B192B"/>
                </a:solidFill>
                <a:latin typeface="Poppins" panose="00000500000000000000" charset="0"/>
                <a:cs typeface="Poppins" panose="00000500000000000000" charset="0"/>
              </a:endParaRPr>
            </a:p>
            <a:p>
              <a:pPr lvl="1"/>
              <a:r>
                <a:rPr lang="en-US" sz="3000" b="1" dirty="0">
                  <a:solidFill>
                    <a:srgbClr val="0B192B"/>
                  </a:solidFill>
                  <a:latin typeface="Poppins" panose="00000500000000000000" charset="0"/>
                  <a:cs typeface="Poppins" panose="00000500000000000000" charset="0"/>
                </a:rPr>
                <a:t>Web interface </a:t>
              </a:r>
              <a:r>
                <a:rPr lang="en-US" sz="3000" dirty="0">
                  <a:solidFill>
                    <a:srgbClr val="0B192B"/>
                  </a:solidFill>
                  <a:latin typeface="Poppins" panose="00000500000000000000" charset="0"/>
                  <a:cs typeface="Poppins" panose="00000500000000000000" charset="0"/>
                </a:rPr>
                <a:t>(Flask)</a:t>
              </a:r>
              <a:r>
                <a:rPr lang="en-US" sz="3000" dirty="0">
                  <a:solidFill>
                    <a:srgbClr val="0B192B"/>
                  </a:solidFill>
                  <a:latin typeface="Poppins Bold" panose="00000800000000000000" charset="0"/>
                  <a:cs typeface="Poppins Bold" panose="00000800000000000000" charset="0"/>
                </a:rPr>
                <a:t/>
              </a:r>
              <a:br>
                <a:rPr lang="en-US" sz="3000" dirty="0">
                  <a:solidFill>
                    <a:srgbClr val="0B192B"/>
                  </a:solidFill>
                  <a:latin typeface="Poppins Bold" panose="00000800000000000000" charset="0"/>
                  <a:cs typeface="Poppins Bold" panose="00000800000000000000" charset="0"/>
                </a:rPr>
              </a:br>
              <a:endParaRPr lang="en-US" sz="3000" dirty="0">
                <a:solidFill>
                  <a:srgbClr val="0B192B"/>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000" dirty="0">
                  <a:solidFill>
                    <a:srgbClr val="0B192B"/>
                  </a:solidFill>
                  <a:latin typeface="Poppins Bold" panose="00000800000000000000" charset="0"/>
                  <a:cs typeface="Poppins Bold" panose="00000800000000000000" charset="0"/>
                </a:rPr>
                <a:t>Evaluate performance in simulated OT environment</a:t>
              </a:r>
              <a:endParaRPr lang="en-US" sz="3000" dirty="0">
                <a:solidFill>
                  <a:srgbClr val="0B192B"/>
                </a:solidFill>
                <a:latin typeface="Poppins Bold" panose="00000800000000000000" charset="0"/>
                <a:ea typeface="Poppins" panose="00000500000000000000"/>
                <a:cs typeface="Poppins Bold" panose="00000800000000000000" charset="0"/>
                <a:sym typeface="Poppins" panose="00000500000000000000"/>
              </a:endParaRPr>
            </a:p>
            <a:p>
              <a:pPr algn="l">
                <a:lnSpc>
                  <a:spcPts val="3380"/>
                </a:lnSpc>
              </a:pPr>
              <a:endParaRPr lang="en-US" sz="2700" dirty="0">
                <a:solidFill>
                  <a:srgbClr val="0A152F"/>
                </a:solidFill>
                <a:latin typeface="Poppins" panose="00000500000000000000"/>
                <a:ea typeface="Poppins" panose="00000500000000000000"/>
                <a:cs typeface="Poppins" panose="00000500000000000000"/>
                <a:sym typeface="Poppins" panose="0000050000000000000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757198" y="2095501"/>
            <a:ext cx="14625802" cy="6629399"/>
            <a:chOff x="0" y="2216613"/>
            <a:chExt cx="18651452" cy="9117455"/>
          </a:xfrm>
        </p:grpSpPr>
        <p:grpSp>
          <p:nvGrpSpPr>
            <p:cNvPr id="5" name="Group 5"/>
            <p:cNvGrpSpPr/>
            <p:nvPr/>
          </p:nvGrpSpPr>
          <p:grpSpPr>
            <a:xfrm>
              <a:off x="0" y="2216613"/>
              <a:ext cx="18651452" cy="9117455"/>
              <a:chOff x="0" y="0"/>
              <a:chExt cx="3684237" cy="1800979"/>
            </a:xfrm>
          </p:grpSpPr>
          <p:sp>
            <p:nvSpPr>
              <p:cNvPr id="6" name="Freeform 6"/>
              <p:cNvSpPr/>
              <p:nvPr/>
            </p:nvSpPr>
            <p:spPr>
              <a:xfrm>
                <a:off x="0" y="0"/>
                <a:ext cx="3684238" cy="1800979"/>
              </a:xfrm>
              <a:custGeom>
                <a:avLst/>
                <a:gdLst/>
                <a:ahLst/>
                <a:cxnLst/>
                <a:rect l="l" t="t" r="r" b="b"/>
                <a:pathLst>
                  <a:path w="3684238" h="1800979">
                    <a:moveTo>
                      <a:pt x="28226" y="0"/>
                    </a:moveTo>
                    <a:lnTo>
                      <a:pt x="3656012" y="0"/>
                    </a:lnTo>
                    <a:cubicBezTo>
                      <a:pt x="3663498" y="0"/>
                      <a:pt x="3670677" y="2974"/>
                      <a:pt x="3675971" y="8267"/>
                    </a:cubicBezTo>
                    <a:cubicBezTo>
                      <a:pt x="3681264" y="13560"/>
                      <a:pt x="3684238" y="20740"/>
                      <a:pt x="3684238" y="28226"/>
                    </a:cubicBezTo>
                    <a:lnTo>
                      <a:pt x="3684238" y="1772753"/>
                    </a:lnTo>
                    <a:cubicBezTo>
                      <a:pt x="3684238" y="1788342"/>
                      <a:pt x="3671600" y="1800979"/>
                      <a:pt x="3656012" y="1800979"/>
                    </a:cubicBezTo>
                    <a:lnTo>
                      <a:pt x="28226" y="1800979"/>
                    </a:lnTo>
                    <a:cubicBezTo>
                      <a:pt x="12637" y="1800979"/>
                      <a:pt x="0" y="1788342"/>
                      <a:pt x="0" y="1772753"/>
                    </a:cubicBezTo>
                    <a:lnTo>
                      <a:pt x="0" y="28226"/>
                    </a:lnTo>
                    <a:cubicBezTo>
                      <a:pt x="0" y="20740"/>
                      <a:pt x="2974" y="13560"/>
                      <a:pt x="8267" y="8267"/>
                    </a:cubicBezTo>
                    <a:cubicBezTo>
                      <a:pt x="13560" y="2974"/>
                      <a:pt x="20740" y="0"/>
                      <a:pt x="28226" y="0"/>
                    </a:cubicBezTo>
                    <a:close/>
                  </a:path>
                </a:pathLst>
              </a:custGeom>
              <a:solidFill>
                <a:srgbClr val="FFFFFF">
                  <a:alpha val="74902"/>
                </a:srgbClr>
              </a:solidFill>
            </p:spPr>
          </p:sp>
          <p:sp>
            <p:nvSpPr>
              <p:cNvPr id="7" name="TextBox 7"/>
              <p:cNvSpPr txBox="1"/>
              <p:nvPr/>
            </p:nvSpPr>
            <p:spPr>
              <a:xfrm>
                <a:off x="0" y="-57150"/>
                <a:ext cx="3684237" cy="1858129"/>
              </a:xfrm>
              <a:prstGeom prst="rect">
                <a:avLst/>
              </a:prstGeom>
            </p:spPr>
            <p:txBody>
              <a:bodyPr lIns="50800" tIns="50800" rIns="50800" bIns="50800" rtlCol="0" anchor="ctr"/>
              <a:lstStyle/>
              <a:p>
                <a:pPr algn="ctr">
                  <a:lnSpc>
                    <a:spcPts val="2660"/>
                  </a:lnSpc>
                  <a:spcBef>
                    <a:spcPct val="0"/>
                  </a:spcBef>
                </a:pPr>
                <a:endParaRPr/>
              </a:p>
            </p:txBody>
          </p:sp>
        </p:grpSp>
        <p:sp>
          <p:nvSpPr>
            <p:cNvPr id="8" name="TextBox 8"/>
            <p:cNvSpPr txBox="1"/>
            <p:nvPr/>
          </p:nvSpPr>
          <p:spPr>
            <a:xfrm>
              <a:off x="1063045" y="3694228"/>
              <a:ext cx="17076194" cy="5185267"/>
            </a:xfrm>
            <a:prstGeom prst="rect">
              <a:avLst/>
            </a:prstGeom>
          </p:spPr>
          <p:txBody>
            <a:bodyPr wrap="square" lIns="0" tIns="0" rIns="0" bIns="0" rtlCol="0" anchor="t">
              <a:spAutoFit/>
            </a:bodyPr>
            <a:lstStyle/>
            <a:p>
              <a:pPr marL="285750" lvl="0" indent="-285750">
                <a:buFont typeface="Arial" panose="020B0604020202020204" pitchFamily="34" charset="0"/>
                <a:buChar char="•"/>
              </a:pPr>
              <a:r>
                <a:rPr lang="en-US" sz="3500" dirty="0" err="1">
                  <a:solidFill>
                    <a:srgbClr val="0B192B"/>
                  </a:solidFill>
                  <a:latin typeface="Poppins Bold" panose="00000800000000000000" charset="0"/>
                  <a:cs typeface="Poppins Bold" panose="00000800000000000000" charset="0"/>
                </a:rPr>
                <a:t>Baldin</a:t>
              </a:r>
              <a:r>
                <a:rPr lang="en-US" sz="3500" dirty="0">
                  <a:solidFill>
                    <a:srgbClr val="0B192B"/>
                  </a:solidFill>
                  <a:latin typeface="Poppins Bold" panose="00000800000000000000" charset="0"/>
                  <a:cs typeface="Poppins Bold" panose="00000800000000000000" charset="0"/>
                </a:rPr>
                <a:t> (2019): </a:t>
              </a:r>
              <a:r>
                <a:rPr lang="en-US" sz="3500" dirty="0">
                  <a:solidFill>
                    <a:srgbClr val="0B192B"/>
                  </a:solidFill>
                  <a:latin typeface="Poppins" panose="00000500000000000000" charset="0"/>
                  <a:cs typeface="Poppins" panose="00000500000000000000" charset="0"/>
                </a:rPr>
                <a:t>memory forensics &amp; behavioral analytics</a:t>
              </a:r>
              <a:r>
                <a:rPr lang="en-US" sz="3500" dirty="0">
                  <a:solidFill>
                    <a:srgbClr val="0B192B"/>
                  </a:solidFill>
                  <a:latin typeface="Poppins Bold" panose="00000800000000000000" charset="0"/>
                  <a:cs typeface="Poppins Bold" panose="00000800000000000000" charset="0"/>
                </a:rPr>
                <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lvl="0" indent="-285750">
                <a:buFont typeface="Arial" panose="020B0604020202020204" pitchFamily="34" charset="0"/>
                <a:buChar char="•"/>
              </a:pPr>
              <a:r>
                <a:rPr lang="en-US" sz="3500" dirty="0">
                  <a:solidFill>
                    <a:srgbClr val="0B192B"/>
                  </a:solidFill>
                  <a:latin typeface="Poppins Bold" panose="00000800000000000000" charset="0"/>
                  <a:cs typeface="Poppins Bold" panose="00000800000000000000" charset="0"/>
                </a:rPr>
                <a:t>Kumar &amp; </a:t>
              </a:r>
              <a:r>
                <a:rPr lang="en-US" sz="3500" dirty="0" err="1">
                  <a:solidFill>
                    <a:srgbClr val="0B192B"/>
                  </a:solidFill>
                  <a:latin typeface="Poppins Bold" panose="00000800000000000000" charset="0"/>
                  <a:cs typeface="Poppins Bold" panose="00000800000000000000" charset="0"/>
                </a:rPr>
                <a:t>Vardhan</a:t>
              </a:r>
              <a:r>
                <a:rPr lang="en-US" sz="3500" dirty="0">
                  <a:solidFill>
                    <a:srgbClr val="0B192B"/>
                  </a:solidFill>
                  <a:latin typeface="Poppins Bold" panose="00000800000000000000" charset="0"/>
                  <a:cs typeface="Poppins Bold" panose="00000800000000000000" charset="0"/>
                </a:rPr>
                <a:t> (2023): </a:t>
              </a:r>
              <a:r>
                <a:rPr lang="en-US" sz="3500" dirty="0">
                  <a:solidFill>
                    <a:srgbClr val="0B192B"/>
                  </a:solidFill>
                  <a:latin typeface="Poppins" panose="00000500000000000000" charset="0"/>
                  <a:cs typeface="Poppins" panose="00000500000000000000" charset="0"/>
                </a:rPr>
                <a:t>lightweight detection for legacy OT</a:t>
              </a:r>
              <a:r>
                <a:rPr lang="en-US" sz="3500" dirty="0">
                  <a:solidFill>
                    <a:srgbClr val="0B192B"/>
                  </a:solidFill>
                  <a:latin typeface="Poppins Bold" panose="00000800000000000000" charset="0"/>
                  <a:cs typeface="Poppins Bold" panose="00000800000000000000" charset="0"/>
                </a:rPr>
                <a:t/>
              </a:r>
              <a:br>
                <a:rPr lang="en-US" sz="3500" dirty="0">
                  <a:solidFill>
                    <a:srgbClr val="0B192B"/>
                  </a:solidFill>
                  <a:latin typeface="Poppins Bold" panose="00000800000000000000" charset="0"/>
                  <a:cs typeface="Poppins Bold" panose="00000800000000000000" charset="0"/>
                </a:rPr>
              </a:br>
              <a:endParaRPr lang="en-US" sz="3500" dirty="0">
                <a:solidFill>
                  <a:srgbClr val="0B192B"/>
                </a:solidFill>
                <a:latin typeface="Poppins Bold" panose="00000800000000000000" charset="0"/>
                <a:cs typeface="Poppins Bold" panose="00000800000000000000" charset="0"/>
              </a:endParaRPr>
            </a:p>
            <a:p>
              <a:pPr marL="285750" indent="-285750">
                <a:buFont typeface="Arial" panose="020B0604020202020204" pitchFamily="34" charset="0"/>
                <a:buChar char="•"/>
              </a:pPr>
              <a:r>
                <a:rPr lang="en-US" sz="3500" dirty="0" err="1">
                  <a:solidFill>
                    <a:srgbClr val="0B192B"/>
                  </a:solidFill>
                  <a:latin typeface="Poppins Bold" panose="00000800000000000000" charset="0"/>
                  <a:cs typeface="Poppins Bold" panose="00000800000000000000" charset="0"/>
                </a:rPr>
                <a:t>Langner</a:t>
              </a:r>
              <a:r>
                <a:rPr lang="en-US" sz="3500" dirty="0">
                  <a:solidFill>
                    <a:srgbClr val="0B192B"/>
                  </a:solidFill>
                  <a:latin typeface="Poppins Bold" panose="00000800000000000000" charset="0"/>
                  <a:cs typeface="Poppins Bold" panose="00000800000000000000" charset="0"/>
                </a:rPr>
                <a:t> (2013), </a:t>
              </a:r>
              <a:r>
                <a:rPr lang="en-US" sz="3500" dirty="0" err="1">
                  <a:solidFill>
                    <a:srgbClr val="0B192B"/>
                  </a:solidFill>
                  <a:latin typeface="Poppins Bold" panose="00000800000000000000" charset="0"/>
                  <a:cs typeface="Poppins Bold" panose="00000800000000000000" charset="0"/>
                </a:rPr>
                <a:t>Cherepanov</a:t>
              </a:r>
              <a:r>
                <a:rPr lang="en-US" sz="3500" dirty="0">
                  <a:solidFill>
                    <a:srgbClr val="0B192B"/>
                  </a:solidFill>
                  <a:latin typeface="Poppins Bold" panose="00000800000000000000" charset="0"/>
                  <a:cs typeface="Poppins Bold" panose="00000800000000000000" charset="0"/>
                </a:rPr>
                <a:t> (2017), </a:t>
              </a:r>
              <a:r>
                <a:rPr lang="en-US" sz="3500" dirty="0" err="1">
                  <a:solidFill>
                    <a:srgbClr val="0B192B"/>
                  </a:solidFill>
                  <a:latin typeface="Poppins Bold" panose="00000800000000000000" charset="0"/>
                  <a:cs typeface="Poppins Bold" panose="00000800000000000000" charset="0"/>
                </a:rPr>
                <a:t>Dragos</a:t>
              </a:r>
              <a:r>
                <a:rPr lang="en-US" sz="3500" dirty="0">
                  <a:solidFill>
                    <a:srgbClr val="0B192B"/>
                  </a:solidFill>
                  <a:latin typeface="Poppins Bold" panose="00000800000000000000" charset="0"/>
                  <a:cs typeface="Poppins Bold" panose="00000800000000000000" charset="0"/>
                </a:rPr>
                <a:t> (2017): </a:t>
              </a:r>
              <a:r>
                <a:rPr lang="en-US" sz="3500" dirty="0">
                  <a:solidFill>
                    <a:srgbClr val="0B192B"/>
                  </a:solidFill>
                  <a:latin typeface="Poppins" panose="00000500000000000000" charset="0"/>
                  <a:cs typeface="Poppins" panose="00000500000000000000" charset="0"/>
                </a:rPr>
                <a:t>case studies on </a:t>
              </a:r>
              <a:r>
                <a:rPr lang="en-US" sz="3500" dirty="0" err="1">
                  <a:solidFill>
                    <a:srgbClr val="0B192B"/>
                  </a:solidFill>
                  <a:latin typeface="Poppins" panose="00000500000000000000" charset="0"/>
                  <a:cs typeface="Poppins" panose="00000500000000000000" charset="0"/>
                </a:rPr>
                <a:t>Stuxnet</a:t>
              </a:r>
              <a:r>
                <a:rPr lang="en-US" sz="3500" dirty="0">
                  <a:solidFill>
                    <a:srgbClr val="0B192B"/>
                  </a:solidFill>
                  <a:latin typeface="Poppins" panose="00000500000000000000" charset="0"/>
                  <a:cs typeface="Poppins" panose="00000500000000000000" charset="0"/>
                </a:rPr>
                <a:t>, </a:t>
              </a:r>
              <a:r>
                <a:rPr lang="en-US" sz="3500" dirty="0" err="1">
                  <a:solidFill>
                    <a:srgbClr val="0B192B"/>
                  </a:solidFill>
                  <a:latin typeface="Poppins" panose="00000500000000000000" charset="0"/>
                  <a:cs typeface="Poppins" panose="00000500000000000000" charset="0"/>
                </a:rPr>
                <a:t>Industroyer</a:t>
              </a:r>
              <a:r>
                <a:rPr lang="en-US" sz="3500" dirty="0">
                  <a:solidFill>
                    <a:srgbClr val="0B192B"/>
                  </a:solidFill>
                  <a:latin typeface="Poppins" panose="00000500000000000000" charset="0"/>
                  <a:cs typeface="Poppins" panose="00000500000000000000" charset="0"/>
                </a:rPr>
                <a:t>, and Triton</a:t>
              </a:r>
              <a:endParaRPr lang="en-US" sz="3500" dirty="0">
                <a:solidFill>
                  <a:srgbClr val="0B192B"/>
                </a:solidFill>
                <a:latin typeface="Poppins" panose="00000500000000000000" charset="0"/>
                <a:ea typeface="Poppins" panose="00000500000000000000"/>
                <a:cs typeface="Poppins" panose="00000500000000000000" charset="0"/>
                <a:sym typeface="Poppins" panose="00000500000000000000"/>
              </a:endParaRPr>
            </a:p>
          </p:txBody>
        </p:sp>
      </p:grpSp>
      <p:sp>
        <p:nvSpPr>
          <p:cNvPr id="9" name="Rectangle 8"/>
          <p:cNvSpPr/>
          <p:nvPr/>
        </p:nvSpPr>
        <p:spPr>
          <a:xfrm>
            <a:off x="1757194" y="866805"/>
            <a:ext cx="7733207" cy="1015663"/>
          </a:xfrm>
          <a:prstGeom prst="rect">
            <a:avLst/>
          </a:prstGeom>
        </p:spPr>
        <p:txBody>
          <a:bodyPr wrap="none">
            <a:spAutoFit/>
          </a:bodyPr>
          <a:lstStyle/>
          <a:p>
            <a:pPr algn="ctr"/>
            <a:r>
              <a:rPr lang="en-US" sz="6000" b="1" dirty="0" smtClean="0">
                <a:solidFill>
                  <a:schemeClr val="bg1"/>
                </a:solidFill>
                <a:latin typeface="Poppins Bold" panose="00000800000000000000" charset="0"/>
                <a:ea typeface="Arial" panose="020B0604020202020204" pitchFamily="34" charset="0"/>
                <a:cs typeface="Poppins Bold" panose="00000800000000000000" charset="0"/>
              </a:rPr>
              <a:t>LITERATURE REVIEW</a:t>
            </a:r>
            <a:endParaRPr lang="en-US" sz="6000" dirty="0">
              <a:solidFill>
                <a:schemeClr val="bg1"/>
              </a:solidFill>
              <a:latin typeface="Poppins Bold" panose="00000800000000000000" charset="0"/>
              <a:cs typeface="Poppins Bold" panose="00000800000000000000"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609600" y="0"/>
            <a:ext cx="16615541" cy="9797716"/>
            <a:chOff x="-604347" y="-225777"/>
            <a:chExt cx="22154055" cy="13063621"/>
          </a:xfrm>
        </p:grpSpPr>
        <p:sp>
          <p:nvSpPr>
            <p:cNvPr id="4" name="TextBox 4"/>
            <p:cNvSpPr txBox="1"/>
            <p:nvPr/>
          </p:nvSpPr>
          <p:spPr>
            <a:xfrm>
              <a:off x="-604347" y="-225777"/>
              <a:ext cx="18933628" cy="1812461"/>
            </a:xfrm>
            <a:prstGeom prst="rect">
              <a:avLst/>
            </a:prstGeom>
          </p:spPr>
          <p:txBody>
            <a:bodyPr wrap="square" lIns="0" tIns="0" rIns="0" bIns="0" rtlCol="0" anchor="t">
              <a:spAutoFit/>
            </a:bodyPr>
            <a:lstStyle/>
            <a:p>
              <a:pPr algn="ctr">
                <a:lnSpc>
                  <a:spcPts val="10595"/>
                </a:lnSpc>
              </a:pPr>
              <a:r>
                <a:rPr lang="en-US" sz="6000" b="1" dirty="0" smtClean="0">
                  <a:solidFill>
                    <a:srgbClr val="FFFFFF"/>
                  </a:solidFill>
                  <a:latin typeface="Poppins Bold" panose="00000800000000000000"/>
                  <a:ea typeface="Poppins Bold" panose="00000800000000000000"/>
                  <a:cs typeface="Poppins Bold" panose="00000800000000000000"/>
                  <a:sym typeface="Poppins Bold" panose="00000800000000000000"/>
                </a:rPr>
                <a:t>EXISTING METHODS/TECHNOLOGIES</a:t>
              </a:r>
              <a:endParaRPr lang="en-US" sz="6000" b="1" dirty="0">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grpSp>
          <p:nvGrpSpPr>
            <p:cNvPr id="5" name="Group 5"/>
            <p:cNvGrpSpPr/>
            <p:nvPr/>
          </p:nvGrpSpPr>
          <p:grpSpPr>
            <a:xfrm>
              <a:off x="-213653" y="1240524"/>
              <a:ext cx="21763361" cy="11597320"/>
              <a:chOff x="-42203" y="-57150"/>
              <a:chExt cx="4298935" cy="2290829"/>
            </a:xfrm>
          </p:grpSpPr>
          <p:sp>
            <p:nvSpPr>
              <p:cNvPr id="6" name="Freeform 6"/>
              <p:cNvSpPr/>
              <p:nvPr/>
            </p:nvSpPr>
            <p:spPr>
              <a:xfrm>
                <a:off x="-42203" y="64628"/>
                <a:ext cx="4256732" cy="2169051"/>
              </a:xfrm>
              <a:custGeom>
                <a:avLst/>
                <a:gdLst/>
                <a:ahLst/>
                <a:cxnLst/>
                <a:rect l="l" t="t" r="r" b="b"/>
                <a:pathLst>
                  <a:path w="4256732" h="2233679">
                    <a:moveTo>
                      <a:pt x="24430" y="0"/>
                    </a:moveTo>
                    <a:lnTo>
                      <a:pt x="4232303" y="0"/>
                    </a:lnTo>
                    <a:cubicBezTo>
                      <a:pt x="4238782" y="0"/>
                      <a:pt x="4244996" y="2574"/>
                      <a:pt x="4249577" y="7155"/>
                    </a:cubicBezTo>
                    <a:cubicBezTo>
                      <a:pt x="4254159" y="11737"/>
                      <a:pt x="4256732" y="17950"/>
                      <a:pt x="4256732" y="24430"/>
                    </a:cubicBezTo>
                    <a:lnTo>
                      <a:pt x="4256732" y="2209249"/>
                    </a:lnTo>
                    <a:cubicBezTo>
                      <a:pt x="4256732" y="2215728"/>
                      <a:pt x="4254159" y="2221942"/>
                      <a:pt x="4249577" y="2226523"/>
                    </a:cubicBezTo>
                    <a:cubicBezTo>
                      <a:pt x="4244996" y="2231105"/>
                      <a:pt x="4238782" y="2233679"/>
                      <a:pt x="4232303" y="2233679"/>
                    </a:cubicBezTo>
                    <a:lnTo>
                      <a:pt x="24430" y="2233679"/>
                    </a:lnTo>
                    <a:cubicBezTo>
                      <a:pt x="17950" y="2233679"/>
                      <a:pt x="11737" y="2231105"/>
                      <a:pt x="7155" y="2226523"/>
                    </a:cubicBezTo>
                    <a:cubicBezTo>
                      <a:pt x="2574" y="2221942"/>
                      <a:pt x="0" y="2215728"/>
                      <a:pt x="0" y="2209249"/>
                    </a:cubicBezTo>
                    <a:lnTo>
                      <a:pt x="0" y="24430"/>
                    </a:lnTo>
                    <a:cubicBezTo>
                      <a:pt x="0" y="17950"/>
                      <a:pt x="2574" y="11737"/>
                      <a:pt x="7155" y="7155"/>
                    </a:cubicBezTo>
                    <a:cubicBezTo>
                      <a:pt x="11737" y="2574"/>
                      <a:pt x="17950" y="0"/>
                      <a:pt x="24430" y="0"/>
                    </a:cubicBezTo>
                    <a:close/>
                  </a:path>
                </a:pathLst>
              </a:custGeom>
              <a:solidFill>
                <a:srgbClr val="FFFFFF">
                  <a:alpha val="74902"/>
                </a:srgbClr>
              </a:solidFill>
            </p:spPr>
          </p:sp>
          <p:sp>
            <p:nvSpPr>
              <p:cNvPr id="7" name="TextBox 7"/>
              <p:cNvSpPr txBox="1"/>
              <p:nvPr/>
            </p:nvSpPr>
            <p:spPr>
              <a:xfrm>
                <a:off x="0" y="-57150"/>
                <a:ext cx="4256732" cy="2290829"/>
              </a:xfrm>
              <a:prstGeom prst="rect">
                <a:avLst/>
              </a:prstGeom>
            </p:spPr>
            <p:txBody>
              <a:bodyPr lIns="50800" tIns="50800" rIns="50800" bIns="50800" rtlCol="0" anchor="ctr"/>
              <a:lstStyle/>
              <a:p>
                <a:pPr algn="ctr">
                  <a:lnSpc>
                    <a:spcPts val="2660"/>
                  </a:lnSpc>
                  <a:spcBef>
                    <a:spcPct val="0"/>
                  </a:spcBef>
                </a:pPr>
                <a:endParaRPr/>
              </a:p>
            </p:txBody>
          </p:sp>
        </p:grpSp>
        <p:sp>
          <p:nvSpPr>
            <p:cNvPr id="8" name="TextBox 8"/>
            <p:cNvSpPr txBox="1"/>
            <p:nvPr/>
          </p:nvSpPr>
          <p:spPr>
            <a:xfrm>
              <a:off x="1203491" y="3889023"/>
              <a:ext cx="18552600" cy="586144"/>
            </a:xfrm>
            <a:prstGeom prst="rect">
              <a:avLst/>
            </a:prstGeom>
          </p:spPr>
          <p:txBody>
            <a:bodyPr lIns="0" tIns="0" rIns="0" bIns="0" rtlCol="0" anchor="t">
              <a:spAutoFit/>
            </a:bodyPr>
            <a:lstStyle/>
            <a:p>
              <a:pPr marL="280670" lvl="1" algn="l">
                <a:lnSpc>
                  <a:spcPts val="3640"/>
                </a:lnSpc>
              </a:pPr>
              <a:endParaRPr lang="en-US" sz="2600" dirty="0">
                <a:solidFill>
                  <a:srgbClr val="0A152F"/>
                </a:solidFill>
                <a:latin typeface="Poppins" panose="00000500000000000000"/>
                <a:ea typeface="Poppins" panose="00000500000000000000"/>
                <a:cs typeface="Poppins" panose="00000500000000000000"/>
                <a:sym typeface="Poppins" panose="00000500000000000000"/>
              </a:endParaRPr>
            </a:p>
          </p:txBody>
        </p:sp>
      </p:grpSp>
      <p:graphicFrame>
        <p:nvGraphicFramePr>
          <p:cNvPr id="9" name="Table 8"/>
          <p:cNvGraphicFramePr>
            <a:graphicFrameLocks noGrp="1"/>
          </p:cNvGraphicFramePr>
          <p:nvPr/>
        </p:nvGraphicFramePr>
        <p:xfrm>
          <a:off x="2300841" y="2191381"/>
          <a:ext cx="13785049" cy="6514679"/>
        </p:xfrm>
        <a:graphic>
          <a:graphicData uri="http://schemas.openxmlformats.org/drawingml/2006/table">
            <a:tbl>
              <a:tblPr firstRow="1" bandRow="1">
                <a:tableStyleId>{5C22544A-7EE6-4342-B048-85BDC9FD1C3A}</a:tableStyleId>
              </a:tblPr>
              <a:tblGrid>
                <a:gridCol w="4259897">
                  <a:extLst>
                    <a:ext uri="{9D8B030D-6E8A-4147-A177-3AD203B41FA5}">
                      <a16:colId xmlns:a16="http://schemas.microsoft.com/office/drawing/2014/main" val="20000"/>
                    </a:ext>
                  </a:extLst>
                </a:gridCol>
                <a:gridCol w="3868103">
                  <a:extLst>
                    <a:ext uri="{9D8B030D-6E8A-4147-A177-3AD203B41FA5}">
                      <a16:colId xmlns:a16="http://schemas.microsoft.com/office/drawing/2014/main" val="20001"/>
                    </a:ext>
                  </a:extLst>
                </a:gridCol>
                <a:gridCol w="5657049">
                  <a:extLst>
                    <a:ext uri="{9D8B030D-6E8A-4147-A177-3AD203B41FA5}">
                      <a16:colId xmlns:a16="http://schemas.microsoft.com/office/drawing/2014/main" val="20002"/>
                    </a:ext>
                  </a:extLst>
                </a:gridCol>
              </a:tblGrid>
              <a:tr h="929640">
                <a:tc>
                  <a:txBody>
                    <a:bodyPr/>
                    <a:lstStyle/>
                    <a:p>
                      <a:r>
                        <a:rPr lang="en-US" sz="4000" b="1" kern="1200" dirty="0" smtClean="0">
                          <a:solidFill>
                            <a:srgbClr val="0B192B"/>
                          </a:solidFill>
                          <a:effectLst/>
                          <a:latin typeface="Poppins Bold" panose="00000800000000000000" charset="0"/>
                          <a:ea typeface="+mn-ea"/>
                          <a:cs typeface="Poppins Bold" panose="00000800000000000000" charset="0"/>
                        </a:rPr>
                        <a:t>Methodology</a:t>
                      </a:r>
                      <a:endParaRPr lang="en-US" sz="4000" dirty="0">
                        <a:solidFill>
                          <a:srgbClr val="0B192B"/>
                        </a:solidFill>
                        <a:latin typeface="Poppins Bold" panose="00000800000000000000" charset="0"/>
                        <a:cs typeface="Poppins Bold" panose="00000800000000000000" charset="0"/>
                      </a:endParaRPr>
                    </a:p>
                  </a:txBody>
                  <a:tcPr/>
                </a:tc>
                <a:tc>
                  <a:txBody>
                    <a:bodyPr/>
                    <a:lstStyle/>
                    <a:p>
                      <a:r>
                        <a:rPr lang="en-US" sz="4000" b="1" kern="1200" dirty="0" smtClean="0">
                          <a:solidFill>
                            <a:srgbClr val="0B192B"/>
                          </a:solidFill>
                          <a:effectLst/>
                          <a:latin typeface="Poppins Bold" panose="00000800000000000000" charset="0"/>
                          <a:ea typeface="+mn-ea"/>
                          <a:cs typeface="Poppins Bold" panose="00000800000000000000" charset="0"/>
                        </a:rPr>
                        <a:t>Tools</a:t>
                      </a:r>
                      <a:endParaRPr lang="en-US" sz="4000" dirty="0">
                        <a:solidFill>
                          <a:srgbClr val="0B192B"/>
                        </a:solidFill>
                        <a:latin typeface="Poppins Bold" panose="00000800000000000000" charset="0"/>
                        <a:cs typeface="Poppins Bold" panose="00000800000000000000" charset="0"/>
                      </a:endParaRPr>
                    </a:p>
                  </a:txBody>
                  <a:tcPr/>
                </a:tc>
                <a:tc>
                  <a:txBody>
                    <a:bodyPr/>
                    <a:lstStyle/>
                    <a:p>
                      <a:r>
                        <a:rPr lang="en-US" sz="4000" b="1" kern="1200" dirty="0" smtClean="0">
                          <a:solidFill>
                            <a:srgbClr val="0B192B"/>
                          </a:solidFill>
                          <a:effectLst/>
                          <a:latin typeface="Poppins Bold" panose="00000800000000000000" charset="0"/>
                          <a:ea typeface="+mn-ea"/>
                          <a:cs typeface="Poppins Bold" panose="00000800000000000000" charset="0"/>
                        </a:rPr>
                        <a:t>Limitations</a:t>
                      </a:r>
                      <a:endParaRPr lang="en-US" sz="4000" dirty="0">
                        <a:solidFill>
                          <a:srgbClr val="0B192B"/>
                        </a:solidFill>
                        <a:latin typeface="Poppins Bold" panose="00000800000000000000" charset="0"/>
                        <a:cs typeface="Poppins Bold" panose="00000800000000000000" charset="0"/>
                      </a:endParaRPr>
                    </a:p>
                  </a:txBody>
                  <a:tcPr/>
                </a:tc>
                <a:extLst>
                  <a:ext uri="{0D108BD9-81ED-4DB2-BD59-A6C34878D82A}">
                    <a16:rowId xmlns:a16="http://schemas.microsoft.com/office/drawing/2014/main" val="10000"/>
                  </a:ext>
                </a:extLst>
              </a:tr>
              <a:tr h="632039">
                <a:tc>
                  <a:txBody>
                    <a:bodyPr/>
                    <a:lstStyle/>
                    <a:p>
                      <a:r>
                        <a:rPr lang="en-US" sz="3500" kern="1200" dirty="0" smtClean="0">
                          <a:solidFill>
                            <a:srgbClr val="0B192B"/>
                          </a:solidFill>
                          <a:effectLst/>
                          <a:latin typeface="Poppins" panose="00000500000000000000" charset="0"/>
                          <a:ea typeface="+mn-ea"/>
                          <a:cs typeface="Poppins" panose="00000500000000000000" charset="0"/>
                        </a:rPr>
                        <a:t>Signature-Based</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smtClean="0">
                          <a:solidFill>
                            <a:srgbClr val="0B192B"/>
                          </a:solidFill>
                          <a:effectLst/>
                          <a:latin typeface="Poppins" panose="00000500000000000000" charset="0"/>
                          <a:ea typeface="+mn-ea"/>
                          <a:cs typeface="Poppins" panose="00000500000000000000" charset="0"/>
                        </a:rPr>
                        <a:t>Antivirus</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smtClean="0">
                          <a:solidFill>
                            <a:srgbClr val="0B192B"/>
                          </a:solidFill>
                          <a:effectLst/>
                          <a:latin typeface="Poppins" panose="00000500000000000000" charset="0"/>
                          <a:ea typeface="+mn-ea"/>
                          <a:cs typeface="Poppins" panose="00000500000000000000" charset="0"/>
                        </a:rPr>
                        <a:t>Cannot detect memory-based attacks</a:t>
                      </a:r>
                      <a:endParaRPr lang="en-US" sz="3500" dirty="0">
                        <a:solidFill>
                          <a:srgbClr val="0B192B"/>
                        </a:solidFill>
                        <a:latin typeface="Poppins" panose="00000500000000000000" charset="0"/>
                        <a:cs typeface="Poppins" panose="00000500000000000000" charset="0"/>
                      </a:endParaRPr>
                    </a:p>
                  </a:txBody>
                  <a:tcPr/>
                </a:tc>
                <a:extLst>
                  <a:ext uri="{0D108BD9-81ED-4DB2-BD59-A6C34878D82A}">
                    <a16:rowId xmlns:a16="http://schemas.microsoft.com/office/drawing/2014/main" val="10001"/>
                  </a:ext>
                </a:extLst>
              </a:tr>
              <a:tr h="1378799">
                <a:tc>
                  <a:txBody>
                    <a:bodyPr/>
                    <a:lstStyle/>
                    <a:p>
                      <a:r>
                        <a:rPr lang="en-US" sz="3500" kern="1200" dirty="0" smtClean="0">
                          <a:solidFill>
                            <a:srgbClr val="0B192B"/>
                          </a:solidFill>
                          <a:effectLst/>
                          <a:latin typeface="Poppins" panose="00000500000000000000" charset="0"/>
                          <a:ea typeface="+mn-ea"/>
                          <a:cs typeface="Poppins" panose="00000500000000000000" charset="0"/>
                        </a:rPr>
                        <a:t>Behavioral</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smtClean="0">
                          <a:solidFill>
                            <a:srgbClr val="0B192B"/>
                          </a:solidFill>
                          <a:effectLst/>
                          <a:latin typeface="Poppins" panose="00000500000000000000" charset="0"/>
                          <a:ea typeface="+mn-ea"/>
                          <a:cs typeface="Poppins" panose="00000500000000000000" charset="0"/>
                        </a:rPr>
                        <a:t>EDR</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smtClean="0">
                          <a:solidFill>
                            <a:srgbClr val="0B192B"/>
                          </a:solidFill>
                          <a:effectLst/>
                          <a:latin typeface="Poppins" panose="00000500000000000000" charset="0"/>
                          <a:ea typeface="+mn-ea"/>
                          <a:cs typeface="Poppins" panose="00000500000000000000" charset="0"/>
                        </a:rPr>
                        <a:t>High resource consumption</a:t>
                      </a:r>
                      <a:endParaRPr lang="en-US" sz="3500" dirty="0">
                        <a:solidFill>
                          <a:srgbClr val="0B192B"/>
                        </a:solidFill>
                        <a:latin typeface="Poppins" panose="00000500000000000000" charset="0"/>
                        <a:cs typeface="Poppins" panose="00000500000000000000" charset="0"/>
                      </a:endParaRPr>
                    </a:p>
                  </a:txBody>
                  <a:tcPr/>
                </a:tc>
                <a:extLst>
                  <a:ext uri="{0D108BD9-81ED-4DB2-BD59-A6C34878D82A}">
                    <a16:rowId xmlns:a16="http://schemas.microsoft.com/office/drawing/2014/main" val="10002"/>
                  </a:ext>
                </a:extLst>
              </a:tr>
              <a:tr h="1524000">
                <a:tc>
                  <a:txBody>
                    <a:bodyPr/>
                    <a:lstStyle/>
                    <a:p>
                      <a:r>
                        <a:rPr lang="en-US" sz="3500" kern="1200" dirty="0" smtClean="0">
                          <a:solidFill>
                            <a:srgbClr val="0B192B"/>
                          </a:solidFill>
                          <a:effectLst/>
                          <a:latin typeface="Poppins" panose="00000500000000000000" charset="0"/>
                          <a:ea typeface="+mn-ea"/>
                          <a:cs typeface="Poppins" panose="00000500000000000000" charset="0"/>
                        </a:rPr>
                        <a:t>Network-Based</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err="1" smtClean="0">
                          <a:solidFill>
                            <a:srgbClr val="0B192B"/>
                          </a:solidFill>
                          <a:effectLst/>
                          <a:latin typeface="Poppins" panose="00000500000000000000" charset="0"/>
                          <a:ea typeface="+mn-ea"/>
                          <a:cs typeface="Poppins" panose="00000500000000000000" charset="0"/>
                        </a:rPr>
                        <a:t>Suricata</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smtClean="0">
                          <a:solidFill>
                            <a:srgbClr val="0B192B"/>
                          </a:solidFill>
                          <a:effectLst/>
                          <a:latin typeface="Poppins" panose="00000500000000000000" charset="0"/>
                          <a:ea typeface="+mn-ea"/>
                          <a:cs typeface="Poppins" panose="00000500000000000000" charset="0"/>
                        </a:rPr>
                        <a:t>Requires custom rules</a:t>
                      </a:r>
                      <a:endParaRPr lang="en-US" sz="3500" dirty="0">
                        <a:solidFill>
                          <a:srgbClr val="0B192B"/>
                        </a:solidFill>
                        <a:latin typeface="Poppins" panose="00000500000000000000" charset="0"/>
                        <a:cs typeface="Poppins" panose="00000500000000000000" charset="0"/>
                      </a:endParaRPr>
                    </a:p>
                  </a:txBody>
                  <a:tcPr/>
                </a:tc>
                <a:extLst>
                  <a:ext uri="{0D108BD9-81ED-4DB2-BD59-A6C34878D82A}">
                    <a16:rowId xmlns:a16="http://schemas.microsoft.com/office/drawing/2014/main" val="10003"/>
                  </a:ext>
                </a:extLst>
              </a:tr>
              <a:tr h="1524000">
                <a:tc>
                  <a:txBody>
                    <a:bodyPr/>
                    <a:lstStyle/>
                    <a:p>
                      <a:r>
                        <a:rPr lang="en-US" sz="3500" kern="1200" dirty="0" smtClean="0">
                          <a:solidFill>
                            <a:srgbClr val="0B192B"/>
                          </a:solidFill>
                          <a:effectLst/>
                          <a:latin typeface="Poppins" panose="00000500000000000000" charset="0"/>
                          <a:ea typeface="+mn-ea"/>
                          <a:cs typeface="Poppins" panose="00000500000000000000" charset="0"/>
                        </a:rPr>
                        <a:t>Memory Forensics</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smtClean="0">
                          <a:solidFill>
                            <a:srgbClr val="0B192B"/>
                          </a:solidFill>
                          <a:effectLst/>
                          <a:latin typeface="Poppins" panose="00000500000000000000" charset="0"/>
                          <a:ea typeface="+mn-ea"/>
                          <a:cs typeface="Poppins" panose="00000500000000000000" charset="0"/>
                        </a:rPr>
                        <a:t>Volatility</a:t>
                      </a:r>
                      <a:endParaRPr lang="en-US" sz="3500" dirty="0">
                        <a:solidFill>
                          <a:srgbClr val="0B192B"/>
                        </a:solidFill>
                        <a:latin typeface="Poppins" panose="00000500000000000000" charset="0"/>
                        <a:cs typeface="Poppins" panose="00000500000000000000" charset="0"/>
                      </a:endParaRPr>
                    </a:p>
                  </a:txBody>
                  <a:tcPr/>
                </a:tc>
                <a:tc>
                  <a:txBody>
                    <a:bodyPr/>
                    <a:lstStyle/>
                    <a:p>
                      <a:r>
                        <a:rPr lang="en-US" sz="3500" kern="1200" dirty="0" smtClean="0">
                          <a:solidFill>
                            <a:srgbClr val="0B192B"/>
                          </a:solidFill>
                          <a:effectLst/>
                          <a:latin typeface="Poppins" panose="00000500000000000000" charset="0"/>
                          <a:ea typeface="+mn-ea"/>
                          <a:cs typeface="Poppins" panose="00000500000000000000" charset="0"/>
                        </a:rPr>
                        <a:t>Not optimized for real-time OT use</a:t>
                      </a:r>
                      <a:endParaRPr lang="en-US" sz="3500" dirty="0">
                        <a:solidFill>
                          <a:srgbClr val="0B192B"/>
                        </a:solidFill>
                        <a:latin typeface="Poppins" panose="00000500000000000000" charset="0"/>
                        <a:cs typeface="Poppins" panose="00000500000000000000" charset="0"/>
                      </a:endParaRP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Words>
  <Application>Microsoft Office PowerPoint</Application>
  <PresentationFormat>Custom</PresentationFormat>
  <Paragraphs>202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Poppins</vt:lpstr>
      <vt:lpstr>Calibri</vt:lpstr>
      <vt:lpstr>Arial</vt:lpstr>
      <vt:lpstr>Poppins Bold</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evaluation presentation</dc:title>
  <dc:creator/>
  <cp:lastModifiedBy>HP</cp:lastModifiedBy>
  <cp:revision>49</cp:revision>
  <dcterms:created xsi:type="dcterms:W3CDTF">2006-08-16T00:00:00Z</dcterms:created>
  <dcterms:modified xsi:type="dcterms:W3CDTF">2025-09-08T19:44:37Z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069C76DD5C2C4D01BF958F4E6A0191E2_12</vt:lpwstr>
  </property>
  <property fmtid="{D5CDD505-2E9C-101B-9397-08002B2CF9AE}" pid="3" name="KSOProductBuildVer">
    <vt:lpwstr>2057-12.2.0.21931</vt:lpwstr>
  </property>
</Properties>
</file>