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6" r:id="rId10"/>
    <p:sldId id="271" r:id="rId11"/>
    <p:sldId id="277" r:id="rId12"/>
    <p:sldId id="273" r:id="rId13"/>
    <p:sldId id="27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63ec7b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f63ec7b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F4FFDF79-4EEC-D003-0B74-BD49C6397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63ec7b68_0_75:notes">
            <a:extLst>
              <a:ext uri="{FF2B5EF4-FFF2-40B4-BE49-F238E27FC236}">
                <a16:creationId xmlns:a16="http://schemas.microsoft.com/office/drawing/2014/main" id="{7902FB85-FA9A-DAB3-7A72-CEE7D7564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f63ec7b68_0_75:notes">
            <a:extLst>
              <a:ext uri="{FF2B5EF4-FFF2-40B4-BE49-F238E27FC236}">
                <a16:creationId xmlns:a16="http://schemas.microsoft.com/office/drawing/2014/main" id="{62091847-30A1-0093-5C7D-614B954E4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66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>
          <a:extLst>
            <a:ext uri="{FF2B5EF4-FFF2-40B4-BE49-F238E27FC236}">
              <a16:creationId xmlns:a16="http://schemas.microsoft.com/office/drawing/2014/main" id="{392727EB-B273-87A5-7313-D913A7CD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>
            <a:extLst>
              <a:ext uri="{FF2B5EF4-FFF2-40B4-BE49-F238E27FC236}">
                <a16:creationId xmlns:a16="http://schemas.microsoft.com/office/drawing/2014/main" id="{D80CDB31-29A7-CE7A-34AB-0323AACEF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>
            <a:extLst>
              <a:ext uri="{FF2B5EF4-FFF2-40B4-BE49-F238E27FC236}">
                <a16:creationId xmlns:a16="http://schemas.microsoft.com/office/drawing/2014/main" id="{0CB3BFD4-0AE1-62F0-7DB4-767CBADB5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08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f63ec7b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6f63ec7b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63ec7b6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6f63ec7b6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A82FB2D-E76D-D9EC-2105-AD161214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CEAB14C5-2108-6421-BC90-19A244379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09271FE4-62F6-372F-E321-B21BF4B9E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7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3"/>
          <p:cNvSpPr/>
          <p:nvPr/>
        </p:nvSpPr>
        <p:spPr>
          <a:xfrm>
            <a:off x="2076444" y="2505075"/>
            <a:ext cx="8039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THE DIGITAL GOLD</a:t>
            </a:r>
            <a:endParaRPr sz="105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218122" y="573153"/>
            <a:ext cx="115728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MADAN MOHAN MALAVIYA UNIVERSITY OF TECHNOLOGY</a:t>
            </a:r>
            <a:endParaRPr sz="11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GORAKHPUR</a:t>
            </a:r>
            <a:endParaRPr sz="3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4374" y="4314880"/>
            <a:ext cx="54387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AHMAD FARAZ ANSARI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no.: 2023073006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M.C.A. 2</a:t>
            </a:r>
            <a:r>
              <a:rPr lang="en-US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 (4</a:t>
            </a:r>
            <a:r>
              <a:rPr lang="en-US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Sem)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7873325" y="4352925"/>
            <a:ext cx="3633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Supervision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MR. VIJAY TIWARI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ITCA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advanced data management systems to handle large, diverse datasets more efficiently.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AI and machine learning techniques to automate data analysis and improve insights.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privacy and security measures to comply with evolving regulations.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user-friendly tools for businesses to better leverage data without needing deep technical expertise.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real-time data processing capabilities to enable quicker decision-making and innovation.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BE295146-6863-8C5C-340E-34CBC2D01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>
            <a:extLst>
              <a:ext uri="{FF2B5EF4-FFF2-40B4-BE49-F238E27FC236}">
                <a16:creationId xmlns:a16="http://schemas.microsoft.com/office/drawing/2014/main" id="{0A459AC2-9205-F536-4B57-0E63B67B1CE6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>
            <a:extLst>
              <a:ext uri="{FF2B5EF4-FFF2-40B4-BE49-F238E27FC236}">
                <a16:creationId xmlns:a16="http://schemas.microsoft.com/office/drawing/2014/main" id="{0C7F4F87-C7D0-E9A9-55B6-7B9D40F117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>
            <a:extLst>
              <a:ext uri="{FF2B5EF4-FFF2-40B4-BE49-F238E27FC236}">
                <a16:creationId xmlns:a16="http://schemas.microsoft.com/office/drawing/2014/main" id="{D272F4A9-175C-A701-812C-84D716485B7B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8">
            <a:extLst>
              <a:ext uri="{FF2B5EF4-FFF2-40B4-BE49-F238E27FC236}">
                <a16:creationId xmlns:a16="http://schemas.microsoft.com/office/drawing/2014/main" id="{056C22CA-8BE1-1202-AFFB-CD13C01B12FE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28">
            <a:extLst>
              <a:ext uri="{FF2B5EF4-FFF2-40B4-BE49-F238E27FC236}">
                <a16:creationId xmlns:a16="http://schemas.microsoft.com/office/drawing/2014/main" id="{F53FD353-330F-ED6D-379C-0CA37D34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249" name="Google Shape;249;p28">
            <a:extLst>
              <a:ext uri="{FF2B5EF4-FFF2-40B4-BE49-F238E27FC236}">
                <a16:creationId xmlns:a16="http://schemas.microsoft.com/office/drawing/2014/main" id="{84A3313A-F4DF-CCBA-E21B-9F2E5DC0D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7931" y="1495714"/>
            <a:ext cx="10643400" cy="466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Mayer-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Schönberger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&amp; Cukier, 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Data: A Revolution That Will Transform How We Live, Work, and Think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Houghton Mifflin Harcourt.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Zikopoulos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Eaton, C.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Big Data: Analytics for Enterprise Class Hadoop and Streaming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McGraw-Hill.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Kiron, D., &amp; Shockley, R.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Analytics: The Real-World Use of Big Data in Business.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Sloan Management Review.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Chui, M., Manyika, J.,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Miremadi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Analytics: Competing in a Data-Driven World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McKinsey Global Institute.</a:t>
            </a:r>
          </a:p>
          <a:p>
            <a:pPr marL="444500" algn="just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Davenport, T. H., &amp; Harris, J. 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(2007).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on Analytics: The New Science of Winning.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Business Review Press.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9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4124600" y="658950"/>
            <a:ext cx="4931700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sz="5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>
          <a:extLst>
            <a:ext uri="{FF2B5EF4-FFF2-40B4-BE49-F238E27FC236}">
              <a16:creationId xmlns:a16="http://schemas.microsoft.com/office/drawing/2014/main" id="{72F6870C-C7EB-8F68-6D48-E424834A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>
            <a:extLst>
              <a:ext uri="{FF2B5EF4-FFF2-40B4-BE49-F238E27FC236}">
                <a16:creationId xmlns:a16="http://schemas.microsoft.com/office/drawing/2014/main" id="{A26A9496-EA6E-97C8-6BF8-930060127360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>
            <a:extLst>
              <a:ext uri="{FF2B5EF4-FFF2-40B4-BE49-F238E27FC236}">
                <a16:creationId xmlns:a16="http://schemas.microsoft.com/office/drawing/2014/main" id="{150FB714-0B9E-148A-1A02-86B3165E0F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>
            <a:extLst>
              <a:ext uri="{FF2B5EF4-FFF2-40B4-BE49-F238E27FC236}">
                <a16:creationId xmlns:a16="http://schemas.microsoft.com/office/drawing/2014/main" id="{ABE0A34D-1E49-714E-A4EC-63D76AD5C14D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>
            <a:extLst>
              <a:ext uri="{FF2B5EF4-FFF2-40B4-BE49-F238E27FC236}">
                <a16:creationId xmlns:a16="http://schemas.microsoft.com/office/drawing/2014/main" id="{BE3F2F51-E3E1-5120-30D4-561A527E28B4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>
            <a:extLst>
              <a:ext uri="{FF2B5EF4-FFF2-40B4-BE49-F238E27FC236}">
                <a16:creationId xmlns:a16="http://schemas.microsoft.com/office/drawing/2014/main" id="{09828AAD-EDB7-3390-5CF2-2DC6B8646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599" y="658950"/>
            <a:ext cx="8052615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b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Please feel free to ask them</a:t>
            </a:r>
            <a:endParaRPr sz="5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11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752662" y="1741249"/>
            <a:ext cx="6934497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26928" y="768249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38E2F-0E10-DB4F-82EE-6E2E12933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4331" y="1529098"/>
            <a:ext cx="107639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Times New Roman"/>
                <a:cs typeface="Times New Roman"/>
              </a:rPr>
              <a:t> Data is a valuable modern asset, often compared to gold, due to its power to drive insights, innovation, and competitive advantage across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/>
                <a:cs typeface="Times New Roman"/>
              </a:rPr>
              <a:t> Proper collection, analysis, and utilization of data unlock its true potential, enabling smarter decision-making and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/>
                <a:cs typeface="Times New Roman"/>
              </a:rPr>
              <a:t> In an increasingly digital world, organizations that strategically leverage data are better positioned to lead in technology, business, healthcare, and beyond.</a:t>
            </a:r>
            <a:endParaRPr lang="en-US" alt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11727668" y="1245026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73905" y="318846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569179" y="1563329"/>
            <a:ext cx="10855899" cy="448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97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organizations generate and collect vast amounts of data, but many struggle to harness its true value due to challenges in data management, analysis, and strategic utilization. Despite being a powerful asset, data often remains underutilized, fragmented, or siloed, preventing it from contributing meaningfully to innovation, decision-making, and competitive advantage. The lack of effective data-driven strategies and infrastructure hampers growth and adaptability in a rapidly evolving technological landscape, underscoring the urgent need for systems and approaches that treat data as a core business asset—akin to digital gold.</a:t>
            </a:r>
            <a:endParaRPr lang="en-US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To extract actionable insights from raw data.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To support faster and smarter decision-making.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To gain a competitive edge in a data-driven market.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To improve operational efficiency and innovation.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To enable predictive analytics and future readiness.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collection 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cleaning and pre-processing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storage and management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analysis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utilization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584399" y="247075"/>
            <a:ext cx="6305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678426" y="1347019"/>
            <a:ext cx="10109573" cy="415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performance metrics:</a:t>
            </a:r>
            <a:endParaRPr sz="20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Data Accuracy: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Measures the correctness and reliability of the collected and processed data.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Data Processing Speed: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Evaluates how quickly data can be analyzed and turned into insights.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Insight Quality: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Assesses the relevance, clarity, and actionability of data-driven insights.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Return on Data Investment (RODI):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Tracks the value or revenue generated from data initiatives versus the cost.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Decision-Making Efficiency: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Measures improvements in decision speed and effectiveness after implementing data strategies.</a:t>
            </a:r>
            <a:endParaRPr sz="2000" dirty="0">
              <a:solidFill>
                <a:srgbClr val="222222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584399" y="323275"/>
            <a:ext cx="6305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58762" y="1745575"/>
            <a:ext cx="9072338" cy="39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Empowers faster and more accurate decision-making through real-time insights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Empowers faster and more accurate decision-making through real-time insights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Enables personalized user experiences based on data-driven behavior analysis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Improves efficiency by optimizing operations and resource usage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Supports innovation by revealing new opportunities and guiding development</a:t>
            </a: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DA7BA43-1030-0EC4-E77C-197E0B99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4BF73EAE-9AF4-F33F-69A1-15F6D8289BEA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40EC3B01-15EC-0809-59B0-9C538B01B6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85793ED2-EFF5-BD8F-B419-442927F577BA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2C8616DF-408A-CD2F-C28D-EBC8BF192297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F2F849A2-06F7-45B4-BE61-B9A39A13AF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dirty="0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4DF07589-0CC9-FA84-C1E6-94CC9DBFA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763" y="1474839"/>
            <a:ext cx="10462639" cy="432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raises privacy concerns and compliance issues.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analyzing large datasets can be costly and resource-heavy.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data quality can lead to inaccurate insights and decisions.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for data management requires technical expertise.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 on data may neglect human intuition and creativity.</a:t>
            </a:r>
          </a:p>
        </p:txBody>
      </p:sp>
    </p:spTree>
    <p:extLst>
      <p:ext uri="{BB962C8B-B14F-4D97-AF65-F5344CB8AC3E}">
        <p14:creationId xmlns:p14="http://schemas.microsoft.com/office/powerpoint/2010/main" val="306325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723</Words>
  <Application>Microsoft Office PowerPoint</Application>
  <PresentationFormat>Widescreen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Contents</vt:lpstr>
      <vt:lpstr>Abstract</vt:lpstr>
      <vt:lpstr>Problem Statement</vt:lpstr>
      <vt:lpstr>Need</vt:lpstr>
      <vt:lpstr>Methodology</vt:lpstr>
      <vt:lpstr>Performance Metrics</vt:lpstr>
      <vt:lpstr>Advantages</vt:lpstr>
      <vt:lpstr>Limitations</vt:lpstr>
      <vt:lpstr>Future Work</vt:lpstr>
      <vt:lpstr>References</vt:lpstr>
      <vt:lpstr>Thank You.</vt:lpstr>
      <vt:lpstr>Any Question? Please feel free to ask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Ahmad Faraz Ansari</cp:lastModifiedBy>
  <cp:revision>46</cp:revision>
  <dcterms:modified xsi:type="dcterms:W3CDTF">2025-04-06T08:56:00Z</dcterms:modified>
</cp:coreProperties>
</file>