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4" r:id="rId8"/>
    <p:sldId id="284" r:id="rId9"/>
    <p:sldId id="285" r:id="rId10"/>
    <p:sldId id="286" r:id="rId11"/>
    <p:sldId id="269" r:id="rId12"/>
    <p:sldId id="276" r:id="rId13"/>
    <p:sldId id="271" r:id="rId14"/>
    <p:sldId id="272" r:id="rId15"/>
    <p:sldId id="273" r:id="rId16"/>
    <p:sldId id="275"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78" d="100"/>
          <a:sy n="78" d="100"/>
        </p:scale>
        <p:origin x="926"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a:extLst>
            <a:ext uri="{FF2B5EF4-FFF2-40B4-BE49-F238E27FC236}">
              <a16:creationId xmlns:a16="http://schemas.microsoft.com/office/drawing/2014/main" id="{E3630FA2-F03B-41B8-4701-3A436FC85FC8}"/>
            </a:ext>
          </a:extLst>
        </p:cNvPr>
        <p:cNvGrpSpPr/>
        <p:nvPr/>
      </p:nvGrpSpPr>
      <p:grpSpPr>
        <a:xfrm>
          <a:off x="0" y="0"/>
          <a:ext cx="0" cy="0"/>
          <a:chOff x="0" y="0"/>
          <a:chExt cx="0" cy="0"/>
        </a:xfrm>
      </p:grpSpPr>
      <p:sp>
        <p:nvSpPr>
          <p:cNvPr id="166" name="Google Shape;166;g26f63ec7b68_0_20:notes">
            <a:extLst>
              <a:ext uri="{FF2B5EF4-FFF2-40B4-BE49-F238E27FC236}">
                <a16:creationId xmlns:a16="http://schemas.microsoft.com/office/drawing/2014/main" id="{0F378A45-8738-778E-AC9B-F024E63C02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7" name="Google Shape;167;g26f63ec7b68_0_20:notes">
            <a:extLst>
              <a:ext uri="{FF2B5EF4-FFF2-40B4-BE49-F238E27FC236}">
                <a16:creationId xmlns:a16="http://schemas.microsoft.com/office/drawing/2014/main" id="{11570916-E7A5-65B3-3A43-7127F6AD7F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2386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6f63ec7b6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2" name="Google Shape;222;g26f63ec7b6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2A82FB2D-E76D-D9EC-2105-AD1612149847}"/>
            </a:ext>
          </a:extLst>
        </p:cNvPr>
        <p:cNvGrpSpPr/>
        <p:nvPr/>
      </p:nvGrpSpPr>
      <p:grpSpPr>
        <a:xfrm>
          <a:off x="0" y="0"/>
          <a:ext cx="0" cy="0"/>
          <a:chOff x="0" y="0"/>
          <a:chExt cx="0" cy="0"/>
        </a:xfrm>
      </p:grpSpPr>
      <p:sp>
        <p:nvSpPr>
          <p:cNvPr id="134" name="Google Shape;134;p6:notes">
            <a:extLst>
              <a:ext uri="{FF2B5EF4-FFF2-40B4-BE49-F238E27FC236}">
                <a16:creationId xmlns:a16="http://schemas.microsoft.com/office/drawing/2014/main" id="{CEAB14C5-2108-6421-BC90-19A244379D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p6:notes">
            <a:extLst>
              <a:ext uri="{FF2B5EF4-FFF2-40B4-BE49-F238E27FC236}">
                <a16:creationId xmlns:a16="http://schemas.microsoft.com/office/drawing/2014/main" id="{09271FE4-62F6-372F-E321-B21BF4B9EA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1777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6f63ec7b6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2" name="Google Shape;242;g26f63ec7b6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6f63ec7b6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2" name="Google Shape;252;g26f63ec7b6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481fb9745f0489a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2" name="Google Shape;262;g3481fb9745f0489a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a:extLst>
            <a:ext uri="{FF2B5EF4-FFF2-40B4-BE49-F238E27FC236}">
              <a16:creationId xmlns:a16="http://schemas.microsoft.com/office/drawing/2014/main" id="{392727EB-B273-87A5-7313-D913A7CD5670}"/>
            </a:ext>
          </a:extLst>
        </p:cNvPr>
        <p:cNvGrpSpPr/>
        <p:nvPr/>
      </p:nvGrpSpPr>
      <p:grpSpPr>
        <a:xfrm>
          <a:off x="0" y="0"/>
          <a:ext cx="0" cy="0"/>
          <a:chOff x="0" y="0"/>
          <a:chExt cx="0" cy="0"/>
        </a:xfrm>
      </p:grpSpPr>
      <p:sp>
        <p:nvSpPr>
          <p:cNvPr id="261" name="Google Shape;261;g3481fb9745f0489a_41:notes">
            <a:extLst>
              <a:ext uri="{FF2B5EF4-FFF2-40B4-BE49-F238E27FC236}">
                <a16:creationId xmlns:a16="http://schemas.microsoft.com/office/drawing/2014/main" id="{D80CDB31-29A7-CE7A-34AB-0323AACEF6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2" name="Google Shape;262;g3481fb9745f0489a_41:notes">
            <a:extLst>
              <a:ext uri="{FF2B5EF4-FFF2-40B4-BE49-F238E27FC236}">
                <a16:creationId xmlns:a16="http://schemas.microsoft.com/office/drawing/2014/main" id="{0CB3BFD4-0AE1-62F0-7DB4-767CBADB59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408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6f63ec7b6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7" name="Google Shape;167;g26f63ec7b6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a:extLst>
            <a:ext uri="{FF2B5EF4-FFF2-40B4-BE49-F238E27FC236}">
              <a16:creationId xmlns:a16="http://schemas.microsoft.com/office/drawing/2014/main" id="{6E81DAEE-9C8C-755B-7921-829A26CA2D17}"/>
            </a:ext>
          </a:extLst>
        </p:cNvPr>
        <p:cNvGrpSpPr/>
        <p:nvPr/>
      </p:nvGrpSpPr>
      <p:grpSpPr>
        <a:xfrm>
          <a:off x="0" y="0"/>
          <a:ext cx="0" cy="0"/>
          <a:chOff x="0" y="0"/>
          <a:chExt cx="0" cy="0"/>
        </a:xfrm>
      </p:grpSpPr>
      <p:sp>
        <p:nvSpPr>
          <p:cNvPr id="166" name="Google Shape;166;g26f63ec7b68_0_20:notes">
            <a:extLst>
              <a:ext uri="{FF2B5EF4-FFF2-40B4-BE49-F238E27FC236}">
                <a16:creationId xmlns:a16="http://schemas.microsoft.com/office/drawing/2014/main" id="{82C13B00-59DC-2ABB-2ED3-F6531ACB7F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7" name="Google Shape;167;g26f63ec7b68_0_20:notes">
            <a:extLst>
              <a:ext uri="{FF2B5EF4-FFF2-40B4-BE49-F238E27FC236}">
                <a16:creationId xmlns:a16="http://schemas.microsoft.com/office/drawing/2014/main" id="{DC18BF79-16C1-C659-7961-8B89D56DAD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6189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a:extLst>
            <a:ext uri="{FF2B5EF4-FFF2-40B4-BE49-F238E27FC236}">
              <a16:creationId xmlns:a16="http://schemas.microsoft.com/office/drawing/2014/main" id="{E2F19FB6-172F-60FA-49E3-740D18077759}"/>
            </a:ext>
          </a:extLst>
        </p:cNvPr>
        <p:cNvGrpSpPr/>
        <p:nvPr/>
      </p:nvGrpSpPr>
      <p:grpSpPr>
        <a:xfrm>
          <a:off x="0" y="0"/>
          <a:ext cx="0" cy="0"/>
          <a:chOff x="0" y="0"/>
          <a:chExt cx="0" cy="0"/>
        </a:xfrm>
      </p:grpSpPr>
      <p:sp>
        <p:nvSpPr>
          <p:cNvPr id="166" name="Google Shape;166;g26f63ec7b68_0_20:notes">
            <a:extLst>
              <a:ext uri="{FF2B5EF4-FFF2-40B4-BE49-F238E27FC236}">
                <a16:creationId xmlns:a16="http://schemas.microsoft.com/office/drawing/2014/main" id="{145EB5F8-8FA3-3C57-CD83-299E192123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7" name="Google Shape;167;g26f63ec7b68_0_20:notes">
            <a:extLst>
              <a:ext uri="{FF2B5EF4-FFF2-40B4-BE49-F238E27FC236}">
                <a16:creationId xmlns:a16="http://schemas.microsoft.com/office/drawing/2014/main" id="{848819C6-42B7-E4F8-C013-96F987BE06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1976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mt="12000"/>
          </a:blip>
          <a:srcRect/>
          <a:stretch/>
        </p:blipFill>
        <p:spPr>
          <a:xfrm>
            <a:off x="3181350" y="658956"/>
            <a:ext cx="5438775" cy="5265593"/>
          </a:xfrm>
          <a:prstGeom prst="rect">
            <a:avLst/>
          </a:prstGeom>
          <a:noFill/>
          <a:ln>
            <a:noFill/>
          </a:ln>
        </p:spPr>
      </p:pic>
      <p:pic>
        <p:nvPicPr>
          <p:cNvPr id="85" name="Google Shape;85;p13"/>
          <p:cNvPicPr preferRelativeResize="0"/>
          <p:nvPr/>
        </p:nvPicPr>
        <p:blipFill rotWithShape="1">
          <a:blip r:embed="rId3">
            <a:alphaModFix/>
          </a:blip>
          <a:srcRect/>
          <a:stretch/>
        </p:blipFill>
        <p:spPr>
          <a:xfrm>
            <a:off x="11068050" y="135083"/>
            <a:ext cx="1001901" cy="988868"/>
          </a:xfrm>
          <a:prstGeom prst="rect">
            <a:avLst/>
          </a:prstGeom>
          <a:noFill/>
          <a:ln>
            <a:noFill/>
          </a:ln>
        </p:spPr>
      </p:pic>
      <p:sp>
        <p:nvSpPr>
          <p:cNvPr id="86" name="Google Shape;86;p13"/>
          <p:cNvSpPr/>
          <p:nvPr/>
        </p:nvSpPr>
        <p:spPr>
          <a:xfrm flipH="1">
            <a:off x="219075" y="419101"/>
            <a:ext cx="10763967" cy="253318"/>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dirty="0">
              <a:solidFill>
                <a:schemeClr val="dk1"/>
              </a:solidFill>
              <a:latin typeface="Times New Roman"/>
              <a:ea typeface="Times New Roman"/>
              <a:cs typeface="Times New Roman"/>
              <a:sym typeface="Times New Roman"/>
            </a:endParaRPr>
          </a:p>
        </p:txBody>
      </p:sp>
      <p:cxnSp>
        <p:nvCxnSpPr>
          <p:cNvPr id="87" name="Google Shape;87;p13"/>
          <p:cNvCxnSpPr/>
          <p:nvPr/>
        </p:nvCxnSpPr>
        <p:spPr>
          <a:xfrm>
            <a:off x="11727668" y="1225362"/>
            <a:ext cx="0" cy="5338271"/>
          </a:xfrm>
          <a:prstGeom prst="straightConnector1">
            <a:avLst/>
          </a:prstGeom>
          <a:noFill/>
          <a:ln w="9525" cap="flat" cmpd="sng">
            <a:solidFill>
              <a:srgbClr val="C00000"/>
            </a:solidFill>
            <a:prstDash val="solid"/>
            <a:miter lim="800000"/>
            <a:headEnd type="none" w="sm" len="sm"/>
            <a:tailEnd type="none" w="sm" len="sm"/>
          </a:ln>
        </p:spPr>
      </p:cxnSp>
      <p:sp>
        <p:nvSpPr>
          <p:cNvPr id="88" name="Google Shape;88;p13"/>
          <p:cNvSpPr/>
          <p:nvPr/>
        </p:nvSpPr>
        <p:spPr>
          <a:xfrm>
            <a:off x="2076444" y="2505075"/>
            <a:ext cx="8039100" cy="107721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sng" strike="noStrike" cap="none" dirty="0">
                <a:solidFill>
                  <a:schemeClr val="dk1"/>
                </a:solidFill>
                <a:latin typeface="Times New Roman"/>
                <a:ea typeface="Times New Roman"/>
                <a:cs typeface="Times New Roman"/>
                <a:sym typeface="Times New Roman"/>
              </a:rPr>
              <a:t>ATM INTERFACE</a:t>
            </a:r>
            <a:endParaRPr sz="1050" b="0" i="0" u="sng" strike="noStrike" cap="none" dirty="0">
              <a:solidFill>
                <a:schemeClr val="dk1"/>
              </a:solidFill>
              <a:latin typeface="Times New Roman"/>
              <a:ea typeface="Times New Roman"/>
              <a:cs typeface="Times New Roman"/>
              <a:sym typeface="Times New Roman"/>
            </a:endParaRPr>
          </a:p>
        </p:txBody>
      </p:sp>
      <p:sp>
        <p:nvSpPr>
          <p:cNvPr id="89" name="Google Shape;89;p13"/>
          <p:cNvSpPr/>
          <p:nvPr/>
        </p:nvSpPr>
        <p:spPr>
          <a:xfrm flipH="1">
            <a:off x="218122" y="573153"/>
            <a:ext cx="11572875" cy="83099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2400"/>
              <a:buFont typeface="Times New Roman"/>
              <a:buNone/>
            </a:pPr>
            <a:r>
              <a:rPr lang="en-US" sz="2400" b="1" i="0" u="none" strike="noStrike" cap="none" dirty="0">
                <a:solidFill>
                  <a:srgbClr val="FF0000"/>
                </a:solidFill>
                <a:latin typeface="Times New Roman"/>
                <a:ea typeface="Times New Roman"/>
                <a:cs typeface="Times New Roman"/>
                <a:sym typeface="Times New Roman"/>
              </a:rPr>
              <a:t>MADAN MOHAN MALAVIYA UNIVERSITY OF TECHNOLOGY</a:t>
            </a:r>
            <a:endParaRPr sz="1100" b="0" i="0" u="none" strike="noStrike" cap="none"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FF0000"/>
              </a:buClr>
              <a:buSzPts val="2400"/>
              <a:buFont typeface="Times New Roman"/>
              <a:buNone/>
            </a:pPr>
            <a:r>
              <a:rPr lang="en-US" sz="2400" b="1" i="0" u="none" strike="noStrike" cap="none" dirty="0">
                <a:solidFill>
                  <a:srgbClr val="FF0000"/>
                </a:solidFill>
                <a:latin typeface="Times New Roman"/>
                <a:ea typeface="Times New Roman"/>
                <a:cs typeface="Times New Roman"/>
                <a:sym typeface="Times New Roman"/>
              </a:rPr>
              <a:t>GORAKHPUR</a:t>
            </a:r>
            <a:endParaRPr sz="3200" b="0" i="0" u="none" strike="noStrike" cap="none" dirty="0">
              <a:solidFill>
                <a:srgbClr val="FF0000"/>
              </a:solidFill>
              <a:latin typeface="Times New Roman"/>
              <a:ea typeface="Times New Roman"/>
              <a:cs typeface="Times New Roman"/>
              <a:sym typeface="Times New Roman"/>
            </a:endParaRPr>
          </a:p>
        </p:txBody>
      </p:sp>
      <p:sp>
        <p:nvSpPr>
          <p:cNvPr id="90" name="Google Shape;90;p13"/>
          <p:cNvSpPr txBox="1"/>
          <p:nvPr/>
        </p:nvSpPr>
        <p:spPr>
          <a:xfrm>
            <a:off x="714374" y="4314880"/>
            <a:ext cx="5438774"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Presented by:</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AHMAD FARAZ ANSARI </a:t>
            </a: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Roll no.: 2023073006</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M.C.A. 2</a:t>
            </a:r>
            <a:r>
              <a:rPr lang="en-US" sz="2400" baseline="30000" dirty="0">
                <a:solidFill>
                  <a:schemeClr val="dk1"/>
                </a:solidFill>
                <a:latin typeface="Times New Roman"/>
                <a:ea typeface="Times New Roman"/>
                <a:cs typeface="Times New Roman"/>
                <a:sym typeface="Times New Roman"/>
              </a:rPr>
              <a:t>nd</a:t>
            </a:r>
            <a:r>
              <a:rPr lang="en-US" sz="2400" dirty="0">
                <a:solidFill>
                  <a:schemeClr val="dk1"/>
                </a:solidFill>
                <a:latin typeface="Times New Roman"/>
                <a:ea typeface="Times New Roman"/>
                <a:cs typeface="Times New Roman"/>
                <a:sym typeface="Times New Roman"/>
              </a:rPr>
              <a:t> Year (3</a:t>
            </a:r>
            <a:r>
              <a:rPr lang="en-US" sz="2400" baseline="30000" dirty="0">
                <a:solidFill>
                  <a:schemeClr val="dk1"/>
                </a:solidFill>
                <a:latin typeface="Times New Roman"/>
                <a:ea typeface="Times New Roman"/>
                <a:cs typeface="Times New Roman"/>
                <a:sym typeface="Times New Roman"/>
              </a:rPr>
              <a:t>rd</a:t>
            </a:r>
            <a:r>
              <a:rPr lang="en-US" sz="2400" dirty="0">
                <a:solidFill>
                  <a:schemeClr val="dk1"/>
                </a:solidFill>
                <a:latin typeface="Times New Roman"/>
                <a:ea typeface="Times New Roman"/>
                <a:cs typeface="Times New Roman"/>
                <a:sym typeface="Times New Roman"/>
              </a:rPr>
              <a:t> Sem)</a:t>
            </a:r>
            <a:endParaRPr dirty="0"/>
          </a:p>
        </p:txBody>
      </p:sp>
      <p:sp>
        <p:nvSpPr>
          <p:cNvPr id="91" name="Google Shape;91;p13"/>
          <p:cNvSpPr txBox="1"/>
          <p:nvPr/>
        </p:nvSpPr>
        <p:spPr>
          <a:xfrm>
            <a:off x="7873325" y="4352925"/>
            <a:ext cx="3633000"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Under Supervision By:</a:t>
            </a:r>
            <a:endParaRPr dirty="0"/>
          </a:p>
          <a:p>
            <a:pPr marL="0" marR="0" lvl="0" indent="0" algn="l" rtl="0">
              <a:spcBef>
                <a:spcPts val="0"/>
              </a:spcBef>
              <a:spcAft>
                <a:spcPts val="0"/>
              </a:spcAft>
              <a:buNone/>
            </a:pPr>
            <a:r>
              <a:rPr lang="en-US" sz="2400" dirty="0">
                <a:solidFill>
                  <a:schemeClr val="dk1"/>
                </a:solidFill>
                <a:latin typeface="Times New Roman"/>
                <a:cs typeface="Times New Roman"/>
                <a:sym typeface="Times New Roman"/>
              </a:rPr>
              <a:t>MS. PRANJAL MAURYA</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ASSISTANT PROFESSOR</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DEPT. of ITCA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a:extLst>
            <a:ext uri="{FF2B5EF4-FFF2-40B4-BE49-F238E27FC236}">
              <a16:creationId xmlns:a16="http://schemas.microsoft.com/office/drawing/2014/main" id="{52E7C69F-6582-C20E-094B-7693B8288111}"/>
            </a:ext>
          </a:extLst>
        </p:cNvPr>
        <p:cNvGrpSpPr/>
        <p:nvPr/>
      </p:nvGrpSpPr>
      <p:grpSpPr>
        <a:xfrm>
          <a:off x="0" y="0"/>
          <a:ext cx="0" cy="0"/>
          <a:chOff x="0" y="0"/>
          <a:chExt cx="0" cy="0"/>
        </a:xfrm>
      </p:grpSpPr>
      <p:pic>
        <p:nvPicPr>
          <p:cNvPr id="169" name="Google Shape;169;p21">
            <a:extLst>
              <a:ext uri="{FF2B5EF4-FFF2-40B4-BE49-F238E27FC236}">
                <a16:creationId xmlns:a16="http://schemas.microsoft.com/office/drawing/2014/main" id="{FEF9F257-F814-074F-E9C8-08AA5942E270}"/>
              </a:ext>
            </a:extLst>
          </p:cNvPr>
          <p:cNvPicPr preferRelativeResize="0"/>
          <p:nvPr/>
        </p:nvPicPr>
        <p:blipFill rotWithShape="1">
          <a:blip r:embed="rId3">
            <a:alphaModFix amt="12000"/>
          </a:blip>
          <a:srcRect/>
          <a:stretch/>
        </p:blipFill>
        <p:spPr>
          <a:xfrm>
            <a:off x="3181350" y="658956"/>
            <a:ext cx="5438776" cy="5265593"/>
          </a:xfrm>
          <a:prstGeom prst="rect">
            <a:avLst/>
          </a:prstGeom>
          <a:noFill/>
          <a:ln>
            <a:noFill/>
          </a:ln>
        </p:spPr>
      </p:pic>
      <p:pic>
        <p:nvPicPr>
          <p:cNvPr id="170" name="Google Shape;170;p21">
            <a:extLst>
              <a:ext uri="{FF2B5EF4-FFF2-40B4-BE49-F238E27FC236}">
                <a16:creationId xmlns:a16="http://schemas.microsoft.com/office/drawing/2014/main" id="{92856208-BE50-A053-C340-E1960B8E55FB}"/>
              </a:ext>
            </a:extLst>
          </p:cNvPr>
          <p:cNvPicPr preferRelativeResize="0"/>
          <p:nvPr/>
        </p:nvPicPr>
        <p:blipFill rotWithShape="1">
          <a:blip r:embed="rId3">
            <a:alphaModFix/>
          </a:blip>
          <a:srcRect/>
          <a:stretch/>
        </p:blipFill>
        <p:spPr>
          <a:xfrm>
            <a:off x="11068050" y="135083"/>
            <a:ext cx="1001902" cy="988868"/>
          </a:xfrm>
          <a:prstGeom prst="rect">
            <a:avLst/>
          </a:prstGeom>
          <a:noFill/>
          <a:ln>
            <a:noFill/>
          </a:ln>
        </p:spPr>
      </p:pic>
      <p:sp>
        <p:nvSpPr>
          <p:cNvPr id="171" name="Google Shape;171;p21">
            <a:extLst>
              <a:ext uri="{FF2B5EF4-FFF2-40B4-BE49-F238E27FC236}">
                <a16:creationId xmlns:a16="http://schemas.microsoft.com/office/drawing/2014/main" id="{B2798215-E6D0-0361-834E-B8F000A61434}"/>
              </a:ext>
            </a:extLst>
          </p:cNvPr>
          <p:cNvSpPr/>
          <p:nvPr/>
        </p:nvSpPr>
        <p:spPr>
          <a:xfrm flipH="1">
            <a:off x="209338" y="419101"/>
            <a:ext cx="10773704" cy="253200"/>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cxnSp>
        <p:nvCxnSpPr>
          <p:cNvPr id="172" name="Google Shape;172;p21">
            <a:extLst>
              <a:ext uri="{FF2B5EF4-FFF2-40B4-BE49-F238E27FC236}">
                <a16:creationId xmlns:a16="http://schemas.microsoft.com/office/drawing/2014/main" id="{F24894CC-643F-6013-7F0A-0ECE03ACA0E2}"/>
              </a:ext>
            </a:extLst>
          </p:cNvPr>
          <p:cNvCxnSpPr/>
          <p:nvPr/>
        </p:nvCxnSpPr>
        <p:spPr>
          <a:xfrm>
            <a:off x="11727668" y="1225362"/>
            <a:ext cx="0" cy="5338200"/>
          </a:xfrm>
          <a:prstGeom prst="straightConnector1">
            <a:avLst/>
          </a:prstGeom>
          <a:noFill/>
          <a:ln w="9525" cap="flat" cmpd="sng">
            <a:solidFill>
              <a:srgbClr val="C00000"/>
            </a:solidFill>
            <a:prstDash val="solid"/>
            <a:miter lim="800000"/>
            <a:headEnd type="none" w="sm" len="sm"/>
            <a:tailEnd type="none" w="sm" len="sm"/>
          </a:ln>
        </p:spPr>
      </p:cxnSp>
      <p:sp>
        <p:nvSpPr>
          <p:cNvPr id="173" name="Google Shape;173;p21">
            <a:extLst>
              <a:ext uri="{FF2B5EF4-FFF2-40B4-BE49-F238E27FC236}">
                <a16:creationId xmlns:a16="http://schemas.microsoft.com/office/drawing/2014/main" id="{F1F609C3-D01F-0BB0-DB4B-61DAEF379F05}"/>
              </a:ext>
            </a:extLst>
          </p:cNvPr>
          <p:cNvSpPr txBox="1">
            <a:spLocks noGrp="1"/>
          </p:cNvSpPr>
          <p:nvPr>
            <p:ph type="title"/>
          </p:nvPr>
        </p:nvSpPr>
        <p:spPr>
          <a:xfrm>
            <a:off x="584401" y="323275"/>
            <a:ext cx="9523156" cy="8006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panose="02020603050405020304" pitchFamily="18" charset="0"/>
                <a:cs typeface="Times New Roman" panose="02020603050405020304" pitchFamily="18" charset="0"/>
              </a:rPr>
              <a:t>Certificate</a:t>
            </a:r>
            <a:endParaRPr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8FBD9B6-0DEC-D4D0-B295-09D4F8D0B830}"/>
              </a:ext>
            </a:extLst>
          </p:cNvPr>
          <p:cNvPicPr>
            <a:picLocks noChangeAspect="1"/>
          </p:cNvPicPr>
          <p:nvPr/>
        </p:nvPicPr>
        <p:blipFill>
          <a:blip r:embed="rId4"/>
          <a:srcRect/>
          <a:stretch/>
        </p:blipFill>
        <p:spPr>
          <a:xfrm>
            <a:off x="806248" y="1123950"/>
            <a:ext cx="9201290" cy="5581650"/>
          </a:xfrm>
          <a:prstGeom prst="rect">
            <a:avLst/>
          </a:prstGeom>
        </p:spPr>
      </p:pic>
    </p:spTree>
    <p:extLst>
      <p:ext uri="{BB962C8B-B14F-4D97-AF65-F5344CB8AC3E}">
        <p14:creationId xmlns:p14="http://schemas.microsoft.com/office/powerpoint/2010/main" val="896369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26"/>
          <p:cNvPicPr preferRelativeResize="0"/>
          <p:nvPr/>
        </p:nvPicPr>
        <p:blipFill rotWithShape="1">
          <a:blip r:embed="rId3">
            <a:alphaModFix amt="12000"/>
          </a:blip>
          <a:srcRect/>
          <a:stretch/>
        </p:blipFill>
        <p:spPr>
          <a:xfrm>
            <a:off x="3181350" y="658956"/>
            <a:ext cx="5438776" cy="5265593"/>
          </a:xfrm>
          <a:prstGeom prst="rect">
            <a:avLst/>
          </a:prstGeom>
          <a:noFill/>
          <a:ln>
            <a:noFill/>
          </a:ln>
        </p:spPr>
      </p:pic>
      <p:pic>
        <p:nvPicPr>
          <p:cNvPr id="225" name="Google Shape;225;p26"/>
          <p:cNvPicPr preferRelativeResize="0"/>
          <p:nvPr/>
        </p:nvPicPr>
        <p:blipFill rotWithShape="1">
          <a:blip r:embed="rId3">
            <a:alphaModFix/>
          </a:blip>
          <a:srcRect/>
          <a:stretch/>
        </p:blipFill>
        <p:spPr>
          <a:xfrm>
            <a:off x="11068050" y="135083"/>
            <a:ext cx="1001902" cy="988868"/>
          </a:xfrm>
          <a:prstGeom prst="rect">
            <a:avLst/>
          </a:prstGeom>
          <a:noFill/>
          <a:ln>
            <a:noFill/>
          </a:ln>
        </p:spPr>
      </p:pic>
      <p:sp>
        <p:nvSpPr>
          <p:cNvPr id="226" name="Google Shape;226;p26"/>
          <p:cNvSpPr/>
          <p:nvPr/>
        </p:nvSpPr>
        <p:spPr>
          <a:xfrm flipH="1">
            <a:off x="209338" y="419101"/>
            <a:ext cx="10773704" cy="253200"/>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cxnSp>
        <p:nvCxnSpPr>
          <p:cNvPr id="227" name="Google Shape;227;p26"/>
          <p:cNvCxnSpPr/>
          <p:nvPr/>
        </p:nvCxnSpPr>
        <p:spPr>
          <a:xfrm>
            <a:off x="11727668" y="1225362"/>
            <a:ext cx="0" cy="5338200"/>
          </a:xfrm>
          <a:prstGeom prst="straightConnector1">
            <a:avLst/>
          </a:prstGeom>
          <a:noFill/>
          <a:ln w="9525" cap="flat" cmpd="sng">
            <a:solidFill>
              <a:srgbClr val="C00000"/>
            </a:solidFill>
            <a:prstDash val="solid"/>
            <a:miter lim="800000"/>
            <a:headEnd type="none" w="sm" len="sm"/>
            <a:tailEnd type="none" w="sm" len="sm"/>
          </a:ln>
        </p:spPr>
      </p:cxnSp>
      <p:sp>
        <p:nvSpPr>
          <p:cNvPr id="228" name="Google Shape;228;p26"/>
          <p:cNvSpPr txBox="1">
            <a:spLocks noGrp="1"/>
          </p:cNvSpPr>
          <p:nvPr>
            <p:ph type="title"/>
          </p:nvPr>
        </p:nvSpPr>
        <p:spPr>
          <a:xfrm>
            <a:off x="584399" y="323275"/>
            <a:ext cx="6305100" cy="142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Advantages</a:t>
            </a:r>
            <a:endParaRPr b="1" dirty="0">
              <a:latin typeface="Times New Roman"/>
              <a:ea typeface="Times New Roman"/>
              <a:cs typeface="Times New Roman"/>
              <a:sym typeface="Times New Roman"/>
            </a:endParaRPr>
          </a:p>
        </p:txBody>
      </p:sp>
      <p:sp>
        <p:nvSpPr>
          <p:cNvPr id="229" name="Google Shape;229;p26"/>
          <p:cNvSpPr txBox="1"/>
          <p:nvPr/>
        </p:nvSpPr>
        <p:spPr>
          <a:xfrm>
            <a:off x="658762" y="1745575"/>
            <a:ext cx="9072338" cy="4252102"/>
          </a:xfrm>
          <a:prstGeom prst="rect">
            <a:avLst/>
          </a:prstGeom>
          <a:noFill/>
          <a:ln>
            <a:noFill/>
          </a:ln>
        </p:spPr>
        <p:txBody>
          <a:bodyPr spcFirstLastPara="1" wrap="square" lIns="91425" tIns="91425" rIns="91425" bIns="91425" anchor="t" anchorCtr="0">
            <a:noAutofit/>
          </a:bodyPr>
          <a:lstStyle/>
          <a:p>
            <a:pPr marL="444500" lvl="1" indent="-342900">
              <a:buClr>
                <a:schemeClr val="dk1"/>
              </a:buClr>
              <a:buSzPts val="2000"/>
              <a:buFont typeface="Arial" panose="020B0604020202020204" pitchFamily="34" charset="0"/>
              <a:buChar char="•"/>
            </a:pPr>
            <a:r>
              <a:rPr lang="en-US" sz="2000" dirty="0">
                <a:solidFill>
                  <a:schemeClr val="dk1"/>
                </a:solidFill>
                <a:latin typeface="Times New Roman"/>
                <a:cs typeface="Times New Roman"/>
              </a:rPr>
              <a:t>Provides a secure and user-friendly interface for performing essential banking operations like withdrawals, deposits, and balance inquiries.</a:t>
            </a:r>
          </a:p>
          <a:p>
            <a:pPr marL="444500" lvl="1" indent="-342900">
              <a:buClr>
                <a:schemeClr val="dk1"/>
              </a:buClr>
              <a:buSzPts val="2000"/>
              <a:buFont typeface="Arial" panose="020B0604020202020204" pitchFamily="34" charset="0"/>
              <a:buChar char="•"/>
            </a:pPr>
            <a:endParaRPr lang="en-US" sz="2000" dirty="0">
              <a:solidFill>
                <a:schemeClr val="dk1"/>
              </a:solidFill>
              <a:latin typeface="Times New Roman"/>
              <a:cs typeface="Times New Roman"/>
            </a:endParaRPr>
          </a:p>
          <a:p>
            <a:pPr marL="444500" lvl="1" indent="-342900">
              <a:buClr>
                <a:schemeClr val="dk1"/>
              </a:buClr>
              <a:buSzPts val="2000"/>
              <a:buFont typeface="Arial" panose="020B0604020202020204" pitchFamily="34" charset="0"/>
              <a:buChar char="•"/>
            </a:pPr>
            <a:r>
              <a:rPr lang="en-US" sz="2000" dirty="0">
                <a:solidFill>
                  <a:schemeClr val="dk1"/>
                </a:solidFill>
                <a:latin typeface="Times New Roman"/>
                <a:cs typeface="Times New Roman"/>
              </a:rPr>
              <a:t>Utilizes object-oriented principles for a modular, scalable, and easily maintainable system.</a:t>
            </a:r>
          </a:p>
          <a:p>
            <a:pPr marL="444500" lvl="1" indent="-342900">
              <a:buClr>
                <a:schemeClr val="dk1"/>
              </a:buClr>
              <a:buSzPts val="2000"/>
              <a:buFont typeface="Arial" panose="020B0604020202020204" pitchFamily="34" charset="0"/>
              <a:buChar char="•"/>
            </a:pPr>
            <a:endParaRPr lang="en-US" sz="2000" dirty="0">
              <a:solidFill>
                <a:schemeClr val="dk1"/>
              </a:solidFill>
              <a:latin typeface="Times New Roman"/>
              <a:cs typeface="Times New Roman"/>
            </a:endParaRPr>
          </a:p>
          <a:p>
            <a:pPr marL="444500" lvl="1" indent="-342900">
              <a:buClr>
                <a:schemeClr val="dk1"/>
              </a:buClr>
              <a:buSzPts val="2000"/>
              <a:buFont typeface="Arial" panose="020B0604020202020204" pitchFamily="34" charset="0"/>
              <a:buChar char="•"/>
            </a:pPr>
            <a:r>
              <a:rPr lang="en-US" sz="2000" dirty="0">
                <a:solidFill>
                  <a:schemeClr val="dk1"/>
                </a:solidFill>
                <a:latin typeface="Times New Roman"/>
                <a:cs typeface="Times New Roman"/>
              </a:rPr>
              <a:t>Ensures secure user access with PIN validation and transaction history tracking.</a:t>
            </a:r>
          </a:p>
          <a:p>
            <a:pPr marL="444500" lvl="1" indent="-342900">
              <a:buClr>
                <a:schemeClr val="dk1"/>
              </a:buClr>
              <a:buSzPts val="2000"/>
              <a:buFont typeface="Arial" panose="020B0604020202020204" pitchFamily="34" charset="0"/>
              <a:buChar char="•"/>
            </a:pPr>
            <a:endParaRPr lang="en-US" sz="2000" dirty="0">
              <a:solidFill>
                <a:schemeClr val="dk1"/>
              </a:solidFill>
              <a:latin typeface="Times New Roman"/>
              <a:cs typeface="Times New Roman"/>
            </a:endParaRPr>
          </a:p>
          <a:p>
            <a:pPr marL="444500" lvl="1" indent="-342900">
              <a:buClr>
                <a:schemeClr val="dk1"/>
              </a:buClr>
              <a:buSzPts val="2000"/>
              <a:buFont typeface="Arial" panose="020B0604020202020204" pitchFamily="34" charset="0"/>
              <a:buChar char="•"/>
            </a:pPr>
            <a:r>
              <a:rPr lang="en-US" sz="2000" dirty="0">
                <a:solidFill>
                  <a:schemeClr val="dk1"/>
                </a:solidFill>
                <a:latin typeface="Times New Roman"/>
                <a:cs typeface="Times New Roman"/>
              </a:rPr>
              <a:t>Offers a comprehensive learning experience in Java programming, object-oriented design, and real-world system development.</a:t>
            </a:r>
            <a:endParaRPr lang="en-US" sz="2000" dirty="0">
              <a:solidFill>
                <a:schemeClr val="dk1"/>
              </a:solidFill>
              <a:latin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ADA7BA43-1030-0EC4-E77C-197E0B999B91}"/>
            </a:ext>
          </a:extLst>
        </p:cNvPr>
        <p:cNvGrpSpPr/>
        <p:nvPr/>
      </p:nvGrpSpPr>
      <p:grpSpPr>
        <a:xfrm>
          <a:off x="0" y="0"/>
          <a:ext cx="0" cy="0"/>
          <a:chOff x="0" y="0"/>
          <a:chExt cx="0" cy="0"/>
        </a:xfrm>
      </p:grpSpPr>
      <p:pic>
        <p:nvPicPr>
          <p:cNvPr id="137" name="Google Shape;137;p18">
            <a:extLst>
              <a:ext uri="{FF2B5EF4-FFF2-40B4-BE49-F238E27FC236}">
                <a16:creationId xmlns:a16="http://schemas.microsoft.com/office/drawing/2014/main" id="{4BF73EAE-9AF4-F33F-69A1-15F6D8289BEA}"/>
              </a:ext>
            </a:extLst>
          </p:cNvPr>
          <p:cNvPicPr preferRelativeResize="0"/>
          <p:nvPr/>
        </p:nvPicPr>
        <p:blipFill rotWithShape="1">
          <a:blip r:embed="rId3">
            <a:alphaModFix amt="12000"/>
          </a:blip>
          <a:srcRect/>
          <a:stretch/>
        </p:blipFill>
        <p:spPr>
          <a:xfrm>
            <a:off x="3181350" y="658956"/>
            <a:ext cx="5438775" cy="5265593"/>
          </a:xfrm>
          <a:prstGeom prst="rect">
            <a:avLst/>
          </a:prstGeom>
          <a:noFill/>
          <a:ln>
            <a:noFill/>
          </a:ln>
        </p:spPr>
      </p:pic>
      <p:pic>
        <p:nvPicPr>
          <p:cNvPr id="138" name="Google Shape;138;p18">
            <a:extLst>
              <a:ext uri="{FF2B5EF4-FFF2-40B4-BE49-F238E27FC236}">
                <a16:creationId xmlns:a16="http://schemas.microsoft.com/office/drawing/2014/main" id="{40EC3B01-15EC-0809-59B0-9C538B01B6F5}"/>
              </a:ext>
            </a:extLst>
          </p:cNvPr>
          <p:cNvPicPr preferRelativeResize="0"/>
          <p:nvPr/>
        </p:nvPicPr>
        <p:blipFill rotWithShape="1">
          <a:blip r:embed="rId3">
            <a:alphaModFix/>
          </a:blip>
          <a:srcRect/>
          <a:stretch/>
        </p:blipFill>
        <p:spPr>
          <a:xfrm>
            <a:off x="11068050" y="135083"/>
            <a:ext cx="1001901" cy="988868"/>
          </a:xfrm>
          <a:prstGeom prst="rect">
            <a:avLst/>
          </a:prstGeom>
          <a:noFill/>
          <a:ln>
            <a:noFill/>
          </a:ln>
        </p:spPr>
      </p:pic>
      <p:sp>
        <p:nvSpPr>
          <p:cNvPr id="139" name="Google Shape;139;p18">
            <a:extLst>
              <a:ext uri="{FF2B5EF4-FFF2-40B4-BE49-F238E27FC236}">
                <a16:creationId xmlns:a16="http://schemas.microsoft.com/office/drawing/2014/main" id="{85793ED2-EFF5-BD8F-B419-442927F577BA}"/>
              </a:ext>
            </a:extLst>
          </p:cNvPr>
          <p:cNvSpPr/>
          <p:nvPr/>
        </p:nvSpPr>
        <p:spPr>
          <a:xfrm flipH="1">
            <a:off x="219075" y="419101"/>
            <a:ext cx="10763967" cy="253318"/>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cxnSp>
        <p:nvCxnSpPr>
          <p:cNvPr id="140" name="Google Shape;140;p18">
            <a:extLst>
              <a:ext uri="{FF2B5EF4-FFF2-40B4-BE49-F238E27FC236}">
                <a16:creationId xmlns:a16="http://schemas.microsoft.com/office/drawing/2014/main" id="{2C8616DF-408A-CD2F-C28D-EBC8BF192297}"/>
              </a:ext>
            </a:extLst>
          </p:cNvPr>
          <p:cNvCxnSpPr/>
          <p:nvPr/>
        </p:nvCxnSpPr>
        <p:spPr>
          <a:xfrm>
            <a:off x="11727668" y="1225362"/>
            <a:ext cx="0" cy="5338271"/>
          </a:xfrm>
          <a:prstGeom prst="straightConnector1">
            <a:avLst/>
          </a:prstGeom>
          <a:noFill/>
          <a:ln w="9525" cap="flat" cmpd="sng">
            <a:solidFill>
              <a:srgbClr val="C00000"/>
            </a:solidFill>
            <a:prstDash val="solid"/>
            <a:miter lim="800000"/>
            <a:headEnd type="none" w="sm" len="sm"/>
            <a:tailEnd type="none" w="sm" len="sm"/>
          </a:ln>
        </p:spPr>
      </p:cxnSp>
      <p:sp>
        <p:nvSpPr>
          <p:cNvPr id="141" name="Google Shape;141;p18">
            <a:extLst>
              <a:ext uri="{FF2B5EF4-FFF2-40B4-BE49-F238E27FC236}">
                <a16:creationId xmlns:a16="http://schemas.microsoft.com/office/drawing/2014/main" id="{F2F849A2-06F7-45B4-BE61-B9A39A13AF18}"/>
              </a:ext>
            </a:extLst>
          </p:cNvPr>
          <p:cNvSpPr txBox="1">
            <a:spLocks noGrp="1"/>
          </p:cNvSpPr>
          <p:nvPr>
            <p:ph type="title"/>
          </p:nvPr>
        </p:nvSpPr>
        <p:spPr>
          <a:xfrm>
            <a:off x="584405" y="323271"/>
            <a:ext cx="5215262" cy="14224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Limitations</a:t>
            </a:r>
            <a:endParaRPr dirty="0"/>
          </a:p>
        </p:txBody>
      </p:sp>
      <p:sp>
        <p:nvSpPr>
          <p:cNvPr id="142" name="Google Shape;142;p18">
            <a:extLst>
              <a:ext uri="{FF2B5EF4-FFF2-40B4-BE49-F238E27FC236}">
                <a16:creationId xmlns:a16="http://schemas.microsoft.com/office/drawing/2014/main" id="{4DF07589-0CC9-FA84-C1E6-94CC9DBFA300}"/>
              </a:ext>
            </a:extLst>
          </p:cNvPr>
          <p:cNvSpPr txBox="1">
            <a:spLocks noGrp="1"/>
          </p:cNvSpPr>
          <p:nvPr>
            <p:ph type="body" idx="1"/>
          </p:nvPr>
        </p:nvSpPr>
        <p:spPr>
          <a:xfrm>
            <a:off x="658763" y="1474839"/>
            <a:ext cx="10462639" cy="4327371"/>
          </a:xfrm>
          <a:prstGeom prst="rect">
            <a:avLst/>
          </a:prstGeom>
          <a:noFill/>
          <a:ln>
            <a:noFill/>
          </a:ln>
        </p:spPr>
        <p:txBody>
          <a:bodyPr spcFirstLastPara="1" wrap="square" lIns="91425" tIns="45700" rIns="91425" bIns="45700" anchor="t" anchorCtr="0">
            <a:noAutofit/>
          </a:bodyPr>
          <a:lstStyle/>
          <a:p>
            <a:pPr marL="228600" indent="-228600" algn="just">
              <a:lnSpc>
                <a:spcPct val="150000"/>
              </a:lnSpc>
              <a:buSzPts val="2000"/>
            </a:pPr>
            <a:r>
              <a:rPr lang="en-US" sz="2000" dirty="0">
                <a:latin typeface="Times New Roman"/>
                <a:cs typeface="Times New Roman"/>
              </a:rPr>
              <a:t>Limited to basic ATM functionalities, lacking advanced features like fund transfers and bill payments.</a:t>
            </a:r>
          </a:p>
          <a:p>
            <a:pPr marL="228600" indent="-228600" algn="just">
              <a:lnSpc>
                <a:spcPct val="150000"/>
              </a:lnSpc>
              <a:buSzPts val="2000"/>
            </a:pPr>
            <a:r>
              <a:rPr lang="en-US" sz="2000" dirty="0">
                <a:latin typeface="Times New Roman"/>
                <a:cs typeface="Times New Roman"/>
              </a:rPr>
              <a:t>No real-time connection to a bank server, so transactions and balance updates are not synced with actual accounts.</a:t>
            </a:r>
          </a:p>
          <a:p>
            <a:pPr marL="228600" indent="-228600" algn="just">
              <a:lnSpc>
                <a:spcPct val="150000"/>
              </a:lnSpc>
              <a:buSzPts val="2000"/>
            </a:pPr>
            <a:r>
              <a:rPr lang="en-US" sz="2000" dirty="0">
                <a:latin typeface="Times New Roman"/>
                <a:cs typeface="Times New Roman"/>
              </a:rPr>
              <a:t>Lacks multi-factor authentication for enhanced security, relying only on PIN validation.</a:t>
            </a:r>
          </a:p>
          <a:p>
            <a:pPr marL="228600" indent="-228600" algn="just">
              <a:lnSpc>
                <a:spcPct val="150000"/>
              </a:lnSpc>
              <a:buSzPts val="2000"/>
            </a:pPr>
            <a:r>
              <a:rPr lang="en-US" sz="2000" dirty="0">
                <a:latin typeface="Times New Roman"/>
                <a:cs typeface="Times New Roman"/>
              </a:rPr>
              <a:t>The transaction history is not persistent and is cleared once the program ends.</a:t>
            </a:r>
          </a:p>
          <a:p>
            <a:pPr marL="228600" indent="-228600" algn="just">
              <a:lnSpc>
                <a:spcPct val="150000"/>
              </a:lnSpc>
              <a:buSzPts val="2000"/>
            </a:pPr>
            <a:r>
              <a:rPr lang="en-US" sz="2000" dirty="0">
                <a:latin typeface="Times New Roman"/>
                <a:cs typeface="Times New Roman"/>
              </a:rPr>
              <a:t>Cannot handle large-scale transactions or provide a high level of scalability for a commercial banking system.</a:t>
            </a:r>
          </a:p>
        </p:txBody>
      </p:sp>
    </p:spTree>
    <p:extLst>
      <p:ext uri="{BB962C8B-B14F-4D97-AF65-F5344CB8AC3E}">
        <p14:creationId xmlns:p14="http://schemas.microsoft.com/office/powerpoint/2010/main" val="3063254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28"/>
          <p:cNvPicPr preferRelativeResize="0"/>
          <p:nvPr/>
        </p:nvPicPr>
        <p:blipFill rotWithShape="1">
          <a:blip r:embed="rId3">
            <a:alphaModFix amt="12000"/>
          </a:blip>
          <a:srcRect/>
          <a:stretch/>
        </p:blipFill>
        <p:spPr>
          <a:xfrm>
            <a:off x="3181350" y="658956"/>
            <a:ext cx="5438776" cy="5265593"/>
          </a:xfrm>
          <a:prstGeom prst="rect">
            <a:avLst/>
          </a:prstGeom>
          <a:noFill/>
          <a:ln>
            <a:noFill/>
          </a:ln>
        </p:spPr>
      </p:pic>
      <p:pic>
        <p:nvPicPr>
          <p:cNvPr id="245" name="Google Shape;245;p28"/>
          <p:cNvPicPr preferRelativeResize="0"/>
          <p:nvPr/>
        </p:nvPicPr>
        <p:blipFill rotWithShape="1">
          <a:blip r:embed="rId3">
            <a:alphaModFix/>
          </a:blip>
          <a:srcRect/>
          <a:stretch/>
        </p:blipFill>
        <p:spPr>
          <a:xfrm>
            <a:off x="11068050" y="135083"/>
            <a:ext cx="1001902" cy="988868"/>
          </a:xfrm>
          <a:prstGeom prst="rect">
            <a:avLst/>
          </a:prstGeom>
          <a:noFill/>
          <a:ln>
            <a:noFill/>
          </a:ln>
        </p:spPr>
      </p:pic>
      <p:sp>
        <p:nvSpPr>
          <p:cNvPr id="246" name="Google Shape;246;p28"/>
          <p:cNvSpPr/>
          <p:nvPr/>
        </p:nvSpPr>
        <p:spPr>
          <a:xfrm flipH="1">
            <a:off x="209338" y="419101"/>
            <a:ext cx="10773704" cy="253200"/>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cxnSp>
        <p:nvCxnSpPr>
          <p:cNvPr id="247" name="Google Shape;247;p28"/>
          <p:cNvCxnSpPr/>
          <p:nvPr/>
        </p:nvCxnSpPr>
        <p:spPr>
          <a:xfrm>
            <a:off x="11727668" y="1225362"/>
            <a:ext cx="0" cy="5338200"/>
          </a:xfrm>
          <a:prstGeom prst="straightConnector1">
            <a:avLst/>
          </a:prstGeom>
          <a:noFill/>
          <a:ln w="9525" cap="flat" cmpd="sng">
            <a:solidFill>
              <a:srgbClr val="C00000"/>
            </a:solidFill>
            <a:prstDash val="solid"/>
            <a:miter lim="800000"/>
            <a:headEnd type="none" w="sm" len="sm"/>
            <a:tailEnd type="none" w="sm" len="sm"/>
          </a:ln>
        </p:spPr>
      </p:cxnSp>
      <p:sp>
        <p:nvSpPr>
          <p:cNvPr id="248" name="Google Shape;248;p28"/>
          <p:cNvSpPr txBox="1">
            <a:spLocks noGrp="1"/>
          </p:cNvSpPr>
          <p:nvPr>
            <p:ph type="title"/>
          </p:nvPr>
        </p:nvSpPr>
        <p:spPr>
          <a:xfrm>
            <a:off x="584405" y="323271"/>
            <a:ext cx="5215200" cy="142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Future Work</a:t>
            </a:r>
            <a:endParaRPr dirty="0"/>
          </a:p>
        </p:txBody>
      </p:sp>
      <p:sp>
        <p:nvSpPr>
          <p:cNvPr id="249" name="Google Shape;249;p28"/>
          <p:cNvSpPr txBox="1">
            <a:spLocks noGrp="1"/>
          </p:cNvSpPr>
          <p:nvPr>
            <p:ph type="body" idx="1"/>
          </p:nvPr>
        </p:nvSpPr>
        <p:spPr>
          <a:xfrm>
            <a:off x="477931" y="1495715"/>
            <a:ext cx="10643400" cy="4306500"/>
          </a:xfrm>
          <a:prstGeom prst="rect">
            <a:avLst/>
          </a:prstGeom>
          <a:noFill/>
          <a:ln>
            <a:noFill/>
          </a:ln>
        </p:spPr>
        <p:txBody>
          <a:bodyPr spcFirstLastPara="1" wrap="square" lIns="91425" tIns="45700" rIns="91425" bIns="45700" anchor="t" anchorCtr="0">
            <a:noAutofit/>
          </a:bodyPr>
          <a:lstStyle/>
          <a:p>
            <a:pPr indent="-355600" algn="just">
              <a:lnSpc>
                <a:spcPct val="115000"/>
              </a:lnSpc>
              <a:spcBef>
                <a:spcPts val="0"/>
              </a:spcBef>
              <a:buSzPts val="2000"/>
              <a:buFont typeface="Times New Roman"/>
              <a:buChar char="•"/>
            </a:pPr>
            <a:r>
              <a:rPr lang="en-US" sz="2000" dirty="0">
                <a:latin typeface="Times New Roman"/>
                <a:cs typeface="Times New Roman"/>
              </a:rPr>
              <a:t>Integrate multi-factor authentication for enhanced security, such as biometric or SMS verification.</a:t>
            </a:r>
          </a:p>
          <a:p>
            <a:pPr indent="-355600" algn="just">
              <a:lnSpc>
                <a:spcPct val="115000"/>
              </a:lnSpc>
              <a:spcBef>
                <a:spcPts val="0"/>
              </a:spcBef>
              <a:buSzPts val="2000"/>
              <a:buFont typeface="Times New Roman"/>
              <a:buChar char="•"/>
            </a:pPr>
            <a:endParaRPr lang="en-US" sz="2000" dirty="0">
              <a:latin typeface="Times New Roman"/>
              <a:cs typeface="Times New Roman"/>
            </a:endParaRPr>
          </a:p>
          <a:p>
            <a:pPr indent="-355600" algn="just">
              <a:lnSpc>
                <a:spcPct val="115000"/>
              </a:lnSpc>
              <a:spcBef>
                <a:spcPts val="0"/>
              </a:spcBef>
              <a:buSzPts val="2000"/>
              <a:buFont typeface="Times New Roman"/>
              <a:buChar char="•"/>
            </a:pPr>
            <a:r>
              <a:rPr lang="en-US" sz="2000" dirty="0">
                <a:latin typeface="Times New Roman"/>
                <a:cs typeface="Times New Roman"/>
              </a:rPr>
              <a:t>Implement real-time transaction processing by connecting the system to a centralized bank server.</a:t>
            </a:r>
          </a:p>
          <a:p>
            <a:pPr indent="-355600" algn="just">
              <a:lnSpc>
                <a:spcPct val="115000"/>
              </a:lnSpc>
              <a:spcBef>
                <a:spcPts val="0"/>
              </a:spcBef>
              <a:buSzPts val="2000"/>
              <a:buFont typeface="Times New Roman"/>
              <a:buChar char="•"/>
            </a:pPr>
            <a:endParaRPr lang="en-US" sz="2000" dirty="0">
              <a:latin typeface="Times New Roman"/>
              <a:cs typeface="Times New Roman"/>
            </a:endParaRPr>
          </a:p>
          <a:p>
            <a:pPr indent="-355600" algn="just">
              <a:lnSpc>
                <a:spcPct val="115000"/>
              </a:lnSpc>
              <a:spcBef>
                <a:spcPts val="0"/>
              </a:spcBef>
              <a:buSzPts val="2000"/>
              <a:buFont typeface="Times New Roman"/>
              <a:buChar char="•"/>
            </a:pPr>
            <a:r>
              <a:rPr lang="en-US" sz="2000" dirty="0">
                <a:latin typeface="Times New Roman"/>
                <a:cs typeface="Times New Roman"/>
              </a:rPr>
              <a:t>Add advanced banking features like fund transfers, bill payments, and loan applications.</a:t>
            </a:r>
          </a:p>
          <a:p>
            <a:pPr indent="-355600" algn="just">
              <a:lnSpc>
                <a:spcPct val="115000"/>
              </a:lnSpc>
              <a:spcBef>
                <a:spcPts val="0"/>
              </a:spcBef>
              <a:buSzPts val="2000"/>
              <a:buFont typeface="Times New Roman"/>
              <a:buChar char="•"/>
            </a:pPr>
            <a:endParaRPr lang="en-US" sz="2000" dirty="0">
              <a:latin typeface="Times New Roman"/>
              <a:cs typeface="Times New Roman"/>
            </a:endParaRPr>
          </a:p>
          <a:p>
            <a:pPr indent="-355600" algn="just">
              <a:lnSpc>
                <a:spcPct val="115000"/>
              </a:lnSpc>
              <a:spcBef>
                <a:spcPts val="0"/>
              </a:spcBef>
              <a:buSzPts val="2000"/>
              <a:buFont typeface="Times New Roman"/>
              <a:buChar char="•"/>
            </a:pPr>
            <a:r>
              <a:rPr lang="en-US" sz="2000" dirty="0">
                <a:latin typeface="Times New Roman"/>
                <a:cs typeface="Times New Roman"/>
              </a:rPr>
              <a:t>Develop a mobile application to allow users to access ATM functionalities on smartphones.</a:t>
            </a:r>
          </a:p>
          <a:p>
            <a:pPr indent="-355600" algn="just">
              <a:lnSpc>
                <a:spcPct val="115000"/>
              </a:lnSpc>
              <a:spcBef>
                <a:spcPts val="0"/>
              </a:spcBef>
              <a:buSzPts val="2000"/>
              <a:buFont typeface="Times New Roman"/>
              <a:buChar char="•"/>
            </a:pPr>
            <a:endParaRPr lang="en-US" sz="2000" dirty="0">
              <a:latin typeface="Times New Roman"/>
              <a:cs typeface="Times New Roman"/>
            </a:endParaRPr>
          </a:p>
          <a:p>
            <a:pPr indent="-355600" algn="just">
              <a:lnSpc>
                <a:spcPct val="115000"/>
              </a:lnSpc>
              <a:spcBef>
                <a:spcPts val="0"/>
              </a:spcBef>
              <a:buSzPts val="2000"/>
              <a:buFont typeface="Times New Roman"/>
              <a:buChar char="•"/>
            </a:pPr>
            <a:r>
              <a:rPr lang="en-US" sz="2000" dirty="0">
                <a:latin typeface="Times New Roman"/>
                <a:cs typeface="Times New Roman"/>
              </a:rPr>
              <a:t>Incorporate AI-driven fraud detection and behavior analysis for improved security and user protection.</a:t>
            </a:r>
            <a:endParaRPr sz="2000"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29"/>
          <p:cNvPicPr preferRelativeResize="0"/>
          <p:nvPr/>
        </p:nvPicPr>
        <p:blipFill rotWithShape="1">
          <a:blip r:embed="rId3">
            <a:alphaModFix amt="12000"/>
          </a:blip>
          <a:srcRect/>
          <a:stretch/>
        </p:blipFill>
        <p:spPr>
          <a:xfrm>
            <a:off x="3181350" y="658956"/>
            <a:ext cx="5438776" cy="5265593"/>
          </a:xfrm>
          <a:prstGeom prst="rect">
            <a:avLst/>
          </a:prstGeom>
          <a:noFill/>
          <a:ln>
            <a:noFill/>
          </a:ln>
        </p:spPr>
      </p:pic>
      <p:pic>
        <p:nvPicPr>
          <p:cNvPr id="255" name="Google Shape;255;p29"/>
          <p:cNvPicPr preferRelativeResize="0"/>
          <p:nvPr/>
        </p:nvPicPr>
        <p:blipFill rotWithShape="1">
          <a:blip r:embed="rId3">
            <a:alphaModFix/>
          </a:blip>
          <a:srcRect/>
          <a:stretch/>
        </p:blipFill>
        <p:spPr>
          <a:xfrm>
            <a:off x="11068050" y="135083"/>
            <a:ext cx="1001902" cy="988868"/>
          </a:xfrm>
          <a:prstGeom prst="rect">
            <a:avLst/>
          </a:prstGeom>
          <a:noFill/>
          <a:ln>
            <a:noFill/>
          </a:ln>
        </p:spPr>
      </p:pic>
      <p:sp>
        <p:nvSpPr>
          <p:cNvPr id="256" name="Google Shape;256;p29"/>
          <p:cNvSpPr/>
          <p:nvPr/>
        </p:nvSpPr>
        <p:spPr>
          <a:xfrm flipH="1">
            <a:off x="209338" y="419101"/>
            <a:ext cx="10773704" cy="253200"/>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cxnSp>
        <p:nvCxnSpPr>
          <p:cNvPr id="257" name="Google Shape;257;p29"/>
          <p:cNvCxnSpPr/>
          <p:nvPr/>
        </p:nvCxnSpPr>
        <p:spPr>
          <a:xfrm>
            <a:off x="11727668" y="1225362"/>
            <a:ext cx="0" cy="5338200"/>
          </a:xfrm>
          <a:prstGeom prst="straightConnector1">
            <a:avLst/>
          </a:prstGeom>
          <a:noFill/>
          <a:ln w="9525" cap="flat" cmpd="sng">
            <a:solidFill>
              <a:srgbClr val="C00000"/>
            </a:solidFill>
            <a:prstDash val="solid"/>
            <a:miter lim="800000"/>
            <a:headEnd type="none" w="sm" len="sm"/>
            <a:tailEnd type="none" w="sm" len="sm"/>
          </a:ln>
        </p:spPr>
      </p:cxnSp>
      <p:sp>
        <p:nvSpPr>
          <p:cNvPr id="258" name="Google Shape;258;p29"/>
          <p:cNvSpPr txBox="1">
            <a:spLocks noGrp="1"/>
          </p:cNvSpPr>
          <p:nvPr>
            <p:ph type="title"/>
          </p:nvPr>
        </p:nvSpPr>
        <p:spPr>
          <a:xfrm>
            <a:off x="584405" y="323271"/>
            <a:ext cx="5215200" cy="142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References</a:t>
            </a:r>
            <a:endParaRPr dirty="0"/>
          </a:p>
        </p:txBody>
      </p:sp>
      <p:sp>
        <p:nvSpPr>
          <p:cNvPr id="259" name="Google Shape;259;p29"/>
          <p:cNvSpPr txBox="1">
            <a:spLocks noGrp="1"/>
          </p:cNvSpPr>
          <p:nvPr>
            <p:ph type="body" idx="1"/>
          </p:nvPr>
        </p:nvSpPr>
        <p:spPr>
          <a:xfrm>
            <a:off x="477931" y="1495715"/>
            <a:ext cx="10643400" cy="4306500"/>
          </a:xfrm>
          <a:prstGeom prst="rect">
            <a:avLst/>
          </a:prstGeom>
          <a:noFill/>
          <a:ln>
            <a:noFill/>
          </a:ln>
        </p:spPr>
        <p:txBody>
          <a:bodyPr spcFirstLastPara="1" wrap="square" lIns="91425" tIns="45700" rIns="91425" bIns="45700" anchor="t" anchorCtr="0">
            <a:noAutofit/>
          </a:bodyPr>
          <a:lstStyle/>
          <a:p>
            <a:pPr marL="457200" indent="-342900">
              <a:lnSpc>
                <a:spcPct val="150000"/>
              </a:lnSpc>
              <a:spcBef>
                <a:spcPts val="1000"/>
              </a:spcBef>
              <a:buFont typeface="Times New Roman"/>
              <a:buChar char="•"/>
            </a:pPr>
            <a:r>
              <a:rPr lang="en-US" sz="2000" b="1" dirty="0">
                <a:latin typeface="Times New Roman"/>
                <a:cs typeface="Times New Roman"/>
              </a:rPr>
              <a:t>Java Programming </a:t>
            </a:r>
            <a:r>
              <a:rPr lang="en-US" sz="2000" dirty="0">
                <a:latin typeface="Times New Roman"/>
                <a:cs typeface="Times New Roman"/>
              </a:rPr>
              <a:t>documentation, Oracle.</a:t>
            </a:r>
          </a:p>
          <a:p>
            <a:pPr marL="457200" indent="-342900">
              <a:lnSpc>
                <a:spcPct val="150000"/>
              </a:lnSpc>
              <a:spcBef>
                <a:spcPts val="1000"/>
              </a:spcBef>
              <a:buFont typeface="Times New Roman"/>
              <a:buChar char="•"/>
            </a:pPr>
            <a:r>
              <a:rPr lang="en-US" sz="2000" b="1" dirty="0">
                <a:latin typeface="Times New Roman"/>
                <a:cs typeface="Times New Roman"/>
              </a:rPr>
              <a:t>"Object-Oriented Programming with Java" </a:t>
            </a:r>
            <a:r>
              <a:rPr lang="en-US" sz="2000" dirty="0">
                <a:latin typeface="Times New Roman"/>
                <a:cs typeface="Times New Roman"/>
              </a:rPr>
              <a:t>by R. B. Patel.</a:t>
            </a:r>
          </a:p>
          <a:p>
            <a:pPr marL="457200" indent="-342900">
              <a:lnSpc>
                <a:spcPct val="150000"/>
              </a:lnSpc>
              <a:spcBef>
                <a:spcPts val="1000"/>
              </a:spcBef>
              <a:buFont typeface="Times New Roman"/>
              <a:buChar char="•"/>
            </a:pPr>
            <a:r>
              <a:rPr lang="en-US" sz="2000" b="1" dirty="0">
                <a:latin typeface="Times New Roman"/>
                <a:cs typeface="Times New Roman"/>
              </a:rPr>
              <a:t>"Introduction to Java Programming" </a:t>
            </a:r>
            <a:r>
              <a:rPr lang="en-US" sz="2000" dirty="0">
                <a:latin typeface="Times New Roman"/>
                <a:cs typeface="Times New Roman"/>
              </a:rPr>
              <a:t>by Y. Daniel Liang.</a:t>
            </a:r>
          </a:p>
          <a:p>
            <a:pPr marL="457200" indent="-342900">
              <a:lnSpc>
                <a:spcPct val="150000"/>
              </a:lnSpc>
              <a:spcBef>
                <a:spcPts val="1000"/>
              </a:spcBef>
              <a:buFont typeface="Times New Roman"/>
              <a:buChar char="•"/>
            </a:pPr>
            <a:r>
              <a:rPr lang="en-US" sz="2000" b="1" dirty="0">
                <a:latin typeface="Times New Roman"/>
                <a:cs typeface="Times New Roman"/>
              </a:rPr>
              <a:t>“Design Patterns: Elements of Reusable Object-Oriented Software” </a:t>
            </a:r>
            <a:r>
              <a:rPr lang="en-US" sz="2000" dirty="0">
                <a:latin typeface="Times New Roman"/>
                <a:cs typeface="Times New Roman"/>
              </a:rPr>
              <a:t>by Erich Gamma et al.</a:t>
            </a:r>
          </a:p>
          <a:p>
            <a:pPr marL="457200" indent="-342900">
              <a:lnSpc>
                <a:spcPct val="150000"/>
              </a:lnSpc>
              <a:spcBef>
                <a:spcPts val="1000"/>
              </a:spcBef>
              <a:buFont typeface="Times New Roman"/>
              <a:buChar char="•"/>
            </a:pPr>
            <a:r>
              <a:rPr lang="fr-FR" sz="2000" dirty="0">
                <a:latin typeface="Times New Roman"/>
                <a:cs typeface="Times New Roman"/>
              </a:rPr>
              <a:t>Official IntelliJ IDEA documentation, JetBrains.</a:t>
            </a:r>
            <a:endParaRPr lang="en-US" sz="20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30"/>
          <p:cNvPicPr preferRelativeResize="0"/>
          <p:nvPr/>
        </p:nvPicPr>
        <p:blipFill rotWithShape="1">
          <a:blip r:embed="rId3">
            <a:alphaModFix amt="12000"/>
          </a:blip>
          <a:srcRect/>
          <a:stretch/>
        </p:blipFill>
        <p:spPr>
          <a:xfrm>
            <a:off x="3181350" y="658956"/>
            <a:ext cx="5438776" cy="5265593"/>
          </a:xfrm>
          <a:prstGeom prst="rect">
            <a:avLst/>
          </a:prstGeom>
          <a:noFill/>
          <a:ln>
            <a:noFill/>
          </a:ln>
        </p:spPr>
      </p:pic>
      <p:pic>
        <p:nvPicPr>
          <p:cNvPr id="265" name="Google Shape;265;p30"/>
          <p:cNvPicPr preferRelativeResize="0"/>
          <p:nvPr/>
        </p:nvPicPr>
        <p:blipFill rotWithShape="1">
          <a:blip r:embed="rId3">
            <a:alphaModFix/>
          </a:blip>
          <a:srcRect/>
          <a:stretch/>
        </p:blipFill>
        <p:spPr>
          <a:xfrm>
            <a:off x="11068050" y="135083"/>
            <a:ext cx="1001902" cy="988868"/>
          </a:xfrm>
          <a:prstGeom prst="rect">
            <a:avLst/>
          </a:prstGeom>
          <a:noFill/>
          <a:ln>
            <a:noFill/>
          </a:ln>
        </p:spPr>
      </p:pic>
      <p:sp>
        <p:nvSpPr>
          <p:cNvPr id="266" name="Google Shape;266;p30"/>
          <p:cNvSpPr/>
          <p:nvPr/>
        </p:nvSpPr>
        <p:spPr>
          <a:xfrm flipH="1">
            <a:off x="209338" y="419101"/>
            <a:ext cx="10773704" cy="253200"/>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cxnSp>
        <p:nvCxnSpPr>
          <p:cNvPr id="267" name="Google Shape;267;p30"/>
          <p:cNvCxnSpPr/>
          <p:nvPr/>
        </p:nvCxnSpPr>
        <p:spPr>
          <a:xfrm>
            <a:off x="11727668" y="1225362"/>
            <a:ext cx="0" cy="5338200"/>
          </a:xfrm>
          <a:prstGeom prst="straightConnector1">
            <a:avLst/>
          </a:prstGeom>
          <a:noFill/>
          <a:ln w="9525" cap="flat" cmpd="sng">
            <a:solidFill>
              <a:srgbClr val="C00000"/>
            </a:solidFill>
            <a:prstDash val="solid"/>
            <a:miter lim="800000"/>
            <a:headEnd type="none" w="sm" len="sm"/>
            <a:tailEnd type="none" w="sm" len="sm"/>
          </a:ln>
        </p:spPr>
      </p:cxnSp>
      <p:sp>
        <p:nvSpPr>
          <p:cNvPr id="268" name="Google Shape;268;p30"/>
          <p:cNvSpPr txBox="1">
            <a:spLocks noGrp="1"/>
          </p:cNvSpPr>
          <p:nvPr>
            <p:ph type="title"/>
          </p:nvPr>
        </p:nvSpPr>
        <p:spPr>
          <a:xfrm>
            <a:off x="4124600" y="658950"/>
            <a:ext cx="4931700" cy="5265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5800" b="1" dirty="0">
                <a:latin typeface="Times New Roman"/>
                <a:ea typeface="Times New Roman"/>
                <a:cs typeface="Times New Roman"/>
                <a:sym typeface="Times New Roman"/>
              </a:rPr>
              <a:t>Thank You.</a:t>
            </a:r>
            <a:endParaRPr sz="5800" b="1" dirty="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3">
          <a:extLst>
            <a:ext uri="{FF2B5EF4-FFF2-40B4-BE49-F238E27FC236}">
              <a16:creationId xmlns:a16="http://schemas.microsoft.com/office/drawing/2014/main" id="{72F6870C-C7EB-8F68-6D48-E424834AD10B}"/>
            </a:ext>
          </a:extLst>
        </p:cNvPr>
        <p:cNvGrpSpPr/>
        <p:nvPr/>
      </p:nvGrpSpPr>
      <p:grpSpPr>
        <a:xfrm>
          <a:off x="0" y="0"/>
          <a:ext cx="0" cy="0"/>
          <a:chOff x="0" y="0"/>
          <a:chExt cx="0" cy="0"/>
        </a:xfrm>
      </p:grpSpPr>
      <p:pic>
        <p:nvPicPr>
          <p:cNvPr id="264" name="Google Shape;264;p30">
            <a:extLst>
              <a:ext uri="{FF2B5EF4-FFF2-40B4-BE49-F238E27FC236}">
                <a16:creationId xmlns:a16="http://schemas.microsoft.com/office/drawing/2014/main" id="{A26A9496-EA6E-97C8-6BF8-930060127360}"/>
              </a:ext>
            </a:extLst>
          </p:cNvPr>
          <p:cNvPicPr preferRelativeResize="0"/>
          <p:nvPr/>
        </p:nvPicPr>
        <p:blipFill rotWithShape="1">
          <a:blip r:embed="rId3">
            <a:alphaModFix amt="12000"/>
          </a:blip>
          <a:srcRect/>
          <a:stretch/>
        </p:blipFill>
        <p:spPr>
          <a:xfrm>
            <a:off x="3181350" y="658956"/>
            <a:ext cx="5438776" cy="5265593"/>
          </a:xfrm>
          <a:prstGeom prst="rect">
            <a:avLst/>
          </a:prstGeom>
          <a:noFill/>
          <a:ln>
            <a:noFill/>
          </a:ln>
        </p:spPr>
      </p:pic>
      <p:pic>
        <p:nvPicPr>
          <p:cNvPr id="265" name="Google Shape;265;p30">
            <a:extLst>
              <a:ext uri="{FF2B5EF4-FFF2-40B4-BE49-F238E27FC236}">
                <a16:creationId xmlns:a16="http://schemas.microsoft.com/office/drawing/2014/main" id="{150FB714-0B9E-148A-1A02-86B3165E0F81}"/>
              </a:ext>
            </a:extLst>
          </p:cNvPr>
          <p:cNvPicPr preferRelativeResize="0"/>
          <p:nvPr/>
        </p:nvPicPr>
        <p:blipFill rotWithShape="1">
          <a:blip r:embed="rId3">
            <a:alphaModFix/>
          </a:blip>
          <a:srcRect/>
          <a:stretch/>
        </p:blipFill>
        <p:spPr>
          <a:xfrm>
            <a:off x="11068050" y="135083"/>
            <a:ext cx="1001902" cy="988868"/>
          </a:xfrm>
          <a:prstGeom prst="rect">
            <a:avLst/>
          </a:prstGeom>
          <a:noFill/>
          <a:ln>
            <a:noFill/>
          </a:ln>
        </p:spPr>
      </p:pic>
      <p:sp>
        <p:nvSpPr>
          <p:cNvPr id="266" name="Google Shape;266;p30">
            <a:extLst>
              <a:ext uri="{FF2B5EF4-FFF2-40B4-BE49-F238E27FC236}">
                <a16:creationId xmlns:a16="http://schemas.microsoft.com/office/drawing/2014/main" id="{ABE0A34D-1E49-714E-A4EC-63D76AD5C14D}"/>
              </a:ext>
            </a:extLst>
          </p:cNvPr>
          <p:cNvSpPr/>
          <p:nvPr/>
        </p:nvSpPr>
        <p:spPr>
          <a:xfrm flipH="1">
            <a:off x="209338" y="419101"/>
            <a:ext cx="10773704" cy="253200"/>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cxnSp>
        <p:nvCxnSpPr>
          <p:cNvPr id="267" name="Google Shape;267;p30">
            <a:extLst>
              <a:ext uri="{FF2B5EF4-FFF2-40B4-BE49-F238E27FC236}">
                <a16:creationId xmlns:a16="http://schemas.microsoft.com/office/drawing/2014/main" id="{BE3F2F51-E3E1-5120-30D4-561A527E28B4}"/>
              </a:ext>
            </a:extLst>
          </p:cNvPr>
          <p:cNvCxnSpPr/>
          <p:nvPr/>
        </p:nvCxnSpPr>
        <p:spPr>
          <a:xfrm>
            <a:off x="11727668" y="1225362"/>
            <a:ext cx="0" cy="5338200"/>
          </a:xfrm>
          <a:prstGeom prst="straightConnector1">
            <a:avLst/>
          </a:prstGeom>
          <a:noFill/>
          <a:ln w="9525" cap="flat" cmpd="sng">
            <a:solidFill>
              <a:srgbClr val="C00000"/>
            </a:solidFill>
            <a:prstDash val="solid"/>
            <a:miter lim="800000"/>
            <a:headEnd type="none" w="sm" len="sm"/>
            <a:tailEnd type="none" w="sm" len="sm"/>
          </a:ln>
        </p:spPr>
      </p:cxnSp>
      <p:sp>
        <p:nvSpPr>
          <p:cNvPr id="268" name="Google Shape;268;p30">
            <a:extLst>
              <a:ext uri="{FF2B5EF4-FFF2-40B4-BE49-F238E27FC236}">
                <a16:creationId xmlns:a16="http://schemas.microsoft.com/office/drawing/2014/main" id="{09828AAD-EDB7-3390-5CF2-2DC6B86468A1}"/>
              </a:ext>
            </a:extLst>
          </p:cNvPr>
          <p:cNvSpPr txBox="1">
            <a:spLocks noGrp="1"/>
          </p:cNvSpPr>
          <p:nvPr>
            <p:ph type="title"/>
          </p:nvPr>
        </p:nvSpPr>
        <p:spPr>
          <a:xfrm>
            <a:off x="2133599" y="658950"/>
            <a:ext cx="8052615" cy="5265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sz="5800" b="1" dirty="0">
                <a:latin typeface="Times New Roman"/>
                <a:ea typeface="Times New Roman"/>
                <a:cs typeface="Times New Roman"/>
                <a:sym typeface="Times New Roman"/>
              </a:rPr>
              <a:t>Any Question?</a:t>
            </a:r>
            <a:br>
              <a:rPr lang="en-US" sz="5800" b="1" dirty="0">
                <a:latin typeface="Times New Roman"/>
                <a:ea typeface="Times New Roman"/>
                <a:cs typeface="Times New Roman"/>
                <a:sym typeface="Times New Roman"/>
              </a:rPr>
            </a:br>
            <a:r>
              <a:rPr lang="en-US" sz="2800" dirty="0">
                <a:latin typeface="Times New Roman"/>
                <a:ea typeface="Times New Roman"/>
                <a:cs typeface="Times New Roman"/>
                <a:sym typeface="Times New Roman"/>
              </a:rPr>
              <a:t>Please feel free to ask them</a:t>
            </a:r>
            <a:endParaRPr sz="58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00511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4"/>
          <p:cNvPicPr preferRelativeResize="0"/>
          <p:nvPr/>
        </p:nvPicPr>
        <p:blipFill rotWithShape="1">
          <a:blip r:embed="rId3">
            <a:alphaModFix amt="12000"/>
          </a:blip>
          <a:srcRect/>
          <a:stretch/>
        </p:blipFill>
        <p:spPr>
          <a:xfrm>
            <a:off x="3181350" y="658956"/>
            <a:ext cx="5438775" cy="5265593"/>
          </a:xfrm>
          <a:prstGeom prst="rect">
            <a:avLst/>
          </a:prstGeom>
          <a:noFill/>
          <a:ln>
            <a:noFill/>
          </a:ln>
        </p:spPr>
      </p:pic>
      <p:pic>
        <p:nvPicPr>
          <p:cNvPr id="97" name="Google Shape;97;p14"/>
          <p:cNvPicPr preferRelativeResize="0"/>
          <p:nvPr/>
        </p:nvPicPr>
        <p:blipFill rotWithShape="1">
          <a:blip r:embed="rId3">
            <a:alphaModFix/>
          </a:blip>
          <a:srcRect/>
          <a:stretch/>
        </p:blipFill>
        <p:spPr>
          <a:xfrm>
            <a:off x="11068050" y="135083"/>
            <a:ext cx="1001901" cy="988868"/>
          </a:xfrm>
          <a:prstGeom prst="rect">
            <a:avLst/>
          </a:prstGeom>
          <a:noFill/>
          <a:ln>
            <a:noFill/>
          </a:ln>
        </p:spPr>
      </p:pic>
      <p:sp>
        <p:nvSpPr>
          <p:cNvPr id="98" name="Google Shape;98;p14"/>
          <p:cNvSpPr/>
          <p:nvPr/>
        </p:nvSpPr>
        <p:spPr>
          <a:xfrm flipH="1">
            <a:off x="219075" y="419101"/>
            <a:ext cx="10763967" cy="253318"/>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cxnSp>
        <p:nvCxnSpPr>
          <p:cNvPr id="99" name="Google Shape;99;p14"/>
          <p:cNvCxnSpPr/>
          <p:nvPr/>
        </p:nvCxnSpPr>
        <p:spPr>
          <a:xfrm>
            <a:off x="11727668" y="1225362"/>
            <a:ext cx="0" cy="5338271"/>
          </a:xfrm>
          <a:prstGeom prst="straightConnector1">
            <a:avLst/>
          </a:prstGeom>
          <a:noFill/>
          <a:ln w="9525" cap="flat" cmpd="sng">
            <a:solidFill>
              <a:srgbClr val="C00000"/>
            </a:solidFill>
            <a:prstDash val="solid"/>
            <a:miter lim="800000"/>
            <a:headEnd type="none" w="sm" len="sm"/>
            <a:tailEnd type="none" w="sm" len="sm"/>
          </a:ln>
        </p:spPr>
      </p:cxnSp>
      <p:sp>
        <p:nvSpPr>
          <p:cNvPr id="100" name="Google Shape;100;p14"/>
          <p:cNvSpPr txBox="1">
            <a:spLocks noGrp="1"/>
          </p:cNvSpPr>
          <p:nvPr>
            <p:ph type="title"/>
          </p:nvPr>
        </p:nvSpPr>
        <p:spPr>
          <a:xfrm>
            <a:off x="584405" y="323271"/>
            <a:ext cx="3996831" cy="14224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Contents</a:t>
            </a:r>
            <a:endParaRPr dirty="0"/>
          </a:p>
        </p:txBody>
      </p:sp>
      <p:sp>
        <p:nvSpPr>
          <p:cNvPr id="101" name="Google Shape;101;p14"/>
          <p:cNvSpPr txBox="1">
            <a:spLocks noGrp="1"/>
          </p:cNvSpPr>
          <p:nvPr>
            <p:ph type="body" idx="1"/>
          </p:nvPr>
        </p:nvSpPr>
        <p:spPr>
          <a:xfrm>
            <a:off x="752662" y="1741249"/>
            <a:ext cx="6934497" cy="4079448"/>
          </a:xfrm>
          <a:prstGeom prst="rect">
            <a:avLst/>
          </a:prstGeom>
          <a:noFill/>
          <a:ln>
            <a:noFill/>
          </a:ln>
        </p:spPr>
        <p:txBody>
          <a:bodyPr spcFirstLastPara="1" wrap="square" lIns="91425" tIns="45700" rIns="91425" bIns="45700" anchor="t" anchorCtr="0">
            <a:noAutofit/>
          </a:bodyPr>
          <a:lstStyle/>
          <a:p>
            <a:pPr marL="228600" lvl="0" indent="-226059" algn="l" rtl="0">
              <a:lnSpc>
                <a:spcPct val="90000"/>
              </a:lnSpc>
              <a:spcBef>
                <a:spcPts val="0"/>
              </a:spcBef>
              <a:spcAft>
                <a:spcPts val="0"/>
              </a:spcAft>
              <a:buClr>
                <a:schemeClr val="dk1"/>
              </a:buClr>
              <a:buSzPts val="2000"/>
              <a:buChar char="•"/>
            </a:pPr>
            <a:r>
              <a:rPr lang="en-US" sz="2400" dirty="0">
                <a:latin typeface="Times New Roman"/>
                <a:ea typeface="Times New Roman"/>
                <a:cs typeface="Times New Roman"/>
                <a:sym typeface="Times New Roman"/>
              </a:rPr>
              <a:t>Abstract</a:t>
            </a:r>
            <a:endParaRPr sz="2400" dirty="0"/>
          </a:p>
          <a:p>
            <a:pPr marL="228600" lvl="0" indent="-226059" algn="l" rtl="0">
              <a:lnSpc>
                <a:spcPct val="90000"/>
              </a:lnSpc>
              <a:spcBef>
                <a:spcPts val="1000"/>
              </a:spcBef>
              <a:spcAft>
                <a:spcPts val="0"/>
              </a:spcAft>
              <a:buClr>
                <a:schemeClr val="dk1"/>
              </a:buClr>
              <a:buSzPts val="2000"/>
              <a:buChar char="•"/>
            </a:pPr>
            <a:r>
              <a:rPr lang="en-US" sz="2400" dirty="0">
                <a:latin typeface="Times New Roman"/>
                <a:ea typeface="Times New Roman"/>
                <a:cs typeface="Times New Roman"/>
                <a:sym typeface="Times New Roman"/>
              </a:rPr>
              <a:t>Problem Statement</a:t>
            </a:r>
            <a:endParaRPr sz="2400" dirty="0"/>
          </a:p>
          <a:p>
            <a:pPr marL="228600" lvl="0" indent="-226059" algn="l" rtl="0">
              <a:lnSpc>
                <a:spcPct val="90000"/>
              </a:lnSpc>
              <a:spcBef>
                <a:spcPts val="1000"/>
              </a:spcBef>
              <a:spcAft>
                <a:spcPts val="0"/>
              </a:spcAft>
              <a:buClr>
                <a:schemeClr val="dk1"/>
              </a:buClr>
              <a:buSzPts val="2000"/>
              <a:buChar char="•"/>
            </a:pPr>
            <a:r>
              <a:rPr lang="en-US" sz="2400" dirty="0">
                <a:latin typeface="Times New Roman"/>
                <a:ea typeface="Times New Roman"/>
                <a:cs typeface="Times New Roman"/>
                <a:sym typeface="Times New Roman"/>
              </a:rPr>
              <a:t>Need</a:t>
            </a:r>
            <a:endParaRPr sz="2400" dirty="0"/>
          </a:p>
          <a:p>
            <a:pPr marL="228600" lvl="0" indent="-226059" algn="l" rtl="0">
              <a:lnSpc>
                <a:spcPct val="90000"/>
              </a:lnSpc>
              <a:spcBef>
                <a:spcPts val="1000"/>
              </a:spcBef>
              <a:spcAft>
                <a:spcPts val="0"/>
              </a:spcAft>
              <a:buClr>
                <a:schemeClr val="dk1"/>
              </a:buClr>
              <a:buSzPts val="2000"/>
              <a:buChar char="•"/>
            </a:pPr>
            <a:r>
              <a:rPr lang="en-US" sz="2400" dirty="0">
                <a:latin typeface="Times New Roman"/>
                <a:ea typeface="Times New Roman"/>
                <a:cs typeface="Times New Roman"/>
                <a:sym typeface="Times New Roman"/>
              </a:rPr>
              <a:t>Methodology</a:t>
            </a:r>
            <a:endParaRPr sz="2400" dirty="0"/>
          </a:p>
          <a:p>
            <a:pPr marL="228600" lvl="0" indent="-226059" algn="l" rtl="0">
              <a:lnSpc>
                <a:spcPct val="90000"/>
              </a:lnSpc>
              <a:spcBef>
                <a:spcPts val="1000"/>
              </a:spcBef>
              <a:spcAft>
                <a:spcPts val="0"/>
              </a:spcAft>
              <a:buClr>
                <a:schemeClr val="dk1"/>
              </a:buClr>
              <a:buSzPts val="2000"/>
              <a:buChar char="•"/>
            </a:pPr>
            <a:r>
              <a:rPr lang="en-US" sz="2400" dirty="0">
                <a:latin typeface="Times New Roman"/>
                <a:ea typeface="Times New Roman"/>
                <a:cs typeface="Times New Roman"/>
                <a:sym typeface="Times New Roman"/>
              </a:rPr>
              <a:t>ATM Interface</a:t>
            </a:r>
          </a:p>
          <a:p>
            <a:pPr marL="228600" lvl="0" indent="-226059" algn="l" rtl="0">
              <a:lnSpc>
                <a:spcPct val="90000"/>
              </a:lnSpc>
              <a:spcBef>
                <a:spcPts val="1000"/>
              </a:spcBef>
              <a:spcAft>
                <a:spcPts val="0"/>
              </a:spcAft>
              <a:buClr>
                <a:schemeClr val="dk1"/>
              </a:buClr>
              <a:buSzPts val="2000"/>
              <a:buChar char="•"/>
            </a:pPr>
            <a:r>
              <a:rPr lang="en-US" sz="2400" dirty="0">
                <a:latin typeface="Times New Roman"/>
                <a:cs typeface="Times New Roman"/>
                <a:sym typeface="Times New Roman"/>
              </a:rPr>
              <a:t>Certificate</a:t>
            </a:r>
            <a:endParaRPr sz="2400" dirty="0"/>
          </a:p>
          <a:p>
            <a:pPr marL="228600" lvl="0" indent="-226059" algn="l" rtl="0">
              <a:lnSpc>
                <a:spcPct val="90000"/>
              </a:lnSpc>
              <a:spcBef>
                <a:spcPts val="1000"/>
              </a:spcBef>
              <a:spcAft>
                <a:spcPts val="0"/>
              </a:spcAft>
              <a:buClr>
                <a:schemeClr val="dk1"/>
              </a:buClr>
              <a:buSzPts val="2000"/>
              <a:buChar char="•"/>
            </a:pPr>
            <a:r>
              <a:rPr lang="en-US" sz="2400" dirty="0">
                <a:latin typeface="Times New Roman"/>
                <a:ea typeface="Times New Roman"/>
                <a:cs typeface="Times New Roman"/>
                <a:sym typeface="Times New Roman"/>
              </a:rPr>
              <a:t>Advantages</a:t>
            </a:r>
            <a:endParaRPr sz="2400" dirty="0"/>
          </a:p>
          <a:p>
            <a:pPr marL="228600" lvl="0" indent="-226059" algn="l" rtl="0">
              <a:lnSpc>
                <a:spcPct val="90000"/>
              </a:lnSpc>
              <a:spcBef>
                <a:spcPts val="1000"/>
              </a:spcBef>
              <a:spcAft>
                <a:spcPts val="0"/>
              </a:spcAft>
              <a:buClr>
                <a:schemeClr val="dk1"/>
              </a:buClr>
              <a:buSzPts val="2000"/>
              <a:buChar char="•"/>
            </a:pPr>
            <a:r>
              <a:rPr lang="en-US" sz="2400" dirty="0">
                <a:latin typeface="Times New Roman"/>
                <a:ea typeface="Times New Roman"/>
                <a:cs typeface="Times New Roman"/>
                <a:sym typeface="Times New Roman"/>
              </a:rPr>
              <a:t>Limitations</a:t>
            </a:r>
            <a:endParaRPr sz="2400" dirty="0"/>
          </a:p>
          <a:p>
            <a:pPr marL="228600" lvl="0" indent="-226059" algn="l" rtl="0">
              <a:lnSpc>
                <a:spcPct val="90000"/>
              </a:lnSpc>
              <a:spcBef>
                <a:spcPts val="1000"/>
              </a:spcBef>
              <a:spcAft>
                <a:spcPts val="0"/>
              </a:spcAft>
              <a:buClr>
                <a:schemeClr val="dk1"/>
              </a:buClr>
              <a:buSzPts val="2000"/>
              <a:buChar char="•"/>
            </a:pPr>
            <a:r>
              <a:rPr lang="en-US" sz="2400" dirty="0">
                <a:latin typeface="Times New Roman"/>
                <a:ea typeface="Times New Roman"/>
                <a:cs typeface="Times New Roman"/>
                <a:sym typeface="Times New Roman"/>
              </a:rPr>
              <a:t>Future Work</a:t>
            </a:r>
            <a:endParaRPr sz="24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5"/>
          <p:cNvPicPr preferRelativeResize="0"/>
          <p:nvPr/>
        </p:nvPicPr>
        <p:blipFill rotWithShape="1">
          <a:blip r:embed="rId3">
            <a:alphaModFix amt="12000"/>
          </a:blip>
          <a:srcRect/>
          <a:stretch/>
        </p:blipFill>
        <p:spPr>
          <a:xfrm>
            <a:off x="3181350" y="658956"/>
            <a:ext cx="5438775" cy="5265593"/>
          </a:xfrm>
          <a:prstGeom prst="rect">
            <a:avLst/>
          </a:prstGeom>
          <a:noFill/>
          <a:ln>
            <a:noFill/>
          </a:ln>
        </p:spPr>
      </p:pic>
      <p:pic>
        <p:nvPicPr>
          <p:cNvPr id="107" name="Google Shape;107;p15"/>
          <p:cNvPicPr preferRelativeResize="0"/>
          <p:nvPr/>
        </p:nvPicPr>
        <p:blipFill rotWithShape="1">
          <a:blip r:embed="rId3">
            <a:alphaModFix/>
          </a:blip>
          <a:srcRect/>
          <a:stretch/>
        </p:blipFill>
        <p:spPr>
          <a:xfrm>
            <a:off x="11068050" y="135083"/>
            <a:ext cx="1001901" cy="988868"/>
          </a:xfrm>
          <a:prstGeom prst="rect">
            <a:avLst/>
          </a:prstGeom>
          <a:noFill/>
          <a:ln>
            <a:noFill/>
          </a:ln>
        </p:spPr>
      </p:pic>
      <p:sp>
        <p:nvSpPr>
          <p:cNvPr id="108" name="Google Shape;108;p15"/>
          <p:cNvSpPr/>
          <p:nvPr/>
        </p:nvSpPr>
        <p:spPr>
          <a:xfrm flipH="1">
            <a:off x="219075" y="419101"/>
            <a:ext cx="10763967" cy="253318"/>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cxnSp>
        <p:nvCxnSpPr>
          <p:cNvPr id="109" name="Google Shape;109;p15"/>
          <p:cNvCxnSpPr/>
          <p:nvPr/>
        </p:nvCxnSpPr>
        <p:spPr>
          <a:xfrm>
            <a:off x="11727668" y="1225362"/>
            <a:ext cx="0" cy="5338271"/>
          </a:xfrm>
          <a:prstGeom prst="straightConnector1">
            <a:avLst/>
          </a:prstGeom>
          <a:noFill/>
          <a:ln w="9525" cap="flat" cmpd="sng">
            <a:solidFill>
              <a:srgbClr val="C00000"/>
            </a:solidFill>
            <a:prstDash val="solid"/>
            <a:miter lim="800000"/>
            <a:headEnd type="none" w="sm" len="sm"/>
            <a:tailEnd type="none" w="sm" len="sm"/>
          </a:ln>
        </p:spPr>
      </p:cxnSp>
      <p:sp>
        <p:nvSpPr>
          <p:cNvPr id="110" name="Google Shape;110;p15"/>
          <p:cNvSpPr txBox="1">
            <a:spLocks noGrp="1"/>
          </p:cNvSpPr>
          <p:nvPr>
            <p:ph type="title"/>
          </p:nvPr>
        </p:nvSpPr>
        <p:spPr>
          <a:xfrm>
            <a:off x="584405" y="323271"/>
            <a:ext cx="3996831" cy="14224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Abstract</a:t>
            </a:r>
            <a:endParaRPr dirty="0"/>
          </a:p>
        </p:txBody>
      </p:sp>
      <p:sp>
        <p:nvSpPr>
          <p:cNvPr id="111" name="Google Shape;111;p15"/>
          <p:cNvSpPr txBox="1">
            <a:spLocks noGrp="1"/>
          </p:cNvSpPr>
          <p:nvPr>
            <p:ph type="body" idx="1"/>
          </p:nvPr>
        </p:nvSpPr>
        <p:spPr>
          <a:xfrm>
            <a:off x="584405" y="1745673"/>
            <a:ext cx="10887900" cy="4896600"/>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0D0D0D"/>
              </a:buClr>
              <a:buSzPts val="2000"/>
              <a:buFont typeface="Arial"/>
              <a:buChar char="•"/>
            </a:pPr>
            <a:r>
              <a:rPr lang="en-US" sz="2000" dirty="0">
                <a:solidFill>
                  <a:srgbClr val="0D0D0D"/>
                </a:solidFill>
                <a:latin typeface="Times New Roman"/>
                <a:cs typeface="Times New Roman"/>
              </a:rPr>
              <a:t>Developed an ATM Interface in Java that simulates core banking functions such as balance inquiry, withdrawals, deposits, PIN management, and transaction history, using object-oriented programming principles for a modular and efficient design.</a:t>
            </a:r>
          </a:p>
          <a:p>
            <a:pPr marL="285750" lvl="0" indent="-285750" algn="l" rtl="0">
              <a:lnSpc>
                <a:spcPct val="150000"/>
              </a:lnSpc>
              <a:spcBef>
                <a:spcPts val="0"/>
              </a:spcBef>
              <a:spcAft>
                <a:spcPts val="0"/>
              </a:spcAft>
              <a:buClr>
                <a:srgbClr val="0D0D0D"/>
              </a:buClr>
              <a:buSzPts val="2000"/>
              <a:buFont typeface="Arial"/>
              <a:buChar char="•"/>
            </a:pPr>
            <a:endParaRPr lang="en-US" sz="2000" dirty="0">
              <a:solidFill>
                <a:srgbClr val="0D0D0D"/>
              </a:solidFill>
              <a:latin typeface="Times New Roman"/>
              <a:cs typeface="Times New Roman"/>
            </a:endParaRPr>
          </a:p>
          <a:p>
            <a:pPr marL="285750" lvl="0" indent="-285750" algn="l" rtl="0">
              <a:lnSpc>
                <a:spcPct val="150000"/>
              </a:lnSpc>
              <a:spcBef>
                <a:spcPts val="0"/>
              </a:spcBef>
              <a:spcAft>
                <a:spcPts val="0"/>
              </a:spcAft>
              <a:buClr>
                <a:srgbClr val="0D0D0D"/>
              </a:buClr>
              <a:buSzPts val="2000"/>
              <a:buFont typeface="Arial"/>
              <a:buChar char="•"/>
            </a:pPr>
            <a:r>
              <a:rPr lang="en-US" sz="2000" dirty="0">
                <a:solidFill>
                  <a:srgbClr val="0D0D0D"/>
                </a:solidFill>
                <a:latin typeface="Times New Roman"/>
                <a:cs typeface="Times New Roman"/>
              </a:rPr>
              <a:t>Implemented secure user authentication, allowing users to change their PIN, and integrated transaction tracking to maintain a detailed history of deposits and withdrawals.</a:t>
            </a:r>
          </a:p>
          <a:p>
            <a:pPr marL="285750" lvl="0" indent="-285750" algn="l" rtl="0">
              <a:lnSpc>
                <a:spcPct val="150000"/>
              </a:lnSpc>
              <a:spcBef>
                <a:spcPts val="0"/>
              </a:spcBef>
              <a:spcAft>
                <a:spcPts val="0"/>
              </a:spcAft>
              <a:buClr>
                <a:srgbClr val="0D0D0D"/>
              </a:buClr>
              <a:buSzPts val="2000"/>
              <a:buFont typeface="Arial"/>
              <a:buChar char="•"/>
            </a:pPr>
            <a:endParaRPr lang="en-US" sz="2000" dirty="0">
              <a:solidFill>
                <a:srgbClr val="0D0D0D"/>
              </a:solidFill>
              <a:latin typeface="Times New Roman"/>
              <a:cs typeface="Times New Roman"/>
            </a:endParaRPr>
          </a:p>
          <a:p>
            <a:pPr marL="285750" lvl="0" indent="-285750" algn="l" rtl="0">
              <a:lnSpc>
                <a:spcPct val="150000"/>
              </a:lnSpc>
              <a:spcBef>
                <a:spcPts val="0"/>
              </a:spcBef>
              <a:spcAft>
                <a:spcPts val="0"/>
              </a:spcAft>
              <a:buClr>
                <a:srgbClr val="0D0D0D"/>
              </a:buClr>
              <a:buSzPts val="2000"/>
              <a:buFont typeface="Arial"/>
              <a:buChar char="•"/>
            </a:pPr>
            <a:r>
              <a:rPr lang="en-US" sz="2000" dirty="0">
                <a:solidFill>
                  <a:srgbClr val="0D0D0D"/>
                </a:solidFill>
                <a:latin typeface="Times New Roman"/>
                <a:cs typeface="Times New Roman"/>
              </a:rPr>
              <a:t>Designed with scalability in mind, the project can be expanded with future features like multi-factor authentication, mobile app integration, AI-driven fraud detection, and additional banking services.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6"/>
          <p:cNvPicPr preferRelativeResize="0"/>
          <p:nvPr/>
        </p:nvPicPr>
        <p:blipFill rotWithShape="1">
          <a:blip r:embed="rId3">
            <a:alphaModFix amt="12000"/>
          </a:blip>
          <a:srcRect/>
          <a:stretch/>
        </p:blipFill>
        <p:spPr>
          <a:xfrm>
            <a:off x="3181350" y="658956"/>
            <a:ext cx="5438775" cy="5265593"/>
          </a:xfrm>
          <a:prstGeom prst="rect">
            <a:avLst/>
          </a:prstGeom>
          <a:noFill/>
          <a:ln>
            <a:noFill/>
          </a:ln>
        </p:spPr>
      </p:pic>
      <p:pic>
        <p:nvPicPr>
          <p:cNvPr id="117" name="Google Shape;117;p16"/>
          <p:cNvPicPr preferRelativeResize="0"/>
          <p:nvPr/>
        </p:nvPicPr>
        <p:blipFill rotWithShape="1">
          <a:blip r:embed="rId3">
            <a:alphaModFix/>
          </a:blip>
          <a:srcRect/>
          <a:stretch/>
        </p:blipFill>
        <p:spPr>
          <a:xfrm>
            <a:off x="11068050" y="135083"/>
            <a:ext cx="1001901" cy="988868"/>
          </a:xfrm>
          <a:prstGeom prst="rect">
            <a:avLst/>
          </a:prstGeom>
          <a:noFill/>
          <a:ln>
            <a:noFill/>
          </a:ln>
        </p:spPr>
      </p:pic>
      <p:sp>
        <p:nvSpPr>
          <p:cNvPr id="118" name="Google Shape;118;p16"/>
          <p:cNvSpPr/>
          <p:nvPr/>
        </p:nvSpPr>
        <p:spPr>
          <a:xfrm flipH="1">
            <a:off x="219075" y="419101"/>
            <a:ext cx="10763967" cy="253318"/>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cxnSp>
        <p:nvCxnSpPr>
          <p:cNvPr id="119" name="Google Shape;119;p16"/>
          <p:cNvCxnSpPr/>
          <p:nvPr/>
        </p:nvCxnSpPr>
        <p:spPr>
          <a:xfrm>
            <a:off x="11727668" y="1225362"/>
            <a:ext cx="0" cy="5338271"/>
          </a:xfrm>
          <a:prstGeom prst="straightConnector1">
            <a:avLst/>
          </a:prstGeom>
          <a:noFill/>
          <a:ln w="9525" cap="flat" cmpd="sng">
            <a:solidFill>
              <a:srgbClr val="C00000"/>
            </a:solidFill>
            <a:prstDash val="solid"/>
            <a:miter lim="800000"/>
            <a:headEnd type="none" w="sm" len="sm"/>
            <a:tailEnd type="none" w="sm" len="sm"/>
          </a:ln>
        </p:spPr>
      </p:cxnSp>
      <p:sp>
        <p:nvSpPr>
          <p:cNvPr id="120" name="Google Shape;120;p16"/>
          <p:cNvSpPr txBox="1">
            <a:spLocks noGrp="1"/>
          </p:cNvSpPr>
          <p:nvPr>
            <p:ph type="title"/>
          </p:nvPr>
        </p:nvSpPr>
        <p:spPr>
          <a:xfrm>
            <a:off x="573905" y="318846"/>
            <a:ext cx="5215200" cy="142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Problem Statement</a:t>
            </a:r>
            <a:endParaRPr dirty="0"/>
          </a:p>
        </p:txBody>
      </p:sp>
      <p:sp>
        <p:nvSpPr>
          <p:cNvPr id="121" name="Google Shape;121;p16"/>
          <p:cNvSpPr txBox="1">
            <a:spLocks noGrp="1"/>
          </p:cNvSpPr>
          <p:nvPr>
            <p:ph type="body" idx="1"/>
          </p:nvPr>
        </p:nvSpPr>
        <p:spPr>
          <a:xfrm>
            <a:off x="579012" y="1741237"/>
            <a:ext cx="10643400" cy="43065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2400"/>
              <a:buNone/>
            </a:pPr>
            <a:r>
              <a:rPr lang="en-US" sz="2000" dirty="0">
                <a:latin typeface="Times New Roman"/>
                <a:cs typeface="Times New Roman"/>
              </a:rPr>
              <a:t>The problem addressed by this project is the need for a secure and efficient system to simulate the functionality of an Automated Teller Machine (ATM). The ATM system must enable users to perform essential banking operations such as checking their account balance, depositing and withdrawing money, changing their PIN, and viewing their transaction history. This project aims to create an ATM interface that is simple to use, reliable, and can be expanded with additional features in the future.</a:t>
            </a:r>
          </a:p>
          <a:p>
            <a:pPr marL="228600" lvl="0" indent="-139700" algn="just" rtl="0">
              <a:lnSpc>
                <a:spcPct val="150000"/>
              </a:lnSpc>
              <a:spcBef>
                <a:spcPts val="1000"/>
              </a:spcBef>
              <a:spcAft>
                <a:spcPts val="0"/>
              </a:spcAft>
              <a:buClr>
                <a:schemeClr val="dk1"/>
              </a:buClr>
              <a:buSzPts val="1400"/>
              <a:buNone/>
            </a:pPr>
            <a:endParaRPr lang="en-US" sz="20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7"/>
          <p:cNvPicPr preferRelativeResize="0"/>
          <p:nvPr/>
        </p:nvPicPr>
        <p:blipFill rotWithShape="1">
          <a:blip r:embed="rId3">
            <a:alphaModFix amt="12000"/>
          </a:blip>
          <a:srcRect/>
          <a:stretch/>
        </p:blipFill>
        <p:spPr>
          <a:xfrm>
            <a:off x="3181350" y="658956"/>
            <a:ext cx="5438775" cy="5265593"/>
          </a:xfrm>
          <a:prstGeom prst="rect">
            <a:avLst/>
          </a:prstGeom>
          <a:noFill/>
          <a:ln>
            <a:noFill/>
          </a:ln>
        </p:spPr>
      </p:pic>
      <p:pic>
        <p:nvPicPr>
          <p:cNvPr id="127" name="Google Shape;127;p17"/>
          <p:cNvPicPr preferRelativeResize="0"/>
          <p:nvPr/>
        </p:nvPicPr>
        <p:blipFill rotWithShape="1">
          <a:blip r:embed="rId3">
            <a:alphaModFix/>
          </a:blip>
          <a:srcRect/>
          <a:stretch/>
        </p:blipFill>
        <p:spPr>
          <a:xfrm>
            <a:off x="11068050" y="135083"/>
            <a:ext cx="1001901" cy="988868"/>
          </a:xfrm>
          <a:prstGeom prst="rect">
            <a:avLst/>
          </a:prstGeom>
          <a:noFill/>
          <a:ln>
            <a:noFill/>
          </a:ln>
        </p:spPr>
      </p:pic>
      <p:sp>
        <p:nvSpPr>
          <p:cNvPr id="128" name="Google Shape;128;p17"/>
          <p:cNvSpPr/>
          <p:nvPr/>
        </p:nvSpPr>
        <p:spPr>
          <a:xfrm flipH="1">
            <a:off x="219075" y="419101"/>
            <a:ext cx="10763967" cy="253318"/>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cxnSp>
        <p:nvCxnSpPr>
          <p:cNvPr id="129" name="Google Shape;129;p17"/>
          <p:cNvCxnSpPr/>
          <p:nvPr/>
        </p:nvCxnSpPr>
        <p:spPr>
          <a:xfrm>
            <a:off x="11727668" y="1225362"/>
            <a:ext cx="0" cy="5338271"/>
          </a:xfrm>
          <a:prstGeom prst="straightConnector1">
            <a:avLst/>
          </a:prstGeom>
          <a:noFill/>
          <a:ln w="9525" cap="flat" cmpd="sng">
            <a:solidFill>
              <a:srgbClr val="C00000"/>
            </a:solidFill>
            <a:prstDash val="solid"/>
            <a:miter lim="800000"/>
            <a:headEnd type="none" w="sm" len="sm"/>
            <a:tailEnd type="none" w="sm" len="sm"/>
          </a:ln>
        </p:spPr>
      </p:cxnSp>
      <p:sp>
        <p:nvSpPr>
          <p:cNvPr id="130" name="Google Shape;130;p17"/>
          <p:cNvSpPr txBox="1">
            <a:spLocks noGrp="1"/>
          </p:cNvSpPr>
          <p:nvPr>
            <p:ph type="title"/>
          </p:nvPr>
        </p:nvSpPr>
        <p:spPr>
          <a:xfrm>
            <a:off x="584405" y="323271"/>
            <a:ext cx="5215262" cy="14224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Need</a:t>
            </a:r>
            <a:endParaRPr dirty="0"/>
          </a:p>
        </p:txBody>
      </p:sp>
      <p:sp>
        <p:nvSpPr>
          <p:cNvPr id="131" name="Google Shape;131;p17"/>
          <p:cNvSpPr txBox="1">
            <a:spLocks noGrp="1"/>
          </p:cNvSpPr>
          <p:nvPr>
            <p:ph type="body" idx="1"/>
          </p:nvPr>
        </p:nvSpPr>
        <p:spPr>
          <a:xfrm>
            <a:off x="477931" y="1495715"/>
            <a:ext cx="10643471" cy="4306495"/>
          </a:xfrm>
          <a:prstGeom prst="rect">
            <a:avLst/>
          </a:prstGeom>
          <a:noFill/>
          <a:ln>
            <a:noFill/>
          </a:ln>
        </p:spPr>
        <p:txBody>
          <a:bodyPr spcFirstLastPara="1" wrap="square" lIns="91425" tIns="45700" rIns="91425" bIns="45700" anchor="t" anchorCtr="0">
            <a:normAutofit lnSpcReduction="10000"/>
          </a:bodyPr>
          <a:lstStyle/>
          <a:p>
            <a:pPr marL="228600" indent="-228600" algn="just">
              <a:lnSpc>
                <a:spcPct val="100000"/>
              </a:lnSpc>
              <a:buSzPts val="2000"/>
            </a:pPr>
            <a:r>
              <a:rPr lang="en-US" sz="2000" dirty="0">
                <a:latin typeface="Times New Roman"/>
                <a:cs typeface="Times New Roman"/>
              </a:rPr>
              <a:t>To provide a secure, user-friendly interface for performing essential banking operations like balance inquiry, deposits, and withdrawals. </a:t>
            </a:r>
          </a:p>
          <a:p>
            <a:pPr marL="228600" indent="-228600" algn="just">
              <a:lnSpc>
                <a:spcPct val="100000"/>
              </a:lnSpc>
              <a:buSzPts val="2000"/>
            </a:pPr>
            <a:endParaRPr lang="en-US" sz="2000" dirty="0">
              <a:latin typeface="Times New Roman"/>
              <a:cs typeface="Times New Roman"/>
            </a:endParaRPr>
          </a:p>
          <a:p>
            <a:pPr marL="228600" indent="-228600" algn="just">
              <a:lnSpc>
                <a:spcPct val="100000"/>
              </a:lnSpc>
              <a:buSzPts val="2000"/>
            </a:pPr>
            <a:r>
              <a:rPr lang="en-US" sz="2000" dirty="0">
                <a:latin typeface="Times New Roman"/>
                <a:cs typeface="Times New Roman"/>
              </a:rPr>
              <a:t>To ensure secure access with PIN validation, safeguarding users' financial information and transactions.</a:t>
            </a:r>
          </a:p>
          <a:p>
            <a:pPr marL="228600" indent="-228600" algn="just">
              <a:lnSpc>
                <a:spcPct val="100000"/>
              </a:lnSpc>
              <a:buSzPts val="2000"/>
            </a:pPr>
            <a:endParaRPr lang="en-US" sz="2000" dirty="0">
              <a:latin typeface="Times New Roman"/>
              <a:cs typeface="Times New Roman"/>
            </a:endParaRPr>
          </a:p>
          <a:p>
            <a:pPr marL="228600" indent="-228600" algn="just">
              <a:lnSpc>
                <a:spcPct val="100000"/>
              </a:lnSpc>
              <a:buSzPts val="2000"/>
            </a:pPr>
            <a:r>
              <a:rPr lang="en-US" sz="2000" dirty="0">
                <a:latin typeface="Times New Roman"/>
                <a:cs typeface="Times New Roman"/>
              </a:rPr>
              <a:t>To offer an efficient transaction history tracking system, allowing users to view their past deposits and withdrawals.</a:t>
            </a:r>
          </a:p>
          <a:p>
            <a:pPr marL="228600" indent="-228600" algn="just">
              <a:lnSpc>
                <a:spcPct val="100000"/>
              </a:lnSpc>
              <a:buSzPts val="2000"/>
            </a:pPr>
            <a:endParaRPr lang="en-US" sz="2000" dirty="0">
              <a:latin typeface="Times New Roman"/>
              <a:cs typeface="Times New Roman"/>
            </a:endParaRPr>
          </a:p>
          <a:p>
            <a:pPr marL="228600" indent="-228600" algn="just">
              <a:lnSpc>
                <a:spcPct val="100000"/>
              </a:lnSpc>
              <a:buSzPts val="2000"/>
            </a:pPr>
            <a:r>
              <a:rPr lang="en-US" sz="2000" dirty="0">
                <a:latin typeface="Times New Roman"/>
                <a:cs typeface="Times New Roman"/>
              </a:rPr>
              <a:t>To create a scalable system that can be expanded with additional features like mobile integration, AI-driven fraud detection, and more.</a:t>
            </a:r>
            <a:endParaRPr lang="en-US" sz="2000" dirty="0">
              <a:latin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8"/>
          <p:cNvPicPr preferRelativeResize="0"/>
          <p:nvPr/>
        </p:nvPicPr>
        <p:blipFill rotWithShape="1">
          <a:blip r:embed="rId3">
            <a:alphaModFix amt="12000"/>
          </a:blip>
          <a:srcRect/>
          <a:stretch/>
        </p:blipFill>
        <p:spPr>
          <a:xfrm>
            <a:off x="3181350" y="658956"/>
            <a:ext cx="5438775" cy="5265593"/>
          </a:xfrm>
          <a:prstGeom prst="rect">
            <a:avLst/>
          </a:prstGeom>
          <a:noFill/>
          <a:ln>
            <a:noFill/>
          </a:ln>
        </p:spPr>
      </p:pic>
      <p:pic>
        <p:nvPicPr>
          <p:cNvPr id="138" name="Google Shape;138;p18"/>
          <p:cNvPicPr preferRelativeResize="0"/>
          <p:nvPr/>
        </p:nvPicPr>
        <p:blipFill rotWithShape="1">
          <a:blip r:embed="rId3">
            <a:alphaModFix/>
          </a:blip>
          <a:srcRect/>
          <a:stretch/>
        </p:blipFill>
        <p:spPr>
          <a:xfrm>
            <a:off x="11068050" y="135083"/>
            <a:ext cx="1001901" cy="988868"/>
          </a:xfrm>
          <a:prstGeom prst="rect">
            <a:avLst/>
          </a:prstGeom>
          <a:noFill/>
          <a:ln>
            <a:noFill/>
          </a:ln>
        </p:spPr>
      </p:pic>
      <p:sp>
        <p:nvSpPr>
          <p:cNvPr id="139" name="Google Shape;139;p18"/>
          <p:cNvSpPr/>
          <p:nvPr/>
        </p:nvSpPr>
        <p:spPr>
          <a:xfrm flipH="1">
            <a:off x="219075" y="419101"/>
            <a:ext cx="10763967" cy="253318"/>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cxnSp>
        <p:nvCxnSpPr>
          <p:cNvPr id="140" name="Google Shape;140;p18"/>
          <p:cNvCxnSpPr/>
          <p:nvPr/>
        </p:nvCxnSpPr>
        <p:spPr>
          <a:xfrm>
            <a:off x="11727668" y="1225362"/>
            <a:ext cx="0" cy="5338271"/>
          </a:xfrm>
          <a:prstGeom prst="straightConnector1">
            <a:avLst/>
          </a:prstGeom>
          <a:noFill/>
          <a:ln w="9525" cap="flat" cmpd="sng">
            <a:solidFill>
              <a:srgbClr val="C00000"/>
            </a:solidFill>
            <a:prstDash val="solid"/>
            <a:miter lim="800000"/>
            <a:headEnd type="none" w="sm" len="sm"/>
            <a:tailEnd type="none" w="sm" len="sm"/>
          </a:ln>
        </p:spPr>
      </p:cxnSp>
      <p:sp>
        <p:nvSpPr>
          <p:cNvPr id="141" name="Google Shape;141;p18"/>
          <p:cNvSpPr txBox="1">
            <a:spLocks noGrp="1"/>
          </p:cNvSpPr>
          <p:nvPr>
            <p:ph type="title"/>
          </p:nvPr>
        </p:nvSpPr>
        <p:spPr>
          <a:xfrm>
            <a:off x="584405" y="323271"/>
            <a:ext cx="5215262" cy="14224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Methodology</a:t>
            </a:r>
            <a:endParaRPr dirty="0"/>
          </a:p>
        </p:txBody>
      </p:sp>
      <p:sp>
        <p:nvSpPr>
          <p:cNvPr id="142" name="Google Shape;142;p18"/>
          <p:cNvSpPr txBox="1">
            <a:spLocks noGrp="1"/>
          </p:cNvSpPr>
          <p:nvPr>
            <p:ph type="body" idx="1"/>
          </p:nvPr>
        </p:nvSpPr>
        <p:spPr>
          <a:xfrm>
            <a:off x="477931" y="1495715"/>
            <a:ext cx="10643471" cy="4306495"/>
          </a:xfrm>
          <a:prstGeom prst="rect">
            <a:avLst/>
          </a:prstGeom>
          <a:noFill/>
          <a:ln>
            <a:noFill/>
          </a:ln>
        </p:spPr>
        <p:txBody>
          <a:bodyPr spcFirstLastPara="1" wrap="square" lIns="91425" tIns="45700" rIns="91425" bIns="45700" anchor="t" anchorCtr="0">
            <a:noAutofit/>
          </a:bodyPr>
          <a:lstStyle/>
          <a:p>
            <a:pPr marL="228600" indent="-228600" algn="just">
              <a:lnSpc>
                <a:spcPct val="150000"/>
              </a:lnSpc>
              <a:buSzPts val="2000"/>
            </a:pPr>
            <a:r>
              <a:rPr lang="en-US" sz="2000" dirty="0">
                <a:latin typeface="Times New Roman"/>
                <a:cs typeface="Times New Roman"/>
              </a:rPr>
              <a:t>User Authentication and PIN Validation</a:t>
            </a:r>
          </a:p>
          <a:p>
            <a:pPr marL="228600" indent="-228600" algn="just">
              <a:lnSpc>
                <a:spcPct val="150000"/>
              </a:lnSpc>
              <a:buSzPts val="2000"/>
            </a:pPr>
            <a:r>
              <a:rPr lang="en-US" sz="2000" dirty="0">
                <a:latin typeface="Times New Roman"/>
                <a:cs typeface="Times New Roman"/>
              </a:rPr>
              <a:t>Balance Management and Transaction Handling</a:t>
            </a:r>
          </a:p>
          <a:p>
            <a:pPr marL="228600" indent="-228600" algn="just">
              <a:lnSpc>
                <a:spcPct val="150000"/>
              </a:lnSpc>
              <a:buSzPts val="2000"/>
            </a:pPr>
            <a:r>
              <a:rPr lang="en-US" sz="2000" dirty="0">
                <a:latin typeface="Times New Roman"/>
                <a:cs typeface="Times New Roman"/>
              </a:rPr>
              <a:t>Deposit and Withdrawal Operations</a:t>
            </a:r>
          </a:p>
          <a:p>
            <a:pPr marL="228600" indent="-228600" algn="just">
              <a:lnSpc>
                <a:spcPct val="150000"/>
              </a:lnSpc>
              <a:buSzPts val="2000"/>
            </a:pPr>
            <a:r>
              <a:rPr lang="en-US" sz="2000" dirty="0">
                <a:latin typeface="Times New Roman"/>
                <a:cs typeface="Times New Roman"/>
              </a:rPr>
              <a:t>Transaction History Management</a:t>
            </a:r>
          </a:p>
          <a:p>
            <a:pPr marL="228600" indent="-228600" algn="just">
              <a:lnSpc>
                <a:spcPct val="150000"/>
              </a:lnSpc>
              <a:buSzPts val="2000"/>
            </a:pPr>
            <a:r>
              <a:rPr lang="en-US" sz="2000" dirty="0">
                <a:latin typeface="Times New Roman"/>
                <a:cs typeface="Times New Roman"/>
              </a:rPr>
              <a:t>System Security and Error Handling</a:t>
            </a: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21"/>
          <p:cNvPicPr preferRelativeResize="0"/>
          <p:nvPr/>
        </p:nvPicPr>
        <p:blipFill rotWithShape="1">
          <a:blip r:embed="rId3">
            <a:alphaModFix amt="12000"/>
          </a:blip>
          <a:srcRect/>
          <a:stretch/>
        </p:blipFill>
        <p:spPr>
          <a:xfrm>
            <a:off x="3181350" y="658956"/>
            <a:ext cx="5438776" cy="5265593"/>
          </a:xfrm>
          <a:prstGeom prst="rect">
            <a:avLst/>
          </a:prstGeom>
          <a:noFill/>
          <a:ln>
            <a:noFill/>
          </a:ln>
        </p:spPr>
      </p:pic>
      <p:pic>
        <p:nvPicPr>
          <p:cNvPr id="170" name="Google Shape;170;p21"/>
          <p:cNvPicPr preferRelativeResize="0"/>
          <p:nvPr/>
        </p:nvPicPr>
        <p:blipFill rotWithShape="1">
          <a:blip r:embed="rId3">
            <a:alphaModFix/>
          </a:blip>
          <a:srcRect/>
          <a:stretch/>
        </p:blipFill>
        <p:spPr>
          <a:xfrm>
            <a:off x="11068050" y="135083"/>
            <a:ext cx="1001902" cy="988868"/>
          </a:xfrm>
          <a:prstGeom prst="rect">
            <a:avLst/>
          </a:prstGeom>
          <a:noFill/>
          <a:ln>
            <a:noFill/>
          </a:ln>
        </p:spPr>
      </p:pic>
      <p:sp>
        <p:nvSpPr>
          <p:cNvPr id="171" name="Google Shape;171;p21"/>
          <p:cNvSpPr/>
          <p:nvPr/>
        </p:nvSpPr>
        <p:spPr>
          <a:xfrm flipH="1">
            <a:off x="209338" y="419101"/>
            <a:ext cx="10773704" cy="253200"/>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cxnSp>
        <p:nvCxnSpPr>
          <p:cNvPr id="172" name="Google Shape;172;p21"/>
          <p:cNvCxnSpPr/>
          <p:nvPr/>
        </p:nvCxnSpPr>
        <p:spPr>
          <a:xfrm>
            <a:off x="11727668" y="1225362"/>
            <a:ext cx="0" cy="5338200"/>
          </a:xfrm>
          <a:prstGeom prst="straightConnector1">
            <a:avLst/>
          </a:prstGeom>
          <a:noFill/>
          <a:ln w="9525" cap="flat" cmpd="sng">
            <a:solidFill>
              <a:srgbClr val="C00000"/>
            </a:solidFill>
            <a:prstDash val="solid"/>
            <a:miter lim="800000"/>
            <a:headEnd type="none" w="sm" len="sm"/>
            <a:tailEnd type="none" w="sm" len="sm"/>
          </a:ln>
        </p:spPr>
      </p:cxnSp>
      <p:sp>
        <p:nvSpPr>
          <p:cNvPr id="173" name="Google Shape;173;p21"/>
          <p:cNvSpPr txBox="1">
            <a:spLocks noGrp="1"/>
          </p:cNvSpPr>
          <p:nvPr>
            <p:ph type="title"/>
          </p:nvPr>
        </p:nvSpPr>
        <p:spPr>
          <a:xfrm>
            <a:off x="584401" y="323274"/>
            <a:ext cx="9523156" cy="116383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ATM Interface</a:t>
            </a:r>
            <a:endParaRPr dirty="0"/>
          </a:p>
        </p:txBody>
      </p:sp>
      <p:pic>
        <p:nvPicPr>
          <p:cNvPr id="8" name="Picture 7" descr="A screenshot of a computer&#10;&#10;Description automatically generated">
            <a:extLst>
              <a:ext uri="{FF2B5EF4-FFF2-40B4-BE49-F238E27FC236}">
                <a16:creationId xmlns:a16="http://schemas.microsoft.com/office/drawing/2014/main" id="{ACFDBCC3-F324-CF2B-C7ED-9D913EF917A7}"/>
              </a:ext>
            </a:extLst>
          </p:cNvPr>
          <p:cNvPicPr>
            <a:picLocks noChangeAspect="1"/>
          </p:cNvPicPr>
          <p:nvPr/>
        </p:nvPicPr>
        <p:blipFill>
          <a:blip r:embed="rId4"/>
          <a:stretch>
            <a:fillRect/>
          </a:stretch>
        </p:blipFill>
        <p:spPr>
          <a:xfrm>
            <a:off x="790391" y="1372847"/>
            <a:ext cx="10127222" cy="53093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a:extLst>
            <a:ext uri="{FF2B5EF4-FFF2-40B4-BE49-F238E27FC236}">
              <a16:creationId xmlns:a16="http://schemas.microsoft.com/office/drawing/2014/main" id="{F85F1CFF-860D-7271-68E2-20137B4B29D4}"/>
            </a:ext>
          </a:extLst>
        </p:cNvPr>
        <p:cNvGrpSpPr/>
        <p:nvPr/>
      </p:nvGrpSpPr>
      <p:grpSpPr>
        <a:xfrm>
          <a:off x="0" y="0"/>
          <a:ext cx="0" cy="0"/>
          <a:chOff x="0" y="0"/>
          <a:chExt cx="0" cy="0"/>
        </a:xfrm>
      </p:grpSpPr>
      <p:pic>
        <p:nvPicPr>
          <p:cNvPr id="169" name="Google Shape;169;p21">
            <a:extLst>
              <a:ext uri="{FF2B5EF4-FFF2-40B4-BE49-F238E27FC236}">
                <a16:creationId xmlns:a16="http://schemas.microsoft.com/office/drawing/2014/main" id="{A2119591-B17C-8273-8250-7C9FEBF07EA4}"/>
              </a:ext>
            </a:extLst>
          </p:cNvPr>
          <p:cNvPicPr preferRelativeResize="0"/>
          <p:nvPr/>
        </p:nvPicPr>
        <p:blipFill rotWithShape="1">
          <a:blip r:embed="rId3">
            <a:alphaModFix amt="12000"/>
          </a:blip>
          <a:srcRect/>
          <a:stretch/>
        </p:blipFill>
        <p:spPr>
          <a:xfrm>
            <a:off x="3181350" y="658956"/>
            <a:ext cx="5438776" cy="5265593"/>
          </a:xfrm>
          <a:prstGeom prst="rect">
            <a:avLst/>
          </a:prstGeom>
          <a:noFill/>
          <a:ln>
            <a:noFill/>
          </a:ln>
        </p:spPr>
      </p:pic>
      <p:pic>
        <p:nvPicPr>
          <p:cNvPr id="170" name="Google Shape;170;p21">
            <a:extLst>
              <a:ext uri="{FF2B5EF4-FFF2-40B4-BE49-F238E27FC236}">
                <a16:creationId xmlns:a16="http://schemas.microsoft.com/office/drawing/2014/main" id="{FD5E3B04-973A-1103-A150-2C37818E3FD5}"/>
              </a:ext>
            </a:extLst>
          </p:cNvPr>
          <p:cNvPicPr preferRelativeResize="0"/>
          <p:nvPr/>
        </p:nvPicPr>
        <p:blipFill rotWithShape="1">
          <a:blip r:embed="rId3">
            <a:alphaModFix/>
          </a:blip>
          <a:srcRect/>
          <a:stretch/>
        </p:blipFill>
        <p:spPr>
          <a:xfrm>
            <a:off x="11068050" y="135083"/>
            <a:ext cx="1001902" cy="988868"/>
          </a:xfrm>
          <a:prstGeom prst="rect">
            <a:avLst/>
          </a:prstGeom>
          <a:noFill/>
          <a:ln>
            <a:noFill/>
          </a:ln>
        </p:spPr>
      </p:pic>
      <p:sp>
        <p:nvSpPr>
          <p:cNvPr id="171" name="Google Shape;171;p21">
            <a:extLst>
              <a:ext uri="{FF2B5EF4-FFF2-40B4-BE49-F238E27FC236}">
                <a16:creationId xmlns:a16="http://schemas.microsoft.com/office/drawing/2014/main" id="{9BD88411-C151-81BE-EDD5-E0259E3589CB}"/>
              </a:ext>
            </a:extLst>
          </p:cNvPr>
          <p:cNvSpPr/>
          <p:nvPr/>
        </p:nvSpPr>
        <p:spPr>
          <a:xfrm flipH="1">
            <a:off x="209338" y="419101"/>
            <a:ext cx="10773704" cy="253200"/>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cxnSp>
        <p:nvCxnSpPr>
          <p:cNvPr id="172" name="Google Shape;172;p21">
            <a:extLst>
              <a:ext uri="{FF2B5EF4-FFF2-40B4-BE49-F238E27FC236}">
                <a16:creationId xmlns:a16="http://schemas.microsoft.com/office/drawing/2014/main" id="{F69BB5A3-AC1C-93D2-36E3-D102FD165913}"/>
              </a:ext>
            </a:extLst>
          </p:cNvPr>
          <p:cNvCxnSpPr/>
          <p:nvPr/>
        </p:nvCxnSpPr>
        <p:spPr>
          <a:xfrm>
            <a:off x="11727668" y="1225362"/>
            <a:ext cx="0" cy="5338200"/>
          </a:xfrm>
          <a:prstGeom prst="straightConnector1">
            <a:avLst/>
          </a:prstGeom>
          <a:noFill/>
          <a:ln w="9525" cap="flat" cmpd="sng">
            <a:solidFill>
              <a:srgbClr val="C00000"/>
            </a:solidFill>
            <a:prstDash val="solid"/>
            <a:miter lim="800000"/>
            <a:headEnd type="none" w="sm" len="sm"/>
            <a:tailEnd type="none" w="sm" len="sm"/>
          </a:ln>
        </p:spPr>
      </p:cxnSp>
      <p:sp>
        <p:nvSpPr>
          <p:cNvPr id="173" name="Google Shape;173;p21">
            <a:extLst>
              <a:ext uri="{FF2B5EF4-FFF2-40B4-BE49-F238E27FC236}">
                <a16:creationId xmlns:a16="http://schemas.microsoft.com/office/drawing/2014/main" id="{2A432970-7AC8-7EED-ABF2-4E759D001017}"/>
              </a:ext>
            </a:extLst>
          </p:cNvPr>
          <p:cNvSpPr txBox="1">
            <a:spLocks noGrp="1"/>
          </p:cNvSpPr>
          <p:nvPr>
            <p:ph type="title"/>
          </p:nvPr>
        </p:nvSpPr>
        <p:spPr>
          <a:xfrm>
            <a:off x="584401" y="323275"/>
            <a:ext cx="9523156" cy="8006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endParaRPr dirty="0"/>
          </a:p>
        </p:txBody>
      </p:sp>
      <p:pic>
        <p:nvPicPr>
          <p:cNvPr id="6" name="Picture 5" descr="A screenshot of a computer&#10;&#10;Description automatically generated">
            <a:extLst>
              <a:ext uri="{FF2B5EF4-FFF2-40B4-BE49-F238E27FC236}">
                <a16:creationId xmlns:a16="http://schemas.microsoft.com/office/drawing/2014/main" id="{67DCF979-C05C-2611-E104-1F6C321B591B}"/>
              </a:ext>
            </a:extLst>
          </p:cNvPr>
          <p:cNvPicPr>
            <a:picLocks noChangeAspect="1"/>
          </p:cNvPicPr>
          <p:nvPr/>
        </p:nvPicPr>
        <p:blipFill>
          <a:blip r:embed="rId4"/>
          <a:stretch>
            <a:fillRect/>
          </a:stretch>
        </p:blipFill>
        <p:spPr>
          <a:xfrm>
            <a:off x="753803" y="1292327"/>
            <a:ext cx="10061675" cy="5271235"/>
          </a:xfrm>
          <a:prstGeom prst="rect">
            <a:avLst/>
          </a:prstGeom>
        </p:spPr>
      </p:pic>
    </p:spTree>
    <p:extLst>
      <p:ext uri="{BB962C8B-B14F-4D97-AF65-F5344CB8AC3E}">
        <p14:creationId xmlns:p14="http://schemas.microsoft.com/office/powerpoint/2010/main" val="201877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a:extLst>
            <a:ext uri="{FF2B5EF4-FFF2-40B4-BE49-F238E27FC236}">
              <a16:creationId xmlns:a16="http://schemas.microsoft.com/office/drawing/2014/main" id="{2D888C78-B28A-F134-91EB-1FDD4C81B81B}"/>
            </a:ext>
          </a:extLst>
        </p:cNvPr>
        <p:cNvGrpSpPr/>
        <p:nvPr/>
      </p:nvGrpSpPr>
      <p:grpSpPr>
        <a:xfrm>
          <a:off x="0" y="0"/>
          <a:ext cx="0" cy="0"/>
          <a:chOff x="0" y="0"/>
          <a:chExt cx="0" cy="0"/>
        </a:xfrm>
      </p:grpSpPr>
      <p:pic>
        <p:nvPicPr>
          <p:cNvPr id="169" name="Google Shape;169;p21">
            <a:extLst>
              <a:ext uri="{FF2B5EF4-FFF2-40B4-BE49-F238E27FC236}">
                <a16:creationId xmlns:a16="http://schemas.microsoft.com/office/drawing/2014/main" id="{6D663A11-F4EA-2DEA-8CC8-649CD318464F}"/>
              </a:ext>
            </a:extLst>
          </p:cNvPr>
          <p:cNvPicPr preferRelativeResize="0"/>
          <p:nvPr/>
        </p:nvPicPr>
        <p:blipFill rotWithShape="1">
          <a:blip r:embed="rId3">
            <a:alphaModFix amt="12000"/>
          </a:blip>
          <a:srcRect/>
          <a:stretch/>
        </p:blipFill>
        <p:spPr>
          <a:xfrm>
            <a:off x="3181350" y="658956"/>
            <a:ext cx="5438776" cy="5265593"/>
          </a:xfrm>
          <a:prstGeom prst="rect">
            <a:avLst/>
          </a:prstGeom>
          <a:noFill/>
          <a:ln>
            <a:noFill/>
          </a:ln>
        </p:spPr>
      </p:pic>
      <p:pic>
        <p:nvPicPr>
          <p:cNvPr id="170" name="Google Shape;170;p21">
            <a:extLst>
              <a:ext uri="{FF2B5EF4-FFF2-40B4-BE49-F238E27FC236}">
                <a16:creationId xmlns:a16="http://schemas.microsoft.com/office/drawing/2014/main" id="{B1CA066D-506A-5BC3-ACA6-56F3014231CE}"/>
              </a:ext>
            </a:extLst>
          </p:cNvPr>
          <p:cNvPicPr preferRelativeResize="0"/>
          <p:nvPr/>
        </p:nvPicPr>
        <p:blipFill rotWithShape="1">
          <a:blip r:embed="rId3">
            <a:alphaModFix/>
          </a:blip>
          <a:srcRect/>
          <a:stretch/>
        </p:blipFill>
        <p:spPr>
          <a:xfrm>
            <a:off x="11068050" y="135083"/>
            <a:ext cx="1001902" cy="988868"/>
          </a:xfrm>
          <a:prstGeom prst="rect">
            <a:avLst/>
          </a:prstGeom>
          <a:noFill/>
          <a:ln>
            <a:noFill/>
          </a:ln>
        </p:spPr>
      </p:pic>
      <p:sp>
        <p:nvSpPr>
          <p:cNvPr id="171" name="Google Shape;171;p21">
            <a:extLst>
              <a:ext uri="{FF2B5EF4-FFF2-40B4-BE49-F238E27FC236}">
                <a16:creationId xmlns:a16="http://schemas.microsoft.com/office/drawing/2014/main" id="{92C444FD-39F5-B62C-6769-79FEAE204274}"/>
              </a:ext>
            </a:extLst>
          </p:cNvPr>
          <p:cNvSpPr/>
          <p:nvPr/>
        </p:nvSpPr>
        <p:spPr>
          <a:xfrm flipH="1">
            <a:off x="209338" y="419101"/>
            <a:ext cx="10773704" cy="253200"/>
          </a:xfrm>
          <a:custGeom>
            <a:avLst/>
            <a:gdLst/>
            <a:ahLst/>
            <a:cxnLst/>
            <a:rect l="l" t="t" r="r" b="b"/>
            <a:pathLst>
              <a:path w="10640695" h="120000" extrusionOk="0">
                <a:moveTo>
                  <a:pt x="0" y="0"/>
                </a:moveTo>
                <a:lnTo>
                  <a:pt x="10640290" y="0"/>
                </a:lnTo>
              </a:path>
            </a:pathLst>
          </a:custGeom>
          <a:noFill/>
          <a:ln w="9525"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cxnSp>
        <p:nvCxnSpPr>
          <p:cNvPr id="172" name="Google Shape;172;p21">
            <a:extLst>
              <a:ext uri="{FF2B5EF4-FFF2-40B4-BE49-F238E27FC236}">
                <a16:creationId xmlns:a16="http://schemas.microsoft.com/office/drawing/2014/main" id="{1AC71019-ADA9-50CB-A2AC-609C2E8E3FAD}"/>
              </a:ext>
            </a:extLst>
          </p:cNvPr>
          <p:cNvCxnSpPr/>
          <p:nvPr/>
        </p:nvCxnSpPr>
        <p:spPr>
          <a:xfrm>
            <a:off x="11727668" y="1225362"/>
            <a:ext cx="0" cy="5338200"/>
          </a:xfrm>
          <a:prstGeom prst="straightConnector1">
            <a:avLst/>
          </a:prstGeom>
          <a:noFill/>
          <a:ln w="9525" cap="flat" cmpd="sng">
            <a:solidFill>
              <a:srgbClr val="C00000"/>
            </a:solidFill>
            <a:prstDash val="solid"/>
            <a:miter lim="800000"/>
            <a:headEnd type="none" w="sm" len="sm"/>
            <a:tailEnd type="none" w="sm" len="sm"/>
          </a:ln>
        </p:spPr>
      </p:cxnSp>
      <p:sp>
        <p:nvSpPr>
          <p:cNvPr id="173" name="Google Shape;173;p21">
            <a:extLst>
              <a:ext uri="{FF2B5EF4-FFF2-40B4-BE49-F238E27FC236}">
                <a16:creationId xmlns:a16="http://schemas.microsoft.com/office/drawing/2014/main" id="{1ED25D2F-E825-54E9-3EF7-46674C20B34B}"/>
              </a:ext>
            </a:extLst>
          </p:cNvPr>
          <p:cNvSpPr txBox="1">
            <a:spLocks noGrp="1"/>
          </p:cNvSpPr>
          <p:nvPr>
            <p:ph type="title"/>
          </p:nvPr>
        </p:nvSpPr>
        <p:spPr>
          <a:xfrm>
            <a:off x="584401" y="323275"/>
            <a:ext cx="9523156" cy="8006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endParaRPr dirty="0"/>
          </a:p>
        </p:txBody>
      </p:sp>
      <p:pic>
        <p:nvPicPr>
          <p:cNvPr id="6" name="Picture 5">
            <a:extLst>
              <a:ext uri="{FF2B5EF4-FFF2-40B4-BE49-F238E27FC236}">
                <a16:creationId xmlns:a16="http://schemas.microsoft.com/office/drawing/2014/main" id="{DF244977-3EE4-58AB-E09D-6B70BDF9956B}"/>
              </a:ext>
            </a:extLst>
          </p:cNvPr>
          <p:cNvPicPr>
            <a:picLocks noChangeAspect="1"/>
          </p:cNvPicPr>
          <p:nvPr/>
        </p:nvPicPr>
        <p:blipFill>
          <a:blip r:embed="rId4"/>
          <a:srcRect/>
          <a:stretch/>
        </p:blipFill>
        <p:spPr>
          <a:xfrm>
            <a:off x="894741" y="1292327"/>
            <a:ext cx="9881406" cy="5271235"/>
          </a:xfrm>
          <a:prstGeom prst="rect">
            <a:avLst/>
          </a:prstGeom>
        </p:spPr>
      </p:pic>
    </p:spTree>
    <p:extLst>
      <p:ext uri="{BB962C8B-B14F-4D97-AF65-F5344CB8AC3E}">
        <p14:creationId xmlns:p14="http://schemas.microsoft.com/office/powerpoint/2010/main" val="294991896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635</Words>
  <Application>Microsoft Office PowerPoint</Application>
  <PresentationFormat>Widescreen</PresentationFormat>
  <Paragraphs>77</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PowerPoint Presentation</vt:lpstr>
      <vt:lpstr>Contents</vt:lpstr>
      <vt:lpstr>Abstract</vt:lpstr>
      <vt:lpstr>Problem Statement</vt:lpstr>
      <vt:lpstr>Need</vt:lpstr>
      <vt:lpstr>Methodology</vt:lpstr>
      <vt:lpstr>ATM Interface</vt:lpstr>
      <vt:lpstr>PowerPoint Presentation</vt:lpstr>
      <vt:lpstr>PowerPoint Presentation</vt:lpstr>
      <vt:lpstr>Certificate</vt:lpstr>
      <vt:lpstr>Advantages</vt:lpstr>
      <vt:lpstr>Limitations</vt:lpstr>
      <vt:lpstr>Future Work</vt:lpstr>
      <vt:lpstr>References</vt:lpstr>
      <vt:lpstr>Thank You.</vt:lpstr>
      <vt:lpstr>Any Question? Please feel free to ask them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Ahmad Faraz Ansari</cp:lastModifiedBy>
  <cp:revision>47</cp:revision>
  <dcterms:modified xsi:type="dcterms:W3CDTF">2024-12-26T16:59:32Z</dcterms:modified>
</cp:coreProperties>
</file>