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62" r:id="rId17"/>
    <p:sldId id="267" r:id="rId18"/>
    <p:sldId id="269" r:id="rId19"/>
    <p:sldId id="276" r:id="rId20"/>
    <p:sldId id="271" r:id="rId21"/>
    <p:sldId id="272" r:id="rId22"/>
    <p:sldId id="273" r:id="rId23"/>
    <p:sldId id="275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4F90CBF7-B788-729B-A4CB-AA443E6E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31823ABF-C28C-F2C0-8934-593D3AC9D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686CDB1F-9995-3387-9E94-12831D21F6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260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9B1CE41E-C9D6-E504-E8BD-CB51979E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9C1E8DBB-1565-940D-6995-2825008DE5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675D354C-5485-71FE-EC36-D7DF4407F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176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5CC8FA6-A9E9-78C9-7E46-31D906604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5B5B1CF9-0689-0732-51EB-6C90031EB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CEE64C0D-1D59-E753-7BA6-BDEA18DA1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453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F97D43D1-E5AF-28CD-3149-62F803494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C2DF6142-CC28-572B-BEC0-3B6C502DA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D539CA90-82CF-C6ED-89C5-6F1E11DCD1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172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D1475F8-8C49-AD3D-1D58-8D0F02D8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B0195954-CA9B-013B-D5A4-31595AC2C2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C85A2E41-F3EC-6869-4014-D967F8DE3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3210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6E81DAEE-9C8C-755B-7921-829A26CA2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82C13B00-59DC-2ABB-2ED3-F6531ACB7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DC18BF79-16C1-C659-7961-8B89D56DA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189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6f63ec7b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26f63ec7b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f63ec7b6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6f63ec7b6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6f63ec7b6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6f63ec7b6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A82FB2D-E76D-D9EC-2105-AD161214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>
            <a:extLst>
              <a:ext uri="{FF2B5EF4-FFF2-40B4-BE49-F238E27FC236}">
                <a16:creationId xmlns:a16="http://schemas.microsoft.com/office/drawing/2014/main" id="{CEAB14C5-2108-6421-BC90-19A244379D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>
            <a:extLst>
              <a:ext uri="{FF2B5EF4-FFF2-40B4-BE49-F238E27FC236}">
                <a16:creationId xmlns:a16="http://schemas.microsoft.com/office/drawing/2014/main" id="{09271FE4-62F6-372F-E321-B21BF4B9EA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777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f63ec7b6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6f63ec7b6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f63ec7b6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26f63ec7b6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81fb9745f0489a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81fb9745f0489a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>
          <a:extLst>
            <a:ext uri="{FF2B5EF4-FFF2-40B4-BE49-F238E27FC236}">
              <a16:creationId xmlns:a16="http://schemas.microsoft.com/office/drawing/2014/main" id="{392727EB-B273-87A5-7313-D913A7CD5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81fb9745f0489a_41:notes">
            <a:extLst>
              <a:ext uri="{FF2B5EF4-FFF2-40B4-BE49-F238E27FC236}">
                <a16:creationId xmlns:a16="http://schemas.microsoft.com/office/drawing/2014/main" id="{D80CDB31-29A7-CE7A-34AB-0323AACEF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g3481fb9745f0489a_41:notes">
            <a:extLst>
              <a:ext uri="{FF2B5EF4-FFF2-40B4-BE49-F238E27FC236}">
                <a16:creationId xmlns:a16="http://schemas.microsoft.com/office/drawing/2014/main" id="{0CB3BFD4-0AE1-62F0-7DB4-767CBADB59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4086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CDF445FD-6E85-B35C-74F3-F2AA04870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F05EB0C6-DC28-2A69-BF88-135FCA18B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0D0CC955-EB10-6E60-C2F4-83D098D776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3859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41A8A6C7-04BB-6AE9-DD8A-26216ED1E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63ec7b68_0_20:notes">
            <a:extLst>
              <a:ext uri="{FF2B5EF4-FFF2-40B4-BE49-F238E27FC236}">
                <a16:creationId xmlns:a16="http://schemas.microsoft.com/office/drawing/2014/main" id="{7C6D3ED1-97F1-6DF9-15C8-E649AA4632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26f63ec7b68_0_20:notes">
            <a:extLst>
              <a:ext uri="{FF2B5EF4-FFF2-40B4-BE49-F238E27FC236}">
                <a16:creationId xmlns:a16="http://schemas.microsoft.com/office/drawing/2014/main" id="{70BF255F-AC7D-B85A-84CF-D2118A36C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379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7" name="Google Shape;87;p13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3"/>
          <p:cNvSpPr/>
          <p:nvPr/>
        </p:nvSpPr>
        <p:spPr>
          <a:xfrm>
            <a:off x="2076444" y="2505075"/>
            <a:ext cx="80391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CORONA TWEET CLASSIFICATION SYSTEM</a:t>
            </a:r>
            <a:endParaRPr sz="1050" b="0" i="0" u="sng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 flipH="1">
            <a:off x="218122" y="573153"/>
            <a:ext cx="1157287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MADAN MOHAN MALAVIYA UNIVERSITY OF TECHNOLOGY</a:t>
            </a:r>
            <a:endParaRPr sz="11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GORAKHPUR</a:t>
            </a:r>
            <a:endParaRPr sz="32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14374" y="4314880"/>
            <a:ext cx="543877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AHMAD FARAZ ANSARI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no.: 2023073006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M.C.A. 2</a:t>
            </a:r>
            <a:r>
              <a:rPr lang="en-US" sz="24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Year (3</a:t>
            </a:r>
            <a:r>
              <a:rPr lang="en-US" sz="2400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Sem)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7873325" y="4352925"/>
            <a:ext cx="363300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Supervision By: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MS. PRANJAL MAURYA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DEPT. of ITCA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4B042406-AF5A-6D84-7585-511B651E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4948533F-DA1B-AEAC-6FA0-E9A44778BF98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45925964-E50F-05B1-CDFF-57F6B81247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337D7AA0-8636-7E32-4137-EF4AD6DBFBFF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37A4E93D-3483-C856-1BD7-12BDF67DD835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6EB2FE50-E8EB-FA3A-D8DD-E33D158956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DACF244-02BD-6031-FD47-EF797FCEF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4" y="1481447"/>
            <a:ext cx="11216524" cy="505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CC96AC23-C7A2-7DDD-C3BC-D9F0E4DA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4107B849-8441-8C1C-E55E-ACF15F31DB37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9DF1351D-2BA5-1532-B938-5F3D8A1D53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003027B2-3D27-0873-B97C-36FEBEB4E329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7C605F83-D1B3-A1C8-F6A5-DD238003623B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E059D175-A824-C816-F73A-32F631BB3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B7654E2-3FE9-D740-C402-4BB739F8B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1" y="1546941"/>
            <a:ext cx="11143268" cy="50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26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EE1A002A-4BB6-01CB-F3B2-853D431B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5F8D75CF-189F-413F-36C0-4032257C1CD0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4F51A444-F4D1-A3B7-EB9F-88F49D2941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BC2CEC75-CAB5-57A4-D1F6-7B95C83D8268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096DDDBF-5505-5C70-6E3B-650903DD4669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4FC50A9A-A3D2-D585-72D3-440F13EB7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56B072-A843-17DB-F10E-B18E807F6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1" y="1502661"/>
            <a:ext cx="11143267" cy="50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9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39A28DEA-4ACA-D5D7-3019-2C91B4E92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DFC3EEE8-67E9-5110-D7CE-86A6624E5757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22F3B314-334A-6457-4E79-D883DEF85F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15C8045B-10A7-4956-7423-49F7E2692EB8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A700C69E-CD89-55E0-F77F-589EFB7B6752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B89A8741-520A-3796-B875-F5A29992F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027384B-7DF3-05D5-29B8-E21EF2867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1" y="1543470"/>
            <a:ext cx="11143267" cy="499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0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1CEFA98D-0509-3880-B340-94797FF06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515DC26F-7777-C883-F919-241068B7BE5F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F40FEC72-C68C-82B6-B622-9F25A88EA2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1AE8651D-B9E1-1CBD-F5D6-37FC0BF3AB76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A01069F9-B66A-3576-662E-AF4E6E418053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D063DB37-715B-ECBC-989D-829785D3AE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4A63FE-3167-7737-354B-A22544248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1" y="1502662"/>
            <a:ext cx="11143267" cy="50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57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85F1CFF-860D-7271-68E2-20137B4B2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A2119591-B17C-8273-8250-7C9FEBF07EA4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FD5E3B04-973A-1103-A150-2C37818E3F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9BD88411-C151-81BE-EDD5-E0259E3589CB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F69BB5A3-AC1C-93D2-36E3-D102FD165913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2A432970-7AC8-7EED-ABF2-4E759D0010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7F251BA-754A-EB9D-DD4A-9A4855E0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01" y="1473825"/>
            <a:ext cx="11143267" cy="50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7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19"/>
          <p:cNvSpPr txBox="1">
            <a:spLocks noGrp="1"/>
          </p:cNvSpPr>
          <p:nvPr>
            <p:ph type="title"/>
          </p:nvPr>
        </p:nvSpPr>
        <p:spPr>
          <a:xfrm>
            <a:off x="481780" y="197446"/>
            <a:ext cx="9812593" cy="98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cs typeface="Times New Roman"/>
                <a:sym typeface="Times New Roman"/>
              </a:rPr>
              <a:t>Machine Learning Pipeline Diagram</a:t>
            </a:r>
            <a:endParaRPr dirty="0"/>
          </a:p>
        </p:txBody>
      </p:sp>
      <p:pic>
        <p:nvPicPr>
          <p:cNvPr id="3" name="Picture 2" descr="A black screen with white rectangles&#10;&#10;Description automatically generated">
            <a:extLst>
              <a:ext uri="{FF2B5EF4-FFF2-40B4-BE49-F238E27FC236}">
                <a16:creationId xmlns:a16="http://schemas.microsoft.com/office/drawing/2014/main" id="{D169C04E-3F67-838C-0F27-36BBB2CA5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254" y="1186314"/>
            <a:ext cx="7272818" cy="550942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4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4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24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4"/>
          <p:cNvSpPr txBox="1">
            <a:spLocks noGrp="1"/>
          </p:cNvSpPr>
          <p:nvPr>
            <p:ph type="title"/>
          </p:nvPr>
        </p:nvSpPr>
        <p:spPr>
          <a:xfrm>
            <a:off x="584399" y="247075"/>
            <a:ext cx="63051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678426" y="1347019"/>
            <a:ext cx="10109573" cy="415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performance metrics:</a:t>
            </a:r>
            <a:endParaRPr sz="2000" dirty="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F1 Score: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Measures the accuracy of the model by considering both precision and recall.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Jaccard Index: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Evaluates the similarity between predicted and actual sentiment sets.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Accuracy: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 Determines the percentage of correctly classified tweets out of the total.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Precision: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Measures the proportion of correctly predicted positive observations to total predicted positives. Precision: Measures the proportion of correctly predicted positive observations to total predicted positives.</a:t>
            </a:r>
          </a:p>
          <a:p>
            <a:pPr marL="444500" indent="-342900" algn="just">
              <a:lnSpc>
                <a:spcPct val="115000"/>
              </a:lnSpc>
              <a:spcBef>
                <a:spcPts val="1100"/>
              </a:spcBef>
              <a:buClr>
                <a:srgbClr val="222222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Times New Roman"/>
                <a:cs typeface="Times New Roman"/>
              </a:rPr>
              <a:t>Recall (Sensitivity): </a:t>
            </a:r>
            <a:r>
              <a:rPr lang="en-US" sz="2000" dirty="0">
                <a:solidFill>
                  <a:srgbClr val="222222"/>
                </a:solidFill>
                <a:latin typeface="Times New Roman"/>
                <a:cs typeface="Times New Roman"/>
              </a:rPr>
              <a:t>Measures the proportion of correctly predicted positive observations to all actual positives.</a:t>
            </a:r>
            <a:endParaRPr sz="2000" dirty="0">
              <a:solidFill>
                <a:srgbClr val="222222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7" name="Google Shape;227;p26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8" name="Google Shape;228;p26"/>
          <p:cNvSpPr txBox="1">
            <a:spLocks noGrp="1"/>
          </p:cNvSpPr>
          <p:nvPr>
            <p:ph type="title"/>
          </p:nvPr>
        </p:nvSpPr>
        <p:spPr>
          <a:xfrm>
            <a:off x="584399" y="323275"/>
            <a:ext cx="63051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58762" y="1745575"/>
            <a:ext cx="9072338" cy="398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Automates sentiment analysis, saving time and effort compared to manual methods.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Provides accurate and consistent tweet classification using machine learning.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Enables real-time analysis of public sentiment during critical events like pandemics.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Scalable to handle large datasets with minimal resource requirements.</a:t>
            </a: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44500" lvl="1" indent="-342900"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Times New Roman"/>
                <a:cs typeface="Times New Roman"/>
              </a:rPr>
              <a:t>Helps researchers and organizations gain valuable insights into public sentiment trends.</a:t>
            </a:r>
            <a:endParaRPr lang="en-US" sz="2000" dirty="0">
              <a:solidFill>
                <a:schemeClr val="dk1"/>
              </a:solidFill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DA7BA43-1030-0EC4-E77C-197E0B99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>
            <a:extLst>
              <a:ext uri="{FF2B5EF4-FFF2-40B4-BE49-F238E27FC236}">
                <a16:creationId xmlns:a16="http://schemas.microsoft.com/office/drawing/2014/main" id="{4BF73EAE-9AF4-F33F-69A1-15F6D8289BEA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>
            <a:extLst>
              <a:ext uri="{FF2B5EF4-FFF2-40B4-BE49-F238E27FC236}">
                <a16:creationId xmlns:a16="http://schemas.microsoft.com/office/drawing/2014/main" id="{40EC3B01-15EC-0809-59B0-9C538B01B6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85793ED2-EFF5-BD8F-B419-442927F577BA}"/>
              </a:ext>
            </a:extLst>
          </p:cNvPr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>
            <a:extLst>
              <a:ext uri="{FF2B5EF4-FFF2-40B4-BE49-F238E27FC236}">
                <a16:creationId xmlns:a16="http://schemas.microsoft.com/office/drawing/2014/main" id="{2C8616DF-408A-CD2F-C28D-EBC8BF192297}"/>
              </a:ext>
            </a:extLst>
          </p:cNvPr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>
            <a:extLst>
              <a:ext uri="{FF2B5EF4-FFF2-40B4-BE49-F238E27FC236}">
                <a16:creationId xmlns:a16="http://schemas.microsoft.com/office/drawing/2014/main" id="{F2F849A2-06F7-45B4-BE61-B9A39A13AF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dirty="0"/>
          </a:p>
        </p:txBody>
      </p:sp>
      <p:sp>
        <p:nvSpPr>
          <p:cNvPr id="142" name="Google Shape;142;p18">
            <a:extLst>
              <a:ext uri="{FF2B5EF4-FFF2-40B4-BE49-F238E27FC236}">
                <a16:creationId xmlns:a16="http://schemas.microsoft.com/office/drawing/2014/main" id="{4DF07589-0CC9-FA84-C1E6-94CC9DBFA3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8763" y="1474839"/>
            <a:ext cx="10462639" cy="4327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System relies heavily on the quality and size of the training dataset</a:t>
            </a:r>
            <a:r>
              <a:rPr lang="en-US" sz="1400" dirty="0"/>
              <a:t>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Struggles to classify tweets in multiple languages without additional preprocessing.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May misinterpret sarcasm, humor, or ambiguous statements.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Performance depends on the effectiveness of the preprocessing and feature extraction steps.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Requires periodic retraining to adapt to evolving language trends and contexts.</a:t>
            </a:r>
          </a:p>
        </p:txBody>
      </p:sp>
    </p:spTree>
    <p:extLst>
      <p:ext uri="{BB962C8B-B14F-4D97-AF65-F5344CB8AC3E}">
        <p14:creationId xmlns:p14="http://schemas.microsoft.com/office/powerpoint/2010/main" val="306325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4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3996831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dirty="0"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752662" y="1741249"/>
            <a:ext cx="6934497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Corona Tweet Classification System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Performance Metrics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2000" dirty="0"/>
          </a:p>
          <a:p>
            <a:pPr marL="228600" lvl="0" indent="-22605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2000" dirty="0"/>
          </a:p>
          <a:p>
            <a:pPr marL="228600" lvl="0" indent="-9906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530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8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28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8" name="Google Shape;248;p28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477931" y="1495715"/>
            <a:ext cx="106434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Implement a user-friendly interface for easier interaction and analysis.</a:t>
            </a: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Expand the system to support multiple languages for broader applicability.</a:t>
            </a: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Integrate real-time data processing for live tweet sentiment classification.</a:t>
            </a: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Enhance the model’s accuracy by incorporating more advanced machine learning techniques.</a:t>
            </a: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indent="-355600" algn="just">
              <a:lnSpc>
                <a:spcPct val="115000"/>
              </a:lnSpc>
              <a:spcBef>
                <a:spcPts val="0"/>
              </a:spcBef>
              <a:buSzPts val="2000"/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Develop an executable version to eliminate the need for users to install Python or other dependencies.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57" name="Google Shape;257;p29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8" name="Google Shape;258;p29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body" idx="1"/>
          </p:nvPr>
        </p:nvSpPr>
        <p:spPr>
          <a:xfrm>
            <a:off x="477931" y="1495715"/>
            <a:ext cx="106434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342900">
              <a:lnSpc>
                <a:spcPct val="150000"/>
              </a:lnSpc>
              <a:spcBef>
                <a:spcPts val="1000"/>
              </a:spcBef>
              <a:buFont typeface="Times New Roman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Géron</a:t>
            </a:r>
            <a:r>
              <a:rPr lang="en-US" sz="2000" dirty="0">
                <a:latin typeface="Times New Roman"/>
                <a:cs typeface="Times New Roman"/>
              </a:rPr>
              <a:t>, A. </a:t>
            </a:r>
            <a:r>
              <a:rPr lang="en-US" sz="2000" b="1" dirty="0">
                <a:latin typeface="Times New Roman"/>
                <a:cs typeface="Times New Roman"/>
              </a:rPr>
              <a:t>Hands-On Machine Learning with Scikit-Learn, </a:t>
            </a:r>
            <a:r>
              <a:rPr lang="en-US" sz="2000" b="1" dirty="0" err="1">
                <a:latin typeface="Times New Roman"/>
                <a:cs typeface="Times New Roman"/>
              </a:rPr>
              <a:t>Keras</a:t>
            </a:r>
            <a:r>
              <a:rPr lang="en-US" sz="2000" b="1" dirty="0">
                <a:latin typeface="Times New Roman"/>
                <a:cs typeface="Times New Roman"/>
              </a:rPr>
              <a:t>, and TensorFlow.</a:t>
            </a:r>
            <a:r>
              <a:rPr lang="en-US" sz="2000" dirty="0">
                <a:latin typeface="Times New Roman"/>
                <a:cs typeface="Times New Roman"/>
              </a:rPr>
              <a:t> O'Reilly Media, 2019.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Ng, A. </a:t>
            </a:r>
            <a:r>
              <a:rPr lang="en-US" sz="2000" b="1" dirty="0">
                <a:latin typeface="Times New Roman"/>
                <a:cs typeface="Times New Roman"/>
              </a:rPr>
              <a:t>Machine Learning Yearning.</a:t>
            </a:r>
            <a:r>
              <a:rPr lang="en-US" sz="2000" dirty="0">
                <a:latin typeface="Times New Roman"/>
                <a:cs typeface="Times New Roman"/>
              </a:rPr>
              <a:t> DeepLearning.ai, 2018.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Font typeface="Times New Roman"/>
              <a:buChar char="•"/>
            </a:pPr>
            <a:r>
              <a:rPr lang="en-US" sz="2000" dirty="0" err="1">
                <a:latin typeface="Times New Roman"/>
                <a:cs typeface="Times New Roman"/>
              </a:rPr>
              <a:t>Deitel</a:t>
            </a:r>
            <a:r>
              <a:rPr lang="en-US" sz="2000" dirty="0">
                <a:latin typeface="Times New Roman"/>
                <a:cs typeface="Times New Roman"/>
              </a:rPr>
              <a:t>, P., &amp; </a:t>
            </a:r>
            <a:r>
              <a:rPr lang="en-US" sz="2000" dirty="0" err="1">
                <a:latin typeface="Times New Roman"/>
                <a:cs typeface="Times New Roman"/>
              </a:rPr>
              <a:t>Deitel</a:t>
            </a:r>
            <a:r>
              <a:rPr lang="en-US" sz="2000" dirty="0">
                <a:latin typeface="Times New Roman"/>
                <a:cs typeface="Times New Roman"/>
              </a:rPr>
              <a:t>, H. </a:t>
            </a:r>
            <a:r>
              <a:rPr lang="en-US" sz="2000" b="1" dirty="0">
                <a:latin typeface="Times New Roman"/>
                <a:cs typeface="Times New Roman"/>
              </a:rPr>
              <a:t>Intro to Python for Computer Science and Data Science. </a:t>
            </a:r>
            <a:r>
              <a:rPr lang="en-US" sz="2000" dirty="0">
                <a:latin typeface="Times New Roman"/>
                <a:cs typeface="Times New Roman"/>
              </a:rPr>
              <a:t>Pearson, 2020.</a:t>
            </a:r>
          </a:p>
          <a:p>
            <a:pPr marL="457200" indent="-342900">
              <a:lnSpc>
                <a:spcPct val="150000"/>
              </a:lnSpc>
              <a:spcBef>
                <a:spcPts val="1000"/>
              </a:spcBef>
              <a:buFont typeface="Times New Roman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Kaggle.com: Datasets and Resources for Machine Learning and Natural Language Processing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30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4124600" y="658950"/>
            <a:ext cx="4931700" cy="5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sz="5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>
          <a:extLst>
            <a:ext uri="{FF2B5EF4-FFF2-40B4-BE49-F238E27FC236}">
              <a16:creationId xmlns:a16="http://schemas.microsoft.com/office/drawing/2014/main" id="{72F6870C-C7EB-8F68-6D48-E424834A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30">
            <a:extLst>
              <a:ext uri="{FF2B5EF4-FFF2-40B4-BE49-F238E27FC236}">
                <a16:creationId xmlns:a16="http://schemas.microsoft.com/office/drawing/2014/main" id="{A26A9496-EA6E-97C8-6BF8-930060127360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>
            <a:extLst>
              <a:ext uri="{FF2B5EF4-FFF2-40B4-BE49-F238E27FC236}">
                <a16:creationId xmlns:a16="http://schemas.microsoft.com/office/drawing/2014/main" id="{150FB714-0B9E-148A-1A02-86B3165E0F8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>
            <a:extLst>
              <a:ext uri="{FF2B5EF4-FFF2-40B4-BE49-F238E27FC236}">
                <a16:creationId xmlns:a16="http://schemas.microsoft.com/office/drawing/2014/main" id="{ABE0A34D-1E49-714E-A4EC-63D76AD5C14D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7" name="Google Shape;267;p30">
            <a:extLst>
              <a:ext uri="{FF2B5EF4-FFF2-40B4-BE49-F238E27FC236}">
                <a16:creationId xmlns:a16="http://schemas.microsoft.com/office/drawing/2014/main" id="{BE3F2F51-E3E1-5120-30D4-561A527E28B4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8" name="Google Shape;268;p30">
            <a:extLst>
              <a:ext uri="{FF2B5EF4-FFF2-40B4-BE49-F238E27FC236}">
                <a16:creationId xmlns:a16="http://schemas.microsoft.com/office/drawing/2014/main" id="{09828AAD-EDB7-3390-5CF2-2DC6B86468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599" y="658950"/>
            <a:ext cx="8052615" cy="52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  <a:t>Any Question?</a:t>
            </a:r>
            <a:br>
              <a:rPr lang="en-US" sz="58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Please feel free to ask them</a:t>
            </a:r>
            <a:endParaRPr sz="5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051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3996831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584405" y="1745673"/>
            <a:ext cx="10887900" cy="48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This report reflects the idea of taking user’s input into consideration and performing classification and establishing conclusion on interested topics using Machine – Learning algorithm.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None/>
            </a:pPr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Corona Tweet Classification System is a tweet classification system based on Machine learning. It takes user input as a tweet and then predicts the sentiment of that tweet i.e., whether the tweet is covid-positive or covid-negative.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None/>
            </a:pPr>
            <a:endParaRPr lang="en-US" sz="2000" dirty="0">
              <a:solidFill>
                <a:srgbClr val="0D0D0D"/>
              </a:solidFill>
              <a:latin typeface="Times New Roman"/>
              <a:cs typeface="Times New Roman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/>
                <a:cs typeface="Times New Roman"/>
              </a:rPr>
              <a:t>After the prediction, the system displays the predicted sentiment i.e., covid-positive or covid-negative.</a:t>
            </a: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6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p16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573905" y="318846"/>
            <a:ext cx="52152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579012" y="1741237"/>
            <a:ext cx="10643400" cy="4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 dirty="0">
                <a:latin typeface="Times New Roman"/>
                <a:cs typeface="Times New Roman"/>
              </a:rPr>
              <a:t>The COVID-19 pandemic led to an overwhelming volume of tweets, making it difficult to manually analyze public sentiment toward the crisis. This project aims to develop a machine learning-based system that classifies tweets as COVID-positive or COVID-negative, enabling efficient and accurate sentiment analysis to support researchers, policymakers, and organizations in understanding public opinions during the pandemic.</a:t>
            </a:r>
            <a:endParaRPr lang="en-US" sz="2000" dirty="0"/>
          </a:p>
          <a:p>
            <a:pPr marL="228600" lvl="0" indent="-1397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9" name="Google Shape;129;p17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Need</a:t>
            </a:r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77931" y="1495715"/>
            <a:ext cx="10643471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The COVID-19 pandemic caused a surge in social media activity, making manual analysis of tweets impractical.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Understanding public sentiment helps policymakers and organizations make informed decisions during crises.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Automated sentiment classification saves time and ensures consistency in analyzing large datasets.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Sentiment analysis provides insights into public opinions, concerns, and behaviors related to COVID-19.</a:t>
            </a:r>
          </a:p>
          <a:p>
            <a:pPr marL="228600" indent="-228600" algn="just">
              <a:lnSpc>
                <a:spcPct val="10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A machine learning-based system improves accuracy and scalability compared to manual or traditional methods.</a:t>
            </a:r>
            <a:endParaRPr lang="en-US" sz="2000" dirty="0">
              <a:latin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5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1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 flipH="1">
            <a:off x="219075" y="419101"/>
            <a:ext cx="10763967" cy="253318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11727668" y="1225362"/>
            <a:ext cx="0" cy="533827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584405" y="323271"/>
            <a:ext cx="5215262" cy="142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dirty="0"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477931" y="1495715"/>
            <a:ext cx="10643471" cy="430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Data collection and preprocessing.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Feature extraction (tweet length, polarity scores).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Model selection: Support Vector Machine (SVM).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Model training using labeled datasets.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Model testing and evaluation (F1 Score, Jaccard Index).</a:t>
            </a:r>
          </a:p>
          <a:p>
            <a:pPr marL="228600" indent="-228600" algn="just">
              <a:lnSpc>
                <a:spcPct val="150000"/>
              </a:lnSpc>
              <a:buSzPts val="2000"/>
            </a:pPr>
            <a:r>
              <a:rPr lang="en-US" sz="2000" dirty="0">
                <a:latin typeface="Times New Roman"/>
                <a:cs typeface="Times New Roman"/>
              </a:rPr>
              <a:t>Prediction of sentiment for user-input tweets.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/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/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584401" y="323274"/>
            <a:ext cx="9523156" cy="116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Corona Tweet Classification System</a:t>
            </a: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C05ADEA-59C2-AB28-00A4-6BB7F89C3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75" y="1544552"/>
            <a:ext cx="11246993" cy="49615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609D0F6A-49BC-DC6E-0CC3-A40F4BC9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1D45CFF6-43D6-6B8D-1314-C1641B875115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83AC113C-08A9-B52B-02F7-0CF4CE5B8B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C87DECCE-8E9B-A897-216B-EEDF07A2180D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BCB3E97A-AA5C-160D-2264-07DCD67EC191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E7C3B0CC-693D-76C7-4973-AC66843FE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DEABABA-3AD0-32CA-0285-80110631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31" y="1519019"/>
            <a:ext cx="11263337" cy="501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6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85559161-6864-EAB9-C693-90FAA9953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1">
            <a:extLst>
              <a:ext uri="{FF2B5EF4-FFF2-40B4-BE49-F238E27FC236}">
                <a16:creationId xmlns:a16="http://schemas.microsoft.com/office/drawing/2014/main" id="{DDFCC2ED-EE76-BFA5-3C19-49ACC8812F0A}"/>
              </a:ext>
            </a:extLst>
          </p:cNvPr>
          <p:cNvPicPr preferRelativeResize="0"/>
          <p:nvPr/>
        </p:nvPicPr>
        <p:blipFill rotWithShape="1">
          <a:blip r:embed="rId3">
            <a:alphaModFix amt="12000"/>
          </a:blip>
          <a:srcRect/>
          <a:stretch/>
        </p:blipFill>
        <p:spPr>
          <a:xfrm>
            <a:off x="3181350" y="658956"/>
            <a:ext cx="5438776" cy="5265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>
            <a:extLst>
              <a:ext uri="{FF2B5EF4-FFF2-40B4-BE49-F238E27FC236}">
                <a16:creationId xmlns:a16="http://schemas.microsoft.com/office/drawing/2014/main" id="{241CBA93-ED07-FB85-874E-08E4EF62BF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68050" y="135083"/>
            <a:ext cx="1001902" cy="98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1">
            <a:extLst>
              <a:ext uri="{FF2B5EF4-FFF2-40B4-BE49-F238E27FC236}">
                <a16:creationId xmlns:a16="http://schemas.microsoft.com/office/drawing/2014/main" id="{2AF0CAFF-E9CD-400A-A610-DD7AB1A46817}"/>
              </a:ext>
            </a:extLst>
          </p:cNvPr>
          <p:cNvSpPr/>
          <p:nvPr/>
        </p:nvSpPr>
        <p:spPr>
          <a:xfrm flipH="1">
            <a:off x="209338" y="419101"/>
            <a:ext cx="10773704" cy="253200"/>
          </a:xfrm>
          <a:custGeom>
            <a:avLst/>
            <a:gdLst/>
            <a:ahLst/>
            <a:cxnLst/>
            <a:rect l="l" t="t" r="r" b="b"/>
            <a:pathLst>
              <a:path w="10640695" h="120000" extrusionOk="0">
                <a:moveTo>
                  <a:pt x="0" y="0"/>
                </a:moveTo>
                <a:lnTo>
                  <a:pt x="10640290" y="0"/>
                </a:lnTo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2" name="Google Shape;172;p21">
            <a:extLst>
              <a:ext uri="{FF2B5EF4-FFF2-40B4-BE49-F238E27FC236}">
                <a16:creationId xmlns:a16="http://schemas.microsoft.com/office/drawing/2014/main" id="{23E3A891-39E0-A389-8057-709F51C75114}"/>
              </a:ext>
            </a:extLst>
          </p:cNvPr>
          <p:cNvCxnSpPr/>
          <p:nvPr/>
        </p:nvCxnSpPr>
        <p:spPr>
          <a:xfrm>
            <a:off x="11727668" y="1225362"/>
            <a:ext cx="0" cy="53382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1">
            <a:extLst>
              <a:ext uri="{FF2B5EF4-FFF2-40B4-BE49-F238E27FC236}">
                <a16:creationId xmlns:a16="http://schemas.microsoft.com/office/drawing/2014/main" id="{728F8CD1-B985-E1F7-E296-6A997D8595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4401" y="323275"/>
            <a:ext cx="9523156" cy="80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endParaRPr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9A23753-FCFC-B987-61B1-2D7243A9A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31" y="1482632"/>
            <a:ext cx="11290956" cy="508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3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709</Words>
  <Application>Microsoft Office PowerPoint</Application>
  <PresentationFormat>Widescreen</PresentationFormat>
  <Paragraphs>85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Office Theme</vt:lpstr>
      <vt:lpstr>PowerPoint Presentation</vt:lpstr>
      <vt:lpstr>Contents</vt:lpstr>
      <vt:lpstr>Abstract</vt:lpstr>
      <vt:lpstr>Problem Statement</vt:lpstr>
      <vt:lpstr>Need</vt:lpstr>
      <vt:lpstr>Methodology</vt:lpstr>
      <vt:lpstr>Corona Tweet Classification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Pipeline Diagram</vt:lpstr>
      <vt:lpstr>Performance Metrics</vt:lpstr>
      <vt:lpstr>Advantages</vt:lpstr>
      <vt:lpstr>Limitations</vt:lpstr>
      <vt:lpstr>Future Work</vt:lpstr>
      <vt:lpstr>References</vt:lpstr>
      <vt:lpstr>Thank You.</vt:lpstr>
      <vt:lpstr>Any Question? Please feel free to ask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Ahmad Faraz Ansari</cp:lastModifiedBy>
  <cp:revision>29</cp:revision>
  <dcterms:modified xsi:type="dcterms:W3CDTF">2024-12-16T15:10:20Z</dcterms:modified>
</cp:coreProperties>
</file>