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4" r:id="rId8"/>
    <p:sldId id="263" r:id="rId9"/>
    <p:sldId id="265" r:id="rId10"/>
    <p:sldId id="266" r:id="rId11"/>
    <p:sldId id="262" r:id="rId12"/>
    <p:sldId id="267" r:id="rId13"/>
    <p:sldId id="269" r:id="rId14"/>
    <p:sldId id="270" r:id="rId15"/>
    <p:sldId id="271" r:id="rId16"/>
    <p:sldId id="272" r:id="rId17"/>
    <p:sldId id="273"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64" d="100"/>
          <a:sy n="64" d="100"/>
        </p:scale>
        <p:origin x="788" y="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6f63ec7b6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26f63ec7b68_0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6f63ec7b68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26f63ec7b68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6f63ec7b6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g26f63ec7b6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6f63ec7b6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26f63ec7b68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6f63ec7b6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26f63ec7b6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6f63ec7b6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26f63ec7b6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6f63ec7b6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g26f63ec7b6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481fb9745f0489a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3481fb9745f0489a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6f63ec7b6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26f63ec7b6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81fb9745f0489a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3481fb9745f0489a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481fb9745f0489a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3481fb9745f0489a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s://www.mdpi.com/1424-8220/23/15/6977/pdf?version=1691319008"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publisher.uthm.edu.my/periodicals/index.php/eeee" TargetMode="External"/><Relationship Id="rId5" Type="http://schemas.openxmlformats.org/officeDocument/2006/relationships/hyperlink" Target="https://www.sciencedirect.com/science/article/pii/S2665917422002483" TargetMode="External"/><Relationship Id="rId4" Type="http://schemas.openxmlformats.org/officeDocument/2006/relationships/hyperlink" Target="https://link.springer.com/article/10.1007/s11042-023-15820-0#article-info"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mt="12000"/>
          </a:blip>
          <a:srcRect/>
          <a:stretch/>
        </p:blipFill>
        <p:spPr>
          <a:xfrm>
            <a:off x="3181350" y="658956"/>
            <a:ext cx="5438775" cy="5265593"/>
          </a:xfrm>
          <a:prstGeom prst="rect">
            <a:avLst/>
          </a:prstGeom>
          <a:noFill/>
          <a:ln>
            <a:noFill/>
          </a:ln>
        </p:spPr>
      </p:pic>
      <p:pic>
        <p:nvPicPr>
          <p:cNvPr id="85" name="Google Shape;85;p13"/>
          <p:cNvPicPr preferRelativeResize="0"/>
          <p:nvPr/>
        </p:nvPicPr>
        <p:blipFill rotWithShape="1">
          <a:blip r:embed="rId3">
            <a:alphaModFix/>
          </a:blip>
          <a:srcRect/>
          <a:stretch/>
        </p:blipFill>
        <p:spPr>
          <a:xfrm>
            <a:off x="11068050" y="135083"/>
            <a:ext cx="1001901" cy="988868"/>
          </a:xfrm>
          <a:prstGeom prst="rect">
            <a:avLst/>
          </a:prstGeom>
          <a:noFill/>
          <a:ln>
            <a:noFill/>
          </a:ln>
        </p:spPr>
      </p:pic>
      <p:sp>
        <p:nvSpPr>
          <p:cNvPr id="86" name="Google Shape;86;p13"/>
          <p:cNvSpPr/>
          <p:nvPr/>
        </p:nvSpPr>
        <p:spPr>
          <a:xfrm flipH="1">
            <a:off x="219075" y="419101"/>
            <a:ext cx="10763967" cy="253318"/>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p:txBody>
      </p:sp>
      <p:cxnSp>
        <p:nvCxnSpPr>
          <p:cNvPr id="87" name="Google Shape;87;p13"/>
          <p:cNvCxnSpPr/>
          <p:nvPr/>
        </p:nvCxnSpPr>
        <p:spPr>
          <a:xfrm>
            <a:off x="11727668" y="1225362"/>
            <a:ext cx="0" cy="5338271"/>
          </a:xfrm>
          <a:prstGeom prst="straightConnector1">
            <a:avLst/>
          </a:prstGeom>
          <a:noFill/>
          <a:ln w="9525" cap="flat" cmpd="sng">
            <a:solidFill>
              <a:srgbClr val="C00000"/>
            </a:solidFill>
            <a:prstDash val="solid"/>
            <a:miter lim="800000"/>
            <a:headEnd type="none" w="sm" len="sm"/>
            <a:tailEnd type="none" w="sm" len="sm"/>
          </a:ln>
        </p:spPr>
      </p:cxnSp>
      <p:sp>
        <p:nvSpPr>
          <p:cNvPr id="88" name="Google Shape;88;p13"/>
          <p:cNvSpPr/>
          <p:nvPr/>
        </p:nvSpPr>
        <p:spPr>
          <a:xfrm>
            <a:off x="2076444" y="2505075"/>
            <a:ext cx="8039100" cy="107721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sng" strike="noStrike" cap="none">
                <a:solidFill>
                  <a:schemeClr val="dk1"/>
                </a:solidFill>
                <a:latin typeface="Times New Roman"/>
                <a:ea typeface="Times New Roman"/>
                <a:cs typeface="Times New Roman"/>
                <a:sym typeface="Times New Roman"/>
              </a:rPr>
              <a:t>FALL DETECTION SYSTEM USING WEARABLE SENSORS</a:t>
            </a:r>
            <a:endParaRPr sz="1050" b="0" i="0" u="sng" strike="noStrike" cap="none">
              <a:solidFill>
                <a:schemeClr val="dk1"/>
              </a:solidFill>
              <a:latin typeface="Times New Roman"/>
              <a:ea typeface="Times New Roman"/>
              <a:cs typeface="Times New Roman"/>
              <a:sym typeface="Times New Roman"/>
            </a:endParaRPr>
          </a:p>
        </p:txBody>
      </p:sp>
      <p:sp>
        <p:nvSpPr>
          <p:cNvPr id="89" name="Google Shape;89;p13"/>
          <p:cNvSpPr/>
          <p:nvPr/>
        </p:nvSpPr>
        <p:spPr>
          <a:xfrm flipH="1">
            <a:off x="218122" y="573153"/>
            <a:ext cx="11572875" cy="83099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2400"/>
              <a:buFont typeface="Times New Roman"/>
              <a:buNone/>
            </a:pPr>
            <a:r>
              <a:rPr lang="en-US" sz="2400" b="1" i="0" u="none" strike="noStrike" cap="none">
                <a:solidFill>
                  <a:srgbClr val="FF0000"/>
                </a:solidFill>
                <a:latin typeface="Times New Roman"/>
                <a:ea typeface="Times New Roman"/>
                <a:cs typeface="Times New Roman"/>
                <a:sym typeface="Times New Roman"/>
              </a:rPr>
              <a:t>MADAN MOHAN MALAVIYA UNIVERSITY OF TECHNOLOGY</a:t>
            </a:r>
            <a:endParaRPr sz="1100" b="0" i="0" u="none" strike="noStrike" cap="none">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FF0000"/>
              </a:buClr>
              <a:buSzPts val="2400"/>
              <a:buFont typeface="Times New Roman"/>
              <a:buNone/>
            </a:pPr>
            <a:r>
              <a:rPr lang="en-US" sz="2400" b="1" i="0" u="none" strike="noStrike" cap="none">
                <a:solidFill>
                  <a:srgbClr val="FF0000"/>
                </a:solidFill>
                <a:latin typeface="Times New Roman"/>
                <a:ea typeface="Times New Roman"/>
                <a:cs typeface="Times New Roman"/>
                <a:sym typeface="Times New Roman"/>
              </a:rPr>
              <a:t>GORAKHPUR</a:t>
            </a:r>
            <a:endParaRPr sz="3200" b="0" i="0" u="none" strike="noStrike" cap="none">
              <a:solidFill>
                <a:srgbClr val="FF0000"/>
              </a:solidFill>
              <a:latin typeface="Times New Roman"/>
              <a:ea typeface="Times New Roman"/>
              <a:cs typeface="Times New Roman"/>
              <a:sym typeface="Times New Roman"/>
            </a:endParaRPr>
          </a:p>
        </p:txBody>
      </p:sp>
      <p:sp>
        <p:nvSpPr>
          <p:cNvPr id="90" name="Google Shape;90;p13"/>
          <p:cNvSpPr txBox="1"/>
          <p:nvPr/>
        </p:nvSpPr>
        <p:spPr>
          <a:xfrm>
            <a:off x="714374" y="4314880"/>
            <a:ext cx="53817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chemeClr val="dk1"/>
                </a:solidFill>
                <a:latin typeface="Times New Roman"/>
                <a:ea typeface="Times New Roman"/>
                <a:cs typeface="Times New Roman"/>
                <a:sym typeface="Times New Roman"/>
              </a:rPr>
              <a:t>Presented by:</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BRIJKANT YADAV(2021071014)</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AWANTIKA KRISHNA(2021071057)</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DEVANSH PRAKASH(2021071061)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B.Tech I.T. 3</a:t>
            </a:r>
            <a:r>
              <a:rPr lang="en-US" sz="2400" baseline="30000">
                <a:solidFill>
                  <a:schemeClr val="dk1"/>
                </a:solidFill>
                <a:latin typeface="Times New Roman"/>
                <a:ea typeface="Times New Roman"/>
                <a:cs typeface="Times New Roman"/>
                <a:sym typeface="Times New Roman"/>
              </a:rPr>
              <a:t>rd</a:t>
            </a:r>
            <a:r>
              <a:rPr lang="en-US" sz="2400">
                <a:solidFill>
                  <a:schemeClr val="dk1"/>
                </a:solidFill>
                <a:latin typeface="Times New Roman"/>
                <a:ea typeface="Times New Roman"/>
                <a:cs typeface="Times New Roman"/>
                <a:sym typeface="Times New Roman"/>
              </a:rPr>
              <a:t> Year (6</a:t>
            </a:r>
            <a:r>
              <a:rPr lang="en-US" sz="2400" baseline="30000">
                <a:solidFill>
                  <a:schemeClr val="dk1"/>
                </a:solidFill>
                <a:latin typeface="Times New Roman"/>
                <a:ea typeface="Times New Roman"/>
                <a:cs typeface="Times New Roman"/>
                <a:sym typeface="Times New Roman"/>
              </a:rPr>
              <a:t>th</a:t>
            </a:r>
            <a:r>
              <a:rPr lang="en-US" sz="2400">
                <a:solidFill>
                  <a:schemeClr val="dk1"/>
                </a:solidFill>
                <a:latin typeface="Times New Roman"/>
                <a:ea typeface="Times New Roman"/>
                <a:cs typeface="Times New Roman"/>
                <a:sym typeface="Times New Roman"/>
              </a:rPr>
              <a:t> Sem)</a:t>
            </a:r>
            <a:endParaRPr/>
          </a:p>
        </p:txBody>
      </p:sp>
      <p:sp>
        <p:nvSpPr>
          <p:cNvPr id="91" name="Google Shape;91;p13"/>
          <p:cNvSpPr txBox="1"/>
          <p:nvPr/>
        </p:nvSpPr>
        <p:spPr>
          <a:xfrm>
            <a:off x="7873325" y="4352925"/>
            <a:ext cx="3633000" cy="156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Under Supervision By:</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DR. R K DWIVEDI</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ASSISTANT PROFESSOR</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DEPT. of ITCA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3"/>
          <p:cNvPicPr preferRelativeResize="0"/>
          <p:nvPr/>
        </p:nvPicPr>
        <p:blipFill rotWithShape="1">
          <a:blip r:embed="rId3">
            <a:alphaModFix amt="12000"/>
          </a:blip>
          <a:srcRect/>
          <a:stretch/>
        </p:blipFill>
        <p:spPr>
          <a:xfrm>
            <a:off x="3181350" y="658956"/>
            <a:ext cx="5438776" cy="5265593"/>
          </a:xfrm>
          <a:prstGeom prst="rect">
            <a:avLst/>
          </a:prstGeom>
          <a:noFill/>
          <a:ln>
            <a:noFill/>
          </a:ln>
        </p:spPr>
      </p:pic>
      <p:pic>
        <p:nvPicPr>
          <p:cNvPr id="192" name="Google Shape;192;p23"/>
          <p:cNvPicPr preferRelativeResize="0"/>
          <p:nvPr/>
        </p:nvPicPr>
        <p:blipFill rotWithShape="1">
          <a:blip r:embed="rId3">
            <a:alphaModFix/>
          </a:blip>
          <a:srcRect/>
          <a:stretch/>
        </p:blipFill>
        <p:spPr>
          <a:xfrm>
            <a:off x="11068050" y="135083"/>
            <a:ext cx="1001902" cy="988868"/>
          </a:xfrm>
          <a:prstGeom prst="rect">
            <a:avLst/>
          </a:prstGeom>
          <a:noFill/>
          <a:ln>
            <a:noFill/>
          </a:ln>
        </p:spPr>
      </p:pic>
      <p:sp>
        <p:nvSpPr>
          <p:cNvPr id="193" name="Google Shape;193;p23"/>
          <p:cNvSpPr/>
          <p:nvPr/>
        </p:nvSpPr>
        <p:spPr>
          <a:xfrm flipH="1">
            <a:off x="209338" y="419101"/>
            <a:ext cx="10773704" cy="253200"/>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194" name="Google Shape;194;p23"/>
          <p:cNvCxnSpPr/>
          <p:nvPr/>
        </p:nvCxnSpPr>
        <p:spPr>
          <a:xfrm>
            <a:off x="11727668" y="1225362"/>
            <a:ext cx="0" cy="5338200"/>
          </a:xfrm>
          <a:prstGeom prst="straightConnector1">
            <a:avLst/>
          </a:prstGeom>
          <a:noFill/>
          <a:ln w="9525" cap="flat" cmpd="sng">
            <a:solidFill>
              <a:srgbClr val="C00000"/>
            </a:solidFill>
            <a:prstDash val="solid"/>
            <a:miter lim="800000"/>
            <a:headEnd type="none" w="sm" len="sm"/>
            <a:tailEnd type="none" w="sm" len="sm"/>
          </a:ln>
        </p:spPr>
      </p:cxnSp>
      <p:sp>
        <p:nvSpPr>
          <p:cNvPr id="195" name="Google Shape;195;p23"/>
          <p:cNvSpPr txBox="1">
            <a:spLocks noGrp="1"/>
          </p:cNvSpPr>
          <p:nvPr>
            <p:ph type="title"/>
          </p:nvPr>
        </p:nvSpPr>
        <p:spPr>
          <a:xfrm>
            <a:off x="584401" y="323275"/>
            <a:ext cx="9650100" cy="142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IoT-based Fall Monitoring system</a:t>
            </a:r>
            <a:endParaRPr/>
          </a:p>
        </p:txBody>
      </p:sp>
      <p:pic>
        <p:nvPicPr>
          <p:cNvPr id="196" name="Google Shape;196;p23"/>
          <p:cNvPicPr preferRelativeResize="0"/>
          <p:nvPr/>
        </p:nvPicPr>
        <p:blipFill>
          <a:blip r:embed="rId4">
            <a:alphaModFix/>
          </a:blip>
          <a:stretch>
            <a:fillRect/>
          </a:stretch>
        </p:blipFill>
        <p:spPr>
          <a:xfrm>
            <a:off x="1317676" y="1558450"/>
            <a:ext cx="8557049" cy="467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19"/>
          <p:cNvPicPr preferRelativeResize="0"/>
          <p:nvPr/>
        </p:nvPicPr>
        <p:blipFill rotWithShape="1">
          <a:blip r:embed="rId3">
            <a:alphaModFix amt="12000"/>
          </a:blip>
          <a:srcRect/>
          <a:stretch/>
        </p:blipFill>
        <p:spPr>
          <a:xfrm>
            <a:off x="3181350" y="658956"/>
            <a:ext cx="5438776" cy="5265593"/>
          </a:xfrm>
          <a:prstGeom prst="rect">
            <a:avLst/>
          </a:prstGeom>
          <a:noFill/>
          <a:ln>
            <a:noFill/>
          </a:ln>
        </p:spPr>
      </p:pic>
      <p:pic>
        <p:nvPicPr>
          <p:cNvPr id="149" name="Google Shape;149;p19"/>
          <p:cNvPicPr preferRelativeResize="0"/>
          <p:nvPr/>
        </p:nvPicPr>
        <p:blipFill rotWithShape="1">
          <a:blip r:embed="rId3">
            <a:alphaModFix/>
          </a:blip>
          <a:srcRect/>
          <a:stretch/>
        </p:blipFill>
        <p:spPr>
          <a:xfrm>
            <a:off x="11068050" y="135083"/>
            <a:ext cx="1001902" cy="988868"/>
          </a:xfrm>
          <a:prstGeom prst="rect">
            <a:avLst/>
          </a:prstGeom>
          <a:noFill/>
          <a:ln>
            <a:noFill/>
          </a:ln>
        </p:spPr>
      </p:pic>
      <p:sp>
        <p:nvSpPr>
          <p:cNvPr id="150" name="Google Shape;150;p19"/>
          <p:cNvSpPr/>
          <p:nvPr/>
        </p:nvSpPr>
        <p:spPr>
          <a:xfrm flipH="1">
            <a:off x="209338" y="419101"/>
            <a:ext cx="10773704" cy="253200"/>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151" name="Google Shape;151;p19"/>
          <p:cNvCxnSpPr/>
          <p:nvPr/>
        </p:nvCxnSpPr>
        <p:spPr>
          <a:xfrm>
            <a:off x="11727668" y="1225362"/>
            <a:ext cx="0" cy="5338200"/>
          </a:xfrm>
          <a:prstGeom prst="straightConnector1">
            <a:avLst/>
          </a:prstGeom>
          <a:noFill/>
          <a:ln w="9525" cap="flat" cmpd="sng">
            <a:solidFill>
              <a:srgbClr val="C00000"/>
            </a:solidFill>
            <a:prstDash val="solid"/>
            <a:miter lim="800000"/>
            <a:headEnd type="none" w="sm" len="sm"/>
            <a:tailEnd type="none" w="sm" len="sm"/>
          </a:ln>
        </p:spPr>
      </p:cxnSp>
      <p:sp>
        <p:nvSpPr>
          <p:cNvPr id="152" name="Google Shape;152;p19"/>
          <p:cNvSpPr txBox="1">
            <a:spLocks noGrp="1"/>
          </p:cNvSpPr>
          <p:nvPr>
            <p:ph type="title"/>
          </p:nvPr>
        </p:nvSpPr>
        <p:spPr>
          <a:xfrm>
            <a:off x="605278" y="197446"/>
            <a:ext cx="5215200" cy="142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Flow Chart</a:t>
            </a:r>
            <a:endParaRPr dirty="0"/>
          </a:p>
        </p:txBody>
      </p:sp>
      <p:pic>
        <p:nvPicPr>
          <p:cNvPr id="153" name="Google Shape;153;p19"/>
          <p:cNvPicPr preferRelativeResize="0"/>
          <p:nvPr/>
        </p:nvPicPr>
        <p:blipFill>
          <a:blip r:embed="rId4">
            <a:alphaModFix/>
          </a:blip>
          <a:stretch>
            <a:fillRect/>
          </a:stretch>
        </p:blipFill>
        <p:spPr>
          <a:xfrm>
            <a:off x="3473000" y="658950"/>
            <a:ext cx="4772400" cy="636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4"/>
          <p:cNvPicPr preferRelativeResize="0"/>
          <p:nvPr/>
        </p:nvPicPr>
        <p:blipFill rotWithShape="1">
          <a:blip r:embed="rId3">
            <a:alphaModFix amt="12000"/>
          </a:blip>
          <a:srcRect/>
          <a:stretch/>
        </p:blipFill>
        <p:spPr>
          <a:xfrm>
            <a:off x="3181350" y="658956"/>
            <a:ext cx="5438776" cy="5265593"/>
          </a:xfrm>
          <a:prstGeom prst="rect">
            <a:avLst/>
          </a:prstGeom>
          <a:noFill/>
          <a:ln>
            <a:noFill/>
          </a:ln>
        </p:spPr>
      </p:pic>
      <p:pic>
        <p:nvPicPr>
          <p:cNvPr id="202" name="Google Shape;202;p24"/>
          <p:cNvPicPr preferRelativeResize="0"/>
          <p:nvPr/>
        </p:nvPicPr>
        <p:blipFill rotWithShape="1">
          <a:blip r:embed="rId3">
            <a:alphaModFix/>
          </a:blip>
          <a:srcRect/>
          <a:stretch/>
        </p:blipFill>
        <p:spPr>
          <a:xfrm>
            <a:off x="11068050" y="135083"/>
            <a:ext cx="1001902" cy="988868"/>
          </a:xfrm>
          <a:prstGeom prst="rect">
            <a:avLst/>
          </a:prstGeom>
          <a:noFill/>
          <a:ln>
            <a:noFill/>
          </a:ln>
        </p:spPr>
      </p:pic>
      <p:sp>
        <p:nvSpPr>
          <p:cNvPr id="203" name="Google Shape;203;p24"/>
          <p:cNvSpPr/>
          <p:nvPr/>
        </p:nvSpPr>
        <p:spPr>
          <a:xfrm flipH="1">
            <a:off x="209338" y="419101"/>
            <a:ext cx="10773704" cy="253200"/>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204" name="Google Shape;204;p24"/>
          <p:cNvCxnSpPr/>
          <p:nvPr/>
        </p:nvCxnSpPr>
        <p:spPr>
          <a:xfrm>
            <a:off x="11727668" y="1225362"/>
            <a:ext cx="0" cy="5338200"/>
          </a:xfrm>
          <a:prstGeom prst="straightConnector1">
            <a:avLst/>
          </a:prstGeom>
          <a:noFill/>
          <a:ln w="9525" cap="flat" cmpd="sng">
            <a:solidFill>
              <a:srgbClr val="C00000"/>
            </a:solidFill>
            <a:prstDash val="solid"/>
            <a:miter lim="800000"/>
            <a:headEnd type="none" w="sm" len="sm"/>
            <a:tailEnd type="none" w="sm" len="sm"/>
          </a:ln>
        </p:spPr>
      </p:cxnSp>
      <p:sp>
        <p:nvSpPr>
          <p:cNvPr id="205" name="Google Shape;205;p24"/>
          <p:cNvSpPr txBox="1">
            <a:spLocks noGrp="1"/>
          </p:cNvSpPr>
          <p:nvPr>
            <p:ph type="title"/>
          </p:nvPr>
        </p:nvSpPr>
        <p:spPr>
          <a:xfrm>
            <a:off x="584399" y="247075"/>
            <a:ext cx="6305100" cy="142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Performance Metrics</a:t>
            </a:r>
            <a:endParaRPr/>
          </a:p>
        </p:txBody>
      </p:sp>
      <p:sp>
        <p:nvSpPr>
          <p:cNvPr id="206" name="Google Shape;206;p24"/>
          <p:cNvSpPr txBox="1"/>
          <p:nvPr/>
        </p:nvSpPr>
        <p:spPr>
          <a:xfrm>
            <a:off x="584400" y="1284325"/>
            <a:ext cx="10203600" cy="5842595"/>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0"/>
              </a:spcAft>
              <a:buClr>
                <a:schemeClr val="dk1"/>
              </a:buClr>
              <a:buSzPts val="1100"/>
              <a:buFont typeface="Arial"/>
              <a:buNone/>
            </a:pPr>
            <a:r>
              <a:rPr lang="en-US" sz="2000" dirty="0">
                <a:solidFill>
                  <a:srgbClr val="222222"/>
                </a:solidFill>
                <a:latin typeface="Times New Roman"/>
                <a:ea typeface="Times New Roman"/>
                <a:cs typeface="Times New Roman"/>
                <a:sym typeface="Times New Roman"/>
              </a:rPr>
              <a:t>Following are the performance metrics for the fall detection system:</a:t>
            </a:r>
            <a:endParaRPr sz="2000" dirty="0">
              <a:solidFill>
                <a:srgbClr val="222222"/>
              </a:solidFill>
              <a:latin typeface="Times New Roman"/>
              <a:ea typeface="Times New Roman"/>
              <a:cs typeface="Times New Roman"/>
              <a:sym typeface="Times New Roman"/>
            </a:endParaRPr>
          </a:p>
          <a:p>
            <a:pPr marL="457200" lvl="0" indent="-355600" algn="just" rtl="0">
              <a:lnSpc>
                <a:spcPct val="115000"/>
              </a:lnSpc>
              <a:spcBef>
                <a:spcPts val="1100"/>
              </a:spcBef>
              <a:spcAft>
                <a:spcPts val="0"/>
              </a:spcAft>
              <a:buClr>
                <a:srgbClr val="222222"/>
              </a:buClr>
              <a:buSzPts val="2000"/>
              <a:buFont typeface="Times New Roman"/>
              <a:buAutoNum type="arabicPeriod"/>
            </a:pPr>
            <a:r>
              <a:rPr lang="en-US" sz="2000" dirty="0">
                <a:solidFill>
                  <a:srgbClr val="222222"/>
                </a:solidFill>
                <a:latin typeface="Times New Roman"/>
                <a:ea typeface="Times New Roman"/>
                <a:cs typeface="Times New Roman"/>
                <a:sym typeface="Times New Roman"/>
              </a:rPr>
              <a:t>True positive (TP)</a:t>
            </a:r>
          </a:p>
          <a:p>
            <a:pPr marL="457200" lvl="0" indent="-355600" algn="just" rtl="0">
              <a:lnSpc>
                <a:spcPct val="115000"/>
              </a:lnSpc>
              <a:spcBef>
                <a:spcPts val="0"/>
              </a:spcBef>
              <a:spcAft>
                <a:spcPts val="0"/>
              </a:spcAft>
              <a:buClr>
                <a:srgbClr val="222222"/>
              </a:buClr>
              <a:buSzPts val="2000"/>
              <a:buFont typeface="Times New Roman"/>
              <a:buAutoNum type="arabicPeriod"/>
            </a:pPr>
            <a:r>
              <a:rPr lang="en-US" sz="2000" dirty="0">
                <a:solidFill>
                  <a:srgbClr val="222222"/>
                </a:solidFill>
                <a:latin typeface="Times New Roman"/>
                <a:ea typeface="Times New Roman"/>
                <a:cs typeface="Times New Roman"/>
                <a:sym typeface="Times New Roman"/>
              </a:rPr>
              <a:t>False positive (FP)</a:t>
            </a:r>
          </a:p>
          <a:p>
            <a:pPr marL="457200" lvl="0" indent="-355600" algn="just" rtl="0">
              <a:lnSpc>
                <a:spcPct val="115000"/>
              </a:lnSpc>
              <a:spcBef>
                <a:spcPts val="0"/>
              </a:spcBef>
              <a:spcAft>
                <a:spcPts val="0"/>
              </a:spcAft>
              <a:buClr>
                <a:srgbClr val="222222"/>
              </a:buClr>
              <a:buSzPts val="2000"/>
              <a:buFont typeface="Times New Roman"/>
              <a:buAutoNum type="arabicPeriod"/>
            </a:pPr>
            <a:r>
              <a:rPr lang="en-US" sz="2000" dirty="0">
                <a:solidFill>
                  <a:srgbClr val="222222"/>
                </a:solidFill>
                <a:latin typeface="Times New Roman"/>
                <a:ea typeface="Times New Roman"/>
                <a:cs typeface="Times New Roman"/>
                <a:sym typeface="Times New Roman"/>
              </a:rPr>
              <a:t>True negative (TN) </a:t>
            </a:r>
          </a:p>
          <a:p>
            <a:pPr marL="457200" lvl="0" indent="-355600" algn="just" rtl="0">
              <a:lnSpc>
                <a:spcPct val="115000"/>
              </a:lnSpc>
              <a:spcBef>
                <a:spcPts val="0"/>
              </a:spcBef>
              <a:spcAft>
                <a:spcPts val="0"/>
              </a:spcAft>
              <a:buClr>
                <a:srgbClr val="222222"/>
              </a:buClr>
              <a:buSzPts val="2000"/>
              <a:buFont typeface="Times New Roman"/>
              <a:buAutoNum type="arabicPeriod"/>
            </a:pPr>
            <a:r>
              <a:rPr lang="en-US" sz="2000" dirty="0">
                <a:solidFill>
                  <a:srgbClr val="222222"/>
                </a:solidFill>
                <a:latin typeface="Times New Roman"/>
                <a:ea typeface="Times New Roman"/>
                <a:cs typeface="Times New Roman"/>
                <a:sym typeface="Times New Roman"/>
              </a:rPr>
              <a:t>False negative (FN)</a:t>
            </a:r>
            <a:endParaRPr sz="2000" dirty="0">
              <a:solidFill>
                <a:srgbClr val="222222"/>
              </a:solidFill>
              <a:latin typeface="Times New Roman"/>
              <a:ea typeface="Times New Roman"/>
              <a:cs typeface="Times New Roman"/>
              <a:sym typeface="Times New Roman"/>
            </a:endParaRPr>
          </a:p>
          <a:p>
            <a:pPr marL="457200" lvl="0" indent="-355600" algn="just" rtl="0">
              <a:lnSpc>
                <a:spcPct val="115000"/>
              </a:lnSpc>
              <a:spcBef>
                <a:spcPts val="0"/>
              </a:spcBef>
              <a:spcAft>
                <a:spcPts val="0"/>
              </a:spcAft>
              <a:buClr>
                <a:srgbClr val="222222"/>
              </a:buClr>
              <a:buSzPts val="2000"/>
              <a:buFont typeface="Times New Roman"/>
              <a:buAutoNum type="arabicPeriod"/>
            </a:pPr>
            <a:r>
              <a:rPr lang="en-US" sz="2000" dirty="0">
                <a:solidFill>
                  <a:srgbClr val="222222"/>
                </a:solidFill>
                <a:latin typeface="Times New Roman"/>
                <a:ea typeface="Times New Roman"/>
                <a:cs typeface="Times New Roman"/>
                <a:sym typeface="Times New Roman"/>
              </a:rPr>
              <a:t>Sensitivity: Sensitivity is the ability to determine cases correctly with respect to falling.</a:t>
            </a:r>
            <a:endParaRPr sz="2000" dirty="0">
              <a:solidFill>
                <a:srgbClr val="222222"/>
              </a:solidFill>
              <a:highlight>
                <a:srgbClr val="FFFFFF"/>
              </a:highlight>
              <a:latin typeface="Times New Roman"/>
              <a:ea typeface="Times New Roman"/>
              <a:cs typeface="Times New Roman"/>
              <a:sym typeface="Times New Roman"/>
            </a:endParaRPr>
          </a:p>
          <a:p>
            <a:pPr marL="457200" lvl="0" indent="0" algn="just" rtl="0">
              <a:lnSpc>
                <a:spcPct val="115000"/>
              </a:lnSpc>
              <a:spcBef>
                <a:spcPts val="1100"/>
              </a:spcBef>
              <a:spcAft>
                <a:spcPts val="0"/>
              </a:spcAft>
              <a:buNone/>
            </a:pPr>
            <a:endParaRPr sz="2000" dirty="0">
              <a:solidFill>
                <a:srgbClr val="222222"/>
              </a:solidFill>
              <a:latin typeface="Times New Roman"/>
              <a:ea typeface="Times New Roman"/>
              <a:cs typeface="Times New Roman"/>
              <a:sym typeface="Times New Roman"/>
            </a:endParaRPr>
          </a:p>
          <a:p>
            <a:pPr marL="101600" lvl="0" algn="just" rtl="0">
              <a:lnSpc>
                <a:spcPct val="115000"/>
              </a:lnSpc>
              <a:spcBef>
                <a:spcPts val="1100"/>
              </a:spcBef>
              <a:spcAft>
                <a:spcPts val="0"/>
              </a:spcAft>
              <a:buClr>
                <a:srgbClr val="222222"/>
              </a:buClr>
              <a:buSzPts val="2000"/>
            </a:pPr>
            <a:r>
              <a:rPr lang="en-US" sz="2000" dirty="0">
                <a:solidFill>
                  <a:srgbClr val="222222"/>
                </a:solidFill>
                <a:latin typeface="Times New Roman"/>
                <a:ea typeface="Times New Roman"/>
                <a:cs typeface="Times New Roman"/>
                <a:sym typeface="Times New Roman"/>
              </a:rPr>
              <a:t>6.   Specificity: Specificity is the ability to determine non-faller cases correctly.</a:t>
            </a:r>
            <a:endParaRPr sz="2000" dirty="0">
              <a:solidFill>
                <a:srgbClr val="222222"/>
              </a:solidFill>
              <a:latin typeface="Times New Roman"/>
              <a:ea typeface="Times New Roman"/>
              <a:cs typeface="Times New Roman"/>
              <a:sym typeface="Times New Roman"/>
            </a:endParaRPr>
          </a:p>
          <a:p>
            <a:pPr marL="457200" lvl="0" indent="0" algn="just" rtl="0">
              <a:lnSpc>
                <a:spcPct val="115000"/>
              </a:lnSpc>
              <a:spcBef>
                <a:spcPts val="1100"/>
              </a:spcBef>
              <a:spcAft>
                <a:spcPts val="0"/>
              </a:spcAft>
              <a:buNone/>
            </a:pPr>
            <a:endParaRPr sz="2000" dirty="0">
              <a:solidFill>
                <a:srgbClr val="222222"/>
              </a:solidFill>
              <a:latin typeface="Times New Roman"/>
              <a:ea typeface="Times New Roman"/>
              <a:cs typeface="Times New Roman"/>
              <a:sym typeface="Times New Roman"/>
            </a:endParaRPr>
          </a:p>
          <a:p>
            <a:pPr marL="101600" lvl="0" algn="just" rtl="0">
              <a:lnSpc>
                <a:spcPct val="115000"/>
              </a:lnSpc>
              <a:spcBef>
                <a:spcPts val="1100"/>
              </a:spcBef>
              <a:spcAft>
                <a:spcPts val="0"/>
              </a:spcAft>
              <a:buClr>
                <a:srgbClr val="222222"/>
              </a:buClr>
              <a:buSzPts val="2000"/>
            </a:pPr>
            <a:r>
              <a:rPr lang="en-US" sz="2000" dirty="0">
                <a:solidFill>
                  <a:srgbClr val="222222"/>
                </a:solidFill>
                <a:latin typeface="Times New Roman"/>
                <a:ea typeface="Times New Roman"/>
                <a:cs typeface="Times New Roman"/>
                <a:sym typeface="Times New Roman"/>
              </a:rPr>
              <a:t>7.   Accuracy: Accuracy is the ability to correctly differentiate non-faller and faller cases.</a:t>
            </a:r>
            <a:endParaRPr sz="2000" dirty="0">
              <a:solidFill>
                <a:srgbClr val="222222"/>
              </a:solidFill>
              <a:latin typeface="Times New Roman"/>
              <a:ea typeface="Times New Roman"/>
              <a:cs typeface="Times New Roman"/>
              <a:sym typeface="Times New Roman"/>
            </a:endParaRPr>
          </a:p>
          <a:p>
            <a:pPr marL="0" lvl="0" indent="0" algn="l" rtl="0">
              <a:lnSpc>
                <a:spcPct val="115000"/>
              </a:lnSpc>
              <a:spcBef>
                <a:spcPts val="1600"/>
              </a:spcBef>
              <a:spcAft>
                <a:spcPts val="0"/>
              </a:spcAft>
              <a:buNone/>
            </a:pPr>
            <a:endParaRPr sz="2000" dirty="0">
              <a:solidFill>
                <a:srgbClr val="222222"/>
              </a:solidFill>
              <a:latin typeface="Times New Roman"/>
              <a:ea typeface="Times New Roman"/>
              <a:cs typeface="Times New Roman"/>
              <a:sym typeface="Times New Roman"/>
            </a:endParaRPr>
          </a:p>
          <a:p>
            <a:pPr marL="0" lvl="0" indent="0" algn="just" rtl="0">
              <a:lnSpc>
                <a:spcPct val="140000"/>
              </a:lnSpc>
              <a:spcBef>
                <a:spcPts val="1600"/>
              </a:spcBef>
              <a:spcAft>
                <a:spcPts val="1100"/>
              </a:spcAft>
              <a:buClr>
                <a:schemeClr val="dk1"/>
              </a:buClr>
              <a:buSzPts val="1100"/>
              <a:buFont typeface="Arial"/>
              <a:buNone/>
            </a:pPr>
            <a:endParaRPr sz="2000" i="1" dirty="0">
              <a:solidFill>
                <a:schemeClr val="dk1"/>
              </a:solidFill>
              <a:latin typeface="Times New Roman"/>
              <a:ea typeface="Times New Roman"/>
              <a:cs typeface="Times New Roman"/>
              <a:sym typeface="Times New Roman"/>
            </a:endParaRPr>
          </a:p>
        </p:txBody>
      </p:sp>
      <p:pic>
        <p:nvPicPr>
          <p:cNvPr id="207" name="Google Shape;207;p24"/>
          <p:cNvPicPr preferRelativeResize="0"/>
          <p:nvPr/>
        </p:nvPicPr>
        <p:blipFill>
          <a:blip r:embed="rId4">
            <a:alphaModFix/>
          </a:blip>
          <a:stretch>
            <a:fillRect/>
          </a:stretch>
        </p:blipFill>
        <p:spPr>
          <a:xfrm>
            <a:off x="2881000" y="3675282"/>
            <a:ext cx="2421225" cy="609200"/>
          </a:xfrm>
          <a:prstGeom prst="rect">
            <a:avLst/>
          </a:prstGeom>
          <a:noFill/>
          <a:ln>
            <a:noFill/>
          </a:ln>
        </p:spPr>
      </p:pic>
      <p:pic>
        <p:nvPicPr>
          <p:cNvPr id="208" name="Google Shape;208;p24"/>
          <p:cNvPicPr preferRelativeResize="0"/>
          <p:nvPr/>
        </p:nvPicPr>
        <p:blipFill>
          <a:blip r:embed="rId5">
            <a:alphaModFix/>
          </a:blip>
          <a:stretch>
            <a:fillRect/>
          </a:stretch>
        </p:blipFill>
        <p:spPr>
          <a:xfrm>
            <a:off x="2931325" y="4728265"/>
            <a:ext cx="2216942" cy="548600"/>
          </a:xfrm>
          <a:prstGeom prst="rect">
            <a:avLst/>
          </a:prstGeom>
          <a:noFill/>
          <a:ln>
            <a:noFill/>
          </a:ln>
        </p:spPr>
      </p:pic>
      <p:pic>
        <p:nvPicPr>
          <p:cNvPr id="209" name="Google Shape;209;p24"/>
          <p:cNvPicPr preferRelativeResize="0"/>
          <p:nvPr/>
        </p:nvPicPr>
        <p:blipFill>
          <a:blip r:embed="rId6">
            <a:alphaModFix/>
          </a:blip>
          <a:stretch>
            <a:fillRect/>
          </a:stretch>
        </p:blipFill>
        <p:spPr>
          <a:xfrm>
            <a:off x="3013744" y="5661325"/>
            <a:ext cx="3082256" cy="609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26"/>
          <p:cNvPicPr preferRelativeResize="0"/>
          <p:nvPr/>
        </p:nvPicPr>
        <p:blipFill rotWithShape="1">
          <a:blip r:embed="rId3">
            <a:alphaModFix amt="12000"/>
          </a:blip>
          <a:srcRect/>
          <a:stretch/>
        </p:blipFill>
        <p:spPr>
          <a:xfrm>
            <a:off x="3181350" y="658956"/>
            <a:ext cx="5438776" cy="5265593"/>
          </a:xfrm>
          <a:prstGeom prst="rect">
            <a:avLst/>
          </a:prstGeom>
          <a:noFill/>
          <a:ln>
            <a:noFill/>
          </a:ln>
        </p:spPr>
      </p:pic>
      <p:pic>
        <p:nvPicPr>
          <p:cNvPr id="225" name="Google Shape;225;p26"/>
          <p:cNvPicPr preferRelativeResize="0"/>
          <p:nvPr/>
        </p:nvPicPr>
        <p:blipFill rotWithShape="1">
          <a:blip r:embed="rId3">
            <a:alphaModFix/>
          </a:blip>
          <a:srcRect/>
          <a:stretch/>
        </p:blipFill>
        <p:spPr>
          <a:xfrm>
            <a:off x="11068050" y="135083"/>
            <a:ext cx="1001902" cy="988868"/>
          </a:xfrm>
          <a:prstGeom prst="rect">
            <a:avLst/>
          </a:prstGeom>
          <a:noFill/>
          <a:ln>
            <a:noFill/>
          </a:ln>
        </p:spPr>
      </p:pic>
      <p:sp>
        <p:nvSpPr>
          <p:cNvPr id="226" name="Google Shape;226;p26"/>
          <p:cNvSpPr/>
          <p:nvPr/>
        </p:nvSpPr>
        <p:spPr>
          <a:xfrm flipH="1">
            <a:off x="209338" y="419101"/>
            <a:ext cx="10773704" cy="253200"/>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227" name="Google Shape;227;p26"/>
          <p:cNvCxnSpPr/>
          <p:nvPr/>
        </p:nvCxnSpPr>
        <p:spPr>
          <a:xfrm>
            <a:off x="11727668" y="1225362"/>
            <a:ext cx="0" cy="5338200"/>
          </a:xfrm>
          <a:prstGeom prst="straightConnector1">
            <a:avLst/>
          </a:prstGeom>
          <a:noFill/>
          <a:ln w="9525" cap="flat" cmpd="sng">
            <a:solidFill>
              <a:srgbClr val="C00000"/>
            </a:solidFill>
            <a:prstDash val="solid"/>
            <a:miter lim="800000"/>
            <a:headEnd type="none" w="sm" len="sm"/>
            <a:tailEnd type="none" w="sm" len="sm"/>
          </a:ln>
        </p:spPr>
      </p:cxnSp>
      <p:sp>
        <p:nvSpPr>
          <p:cNvPr id="228" name="Google Shape;228;p26"/>
          <p:cNvSpPr txBox="1">
            <a:spLocks noGrp="1"/>
          </p:cNvSpPr>
          <p:nvPr>
            <p:ph type="title"/>
          </p:nvPr>
        </p:nvSpPr>
        <p:spPr>
          <a:xfrm>
            <a:off x="584399" y="323275"/>
            <a:ext cx="6305100" cy="142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p:txBody>
      </p:sp>
      <p:sp>
        <p:nvSpPr>
          <p:cNvPr id="229" name="Google Shape;229;p26"/>
          <p:cNvSpPr txBox="1"/>
          <p:nvPr/>
        </p:nvSpPr>
        <p:spPr>
          <a:xfrm>
            <a:off x="692100" y="1751200"/>
            <a:ext cx="9039000" cy="39744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Early detection of falls</a:t>
            </a:r>
            <a:endParaRPr sz="200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Rapid Response</a:t>
            </a:r>
            <a:endParaRPr sz="200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24/7 monitoring</a:t>
            </a:r>
            <a:endParaRPr sz="200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Improved independence</a:t>
            </a:r>
            <a:endParaRPr sz="200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Reduced caregiver burden</a:t>
            </a:r>
            <a:endParaRPr sz="200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Privacy and dignity</a:t>
            </a:r>
            <a:endParaRPr sz="200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Customizable alerts</a:t>
            </a:r>
            <a:endParaRPr sz="200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Prevention care</a:t>
            </a:r>
            <a:endParaRPr sz="200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Cost-effective</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27"/>
          <p:cNvPicPr preferRelativeResize="0"/>
          <p:nvPr/>
        </p:nvPicPr>
        <p:blipFill rotWithShape="1">
          <a:blip r:embed="rId3">
            <a:alphaModFix amt="12000"/>
          </a:blip>
          <a:srcRect/>
          <a:stretch/>
        </p:blipFill>
        <p:spPr>
          <a:xfrm>
            <a:off x="3181350" y="658956"/>
            <a:ext cx="5438776" cy="5265593"/>
          </a:xfrm>
          <a:prstGeom prst="rect">
            <a:avLst/>
          </a:prstGeom>
          <a:noFill/>
          <a:ln>
            <a:noFill/>
          </a:ln>
        </p:spPr>
      </p:pic>
      <p:pic>
        <p:nvPicPr>
          <p:cNvPr id="235" name="Google Shape;235;p27"/>
          <p:cNvPicPr preferRelativeResize="0"/>
          <p:nvPr/>
        </p:nvPicPr>
        <p:blipFill rotWithShape="1">
          <a:blip r:embed="rId3">
            <a:alphaModFix/>
          </a:blip>
          <a:srcRect/>
          <a:stretch/>
        </p:blipFill>
        <p:spPr>
          <a:xfrm>
            <a:off x="11068050" y="135083"/>
            <a:ext cx="1001902" cy="988868"/>
          </a:xfrm>
          <a:prstGeom prst="rect">
            <a:avLst/>
          </a:prstGeom>
          <a:noFill/>
          <a:ln>
            <a:noFill/>
          </a:ln>
        </p:spPr>
      </p:pic>
      <p:sp>
        <p:nvSpPr>
          <p:cNvPr id="236" name="Google Shape;236;p27"/>
          <p:cNvSpPr/>
          <p:nvPr/>
        </p:nvSpPr>
        <p:spPr>
          <a:xfrm flipH="1">
            <a:off x="209338" y="419101"/>
            <a:ext cx="10773704" cy="253200"/>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237" name="Google Shape;237;p27"/>
          <p:cNvCxnSpPr/>
          <p:nvPr/>
        </p:nvCxnSpPr>
        <p:spPr>
          <a:xfrm>
            <a:off x="11727668" y="1225362"/>
            <a:ext cx="0" cy="5338200"/>
          </a:xfrm>
          <a:prstGeom prst="straightConnector1">
            <a:avLst/>
          </a:prstGeom>
          <a:noFill/>
          <a:ln w="9525" cap="flat" cmpd="sng">
            <a:solidFill>
              <a:srgbClr val="C00000"/>
            </a:solidFill>
            <a:prstDash val="solid"/>
            <a:miter lim="800000"/>
            <a:headEnd type="none" w="sm" len="sm"/>
            <a:tailEnd type="none" w="sm" len="sm"/>
          </a:ln>
        </p:spPr>
      </p:cxnSp>
      <p:sp>
        <p:nvSpPr>
          <p:cNvPr id="238" name="Google Shape;238;p27"/>
          <p:cNvSpPr txBox="1">
            <a:spLocks noGrp="1"/>
          </p:cNvSpPr>
          <p:nvPr>
            <p:ph type="title"/>
          </p:nvPr>
        </p:nvSpPr>
        <p:spPr>
          <a:xfrm>
            <a:off x="584405" y="323271"/>
            <a:ext cx="5215200" cy="142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Limitations</a:t>
            </a:r>
            <a:endParaRPr/>
          </a:p>
        </p:txBody>
      </p:sp>
      <p:sp>
        <p:nvSpPr>
          <p:cNvPr id="239" name="Google Shape;239;p27"/>
          <p:cNvSpPr txBox="1">
            <a:spLocks noGrp="1"/>
          </p:cNvSpPr>
          <p:nvPr>
            <p:ph type="body" idx="1"/>
          </p:nvPr>
        </p:nvSpPr>
        <p:spPr>
          <a:xfrm>
            <a:off x="477931" y="1495715"/>
            <a:ext cx="10643400" cy="4306500"/>
          </a:xfrm>
          <a:prstGeom prst="rect">
            <a:avLst/>
          </a:prstGeom>
          <a:noFill/>
          <a:ln>
            <a:noFill/>
          </a:ln>
        </p:spPr>
        <p:txBody>
          <a:bodyPr spcFirstLastPara="1" wrap="square" lIns="91425" tIns="45700" rIns="91425" bIns="45700" anchor="t" anchorCtr="0">
            <a:noAutofit/>
          </a:bodyPr>
          <a:lstStyle/>
          <a:p>
            <a:pPr marL="228600" lvl="0" indent="0" algn="just" rtl="0">
              <a:lnSpc>
                <a:spcPct val="80000"/>
              </a:lnSpc>
              <a:spcBef>
                <a:spcPts val="1000"/>
              </a:spcBef>
              <a:spcAft>
                <a:spcPts val="0"/>
              </a:spcAft>
              <a:buSzPts val="852"/>
              <a:buNone/>
            </a:pPr>
            <a:r>
              <a:rPr lang="en-US" sz="2000" dirty="0">
                <a:latin typeface="Times New Roman"/>
                <a:ea typeface="Times New Roman"/>
                <a:cs typeface="Times New Roman"/>
                <a:sym typeface="Times New Roman"/>
              </a:rPr>
              <a:t>Fall detection systems using wearable sensors for the elderly is a well-researched area, but there are still limitations to address. Here are some of the challenges:</a:t>
            </a:r>
            <a:endParaRPr sz="2000" dirty="0">
              <a:latin typeface="Times New Roman"/>
              <a:ea typeface="Times New Roman"/>
              <a:cs typeface="Times New Roman"/>
              <a:sym typeface="Times New Roman"/>
            </a:endParaRPr>
          </a:p>
          <a:p>
            <a:pPr marL="457200" lvl="0" indent="-355600" algn="just" rtl="0">
              <a:lnSpc>
                <a:spcPct val="80000"/>
              </a:lnSpc>
              <a:spcBef>
                <a:spcPts val="1000"/>
              </a:spcBef>
              <a:spcAft>
                <a:spcPts val="0"/>
              </a:spcAft>
              <a:buSzPts val="2000"/>
              <a:buFont typeface="Times New Roman"/>
              <a:buChar char="•"/>
            </a:pPr>
            <a:r>
              <a:rPr lang="en-US" sz="2000" dirty="0">
                <a:latin typeface="Times New Roman"/>
                <a:ea typeface="Times New Roman"/>
                <a:cs typeface="Times New Roman"/>
                <a:sym typeface="Times New Roman"/>
              </a:rPr>
              <a:t>Accuracy</a:t>
            </a:r>
            <a:endParaRPr sz="2000" dirty="0">
              <a:latin typeface="Times New Roman"/>
              <a:ea typeface="Times New Roman"/>
              <a:cs typeface="Times New Roman"/>
              <a:sym typeface="Times New Roman"/>
            </a:endParaRPr>
          </a:p>
          <a:p>
            <a:pPr marL="457200" lvl="0" indent="-355600" algn="just" rtl="0">
              <a:lnSpc>
                <a:spcPct val="8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False positives</a:t>
            </a:r>
            <a:endParaRPr sz="2000" dirty="0">
              <a:latin typeface="Times New Roman"/>
              <a:ea typeface="Times New Roman"/>
              <a:cs typeface="Times New Roman"/>
              <a:sym typeface="Times New Roman"/>
            </a:endParaRPr>
          </a:p>
          <a:p>
            <a:pPr marL="457200" lvl="0" indent="-355600" algn="just" rtl="0">
              <a:lnSpc>
                <a:spcPct val="8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False negatives </a:t>
            </a:r>
            <a:endParaRPr sz="2000" dirty="0">
              <a:latin typeface="Times New Roman"/>
              <a:ea typeface="Times New Roman"/>
              <a:cs typeface="Times New Roman"/>
              <a:sym typeface="Times New Roman"/>
            </a:endParaRPr>
          </a:p>
          <a:p>
            <a:pPr marL="457200" lvl="0" indent="-355600" algn="just" rtl="0">
              <a:lnSpc>
                <a:spcPct val="8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Sensor limitations</a:t>
            </a:r>
            <a:endParaRPr sz="2000" dirty="0">
              <a:latin typeface="Times New Roman"/>
              <a:ea typeface="Times New Roman"/>
              <a:cs typeface="Times New Roman"/>
              <a:sym typeface="Times New Roman"/>
            </a:endParaRPr>
          </a:p>
          <a:p>
            <a:pPr marL="457200" lvl="0" indent="-355600" algn="just" rtl="0">
              <a:lnSpc>
                <a:spcPct val="8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Sensor placement </a:t>
            </a:r>
            <a:endParaRPr sz="2000" dirty="0">
              <a:latin typeface="Times New Roman"/>
              <a:ea typeface="Times New Roman"/>
              <a:cs typeface="Times New Roman"/>
              <a:sym typeface="Times New Roman"/>
            </a:endParaRPr>
          </a:p>
          <a:p>
            <a:pPr marL="457200" lvl="0" indent="-355600" algn="just" rtl="0">
              <a:lnSpc>
                <a:spcPct val="8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Sensor sensitivity </a:t>
            </a:r>
            <a:endParaRPr sz="2000" dirty="0">
              <a:latin typeface="Times New Roman"/>
              <a:ea typeface="Times New Roman"/>
              <a:cs typeface="Times New Roman"/>
              <a:sym typeface="Times New Roman"/>
            </a:endParaRPr>
          </a:p>
          <a:p>
            <a:pPr marL="457200" lvl="0" indent="0" algn="just" rtl="0">
              <a:lnSpc>
                <a:spcPct val="80000"/>
              </a:lnSpc>
              <a:spcBef>
                <a:spcPts val="1000"/>
              </a:spcBef>
              <a:spcAft>
                <a:spcPts val="0"/>
              </a:spcAft>
              <a:buSzPts val="852"/>
              <a:buNone/>
            </a:pPr>
            <a:r>
              <a:rPr lang="en-US" sz="2000" b="1" dirty="0">
                <a:latin typeface="Times New Roman"/>
                <a:ea typeface="Times New Roman"/>
                <a:cs typeface="Times New Roman"/>
                <a:sym typeface="Times New Roman"/>
              </a:rPr>
              <a:t>Other limitations</a:t>
            </a:r>
            <a:endParaRPr sz="2000" b="1" dirty="0">
              <a:latin typeface="Times New Roman"/>
              <a:ea typeface="Times New Roman"/>
              <a:cs typeface="Times New Roman"/>
              <a:sym typeface="Times New Roman"/>
            </a:endParaRPr>
          </a:p>
          <a:p>
            <a:pPr marL="457200" lvl="0" indent="-355600" algn="just" rtl="0">
              <a:lnSpc>
                <a:spcPct val="80000"/>
              </a:lnSpc>
              <a:spcBef>
                <a:spcPts val="1000"/>
              </a:spcBef>
              <a:spcAft>
                <a:spcPts val="0"/>
              </a:spcAft>
              <a:buSzPts val="2000"/>
              <a:buFont typeface="Times New Roman"/>
              <a:buChar char="•"/>
            </a:pPr>
            <a:r>
              <a:rPr lang="en-US" sz="2000" dirty="0">
                <a:latin typeface="Times New Roman"/>
                <a:ea typeface="Times New Roman"/>
                <a:cs typeface="Times New Roman"/>
                <a:sym typeface="Times New Roman"/>
              </a:rPr>
              <a:t>Cost</a:t>
            </a:r>
            <a:endParaRPr sz="2000" dirty="0">
              <a:latin typeface="Times New Roman"/>
              <a:ea typeface="Times New Roman"/>
              <a:cs typeface="Times New Roman"/>
              <a:sym typeface="Times New Roman"/>
            </a:endParaRPr>
          </a:p>
          <a:p>
            <a:pPr marL="457200" lvl="0" indent="-355600" algn="just" rtl="0">
              <a:lnSpc>
                <a:spcPct val="8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Comfort </a:t>
            </a:r>
          </a:p>
          <a:p>
            <a:pPr marL="457200" lvl="0" indent="-355600" algn="just" rtl="0">
              <a:lnSpc>
                <a:spcPct val="8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Privacy concerns</a:t>
            </a:r>
            <a:endParaRPr dirty="0">
              <a:latin typeface="Times New Roman"/>
              <a:ea typeface="Times New Roman"/>
              <a:cs typeface="Times New Roman"/>
              <a:sym typeface="Times New Roman"/>
            </a:endParaRPr>
          </a:p>
          <a:p>
            <a:pPr marL="228600" lvl="0" indent="0" algn="just" rtl="0">
              <a:lnSpc>
                <a:spcPct val="80000"/>
              </a:lnSpc>
              <a:spcBef>
                <a:spcPts val="1000"/>
              </a:spcBef>
              <a:spcAft>
                <a:spcPts val="0"/>
              </a:spcAft>
              <a:buSzPts val="852"/>
              <a:buNone/>
            </a:pPr>
            <a:endParaRPr dirty="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28"/>
          <p:cNvPicPr preferRelativeResize="0"/>
          <p:nvPr/>
        </p:nvPicPr>
        <p:blipFill rotWithShape="1">
          <a:blip r:embed="rId3">
            <a:alphaModFix amt="12000"/>
          </a:blip>
          <a:srcRect/>
          <a:stretch/>
        </p:blipFill>
        <p:spPr>
          <a:xfrm>
            <a:off x="3181350" y="658956"/>
            <a:ext cx="5438776" cy="5265593"/>
          </a:xfrm>
          <a:prstGeom prst="rect">
            <a:avLst/>
          </a:prstGeom>
          <a:noFill/>
          <a:ln>
            <a:noFill/>
          </a:ln>
        </p:spPr>
      </p:pic>
      <p:pic>
        <p:nvPicPr>
          <p:cNvPr id="245" name="Google Shape;245;p28"/>
          <p:cNvPicPr preferRelativeResize="0"/>
          <p:nvPr/>
        </p:nvPicPr>
        <p:blipFill rotWithShape="1">
          <a:blip r:embed="rId3">
            <a:alphaModFix/>
          </a:blip>
          <a:srcRect/>
          <a:stretch/>
        </p:blipFill>
        <p:spPr>
          <a:xfrm>
            <a:off x="11068050" y="135083"/>
            <a:ext cx="1001902" cy="988868"/>
          </a:xfrm>
          <a:prstGeom prst="rect">
            <a:avLst/>
          </a:prstGeom>
          <a:noFill/>
          <a:ln>
            <a:noFill/>
          </a:ln>
        </p:spPr>
      </p:pic>
      <p:sp>
        <p:nvSpPr>
          <p:cNvPr id="246" name="Google Shape;246;p28"/>
          <p:cNvSpPr/>
          <p:nvPr/>
        </p:nvSpPr>
        <p:spPr>
          <a:xfrm flipH="1">
            <a:off x="209338" y="419101"/>
            <a:ext cx="10773704" cy="253200"/>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247" name="Google Shape;247;p28"/>
          <p:cNvCxnSpPr/>
          <p:nvPr/>
        </p:nvCxnSpPr>
        <p:spPr>
          <a:xfrm>
            <a:off x="11727668" y="1225362"/>
            <a:ext cx="0" cy="5338200"/>
          </a:xfrm>
          <a:prstGeom prst="straightConnector1">
            <a:avLst/>
          </a:prstGeom>
          <a:noFill/>
          <a:ln w="9525" cap="flat" cmpd="sng">
            <a:solidFill>
              <a:srgbClr val="C00000"/>
            </a:solidFill>
            <a:prstDash val="solid"/>
            <a:miter lim="800000"/>
            <a:headEnd type="none" w="sm" len="sm"/>
            <a:tailEnd type="none" w="sm" len="sm"/>
          </a:ln>
        </p:spPr>
      </p:cxnSp>
      <p:sp>
        <p:nvSpPr>
          <p:cNvPr id="248" name="Google Shape;248;p28"/>
          <p:cNvSpPr txBox="1">
            <a:spLocks noGrp="1"/>
          </p:cNvSpPr>
          <p:nvPr>
            <p:ph type="title"/>
          </p:nvPr>
        </p:nvSpPr>
        <p:spPr>
          <a:xfrm>
            <a:off x="584405" y="323271"/>
            <a:ext cx="5215200" cy="142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Future Work</a:t>
            </a:r>
            <a:endParaRPr/>
          </a:p>
        </p:txBody>
      </p:sp>
      <p:sp>
        <p:nvSpPr>
          <p:cNvPr id="249" name="Google Shape;249;p28"/>
          <p:cNvSpPr txBox="1">
            <a:spLocks noGrp="1"/>
          </p:cNvSpPr>
          <p:nvPr>
            <p:ph type="body" idx="1"/>
          </p:nvPr>
        </p:nvSpPr>
        <p:spPr>
          <a:xfrm>
            <a:off x="477931" y="1495715"/>
            <a:ext cx="10643400" cy="4306500"/>
          </a:xfrm>
          <a:prstGeom prst="rect">
            <a:avLst/>
          </a:prstGeom>
          <a:noFill/>
          <a:ln>
            <a:noFill/>
          </a:ln>
        </p:spPr>
        <p:txBody>
          <a:bodyPr spcFirstLastPara="1" wrap="square" lIns="91425" tIns="45700" rIns="91425" bIns="45700" anchor="t" anchorCtr="0">
            <a:noAutofit/>
          </a:bodyPr>
          <a:lstStyle/>
          <a:p>
            <a:pPr marL="457200" lvl="0" indent="-355600" algn="just" rtl="0">
              <a:lnSpc>
                <a:spcPct val="115000"/>
              </a:lnSpc>
              <a:spcBef>
                <a:spcPts val="1000"/>
              </a:spcBef>
              <a:spcAft>
                <a:spcPts val="0"/>
              </a:spcAft>
              <a:buSzPts val="2000"/>
              <a:buFont typeface="Times New Roman"/>
              <a:buChar char="•"/>
            </a:pPr>
            <a:r>
              <a:rPr lang="en-US" sz="2000" dirty="0">
                <a:latin typeface="Times New Roman"/>
                <a:ea typeface="Times New Roman"/>
                <a:cs typeface="Times New Roman"/>
                <a:sym typeface="Times New Roman"/>
              </a:rPr>
              <a:t>Integration of additional sensors(like - Heart rate monitors, Pulse oximeters)</a:t>
            </a:r>
            <a:endParaRPr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Advance Machine learning Techniques</a:t>
            </a:r>
            <a:endParaRPr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Multimodal sensor fusion</a:t>
            </a:r>
            <a:endParaRPr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User interface and interaction design</a:t>
            </a:r>
            <a:endParaRPr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Validation in diverse populations and environments</a:t>
            </a:r>
            <a:endParaRPr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Collaborations with Healthcare provider</a:t>
            </a:r>
            <a:endParaRPr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Adaptive and personalized Algorithms</a:t>
            </a:r>
            <a:endParaRPr sz="2000" dirty="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29"/>
          <p:cNvPicPr preferRelativeResize="0"/>
          <p:nvPr/>
        </p:nvPicPr>
        <p:blipFill rotWithShape="1">
          <a:blip r:embed="rId3">
            <a:alphaModFix amt="12000"/>
          </a:blip>
          <a:srcRect/>
          <a:stretch/>
        </p:blipFill>
        <p:spPr>
          <a:xfrm>
            <a:off x="3181350" y="658956"/>
            <a:ext cx="5438776" cy="5265593"/>
          </a:xfrm>
          <a:prstGeom prst="rect">
            <a:avLst/>
          </a:prstGeom>
          <a:noFill/>
          <a:ln>
            <a:noFill/>
          </a:ln>
        </p:spPr>
      </p:pic>
      <p:pic>
        <p:nvPicPr>
          <p:cNvPr id="255" name="Google Shape;255;p29"/>
          <p:cNvPicPr preferRelativeResize="0"/>
          <p:nvPr/>
        </p:nvPicPr>
        <p:blipFill rotWithShape="1">
          <a:blip r:embed="rId3">
            <a:alphaModFix/>
          </a:blip>
          <a:srcRect/>
          <a:stretch/>
        </p:blipFill>
        <p:spPr>
          <a:xfrm>
            <a:off x="11068050" y="135083"/>
            <a:ext cx="1001902" cy="988868"/>
          </a:xfrm>
          <a:prstGeom prst="rect">
            <a:avLst/>
          </a:prstGeom>
          <a:noFill/>
          <a:ln>
            <a:noFill/>
          </a:ln>
        </p:spPr>
      </p:pic>
      <p:sp>
        <p:nvSpPr>
          <p:cNvPr id="256" name="Google Shape;256;p29"/>
          <p:cNvSpPr/>
          <p:nvPr/>
        </p:nvSpPr>
        <p:spPr>
          <a:xfrm flipH="1">
            <a:off x="209338" y="419101"/>
            <a:ext cx="10773704" cy="253200"/>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257" name="Google Shape;257;p29"/>
          <p:cNvCxnSpPr/>
          <p:nvPr/>
        </p:nvCxnSpPr>
        <p:spPr>
          <a:xfrm>
            <a:off x="11727668" y="1225362"/>
            <a:ext cx="0" cy="5338200"/>
          </a:xfrm>
          <a:prstGeom prst="straightConnector1">
            <a:avLst/>
          </a:prstGeom>
          <a:noFill/>
          <a:ln w="9525" cap="flat" cmpd="sng">
            <a:solidFill>
              <a:srgbClr val="C00000"/>
            </a:solidFill>
            <a:prstDash val="solid"/>
            <a:miter lim="800000"/>
            <a:headEnd type="none" w="sm" len="sm"/>
            <a:tailEnd type="none" w="sm" len="sm"/>
          </a:ln>
        </p:spPr>
      </p:cxnSp>
      <p:sp>
        <p:nvSpPr>
          <p:cNvPr id="258" name="Google Shape;258;p29"/>
          <p:cNvSpPr txBox="1">
            <a:spLocks noGrp="1"/>
          </p:cNvSpPr>
          <p:nvPr>
            <p:ph type="title"/>
          </p:nvPr>
        </p:nvSpPr>
        <p:spPr>
          <a:xfrm>
            <a:off x="584405" y="323271"/>
            <a:ext cx="5215200" cy="142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a:t>
            </a:r>
            <a:endParaRPr/>
          </a:p>
        </p:txBody>
      </p:sp>
      <p:sp>
        <p:nvSpPr>
          <p:cNvPr id="259" name="Google Shape;259;p29"/>
          <p:cNvSpPr txBox="1">
            <a:spLocks noGrp="1"/>
          </p:cNvSpPr>
          <p:nvPr>
            <p:ph type="body" idx="1"/>
          </p:nvPr>
        </p:nvSpPr>
        <p:spPr>
          <a:xfrm>
            <a:off x="477931" y="1495715"/>
            <a:ext cx="10643400" cy="4306500"/>
          </a:xfrm>
          <a:prstGeom prst="rect">
            <a:avLst/>
          </a:prstGeom>
          <a:noFill/>
          <a:ln>
            <a:noFill/>
          </a:ln>
        </p:spPr>
        <p:txBody>
          <a:bodyPr spcFirstLastPara="1" wrap="square" lIns="91425" tIns="45700" rIns="91425" bIns="45700" anchor="t" anchorCtr="0">
            <a:noAutofit/>
          </a:bodyPr>
          <a:lstStyle/>
          <a:p>
            <a:pPr marL="457200" lvl="0" indent="-342900" rtl="0">
              <a:lnSpc>
                <a:spcPct val="80000"/>
              </a:lnSpc>
              <a:spcBef>
                <a:spcPts val="1000"/>
              </a:spcBef>
              <a:spcAft>
                <a:spcPts val="0"/>
              </a:spcAft>
              <a:buSzPts val="1800"/>
              <a:buFont typeface="Times New Roman"/>
              <a:buChar char="•"/>
            </a:pPr>
            <a:r>
              <a:rPr lang="en-US" sz="2000" u="sng" dirty="0">
                <a:solidFill>
                  <a:schemeClr val="hlink"/>
                </a:solidFill>
                <a:latin typeface="Times New Roman"/>
                <a:ea typeface="Times New Roman"/>
                <a:cs typeface="Times New Roman"/>
                <a:sym typeface="Times New Roman"/>
                <a:hlinkClick r:id="rId4"/>
              </a:rPr>
              <a:t>https://link.springer.com/article/10.1007/s11042-023-15820-0#article-info</a:t>
            </a:r>
            <a:endParaRPr lang="en-US" sz="2000" u="sng" dirty="0">
              <a:solidFill>
                <a:schemeClr val="hlink"/>
              </a:solidFill>
              <a:latin typeface="Times New Roman"/>
              <a:ea typeface="Times New Roman"/>
              <a:cs typeface="Times New Roman"/>
              <a:sym typeface="Times New Roman"/>
            </a:endParaRPr>
          </a:p>
          <a:p>
            <a:pPr marL="457200" lvl="0" indent="-342900" rtl="0">
              <a:lnSpc>
                <a:spcPct val="80000"/>
              </a:lnSpc>
              <a:spcBef>
                <a:spcPts val="1000"/>
              </a:spcBef>
              <a:spcAft>
                <a:spcPts val="0"/>
              </a:spcAft>
              <a:buSzPts val="1800"/>
              <a:buFont typeface="Times New Roman"/>
              <a:buChar char="•"/>
            </a:pPr>
            <a:endParaRPr sz="2000" dirty="0">
              <a:latin typeface="Times New Roman"/>
              <a:ea typeface="Times New Roman"/>
              <a:cs typeface="Times New Roman"/>
              <a:sym typeface="Times New Roman"/>
            </a:endParaRPr>
          </a:p>
          <a:p>
            <a:pPr marL="457200" lvl="0" indent="-342900" rtl="0">
              <a:lnSpc>
                <a:spcPct val="80000"/>
              </a:lnSpc>
              <a:spcBef>
                <a:spcPts val="0"/>
              </a:spcBef>
              <a:spcAft>
                <a:spcPts val="0"/>
              </a:spcAft>
              <a:buSzPts val="1800"/>
              <a:buFont typeface="Times New Roman"/>
              <a:buChar char="•"/>
            </a:pPr>
            <a:r>
              <a:rPr lang="en-US" sz="2000" u="sng" dirty="0">
                <a:solidFill>
                  <a:schemeClr val="hlink"/>
                </a:solidFill>
                <a:latin typeface="Times New Roman"/>
                <a:ea typeface="Times New Roman"/>
                <a:cs typeface="Times New Roman"/>
                <a:sym typeface="Times New Roman"/>
                <a:hlinkClick r:id="rId5"/>
              </a:rPr>
              <a:t>https://www.sciencedirect.com/science/article/pii/S2665917422002483</a:t>
            </a:r>
            <a:endParaRPr lang="en-US" sz="2000" u="sng" dirty="0">
              <a:solidFill>
                <a:schemeClr val="hlink"/>
              </a:solidFill>
              <a:latin typeface="Times New Roman"/>
              <a:ea typeface="Times New Roman"/>
              <a:cs typeface="Times New Roman"/>
              <a:sym typeface="Times New Roman"/>
            </a:endParaRPr>
          </a:p>
          <a:p>
            <a:pPr marL="457200" lvl="0" indent="-342900" rtl="0">
              <a:lnSpc>
                <a:spcPct val="80000"/>
              </a:lnSpc>
              <a:spcBef>
                <a:spcPts val="0"/>
              </a:spcBef>
              <a:spcAft>
                <a:spcPts val="0"/>
              </a:spcAft>
              <a:buSzPts val="1800"/>
              <a:buFont typeface="Times New Roman"/>
              <a:buChar char="•"/>
            </a:pPr>
            <a:endParaRPr sz="2000" dirty="0">
              <a:latin typeface="Times New Roman"/>
              <a:ea typeface="Times New Roman"/>
              <a:cs typeface="Times New Roman"/>
              <a:sym typeface="Times New Roman"/>
            </a:endParaRPr>
          </a:p>
          <a:p>
            <a:pPr marL="457200" lvl="0" indent="-342900" rtl="0">
              <a:lnSpc>
                <a:spcPct val="80000"/>
              </a:lnSpc>
              <a:spcBef>
                <a:spcPts val="0"/>
              </a:spcBef>
              <a:spcAft>
                <a:spcPts val="0"/>
              </a:spcAft>
              <a:buSzPts val="1800"/>
              <a:buFont typeface="Times New Roman"/>
              <a:buChar char="•"/>
            </a:pPr>
            <a:r>
              <a:rPr lang="en-US" sz="2000" u="sng" dirty="0">
                <a:solidFill>
                  <a:schemeClr val="hlink"/>
                </a:solidFill>
                <a:latin typeface="Times New Roman"/>
                <a:ea typeface="Times New Roman"/>
                <a:cs typeface="Times New Roman"/>
                <a:sym typeface="Times New Roman"/>
                <a:hlinkClick r:id="rId6"/>
              </a:rPr>
              <a:t>http://publisher.uthm.edu.my/periodicals/index.php/eeee</a:t>
            </a:r>
            <a:endParaRPr lang="en-US" sz="2000" u="sng" dirty="0">
              <a:solidFill>
                <a:schemeClr val="hlink"/>
              </a:solidFill>
              <a:latin typeface="Times New Roman"/>
              <a:ea typeface="Times New Roman"/>
              <a:cs typeface="Times New Roman"/>
              <a:sym typeface="Times New Roman"/>
            </a:endParaRPr>
          </a:p>
          <a:p>
            <a:pPr marL="457200" lvl="0" indent="-342900" rtl="0">
              <a:lnSpc>
                <a:spcPct val="80000"/>
              </a:lnSpc>
              <a:spcBef>
                <a:spcPts val="0"/>
              </a:spcBef>
              <a:spcAft>
                <a:spcPts val="0"/>
              </a:spcAft>
              <a:buSzPts val="1800"/>
              <a:buFont typeface="Times New Roman"/>
              <a:buChar char="•"/>
            </a:pPr>
            <a:endParaRPr sz="2000" dirty="0">
              <a:latin typeface="Times New Roman"/>
              <a:ea typeface="Times New Roman"/>
              <a:cs typeface="Times New Roman"/>
              <a:sym typeface="Times New Roman"/>
            </a:endParaRPr>
          </a:p>
          <a:p>
            <a:pPr marL="457200" lvl="0" indent="-342900" rtl="0">
              <a:lnSpc>
                <a:spcPct val="80000"/>
              </a:lnSpc>
              <a:spcBef>
                <a:spcPts val="0"/>
              </a:spcBef>
              <a:spcAft>
                <a:spcPts val="0"/>
              </a:spcAft>
              <a:buSzPts val="1800"/>
              <a:buFont typeface="Times New Roman"/>
              <a:buChar char="•"/>
            </a:pPr>
            <a:r>
              <a:rPr lang="en-US" sz="2000" u="sng" dirty="0">
                <a:solidFill>
                  <a:schemeClr val="hlink"/>
                </a:solidFill>
                <a:latin typeface="Times New Roman"/>
                <a:ea typeface="Times New Roman"/>
                <a:cs typeface="Times New Roman"/>
                <a:sym typeface="Times New Roman"/>
                <a:hlinkClick r:id="rId7"/>
              </a:rPr>
              <a:t>https://www.mdpi.com/1424</a:t>
            </a:r>
            <a:r>
              <a:rPr lang="en-US" sz="2000" u="sng" dirty="0">
                <a:solidFill>
                  <a:schemeClr val="hlink"/>
                </a:solidFill>
                <a:latin typeface="Times New Roman"/>
                <a:ea typeface="Times New Roman"/>
                <a:cs typeface="Times New Roman"/>
                <a:sym typeface="Times New Roman"/>
                <a:hlinkClick r:id="rId7"/>
              </a:rPr>
              <a:t>-8220/23/15/6977/pdf?version=1691319008</a:t>
            </a:r>
            <a:endParaRPr lang="en-US" sz="2000" dirty="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30"/>
          <p:cNvPicPr preferRelativeResize="0"/>
          <p:nvPr/>
        </p:nvPicPr>
        <p:blipFill rotWithShape="1">
          <a:blip r:embed="rId3">
            <a:alphaModFix amt="12000"/>
          </a:blip>
          <a:srcRect/>
          <a:stretch/>
        </p:blipFill>
        <p:spPr>
          <a:xfrm>
            <a:off x="3181350" y="658956"/>
            <a:ext cx="5438776" cy="5265593"/>
          </a:xfrm>
          <a:prstGeom prst="rect">
            <a:avLst/>
          </a:prstGeom>
          <a:noFill/>
          <a:ln>
            <a:noFill/>
          </a:ln>
        </p:spPr>
      </p:pic>
      <p:pic>
        <p:nvPicPr>
          <p:cNvPr id="265" name="Google Shape;265;p30"/>
          <p:cNvPicPr preferRelativeResize="0"/>
          <p:nvPr/>
        </p:nvPicPr>
        <p:blipFill rotWithShape="1">
          <a:blip r:embed="rId3">
            <a:alphaModFix/>
          </a:blip>
          <a:srcRect/>
          <a:stretch/>
        </p:blipFill>
        <p:spPr>
          <a:xfrm>
            <a:off x="11068050" y="135083"/>
            <a:ext cx="1001902" cy="988868"/>
          </a:xfrm>
          <a:prstGeom prst="rect">
            <a:avLst/>
          </a:prstGeom>
          <a:noFill/>
          <a:ln>
            <a:noFill/>
          </a:ln>
        </p:spPr>
      </p:pic>
      <p:sp>
        <p:nvSpPr>
          <p:cNvPr id="266" name="Google Shape;266;p30"/>
          <p:cNvSpPr/>
          <p:nvPr/>
        </p:nvSpPr>
        <p:spPr>
          <a:xfrm flipH="1">
            <a:off x="209338" y="419101"/>
            <a:ext cx="10773704" cy="253200"/>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267" name="Google Shape;267;p30"/>
          <p:cNvCxnSpPr/>
          <p:nvPr/>
        </p:nvCxnSpPr>
        <p:spPr>
          <a:xfrm>
            <a:off x="11727668" y="1225362"/>
            <a:ext cx="0" cy="5338200"/>
          </a:xfrm>
          <a:prstGeom prst="straightConnector1">
            <a:avLst/>
          </a:prstGeom>
          <a:noFill/>
          <a:ln w="9525" cap="flat" cmpd="sng">
            <a:solidFill>
              <a:srgbClr val="C00000"/>
            </a:solidFill>
            <a:prstDash val="solid"/>
            <a:miter lim="800000"/>
            <a:headEnd type="none" w="sm" len="sm"/>
            <a:tailEnd type="none" w="sm" len="sm"/>
          </a:ln>
        </p:spPr>
      </p:cxnSp>
      <p:sp>
        <p:nvSpPr>
          <p:cNvPr id="268" name="Google Shape;268;p30"/>
          <p:cNvSpPr txBox="1">
            <a:spLocks noGrp="1"/>
          </p:cNvSpPr>
          <p:nvPr>
            <p:ph type="title"/>
          </p:nvPr>
        </p:nvSpPr>
        <p:spPr>
          <a:xfrm>
            <a:off x="4124600" y="658950"/>
            <a:ext cx="4931700" cy="526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5800" b="1">
                <a:latin typeface="Times New Roman"/>
                <a:ea typeface="Times New Roman"/>
                <a:cs typeface="Times New Roman"/>
                <a:sym typeface="Times New Roman"/>
              </a:rPr>
              <a:t>Thank You.</a:t>
            </a:r>
            <a:endParaRPr sz="5800"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4"/>
          <p:cNvPicPr preferRelativeResize="0"/>
          <p:nvPr/>
        </p:nvPicPr>
        <p:blipFill rotWithShape="1">
          <a:blip r:embed="rId3">
            <a:alphaModFix amt="12000"/>
          </a:blip>
          <a:srcRect/>
          <a:stretch/>
        </p:blipFill>
        <p:spPr>
          <a:xfrm>
            <a:off x="3181350" y="658956"/>
            <a:ext cx="5438775" cy="5265593"/>
          </a:xfrm>
          <a:prstGeom prst="rect">
            <a:avLst/>
          </a:prstGeom>
          <a:noFill/>
          <a:ln>
            <a:noFill/>
          </a:ln>
        </p:spPr>
      </p:pic>
      <p:pic>
        <p:nvPicPr>
          <p:cNvPr id="97" name="Google Shape;97;p14"/>
          <p:cNvPicPr preferRelativeResize="0"/>
          <p:nvPr/>
        </p:nvPicPr>
        <p:blipFill rotWithShape="1">
          <a:blip r:embed="rId3">
            <a:alphaModFix/>
          </a:blip>
          <a:srcRect/>
          <a:stretch/>
        </p:blipFill>
        <p:spPr>
          <a:xfrm>
            <a:off x="11068050" y="135083"/>
            <a:ext cx="1001901" cy="988868"/>
          </a:xfrm>
          <a:prstGeom prst="rect">
            <a:avLst/>
          </a:prstGeom>
          <a:noFill/>
          <a:ln>
            <a:noFill/>
          </a:ln>
        </p:spPr>
      </p:pic>
      <p:sp>
        <p:nvSpPr>
          <p:cNvPr id="98" name="Google Shape;98;p14"/>
          <p:cNvSpPr/>
          <p:nvPr/>
        </p:nvSpPr>
        <p:spPr>
          <a:xfrm flipH="1">
            <a:off x="219075" y="419101"/>
            <a:ext cx="10763967" cy="253318"/>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99" name="Google Shape;99;p14"/>
          <p:cNvCxnSpPr/>
          <p:nvPr/>
        </p:nvCxnSpPr>
        <p:spPr>
          <a:xfrm>
            <a:off x="11727668" y="1225362"/>
            <a:ext cx="0" cy="5338271"/>
          </a:xfrm>
          <a:prstGeom prst="straightConnector1">
            <a:avLst/>
          </a:prstGeom>
          <a:noFill/>
          <a:ln w="9525" cap="flat" cmpd="sng">
            <a:solidFill>
              <a:srgbClr val="C00000"/>
            </a:solidFill>
            <a:prstDash val="solid"/>
            <a:miter lim="800000"/>
            <a:headEnd type="none" w="sm" len="sm"/>
            <a:tailEnd type="none" w="sm" len="sm"/>
          </a:ln>
        </p:spPr>
      </p:cxnSp>
      <p:sp>
        <p:nvSpPr>
          <p:cNvPr id="100" name="Google Shape;100;p14"/>
          <p:cNvSpPr txBox="1">
            <a:spLocks noGrp="1"/>
          </p:cNvSpPr>
          <p:nvPr>
            <p:ph type="title"/>
          </p:nvPr>
        </p:nvSpPr>
        <p:spPr>
          <a:xfrm>
            <a:off x="584405" y="323271"/>
            <a:ext cx="3996831" cy="14224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CONTENTS</a:t>
            </a:r>
            <a:endParaRPr/>
          </a:p>
        </p:txBody>
      </p:sp>
      <p:sp>
        <p:nvSpPr>
          <p:cNvPr id="101" name="Google Shape;101;p14"/>
          <p:cNvSpPr txBox="1">
            <a:spLocks noGrp="1"/>
          </p:cNvSpPr>
          <p:nvPr>
            <p:ph type="body" idx="1"/>
          </p:nvPr>
        </p:nvSpPr>
        <p:spPr>
          <a:xfrm>
            <a:off x="752662" y="1741249"/>
            <a:ext cx="6934497" cy="4306495"/>
          </a:xfrm>
          <a:prstGeom prst="rect">
            <a:avLst/>
          </a:prstGeom>
          <a:noFill/>
          <a:ln>
            <a:noFill/>
          </a:ln>
        </p:spPr>
        <p:txBody>
          <a:bodyPr spcFirstLastPara="1" wrap="square" lIns="91425" tIns="45700" rIns="91425" bIns="45700" anchor="t" anchorCtr="0">
            <a:noAutofit/>
          </a:bodyPr>
          <a:lstStyle/>
          <a:p>
            <a:pPr marL="228600" lvl="0" indent="-226059" algn="l" rtl="0">
              <a:lnSpc>
                <a:spcPct val="90000"/>
              </a:lnSpc>
              <a:spcBef>
                <a:spcPts val="0"/>
              </a:spcBef>
              <a:spcAft>
                <a:spcPts val="0"/>
              </a:spcAft>
              <a:buClr>
                <a:schemeClr val="dk1"/>
              </a:buClr>
              <a:buSzPts val="2000"/>
              <a:buChar char="•"/>
            </a:pPr>
            <a:r>
              <a:rPr lang="en-US" sz="2000" dirty="0">
                <a:latin typeface="Times New Roman"/>
                <a:ea typeface="Times New Roman"/>
                <a:cs typeface="Times New Roman"/>
                <a:sym typeface="Times New Roman"/>
              </a:rPr>
              <a:t>Abstract</a:t>
            </a:r>
            <a:endParaRPr sz="2000" dirty="0"/>
          </a:p>
          <a:p>
            <a:pPr marL="228600" lvl="0" indent="-226059" algn="l" rtl="0">
              <a:lnSpc>
                <a:spcPct val="9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Problem Statement</a:t>
            </a:r>
            <a:endParaRPr sz="2000" dirty="0"/>
          </a:p>
          <a:p>
            <a:pPr marL="228600" lvl="0" indent="-226059" algn="l" rtl="0">
              <a:lnSpc>
                <a:spcPct val="9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Need</a:t>
            </a:r>
            <a:endParaRPr sz="2000" dirty="0"/>
          </a:p>
          <a:p>
            <a:pPr marL="228600" lvl="0" indent="-226059" algn="l" rtl="0">
              <a:lnSpc>
                <a:spcPct val="9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Methodology</a:t>
            </a:r>
            <a:endParaRPr sz="2000" dirty="0"/>
          </a:p>
          <a:p>
            <a:pPr marL="228600" lvl="0" indent="-226059" algn="l" rtl="0">
              <a:lnSpc>
                <a:spcPct val="9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IoT-based fall monitoring system </a:t>
            </a:r>
            <a:endParaRPr sz="2000" dirty="0"/>
          </a:p>
          <a:p>
            <a:pPr marL="228600" lvl="0" indent="-226059" algn="l" rtl="0">
              <a:lnSpc>
                <a:spcPct val="9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Performance Metrics</a:t>
            </a:r>
            <a:endParaRPr sz="2000" dirty="0">
              <a:latin typeface="Times New Roman"/>
              <a:ea typeface="Times New Roman"/>
              <a:cs typeface="Times New Roman"/>
              <a:sym typeface="Times New Roman"/>
            </a:endParaRPr>
          </a:p>
          <a:p>
            <a:pPr marL="228600" lvl="0" indent="-226059" algn="l" rtl="0">
              <a:lnSpc>
                <a:spcPct val="9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Advantages</a:t>
            </a:r>
            <a:endParaRPr sz="2000" dirty="0"/>
          </a:p>
          <a:p>
            <a:pPr marL="228600" lvl="0" indent="-226059" algn="l" rtl="0">
              <a:lnSpc>
                <a:spcPct val="9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Limitations</a:t>
            </a:r>
            <a:endParaRPr sz="2000" dirty="0"/>
          </a:p>
          <a:p>
            <a:pPr marL="228600" lvl="0" indent="-226059" algn="l" rtl="0">
              <a:lnSpc>
                <a:spcPct val="9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Future Work</a:t>
            </a:r>
            <a:endParaRPr sz="2000" dirty="0"/>
          </a:p>
          <a:p>
            <a:pPr marL="228600" lvl="0" indent="-226059" algn="l" rtl="0">
              <a:lnSpc>
                <a:spcPct val="9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References</a:t>
            </a:r>
            <a:endParaRPr sz="2000" dirty="0"/>
          </a:p>
          <a:p>
            <a:pPr marL="228600" lvl="0" indent="-99060" algn="l" rtl="0">
              <a:lnSpc>
                <a:spcPct val="90000"/>
              </a:lnSpc>
              <a:spcBef>
                <a:spcPts val="1000"/>
              </a:spcBef>
              <a:spcAft>
                <a:spcPts val="0"/>
              </a:spcAft>
              <a:buClr>
                <a:schemeClr val="dk1"/>
              </a:buClr>
              <a:buSzPts val="2400"/>
              <a:buNone/>
            </a:pPr>
            <a:endParaRPr sz="2000" dirty="0">
              <a:latin typeface="Times New Roman"/>
              <a:ea typeface="Times New Roman"/>
              <a:cs typeface="Times New Roman"/>
              <a:sym typeface="Times New Roman"/>
            </a:endParaRPr>
          </a:p>
          <a:p>
            <a:pPr marL="228600" lvl="0" indent="-153035" algn="l" rtl="0">
              <a:lnSpc>
                <a:spcPct val="90000"/>
              </a:lnSpc>
              <a:spcBef>
                <a:spcPts val="1000"/>
              </a:spcBef>
              <a:spcAft>
                <a:spcPts val="0"/>
              </a:spcAft>
              <a:buClr>
                <a:schemeClr val="dk1"/>
              </a:buClr>
              <a:buSzPts val="1400"/>
              <a:buNone/>
            </a:pPr>
            <a:endParaRPr sz="20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5"/>
          <p:cNvPicPr preferRelativeResize="0"/>
          <p:nvPr/>
        </p:nvPicPr>
        <p:blipFill rotWithShape="1">
          <a:blip r:embed="rId3">
            <a:alphaModFix amt="12000"/>
          </a:blip>
          <a:srcRect/>
          <a:stretch/>
        </p:blipFill>
        <p:spPr>
          <a:xfrm>
            <a:off x="3181350" y="658956"/>
            <a:ext cx="5438775" cy="5265593"/>
          </a:xfrm>
          <a:prstGeom prst="rect">
            <a:avLst/>
          </a:prstGeom>
          <a:noFill/>
          <a:ln>
            <a:noFill/>
          </a:ln>
        </p:spPr>
      </p:pic>
      <p:pic>
        <p:nvPicPr>
          <p:cNvPr id="107" name="Google Shape;107;p15"/>
          <p:cNvPicPr preferRelativeResize="0"/>
          <p:nvPr/>
        </p:nvPicPr>
        <p:blipFill rotWithShape="1">
          <a:blip r:embed="rId3">
            <a:alphaModFix/>
          </a:blip>
          <a:srcRect/>
          <a:stretch/>
        </p:blipFill>
        <p:spPr>
          <a:xfrm>
            <a:off x="11068050" y="135083"/>
            <a:ext cx="1001901" cy="988868"/>
          </a:xfrm>
          <a:prstGeom prst="rect">
            <a:avLst/>
          </a:prstGeom>
          <a:noFill/>
          <a:ln>
            <a:noFill/>
          </a:ln>
        </p:spPr>
      </p:pic>
      <p:sp>
        <p:nvSpPr>
          <p:cNvPr id="108" name="Google Shape;108;p15"/>
          <p:cNvSpPr/>
          <p:nvPr/>
        </p:nvSpPr>
        <p:spPr>
          <a:xfrm flipH="1">
            <a:off x="219075" y="419101"/>
            <a:ext cx="10763967" cy="253318"/>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109" name="Google Shape;109;p15"/>
          <p:cNvCxnSpPr/>
          <p:nvPr/>
        </p:nvCxnSpPr>
        <p:spPr>
          <a:xfrm>
            <a:off x="11727668" y="1225362"/>
            <a:ext cx="0" cy="5338271"/>
          </a:xfrm>
          <a:prstGeom prst="straightConnector1">
            <a:avLst/>
          </a:prstGeom>
          <a:noFill/>
          <a:ln w="9525" cap="flat" cmpd="sng">
            <a:solidFill>
              <a:srgbClr val="C00000"/>
            </a:solidFill>
            <a:prstDash val="solid"/>
            <a:miter lim="800000"/>
            <a:headEnd type="none" w="sm" len="sm"/>
            <a:tailEnd type="none" w="sm" len="sm"/>
          </a:ln>
        </p:spPr>
      </p:cxnSp>
      <p:sp>
        <p:nvSpPr>
          <p:cNvPr id="110" name="Google Shape;110;p15"/>
          <p:cNvSpPr txBox="1">
            <a:spLocks noGrp="1"/>
          </p:cNvSpPr>
          <p:nvPr>
            <p:ph type="title"/>
          </p:nvPr>
        </p:nvSpPr>
        <p:spPr>
          <a:xfrm>
            <a:off x="584405" y="323271"/>
            <a:ext cx="3996831" cy="14224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Abstract</a:t>
            </a:r>
            <a:endParaRPr/>
          </a:p>
        </p:txBody>
      </p:sp>
      <p:sp>
        <p:nvSpPr>
          <p:cNvPr id="111" name="Google Shape;111;p15"/>
          <p:cNvSpPr txBox="1">
            <a:spLocks noGrp="1"/>
          </p:cNvSpPr>
          <p:nvPr>
            <p:ph type="body" idx="1"/>
          </p:nvPr>
        </p:nvSpPr>
        <p:spPr>
          <a:xfrm>
            <a:off x="584405" y="1745673"/>
            <a:ext cx="10887900" cy="4896600"/>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0D0D0D"/>
              </a:buClr>
              <a:buSzPts val="2000"/>
              <a:buFont typeface="Arial"/>
              <a:buChar char="•"/>
            </a:pPr>
            <a:r>
              <a:rPr lang="en-US" sz="2000" b="0" i="0" dirty="0">
                <a:solidFill>
                  <a:srgbClr val="0D0D0D"/>
                </a:solidFill>
                <a:latin typeface="Times New Roman"/>
                <a:ea typeface="Times New Roman"/>
                <a:cs typeface="Times New Roman"/>
                <a:sym typeface="Times New Roman"/>
              </a:rPr>
              <a:t>This presentation explores the application of wearable sensors in the existing fall detection systems for elderly people to prevent false alarms that occur due to the lack of accuracy in the systems.</a:t>
            </a:r>
            <a:endParaRPr sz="2000" dirty="0"/>
          </a:p>
          <a:p>
            <a:pPr marL="285750" lvl="0" indent="-285750" algn="l" rtl="0">
              <a:lnSpc>
                <a:spcPct val="150000"/>
              </a:lnSpc>
              <a:spcBef>
                <a:spcPts val="1000"/>
              </a:spcBef>
              <a:spcAft>
                <a:spcPts val="0"/>
              </a:spcAft>
              <a:buClr>
                <a:schemeClr val="dk1"/>
              </a:buClr>
              <a:buSzPts val="2000"/>
              <a:buFont typeface="Arial"/>
              <a:buChar char="•"/>
            </a:pPr>
            <a:r>
              <a:rPr lang="en-US" sz="2000" b="0" i="0" dirty="0">
                <a:latin typeface="Times New Roman"/>
                <a:ea typeface="Times New Roman"/>
                <a:cs typeface="Times New Roman"/>
                <a:sym typeface="Times New Roman"/>
              </a:rPr>
              <a:t>A fall detection system is a technological solution designed to detect and respond to falls, particularly among vulnerable populations such as the elderly or individuals with medical conditions by sending an alert to the emergency monitoring center, a loved one or 102.</a:t>
            </a:r>
            <a:endParaRPr sz="2000" b="0" i="0" dirty="0">
              <a:solidFill>
                <a:srgbClr val="BFBFBF"/>
              </a:solidFill>
              <a:highlight>
                <a:srgbClr val="1F1F1F"/>
              </a:highlight>
              <a:latin typeface="Times New Roman"/>
              <a:ea typeface="Times New Roman"/>
              <a:cs typeface="Times New Roman"/>
              <a:sym typeface="Times New Roman"/>
            </a:endParaRPr>
          </a:p>
          <a:p>
            <a:pPr marL="285750" lvl="0" indent="-285750" algn="l" rtl="0">
              <a:lnSpc>
                <a:spcPct val="150000"/>
              </a:lnSpc>
              <a:spcBef>
                <a:spcPts val="1000"/>
              </a:spcBef>
              <a:spcAft>
                <a:spcPts val="0"/>
              </a:spcAft>
              <a:buClr>
                <a:schemeClr val="dk1"/>
              </a:buClr>
              <a:buSzPts val="2000"/>
              <a:buFont typeface="Arial"/>
              <a:buChar char="•"/>
            </a:pPr>
            <a:r>
              <a:rPr lang="en-US" sz="2000" b="0" i="0" dirty="0">
                <a:latin typeface="Times New Roman"/>
                <a:ea typeface="Times New Roman"/>
                <a:cs typeface="Times New Roman"/>
                <a:sym typeface="Times New Roman"/>
              </a:rPr>
              <a:t>IoT technology offers numerous benefits for fall detection systems which can provide more accurate, reliable, and responsive support for individuals at risk of falls, improving their safety, well-being, and quality of life.</a:t>
            </a:r>
            <a:endParaRPr sz="20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6"/>
          <p:cNvPicPr preferRelativeResize="0"/>
          <p:nvPr/>
        </p:nvPicPr>
        <p:blipFill rotWithShape="1">
          <a:blip r:embed="rId3">
            <a:alphaModFix amt="12000"/>
          </a:blip>
          <a:srcRect/>
          <a:stretch/>
        </p:blipFill>
        <p:spPr>
          <a:xfrm>
            <a:off x="3181350" y="658956"/>
            <a:ext cx="5438775" cy="5265593"/>
          </a:xfrm>
          <a:prstGeom prst="rect">
            <a:avLst/>
          </a:prstGeom>
          <a:noFill/>
          <a:ln>
            <a:noFill/>
          </a:ln>
        </p:spPr>
      </p:pic>
      <p:pic>
        <p:nvPicPr>
          <p:cNvPr id="117" name="Google Shape;117;p16"/>
          <p:cNvPicPr preferRelativeResize="0"/>
          <p:nvPr/>
        </p:nvPicPr>
        <p:blipFill rotWithShape="1">
          <a:blip r:embed="rId3">
            <a:alphaModFix/>
          </a:blip>
          <a:srcRect/>
          <a:stretch/>
        </p:blipFill>
        <p:spPr>
          <a:xfrm>
            <a:off x="11068050" y="135083"/>
            <a:ext cx="1001901" cy="988868"/>
          </a:xfrm>
          <a:prstGeom prst="rect">
            <a:avLst/>
          </a:prstGeom>
          <a:noFill/>
          <a:ln>
            <a:noFill/>
          </a:ln>
        </p:spPr>
      </p:pic>
      <p:sp>
        <p:nvSpPr>
          <p:cNvPr id="118" name="Google Shape;118;p16"/>
          <p:cNvSpPr/>
          <p:nvPr/>
        </p:nvSpPr>
        <p:spPr>
          <a:xfrm flipH="1">
            <a:off x="219075" y="419101"/>
            <a:ext cx="10763967" cy="253318"/>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119" name="Google Shape;119;p16"/>
          <p:cNvCxnSpPr/>
          <p:nvPr/>
        </p:nvCxnSpPr>
        <p:spPr>
          <a:xfrm>
            <a:off x="11727668" y="1225362"/>
            <a:ext cx="0" cy="5338271"/>
          </a:xfrm>
          <a:prstGeom prst="straightConnector1">
            <a:avLst/>
          </a:prstGeom>
          <a:noFill/>
          <a:ln w="9525" cap="flat" cmpd="sng">
            <a:solidFill>
              <a:srgbClr val="C00000"/>
            </a:solidFill>
            <a:prstDash val="solid"/>
            <a:miter lim="800000"/>
            <a:headEnd type="none" w="sm" len="sm"/>
            <a:tailEnd type="none" w="sm" len="sm"/>
          </a:ln>
        </p:spPr>
      </p:cxnSp>
      <p:sp>
        <p:nvSpPr>
          <p:cNvPr id="120" name="Google Shape;120;p16"/>
          <p:cNvSpPr txBox="1">
            <a:spLocks noGrp="1"/>
          </p:cNvSpPr>
          <p:nvPr>
            <p:ph type="title"/>
          </p:nvPr>
        </p:nvSpPr>
        <p:spPr>
          <a:xfrm>
            <a:off x="573905" y="318846"/>
            <a:ext cx="5215200" cy="142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Problem Statement</a:t>
            </a:r>
            <a:endParaRPr/>
          </a:p>
        </p:txBody>
      </p:sp>
      <p:sp>
        <p:nvSpPr>
          <p:cNvPr id="121" name="Google Shape;121;p16"/>
          <p:cNvSpPr txBox="1">
            <a:spLocks noGrp="1"/>
          </p:cNvSpPr>
          <p:nvPr>
            <p:ph type="body" idx="1"/>
          </p:nvPr>
        </p:nvSpPr>
        <p:spPr>
          <a:xfrm>
            <a:off x="579012" y="1741237"/>
            <a:ext cx="10643400" cy="43065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2400"/>
              <a:buNone/>
            </a:pPr>
            <a:r>
              <a:rPr lang="en-US" sz="2000" dirty="0">
                <a:latin typeface="Times New Roman"/>
                <a:ea typeface="Times New Roman"/>
                <a:cs typeface="Times New Roman"/>
                <a:sym typeface="Times New Roman"/>
              </a:rPr>
              <a:t>Existing fall detection systems for elderly monitoring lack accuracy, leading to false alarms and delayed responses. This compromises the safety of the elderly population. To address this, there's a need for an intelligent fall detection algorithm leveraging IoT technology. This algorithm should enhance accuracy through advanced techniques while seamlessly integrating with IoT infrastructure for real-time monitoring and timely notifications to caregivers and healthcare providers.</a:t>
            </a:r>
            <a:endParaRPr sz="2000" dirty="0"/>
          </a:p>
          <a:p>
            <a:pPr marL="228600" lvl="0" indent="-139700" algn="just" rtl="0">
              <a:lnSpc>
                <a:spcPct val="150000"/>
              </a:lnSpc>
              <a:spcBef>
                <a:spcPts val="1000"/>
              </a:spcBef>
              <a:spcAft>
                <a:spcPts val="0"/>
              </a:spcAft>
              <a:buClr>
                <a:schemeClr val="dk1"/>
              </a:buClr>
              <a:buSzPts val="1400"/>
              <a:buNone/>
            </a:pPr>
            <a:endParaRPr sz="20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7"/>
          <p:cNvPicPr preferRelativeResize="0"/>
          <p:nvPr/>
        </p:nvPicPr>
        <p:blipFill rotWithShape="1">
          <a:blip r:embed="rId3">
            <a:alphaModFix amt="12000"/>
          </a:blip>
          <a:srcRect/>
          <a:stretch/>
        </p:blipFill>
        <p:spPr>
          <a:xfrm>
            <a:off x="3181350" y="658956"/>
            <a:ext cx="5438775" cy="5265593"/>
          </a:xfrm>
          <a:prstGeom prst="rect">
            <a:avLst/>
          </a:prstGeom>
          <a:noFill/>
          <a:ln>
            <a:noFill/>
          </a:ln>
        </p:spPr>
      </p:pic>
      <p:pic>
        <p:nvPicPr>
          <p:cNvPr id="127" name="Google Shape;127;p17"/>
          <p:cNvPicPr preferRelativeResize="0"/>
          <p:nvPr/>
        </p:nvPicPr>
        <p:blipFill rotWithShape="1">
          <a:blip r:embed="rId3">
            <a:alphaModFix/>
          </a:blip>
          <a:srcRect/>
          <a:stretch/>
        </p:blipFill>
        <p:spPr>
          <a:xfrm>
            <a:off x="11068050" y="135083"/>
            <a:ext cx="1001901" cy="988868"/>
          </a:xfrm>
          <a:prstGeom prst="rect">
            <a:avLst/>
          </a:prstGeom>
          <a:noFill/>
          <a:ln>
            <a:noFill/>
          </a:ln>
        </p:spPr>
      </p:pic>
      <p:sp>
        <p:nvSpPr>
          <p:cNvPr id="128" name="Google Shape;128;p17"/>
          <p:cNvSpPr/>
          <p:nvPr/>
        </p:nvSpPr>
        <p:spPr>
          <a:xfrm flipH="1">
            <a:off x="219075" y="419101"/>
            <a:ext cx="10763967" cy="253318"/>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129" name="Google Shape;129;p17"/>
          <p:cNvCxnSpPr/>
          <p:nvPr/>
        </p:nvCxnSpPr>
        <p:spPr>
          <a:xfrm>
            <a:off x="11727668" y="1225362"/>
            <a:ext cx="0" cy="5338271"/>
          </a:xfrm>
          <a:prstGeom prst="straightConnector1">
            <a:avLst/>
          </a:prstGeom>
          <a:noFill/>
          <a:ln w="9525" cap="flat" cmpd="sng">
            <a:solidFill>
              <a:srgbClr val="C00000"/>
            </a:solidFill>
            <a:prstDash val="solid"/>
            <a:miter lim="800000"/>
            <a:headEnd type="none" w="sm" len="sm"/>
            <a:tailEnd type="none" w="sm" len="sm"/>
          </a:ln>
        </p:spPr>
      </p:cxnSp>
      <p:sp>
        <p:nvSpPr>
          <p:cNvPr id="130" name="Google Shape;130;p17"/>
          <p:cNvSpPr txBox="1">
            <a:spLocks noGrp="1"/>
          </p:cNvSpPr>
          <p:nvPr>
            <p:ph type="title"/>
          </p:nvPr>
        </p:nvSpPr>
        <p:spPr>
          <a:xfrm>
            <a:off x="584405" y="323271"/>
            <a:ext cx="5215262" cy="14224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Need</a:t>
            </a:r>
            <a:endParaRPr/>
          </a:p>
        </p:txBody>
      </p:sp>
      <p:sp>
        <p:nvSpPr>
          <p:cNvPr id="131" name="Google Shape;131;p17"/>
          <p:cNvSpPr txBox="1">
            <a:spLocks noGrp="1"/>
          </p:cNvSpPr>
          <p:nvPr>
            <p:ph type="body" idx="1"/>
          </p:nvPr>
        </p:nvSpPr>
        <p:spPr>
          <a:xfrm>
            <a:off x="477931" y="1495715"/>
            <a:ext cx="10643471" cy="4306495"/>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Early detection and rapid response</a:t>
            </a:r>
            <a:endParaRPr/>
          </a:p>
          <a:p>
            <a:pPr marL="228600" lvl="0" indent="-228600" algn="just" rtl="0">
              <a:lnSpc>
                <a:spcPct val="10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Independence and quality of life</a:t>
            </a:r>
            <a:endParaRPr/>
          </a:p>
          <a:p>
            <a:pPr marL="228600" lvl="0" indent="-228600" algn="just" rtl="0">
              <a:lnSpc>
                <a:spcPct val="10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Peace of mind for caregivers</a:t>
            </a:r>
            <a:endParaRPr sz="2000"/>
          </a:p>
          <a:p>
            <a:pPr marL="228600" lvl="0" indent="-228600" algn="just" rtl="0">
              <a:lnSpc>
                <a:spcPct val="10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Reduced healthcare cost</a:t>
            </a:r>
            <a:endParaRPr sz="2000"/>
          </a:p>
          <a:p>
            <a:pPr marL="228600" lvl="0" indent="-228600" algn="just" rtl="0">
              <a:lnSpc>
                <a:spcPct val="10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Prevention of secondary complications</a:t>
            </a:r>
            <a:endParaRPr/>
          </a:p>
          <a:p>
            <a:pPr marL="228600" lvl="0" indent="-228600" algn="just" rtl="0">
              <a:lnSpc>
                <a:spcPct val="10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Support for aging population</a:t>
            </a:r>
            <a:endParaRPr/>
          </a:p>
        </p:txBody>
      </p:sp>
      <p:pic>
        <p:nvPicPr>
          <p:cNvPr id="132" name="Google Shape;132;p17"/>
          <p:cNvPicPr preferRelativeResize="0"/>
          <p:nvPr/>
        </p:nvPicPr>
        <p:blipFill>
          <a:blip r:embed="rId4">
            <a:alphaModFix/>
          </a:blip>
          <a:stretch>
            <a:fillRect/>
          </a:stretch>
        </p:blipFill>
        <p:spPr>
          <a:xfrm>
            <a:off x="5371450" y="2399175"/>
            <a:ext cx="5749950" cy="3603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8"/>
          <p:cNvPicPr preferRelativeResize="0"/>
          <p:nvPr/>
        </p:nvPicPr>
        <p:blipFill rotWithShape="1">
          <a:blip r:embed="rId3">
            <a:alphaModFix amt="12000"/>
          </a:blip>
          <a:srcRect/>
          <a:stretch/>
        </p:blipFill>
        <p:spPr>
          <a:xfrm>
            <a:off x="3181350" y="658956"/>
            <a:ext cx="5438775" cy="5265593"/>
          </a:xfrm>
          <a:prstGeom prst="rect">
            <a:avLst/>
          </a:prstGeom>
          <a:noFill/>
          <a:ln>
            <a:noFill/>
          </a:ln>
        </p:spPr>
      </p:pic>
      <p:pic>
        <p:nvPicPr>
          <p:cNvPr id="138" name="Google Shape;138;p18"/>
          <p:cNvPicPr preferRelativeResize="0"/>
          <p:nvPr/>
        </p:nvPicPr>
        <p:blipFill rotWithShape="1">
          <a:blip r:embed="rId3">
            <a:alphaModFix/>
          </a:blip>
          <a:srcRect/>
          <a:stretch/>
        </p:blipFill>
        <p:spPr>
          <a:xfrm>
            <a:off x="11068050" y="135083"/>
            <a:ext cx="1001901" cy="988868"/>
          </a:xfrm>
          <a:prstGeom prst="rect">
            <a:avLst/>
          </a:prstGeom>
          <a:noFill/>
          <a:ln>
            <a:noFill/>
          </a:ln>
        </p:spPr>
      </p:pic>
      <p:sp>
        <p:nvSpPr>
          <p:cNvPr id="139" name="Google Shape;139;p18"/>
          <p:cNvSpPr/>
          <p:nvPr/>
        </p:nvSpPr>
        <p:spPr>
          <a:xfrm flipH="1">
            <a:off x="219075" y="419101"/>
            <a:ext cx="10763967" cy="253318"/>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140" name="Google Shape;140;p18"/>
          <p:cNvCxnSpPr/>
          <p:nvPr/>
        </p:nvCxnSpPr>
        <p:spPr>
          <a:xfrm>
            <a:off x="11727668" y="1225362"/>
            <a:ext cx="0" cy="5338271"/>
          </a:xfrm>
          <a:prstGeom prst="straightConnector1">
            <a:avLst/>
          </a:prstGeom>
          <a:noFill/>
          <a:ln w="9525" cap="flat" cmpd="sng">
            <a:solidFill>
              <a:srgbClr val="C00000"/>
            </a:solidFill>
            <a:prstDash val="solid"/>
            <a:miter lim="800000"/>
            <a:headEnd type="none" w="sm" len="sm"/>
            <a:tailEnd type="none" w="sm" len="sm"/>
          </a:ln>
        </p:spPr>
      </p:cxnSp>
      <p:sp>
        <p:nvSpPr>
          <p:cNvPr id="141" name="Google Shape;141;p18"/>
          <p:cNvSpPr txBox="1">
            <a:spLocks noGrp="1"/>
          </p:cNvSpPr>
          <p:nvPr>
            <p:ph type="title"/>
          </p:nvPr>
        </p:nvSpPr>
        <p:spPr>
          <a:xfrm>
            <a:off x="584405" y="323271"/>
            <a:ext cx="5215262" cy="14224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Methodology</a:t>
            </a:r>
            <a:endParaRPr/>
          </a:p>
        </p:txBody>
      </p:sp>
      <p:sp>
        <p:nvSpPr>
          <p:cNvPr id="142" name="Google Shape;142;p18"/>
          <p:cNvSpPr txBox="1">
            <a:spLocks noGrp="1"/>
          </p:cNvSpPr>
          <p:nvPr>
            <p:ph type="body" idx="1"/>
          </p:nvPr>
        </p:nvSpPr>
        <p:spPr>
          <a:xfrm>
            <a:off x="477931" y="1495715"/>
            <a:ext cx="10643471" cy="4306495"/>
          </a:xfrm>
          <a:prstGeom prst="rect">
            <a:avLst/>
          </a:prstGeom>
          <a:noFill/>
          <a:ln>
            <a:noFill/>
          </a:ln>
        </p:spPr>
        <p:txBody>
          <a:bodyPr spcFirstLastPara="1" wrap="square" lIns="91425" tIns="45700" rIns="91425" bIns="45700" anchor="t" anchorCtr="0">
            <a:noAutofit/>
          </a:bodyPr>
          <a:lstStyle/>
          <a:p>
            <a:pPr marL="228600" lvl="0" indent="-228600" algn="just" rtl="0">
              <a:lnSpc>
                <a:spcPct val="100000"/>
              </a:lnSpc>
              <a:spcBef>
                <a:spcPts val="0"/>
              </a:spcBef>
              <a:spcAft>
                <a:spcPts val="0"/>
              </a:spcAft>
              <a:buClr>
                <a:schemeClr val="dk1"/>
              </a:buClr>
              <a:buSzPts val="2000"/>
              <a:buChar char="•"/>
            </a:pPr>
            <a:r>
              <a:rPr lang="en-US" sz="2000" dirty="0">
                <a:latin typeface="Times New Roman"/>
                <a:ea typeface="Times New Roman"/>
                <a:cs typeface="Times New Roman"/>
                <a:sym typeface="Times New Roman"/>
              </a:rPr>
              <a:t>Problem Analysis</a:t>
            </a:r>
            <a:endParaRPr lang="en-US" sz="2000" dirty="0"/>
          </a:p>
          <a:p>
            <a:pPr marL="228600" lvl="0" indent="-228600" algn="just" rtl="0">
              <a:lnSpc>
                <a:spcPct val="10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Sensor Selection and placement</a:t>
            </a:r>
            <a:endParaRPr lang="en-US" sz="2000" dirty="0"/>
          </a:p>
          <a:p>
            <a:pPr marL="228600" lvl="0" indent="-228600" algn="just" rtl="0">
              <a:lnSpc>
                <a:spcPct val="10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Data Collection</a:t>
            </a:r>
            <a:endParaRPr sz="2000" dirty="0"/>
          </a:p>
          <a:p>
            <a:pPr marL="228600" lvl="0" indent="-228600" algn="just" rtl="0">
              <a:lnSpc>
                <a:spcPct val="10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Data Preprocessing</a:t>
            </a:r>
            <a:endParaRPr sz="2000" dirty="0"/>
          </a:p>
          <a:p>
            <a:pPr marL="228600" lvl="0" indent="-228600" algn="just" rtl="0">
              <a:lnSpc>
                <a:spcPct val="10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Algorithm Development</a:t>
            </a:r>
            <a:endParaRPr sz="2000" dirty="0"/>
          </a:p>
          <a:p>
            <a:pPr marL="228600" lvl="0" indent="-228600" algn="just" rtl="0">
              <a:lnSpc>
                <a:spcPct val="10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Real-time Monitoring and Alerting</a:t>
            </a:r>
            <a:endParaRPr sz="2000" dirty="0"/>
          </a:p>
          <a:p>
            <a:pPr marL="228600" lvl="0" indent="-228600" algn="just" rtl="0">
              <a:lnSpc>
                <a:spcPct val="10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User Evaluation</a:t>
            </a:r>
            <a:endParaRPr sz="2000" dirty="0"/>
          </a:p>
          <a:p>
            <a:pPr marL="228600" lvl="0" indent="-228600" algn="just" rtl="0">
              <a:lnSpc>
                <a:spcPct val="10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Performance Evaluation</a:t>
            </a:r>
            <a:endParaRPr sz="2000" dirty="0"/>
          </a:p>
          <a:p>
            <a:pPr marL="228600" lvl="0" indent="-228600" algn="just" rtl="0">
              <a:lnSpc>
                <a:spcPct val="10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Deployment and Long-term Evaluation</a:t>
            </a:r>
            <a:endParaRPr sz="2000" dirty="0"/>
          </a:p>
        </p:txBody>
      </p:sp>
      <p:pic>
        <p:nvPicPr>
          <p:cNvPr id="143" name="Google Shape;143;p18"/>
          <p:cNvPicPr preferRelativeResize="0"/>
          <p:nvPr/>
        </p:nvPicPr>
        <p:blipFill>
          <a:blip r:embed="rId4">
            <a:alphaModFix/>
          </a:blip>
          <a:stretch>
            <a:fillRect/>
          </a:stretch>
        </p:blipFill>
        <p:spPr>
          <a:xfrm>
            <a:off x="4875750" y="2257576"/>
            <a:ext cx="6524625" cy="212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21"/>
          <p:cNvPicPr preferRelativeResize="0"/>
          <p:nvPr/>
        </p:nvPicPr>
        <p:blipFill rotWithShape="1">
          <a:blip r:embed="rId3">
            <a:alphaModFix amt="12000"/>
          </a:blip>
          <a:srcRect/>
          <a:stretch/>
        </p:blipFill>
        <p:spPr>
          <a:xfrm>
            <a:off x="3181350" y="658956"/>
            <a:ext cx="5438776" cy="5265593"/>
          </a:xfrm>
          <a:prstGeom prst="rect">
            <a:avLst/>
          </a:prstGeom>
          <a:noFill/>
          <a:ln>
            <a:noFill/>
          </a:ln>
        </p:spPr>
      </p:pic>
      <p:pic>
        <p:nvPicPr>
          <p:cNvPr id="170" name="Google Shape;170;p21"/>
          <p:cNvPicPr preferRelativeResize="0"/>
          <p:nvPr/>
        </p:nvPicPr>
        <p:blipFill rotWithShape="1">
          <a:blip r:embed="rId3">
            <a:alphaModFix/>
          </a:blip>
          <a:srcRect/>
          <a:stretch/>
        </p:blipFill>
        <p:spPr>
          <a:xfrm>
            <a:off x="11068050" y="135083"/>
            <a:ext cx="1001902" cy="988868"/>
          </a:xfrm>
          <a:prstGeom prst="rect">
            <a:avLst/>
          </a:prstGeom>
          <a:noFill/>
          <a:ln>
            <a:noFill/>
          </a:ln>
        </p:spPr>
      </p:pic>
      <p:sp>
        <p:nvSpPr>
          <p:cNvPr id="171" name="Google Shape;171;p21"/>
          <p:cNvSpPr/>
          <p:nvPr/>
        </p:nvSpPr>
        <p:spPr>
          <a:xfrm flipH="1">
            <a:off x="209338" y="419101"/>
            <a:ext cx="10773704" cy="253200"/>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172" name="Google Shape;172;p21"/>
          <p:cNvCxnSpPr/>
          <p:nvPr/>
        </p:nvCxnSpPr>
        <p:spPr>
          <a:xfrm>
            <a:off x="11727668" y="1225362"/>
            <a:ext cx="0" cy="5338200"/>
          </a:xfrm>
          <a:prstGeom prst="straightConnector1">
            <a:avLst/>
          </a:prstGeom>
          <a:noFill/>
          <a:ln w="9525" cap="flat" cmpd="sng">
            <a:solidFill>
              <a:srgbClr val="C00000"/>
            </a:solidFill>
            <a:prstDash val="solid"/>
            <a:miter lim="800000"/>
            <a:headEnd type="none" w="sm" len="sm"/>
            <a:tailEnd type="none" w="sm" len="sm"/>
          </a:ln>
        </p:spPr>
      </p:cxnSp>
      <p:sp>
        <p:nvSpPr>
          <p:cNvPr id="173" name="Google Shape;173;p21"/>
          <p:cNvSpPr txBox="1">
            <a:spLocks noGrp="1"/>
          </p:cNvSpPr>
          <p:nvPr>
            <p:ph type="title"/>
          </p:nvPr>
        </p:nvSpPr>
        <p:spPr>
          <a:xfrm>
            <a:off x="584401" y="323275"/>
            <a:ext cx="9650100" cy="142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IoT-based Fall Monitoring system</a:t>
            </a:r>
            <a:endParaRPr/>
          </a:p>
        </p:txBody>
      </p:sp>
      <p:sp>
        <p:nvSpPr>
          <p:cNvPr id="174" name="Google Shape;174;p21"/>
          <p:cNvSpPr txBox="1">
            <a:spLocks noGrp="1"/>
          </p:cNvSpPr>
          <p:nvPr>
            <p:ph type="body" idx="1"/>
          </p:nvPr>
        </p:nvSpPr>
        <p:spPr>
          <a:xfrm>
            <a:off x="698125" y="1792625"/>
            <a:ext cx="10643400" cy="4770900"/>
          </a:xfrm>
          <a:prstGeom prst="rect">
            <a:avLst/>
          </a:prstGeom>
          <a:noFill/>
          <a:ln>
            <a:noFill/>
          </a:ln>
        </p:spPr>
        <p:txBody>
          <a:bodyPr spcFirstLastPara="1" wrap="square" lIns="91425" tIns="45700" rIns="91425" bIns="45700" anchor="t" anchorCtr="0">
            <a:noAutofit/>
          </a:bodyPr>
          <a:lstStyle/>
          <a:p>
            <a:pPr marL="0" lvl="0" indent="0" algn="just" rtl="0">
              <a:lnSpc>
                <a:spcPct val="80000"/>
              </a:lnSpc>
              <a:spcBef>
                <a:spcPts val="1000"/>
              </a:spcBef>
              <a:spcAft>
                <a:spcPts val="0"/>
              </a:spcAft>
              <a:buClr>
                <a:schemeClr val="dk1"/>
              </a:buClr>
              <a:buSzPts val="688"/>
              <a:buFont typeface="Arial"/>
              <a:buNone/>
            </a:pPr>
            <a:r>
              <a:rPr lang="en-US" sz="2000" b="1" dirty="0">
                <a:latin typeface="Times New Roman"/>
                <a:ea typeface="Times New Roman"/>
                <a:cs typeface="Times New Roman"/>
                <a:sym typeface="Times New Roman"/>
              </a:rPr>
              <a:t>SENSOR SELECTION AND PLACEMENT:</a:t>
            </a:r>
            <a:endParaRPr sz="2000" b="1" dirty="0">
              <a:latin typeface="Times New Roman"/>
              <a:ea typeface="Times New Roman"/>
              <a:cs typeface="Times New Roman"/>
              <a:sym typeface="Times New Roman"/>
            </a:endParaRPr>
          </a:p>
          <a:p>
            <a:pPr marL="457200" lvl="0" indent="-355600" algn="just" rtl="0">
              <a:lnSpc>
                <a:spcPct val="115000"/>
              </a:lnSpc>
              <a:spcBef>
                <a:spcPts val="1000"/>
              </a:spcBef>
              <a:spcAft>
                <a:spcPts val="0"/>
              </a:spcAft>
              <a:buSzPts val="2000"/>
              <a:buFont typeface="Times New Roman"/>
              <a:buChar char="•"/>
            </a:pPr>
            <a:r>
              <a:rPr lang="en-US" sz="2000" b="1" dirty="0">
                <a:latin typeface="Times New Roman"/>
                <a:ea typeface="Times New Roman"/>
                <a:cs typeface="Times New Roman"/>
                <a:sym typeface="Times New Roman"/>
              </a:rPr>
              <a:t>Sensor selection:</a:t>
            </a:r>
            <a:endParaRPr sz="2000" b="1"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AutoNum type="arabicPeriod"/>
            </a:pPr>
            <a:r>
              <a:rPr lang="en-US" sz="2000" dirty="0">
                <a:latin typeface="Times New Roman"/>
                <a:ea typeface="Times New Roman"/>
                <a:cs typeface="Times New Roman"/>
                <a:sym typeface="Times New Roman"/>
              </a:rPr>
              <a:t>Tri-axial accelerometer</a:t>
            </a:r>
            <a:endParaRPr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AutoNum type="arabicPeriod"/>
            </a:pPr>
            <a:r>
              <a:rPr lang="en-US" sz="2000" dirty="0">
                <a:latin typeface="Times New Roman"/>
                <a:ea typeface="Times New Roman"/>
                <a:cs typeface="Times New Roman"/>
                <a:sym typeface="Times New Roman"/>
              </a:rPr>
              <a:t>Gyroscope</a:t>
            </a:r>
            <a:endParaRPr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AutoNum type="arabicPeriod"/>
            </a:pPr>
            <a:r>
              <a:rPr lang="en-US" sz="2000" dirty="0">
                <a:latin typeface="Times New Roman"/>
                <a:ea typeface="Times New Roman"/>
                <a:cs typeface="Times New Roman"/>
                <a:sym typeface="Times New Roman"/>
              </a:rPr>
              <a:t>Barometer (optional)</a:t>
            </a:r>
            <a:endParaRPr sz="2000" dirty="0">
              <a:latin typeface="Times New Roman"/>
              <a:ea typeface="Times New Roman"/>
              <a:cs typeface="Times New Roman"/>
              <a:sym typeface="Times New Roman"/>
            </a:endParaRPr>
          </a:p>
          <a:p>
            <a:pPr marL="0" lvl="0" indent="0" algn="just" rtl="0">
              <a:lnSpc>
                <a:spcPct val="115000"/>
              </a:lnSpc>
              <a:spcBef>
                <a:spcPts val="1000"/>
              </a:spcBef>
              <a:spcAft>
                <a:spcPts val="0"/>
              </a:spcAft>
              <a:buSzPts val="688"/>
              <a:buNone/>
            </a:pPr>
            <a:endParaRPr sz="2000" dirty="0">
              <a:latin typeface="Times New Roman"/>
              <a:ea typeface="Times New Roman"/>
              <a:cs typeface="Times New Roman"/>
              <a:sym typeface="Times New Roman"/>
            </a:endParaRPr>
          </a:p>
          <a:p>
            <a:pPr marL="0" lvl="0" indent="0" algn="just" rtl="0">
              <a:lnSpc>
                <a:spcPct val="115000"/>
              </a:lnSpc>
              <a:spcBef>
                <a:spcPts val="1000"/>
              </a:spcBef>
              <a:spcAft>
                <a:spcPts val="0"/>
              </a:spcAft>
              <a:buSzPts val="688"/>
              <a:buNone/>
            </a:pPr>
            <a:endParaRPr sz="2000" dirty="0">
              <a:latin typeface="Times New Roman"/>
              <a:ea typeface="Times New Roman"/>
              <a:cs typeface="Times New Roman"/>
              <a:sym typeface="Times New Roman"/>
            </a:endParaRPr>
          </a:p>
          <a:p>
            <a:pPr marL="0" lvl="0" indent="0" algn="just" rtl="0">
              <a:lnSpc>
                <a:spcPct val="115000"/>
              </a:lnSpc>
              <a:spcBef>
                <a:spcPts val="1000"/>
              </a:spcBef>
              <a:spcAft>
                <a:spcPts val="0"/>
              </a:spcAft>
              <a:buSzPts val="688"/>
              <a:buNone/>
            </a:pPr>
            <a:endParaRPr sz="2000" dirty="0">
              <a:latin typeface="Times New Roman"/>
              <a:ea typeface="Times New Roman"/>
              <a:cs typeface="Times New Roman"/>
              <a:sym typeface="Times New Roman"/>
            </a:endParaRPr>
          </a:p>
          <a:p>
            <a:pPr marL="0" lvl="0" indent="0" algn="just" rtl="0">
              <a:lnSpc>
                <a:spcPct val="115000"/>
              </a:lnSpc>
              <a:spcBef>
                <a:spcPts val="1000"/>
              </a:spcBef>
              <a:spcAft>
                <a:spcPts val="0"/>
              </a:spcAft>
              <a:buSzPts val="688"/>
              <a:buNone/>
            </a:pPr>
            <a:endParaRPr sz="2000" dirty="0">
              <a:latin typeface="Times New Roman"/>
              <a:ea typeface="Times New Roman"/>
              <a:cs typeface="Times New Roman"/>
              <a:sym typeface="Times New Roman"/>
            </a:endParaRPr>
          </a:p>
          <a:p>
            <a:pPr marL="0" lvl="0" indent="0" algn="just" rtl="0">
              <a:lnSpc>
                <a:spcPct val="115000"/>
              </a:lnSpc>
              <a:spcBef>
                <a:spcPts val="1000"/>
              </a:spcBef>
              <a:spcAft>
                <a:spcPts val="0"/>
              </a:spcAft>
              <a:buSzPts val="688"/>
              <a:buNone/>
            </a:pPr>
            <a:endParaRPr sz="2000" dirty="0">
              <a:latin typeface="Times New Roman"/>
              <a:ea typeface="Times New Roman"/>
              <a:cs typeface="Times New Roman"/>
              <a:sym typeface="Times New Roman"/>
            </a:endParaRPr>
          </a:p>
          <a:p>
            <a:pPr marL="0" indent="0" algn="just">
              <a:lnSpc>
                <a:spcPct val="115000"/>
              </a:lnSpc>
              <a:buSzPts val="688"/>
              <a:buNone/>
            </a:pPr>
            <a:r>
              <a:rPr lang="en-US" sz="2000" dirty="0">
                <a:latin typeface="Times New Roman"/>
                <a:ea typeface="Times New Roman"/>
                <a:cs typeface="Times New Roman"/>
                <a:sym typeface="Times New Roman"/>
              </a:rPr>
              <a:t>        MPU-6050  Tri-axial gyroscope accelerometer                  </a:t>
            </a:r>
            <a:r>
              <a:rPr lang="en-IN" sz="1400" b="1" i="0" dirty="0" err="1">
                <a:solidFill>
                  <a:srgbClr val="000000"/>
                </a:solidFill>
                <a:effectLst/>
                <a:highlight>
                  <a:srgbClr val="FFFFFF"/>
                </a:highlight>
                <a:latin typeface="Arial" panose="020B0604020202020204" pitchFamily="34" charset="0"/>
              </a:rPr>
              <a:t>CentIoT</a:t>
            </a:r>
            <a:r>
              <a:rPr lang="en-IN" sz="1400" b="1" i="0" dirty="0">
                <a:solidFill>
                  <a:srgbClr val="000000"/>
                </a:solidFill>
                <a:effectLst/>
                <a:highlight>
                  <a:srgbClr val="FFFFFF"/>
                </a:highlight>
                <a:latin typeface="Arial" panose="020B0604020202020204" pitchFamily="34" charset="0"/>
              </a:rPr>
              <a:t>- BMP180</a:t>
            </a:r>
            <a:r>
              <a:rPr lang="en-US" sz="2000" dirty="0">
                <a:latin typeface="Times New Roman"/>
                <a:ea typeface="Times New Roman"/>
                <a:cs typeface="Times New Roman"/>
                <a:sym typeface="Times New Roman"/>
              </a:rPr>
              <a:t>  Barometric sensors</a:t>
            </a:r>
          </a:p>
        </p:txBody>
      </p:sp>
      <p:pic>
        <p:nvPicPr>
          <p:cNvPr id="175" name="Google Shape;175;p21"/>
          <p:cNvPicPr preferRelativeResize="0"/>
          <p:nvPr/>
        </p:nvPicPr>
        <p:blipFill>
          <a:blip r:embed="rId4">
            <a:alphaModFix/>
          </a:blip>
          <a:stretch>
            <a:fillRect/>
          </a:stretch>
        </p:blipFill>
        <p:spPr>
          <a:xfrm>
            <a:off x="1941875" y="3861423"/>
            <a:ext cx="2823775" cy="2168675"/>
          </a:xfrm>
          <a:prstGeom prst="rect">
            <a:avLst/>
          </a:prstGeom>
          <a:noFill/>
          <a:ln>
            <a:noFill/>
          </a:ln>
        </p:spPr>
      </p:pic>
      <p:pic>
        <p:nvPicPr>
          <p:cNvPr id="176" name="Google Shape;176;p21"/>
          <p:cNvPicPr preferRelativeResize="0"/>
          <p:nvPr/>
        </p:nvPicPr>
        <p:blipFill>
          <a:blip r:embed="rId5">
            <a:alphaModFix/>
          </a:blip>
          <a:stretch>
            <a:fillRect/>
          </a:stretch>
        </p:blipFill>
        <p:spPr>
          <a:xfrm>
            <a:off x="7312625" y="3931400"/>
            <a:ext cx="2921875" cy="226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0"/>
          <p:cNvPicPr preferRelativeResize="0"/>
          <p:nvPr/>
        </p:nvPicPr>
        <p:blipFill rotWithShape="1">
          <a:blip r:embed="rId3">
            <a:alphaModFix amt="12000"/>
          </a:blip>
          <a:srcRect/>
          <a:stretch/>
        </p:blipFill>
        <p:spPr>
          <a:xfrm>
            <a:off x="3181350" y="658956"/>
            <a:ext cx="5438776" cy="5265593"/>
          </a:xfrm>
          <a:prstGeom prst="rect">
            <a:avLst/>
          </a:prstGeom>
          <a:noFill/>
          <a:ln>
            <a:noFill/>
          </a:ln>
        </p:spPr>
      </p:pic>
      <p:pic>
        <p:nvPicPr>
          <p:cNvPr id="159" name="Google Shape;159;p20"/>
          <p:cNvPicPr preferRelativeResize="0"/>
          <p:nvPr/>
        </p:nvPicPr>
        <p:blipFill rotWithShape="1">
          <a:blip r:embed="rId3">
            <a:alphaModFix/>
          </a:blip>
          <a:srcRect/>
          <a:stretch/>
        </p:blipFill>
        <p:spPr>
          <a:xfrm>
            <a:off x="11068050" y="135083"/>
            <a:ext cx="1001902" cy="988868"/>
          </a:xfrm>
          <a:prstGeom prst="rect">
            <a:avLst/>
          </a:prstGeom>
          <a:noFill/>
          <a:ln>
            <a:noFill/>
          </a:ln>
        </p:spPr>
      </p:pic>
      <p:sp>
        <p:nvSpPr>
          <p:cNvPr id="160" name="Google Shape;160;p20"/>
          <p:cNvSpPr/>
          <p:nvPr/>
        </p:nvSpPr>
        <p:spPr>
          <a:xfrm flipH="1">
            <a:off x="209338" y="419101"/>
            <a:ext cx="10773704" cy="253200"/>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161" name="Google Shape;161;p20"/>
          <p:cNvCxnSpPr/>
          <p:nvPr/>
        </p:nvCxnSpPr>
        <p:spPr>
          <a:xfrm>
            <a:off x="11727668" y="1225362"/>
            <a:ext cx="0" cy="5338200"/>
          </a:xfrm>
          <a:prstGeom prst="straightConnector1">
            <a:avLst/>
          </a:prstGeom>
          <a:noFill/>
          <a:ln w="9525" cap="flat" cmpd="sng">
            <a:solidFill>
              <a:srgbClr val="C00000"/>
            </a:solidFill>
            <a:prstDash val="solid"/>
            <a:miter lim="800000"/>
            <a:headEnd type="none" w="sm" len="sm"/>
            <a:tailEnd type="none" w="sm" len="sm"/>
          </a:ln>
        </p:spPr>
      </p:cxnSp>
      <p:sp>
        <p:nvSpPr>
          <p:cNvPr id="162" name="Google Shape;162;p20"/>
          <p:cNvSpPr txBox="1">
            <a:spLocks noGrp="1"/>
          </p:cNvSpPr>
          <p:nvPr>
            <p:ph type="title"/>
          </p:nvPr>
        </p:nvSpPr>
        <p:spPr>
          <a:xfrm>
            <a:off x="584401" y="323275"/>
            <a:ext cx="9650100" cy="142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IoT-based Fall Monitoring system</a:t>
            </a:r>
            <a:endParaRPr/>
          </a:p>
        </p:txBody>
      </p:sp>
      <p:sp>
        <p:nvSpPr>
          <p:cNvPr id="163" name="Google Shape;163;p20"/>
          <p:cNvSpPr txBox="1">
            <a:spLocks noGrp="1"/>
          </p:cNvSpPr>
          <p:nvPr>
            <p:ph type="body" idx="1"/>
          </p:nvPr>
        </p:nvSpPr>
        <p:spPr>
          <a:xfrm>
            <a:off x="698125" y="1792625"/>
            <a:ext cx="10643400" cy="4770900"/>
          </a:xfrm>
          <a:prstGeom prst="rect">
            <a:avLst/>
          </a:prstGeom>
          <a:noFill/>
          <a:ln>
            <a:noFill/>
          </a:ln>
        </p:spPr>
        <p:txBody>
          <a:bodyPr spcFirstLastPara="1" wrap="square" lIns="91425" tIns="45700" rIns="91425" bIns="45700" anchor="t" anchorCtr="0">
            <a:noAutofit/>
          </a:bodyPr>
          <a:lstStyle/>
          <a:p>
            <a:pPr marL="444500" lvl="0" algn="just" rtl="0">
              <a:lnSpc>
                <a:spcPct val="115000"/>
              </a:lnSpc>
              <a:spcBef>
                <a:spcPts val="1000"/>
              </a:spcBef>
              <a:spcAft>
                <a:spcPts val="0"/>
              </a:spcAft>
              <a:buSzPts val="2000"/>
              <a:buFont typeface="Arial" panose="020B0604020202020204" pitchFamily="34" charset="0"/>
              <a:buChar char="•"/>
            </a:pPr>
            <a:r>
              <a:rPr lang="en-US" sz="2000" b="1" dirty="0">
                <a:latin typeface="Times New Roman"/>
                <a:ea typeface="Times New Roman"/>
                <a:cs typeface="Times New Roman"/>
                <a:sym typeface="Times New Roman"/>
              </a:rPr>
              <a:t>Sensor Placement Strategy:</a:t>
            </a:r>
            <a:endParaRPr sz="2000" b="1"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AutoNum type="arabicPeriod"/>
            </a:pPr>
            <a:r>
              <a:rPr lang="en-US" sz="2000" dirty="0">
                <a:latin typeface="Times New Roman"/>
                <a:ea typeface="Times New Roman"/>
                <a:cs typeface="Times New Roman"/>
                <a:sym typeface="Times New Roman"/>
              </a:rPr>
              <a:t>Primary Location (choose one or two):</a:t>
            </a:r>
            <a:endParaRPr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Waist</a:t>
            </a:r>
            <a:endParaRPr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Wrist</a:t>
            </a:r>
            <a:endParaRPr sz="2000" dirty="0">
              <a:latin typeface="Times New Roman"/>
              <a:ea typeface="Times New Roman"/>
              <a:cs typeface="Times New Roman"/>
              <a:sym typeface="Times New Roman"/>
            </a:endParaRPr>
          </a:p>
          <a:p>
            <a:pPr marL="101600" lvl="0" indent="0" algn="just" rtl="0">
              <a:lnSpc>
                <a:spcPct val="115000"/>
              </a:lnSpc>
              <a:spcBef>
                <a:spcPts val="0"/>
              </a:spcBef>
              <a:spcAft>
                <a:spcPts val="0"/>
              </a:spcAft>
              <a:buSzPts val="2000"/>
              <a:buNone/>
            </a:pPr>
            <a:r>
              <a:rPr lang="en-US" sz="2000" dirty="0">
                <a:latin typeface="Times New Roman"/>
                <a:ea typeface="Times New Roman"/>
                <a:cs typeface="Times New Roman"/>
                <a:sym typeface="Times New Roman"/>
              </a:rPr>
              <a:t>2.  Secondary Location (optional):</a:t>
            </a:r>
            <a:endParaRPr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Ankle</a:t>
            </a:r>
            <a:endParaRPr sz="2000" dirty="0">
              <a:latin typeface="Times New Roman"/>
              <a:ea typeface="Times New Roman"/>
              <a:cs typeface="Times New Roman"/>
              <a:sym typeface="Times New Roman"/>
            </a:endParaRPr>
          </a:p>
          <a:p>
            <a:pPr marL="457200" lvl="0" indent="0" algn="just" rtl="0">
              <a:lnSpc>
                <a:spcPct val="115000"/>
              </a:lnSpc>
              <a:spcBef>
                <a:spcPts val="1000"/>
              </a:spcBef>
              <a:spcAft>
                <a:spcPts val="0"/>
              </a:spcAft>
              <a:buNone/>
            </a:pPr>
            <a:endParaRPr sz="1950" dirty="0">
              <a:latin typeface="Times New Roman"/>
              <a:ea typeface="Times New Roman"/>
              <a:cs typeface="Times New Roman"/>
              <a:sym typeface="Times New Roman"/>
            </a:endParaRPr>
          </a:p>
          <a:p>
            <a:pPr marL="457200" lvl="0" indent="-355600" algn="just" rtl="0">
              <a:lnSpc>
                <a:spcPct val="115000"/>
              </a:lnSpc>
              <a:spcBef>
                <a:spcPts val="1000"/>
              </a:spcBef>
              <a:spcAft>
                <a:spcPts val="0"/>
              </a:spcAft>
              <a:buSzPts val="2000"/>
              <a:buFont typeface="Times New Roman"/>
              <a:buChar char="•"/>
            </a:pPr>
            <a:r>
              <a:rPr lang="en-US" sz="2000" b="1" dirty="0">
                <a:latin typeface="Times New Roman"/>
                <a:ea typeface="Times New Roman"/>
                <a:cs typeface="Times New Roman"/>
                <a:sym typeface="Times New Roman"/>
              </a:rPr>
              <a:t>Rationale for Multi-Sensor Placement:</a:t>
            </a:r>
            <a:endParaRPr sz="2000" b="1"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AutoNum type="arabicPeriod"/>
            </a:pPr>
            <a:r>
              <a:rPr lang="en-US" sz="2000" dirty="0">
                <a:latin typeface="Times New Roman"/>
                <a:ea typeface="Times New Roman"/>
                <a:cs typeface="Times New Roman"/>
                <a:sym typeface="Times New Roman"/>
              </a:rPr>
              <a:t>Redundancy</a:t>
            </a:r>
            <a:endParaRPr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AutoNum type="arabicPeriod"/>
            </a:pPr>
            <a:r>
              <a:rPr lang="en-US" sz="2000" dirty="0">
                <a:latin typeface="Times New Roman"/>
                <a:ea typeface="Times New Roman"/>
                <a:cs typeface="Times New Roman"/>
                <a:sym typeface="Times New Roman"/>
              </a:rPr>
              <a:t>Comprehensive Data Collection</a:t>
            </a:r>
            <a:endParaRPr sz="2000" b="1" dirty="0">
              <a:latin typeface="Times New Roman"/>
              <a:ea typeface="Times New Roman"/>
              <a:cs typeface="Times New Roman"/>
              <a:sym typeface="Times New Roman"/>
            </a:endParaRPr>
          </a:p>
          <a:p>
            <a:pPr marL="0" lvl="0" indent="0" algn="just" rtl="0">
              <a:lnSpc>
                <a:spcPct val="115000"/>
              </a:lnSpc>
              <a:spcBef>
                <a:spcPts val="1000"/>
              </a:spcBef>
              <a:spcAft>
                <a:spcPts val="0"/>
              </a:spcAft>
              <a:buSzPts val="688"/>
              <a:buNone/>
            </a:pPr>
            <a:endParaRPr sz="2000" dirty="0">
              <a:latin typeface="Times New Roman"/>
              <a:ea typeface="Times New Roman"/>
              <a:cs typeface="Times New Roman"/>
              <a:sym typeface="Times New Roman"/>
            </a:endParaRPr>
          </a:p>
        </p:txBody>
      </p:sp>
      <p:pic>
        <p:nvPicPr>
          <p:cNvPr id="164" name="Google Shape;164;p20"/>
          <p:cNvPicPr preferRelativeResize="0"/>
          <p:nvPr/>
        </p:nvPicPr>
        <p:blipFill>
          <a:blip r:embed="rId4">
            <a:alphaModFix/>
          </a:blip>
          <a:stretch>
            <a:fillRect/>
          </a:stretch>
        </p:blipFill>
        <p:spPr>
          <a:xfrm>
            <a:off x="8553125" y="1287488"/>
            <a:ext cx="2671925" cy="4283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2"/>
          <p:cNvPicPr preferRelativeResize="0"/>
          <p:nvPr/>
        </p:nvPicPr>
        <p:blipFill rotWithShape="1">
          <a:blip r:embed="rId3">
            <a:alphaModFix amt="12000"/>
          </a:blip>
          <a:srcRect/>
          <a:stretch/>
        </p:blipFill>
        <p:spPr>
          <a:xfrm>
            <a:off x="3181350" y="658956"/>
            <a:ext cx="5438776" cy="5265593"/>
          </a:xfrm>
          <a:prstGeom prst="rect">
            <a:avLst/>
          </a:prstGeom>
          <a:noFill/>
          <a:ln>
            <a:noFill/>
          </a:ln>
        </p:spPr>
      </p:pic>
      <p:pic>
        <p:nvPicPr>
          <p:cNvPr id="182" name="Google Shape;182;p22"/>
          <p:cNvPicPr preferRelativeResize="0"/>
          <p:nvPr/>
        </p:nvPicPr>
        <p:blipFill rotWithShape="1">
          <a:blip r:embed="rId3">
            <a:alphaModFix/>
          </a:blip>
          <a:srcRect/>
          <a:stretch/>
        </p:blipFill>
        <p:spPr>
          <a:xfrm>
            <a:off x="11068050" y="135083"/>
            <a:ext cx="1001902" cy="988868"/>
          </a:xfrm>
          <a:prstGeom prst="rect">
            <a:avLst/>
          </a:prstGeom>
          <a:noFill/>
          <a:ln>
            <a:noFill/>
          </a:ln>
        </p:spPr>
      </p:pic>
      <p:sp>
        <p:nvSpPr>
          <p:cNvPr id="183" name="Google Shape;183;p22"/>
          <p:cNvSpPr/>
          <p:nvPr/>
        </p:nvSpPr>
        <p:spPr>
          <a:xfrm flipH="1">
            <a:off x="209338" y="419101"/>
            <a:ext cx="10773704" cy="253200"/>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184" name="Google Shape;184;p22"/>
          <p:cNvCxnSpPr/>
          <p:nvPr/>
        </p:nvCxnSpPr>
        <p:spPr>
          <a:xfrm>
            <a:off x="11727668" y="1225362"/>
            <a:ext cx="0" cy="5338200"/>
          </a:xfrm>
          <a:prstGeom prst="straightConnector1">
            <a:avLst/>
          </a:prstGeom>
          <a:noFill/>
          <a:ln w="9525" cap="flat" cmpd="sng">
            <a:solidFill>
              <a:srgbClr val="C00000"/>
            </a:solidFill>
            <a:prstDash val="solid"/>
            <a:miter lim="800000"/>
            <a:headEnd type="none" w="sm" len="sm"/>
            <a:tailEnd type="none" w="sm" len="sm"/>
          </a:ln>
        </p:spPr>
      </p:cxnSp>
      <p:sp>
        <p:nvSpPr>
          <p:cNvPr id="185" name="Google Shape;185;p22"/>
          <p:cNvSpPr txBox="1">
            <a:spLocks noGrp="1"/>
          </p:cNvSpPr>
          <p:nvPr>
            <p:ph type="title"/>
          </p:nvPr>
        </p:nvSpPr>
        <p:spPr>
          <a:xfrm>
            <a:off x="584401" y="323275"/>
            <a:ext cx="9650100" cy="142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IoT-based Fall Monitoring system</a:t>
            </a:r>
            <a:endParaRPr/>
          </a:p>
        </p:txBody>
      </p:sp>
      <p:sp>
        <p:nvSpPr>
          <p:cNvPr id="186" name="Google Shape;186;p22"/>
          <p:cNvSpPr txBox="1">
            <a:spLocks noGrp="1"/>
          </p:cNvSpPr>
          <p:nvPr>
            <p:ph type="body" idx="1"/>
          </p:nvPr>
        </p:nvSpPr>
        <p:spPr>
          <a:xfrm>
            <a:off x="698125" y="1792625"/>
            <a:ext cx="10643400" cy="47709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000"/>
              </a:spcBef>
              <a:spcAft>
                <a:spcPts val="0"/>
              </a:spcAft>
              <a:buClr>
                <a:schemeClr val="dk1"/>
              </a:buClr>
              <a:buSzPts val="1100"/>
              <a:buFont typeface="Arial"/>
              <a:buNone/>
            </a:pPr>
            <a:r>
              <a:rPr lang="en-US" sz="2000" b="1" dirty="0">
                <a:latin typeface="Times New Roman"/>
                <a:ea typeface="Times New Roman"/>
                <a:cs typeface="Times New Roman"/>
                <a:sym typeface="Times New Roman"/>
              </a:rPr>
              <a:t>DATA ACQUISITION AND PREPROCESSING:</a:t>
            </a:r>
            <a:endParaRPr sz="2000" dirty="0">
              <a:latin typeface="Times New Roman"/>
              <a:ea typeface="Times New Roman"/>
              <a:cs typeface="Times New Roman"/>
              <a:sym typeface="Times New Roman"/>
            </a:endParaRPr>
          </a:p>
          <a:p>
            <a:pPr marL="457200" lvl="0" indent="-355600" algn="just" rtl="0">
              <a:lnSpc>
                <a:spcPct val="115000"/>
              </a:lnSpc>
              <a:spcBef>
                <a:spcPts val="1000"/>
              </a:spcBef>
              <a:spcAft>
                <a:spcPts val="0"/>
              </a:spcAft>
              <a:buSzPts val="2000"/>
              <a:buFont typeface="Times New Roman"/>
              <a:buChar char="•"/>
            </a:pPr>
            <a:r>
              <a:rPr lang="en-US" sz="2000" dirty="0">
                <a:latin typeface="Times New Roman"/>
                <a:ea typeface="Times New Roman"/>
                <a:cs typeface="Times New Roman"/>
                <a:sym typeface="Times New Roman"/>
              </a:rPr>
              <a:t>Collect diverse data (Activities of daily living)</a:t>
            </a:r>
            <a:endParaRPr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Data segmentation</a:t>
            </a:r>
            <a:endParaRPr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Data cleaning</a:t>
            </a:r>
            <a:endParaRPr sz="2000" dirty="0">
              <a:latin typeface="Times New Roman"/>
              <a:ea typeface="Times New Roman"/>
              <a:cs typeface="Times New Roman"/>
              <a:sym typeface="Times New Roman"/>
            </a:endParaRPr>
          </a:p>
          <a:p>
            <a:pPr marL="0" lvl="0" indent="0" algn="just" rtl="0">
              <a:lnSpc>
                <a:spcPct val="115000"/>
              </a:lnSpc>
              <a:spcBef>
                <a:spcPts val="1000"/>
              </a:spcBef>
              <a:spcAft>
                <a:spcPts val="0"/>
              </a:spcAft>
              <a:buNone/>
            </a:pPr>
            <a:r>
              <a:rPr lang="en-US" sz="2000" b="1" dirty="0">
                <a:latin typeface="Times New Roman"/>
                <a:ea typeface="Times New Roman"/>
                <a:cs typeface="Times New Roman"/>
                <a:sym typeface="Times New Roman"/>
              </a:rPr>
              <a:t>MACHINE LEARNING ALGORITHM DEVELOPMENT:</a:t>
            </a:r>
            <a:endParaRPr sz="2000" b="1" dirty="0">
              <a:latin typeface="Times New Roman"/>
              <a:ea typeface="Times New Roman"/>
              <a:cs typeface="Times New Roman"/>
              <a:sym typeface="Times New Roman"/>
            </a:endParaRPr>
          </a:p>
          <a:p>
            <a:pPr marL="457200" lvl="0" indent="-355600" algn="just" rtl="0">
              <a:lnSpc>
                <a:spcPct val="115000"/>
              </a:lnSpc>
              <a:spcBef>
                <a:spcPts val="1000"/>
              </a:spcBef>
              <a:spcAft>
                <a:spcPts val="0"/>
              </a:spcAft>
              <a:buSzPts val="2000"/>
              <a:buFont typeface="Times New Roman"/>
              <a:buChar char="•"/>
            </a:pPr>
            <a:r>
              <a:rPr lang="en-US" sz="2000" dirty="0">
                <a:latin typeface="Times New Roman"/>
                <a:ea typeface="Times New Roman"/>
                <a:cs typeface="Times New Roman"/>
                <a:sym typeface="Times New Roman"/>
              </a:rPr>
              <a:t> Extract relevant features from the sensor data like:</a:t>
            </a:r>
            <a:endParaRPr sz="2000" dirty="0">
              <a:latin typeface="Times New Roman"/>
              <a:ea typeface="Times New Roman"/>
              <a:cs typeface="Times New Roman"/>
              <a:sym typeface="Times New Roman"/>
            </a:endParaRPr>
          </a:p>
          <a:p>
            <a:pPr marL="914400" lvl="0" indent="-355600" algn="just" rtl="0">
              <a:lnSpc>
                <a:spcPct val="115000"/>
              </a:lnSpc>
              <a:spcBef>
                <a:spcPts val="1000"/>
              </a:spcBef>
              <a:spcAft>
                <a:spcPts val="0"/>
              </a:spcAft>
              <a:buSzPts val="2000"/>
              <a:buFont typeface="Times New Roman"/>
              <a:buAutoNum type="arabicPeriod"/>
            </a:pPr>
            <a:r>
              <a:rPr lang="en-US" sz="2000" dirty="0">
                <a:latin typeface="Times New Roman"/>
                <a:ea typeface="Times New Roman"/>
                <a:cs typeface="Times New Roman"/>
                <a:sym typeface="Times New Roman"/>
              </a:rPr>
              <a:t>Acceleration magnitude and peak values</a:t>
            </a:r>
            <a:endParaRPr sz="2000" dirty="0">
              <a:latin typeface="Times New Roman"/>
              <a:ea typeface="Times New Roman"/>
              <a:cs typeface="Times New Roman"/>
              <a:sym typeface="Times New Roman"/>
            </a:endParaRPr>
          </a:p>
          <a:p>
            <a:pPr marL="914400" lvl="0" indent="-355600" algn="just" rtl="0">
              <a:lnSpc>
                <a:spcPct val="115000"/>
              </a:lnSpc>
              <a:spcBef>
                <a:spcPts val="1000"/>
              </a:spcBef>
              <a:spcAft>
                <a:spcPts val="0"/>
              </a:spcAft>
              <a:buSzPts val="2000"/>
              <a:buFont typeface="Times New Roman"/>
              <a:buAutoNum type="arabicPeriod"/>
            </a:pPr>
            <a:r>
              <a:rPr lang="en-US" sz="2000" dirty="0">
                <a:latin typeface="Times New Roman"/>
                <a:ea typeface="Times New Roman"/>
                <a:cs typeface="Times New Roman"/>
                <a:sym typeface="Times New Roman"/>
              </a:rPr>
              <a:t>Orientation changes</a:t>
            </a:r>
            <a:endParaRPr sz="2000" dirty="0">
              <a:latin typeface="Times New Roman"/>
              <a:ea typeface="Times New Roman"/>
              <a:cs typeface="Times New Roman"/>
              <a:sym typeface="Times New Roman"/>
            </a:endParaRPr>
          </a:p>
          <a:p>
            <a:pPr marL="914400" lvl="0" indent="-355600" algn="just" rtl="0">
              <a:lnSpc>
                <a:spcPct val="115000"/>
              </a:lnSpc>
              <a:spcBef>
                <a:spcPts val="1000"/>
              </a:spcBef>
              <a:spcAft>
                <a:spcPts val="0"/>
              </a:spcAft>
              <a:buSzPts val="2000"/>
              <a:buFont typeface="Times New Roman"/>
              <a:buAutoNum type="arabicPeriod"/>
            </a:pPr>
            <a:r>
              <a:rPr lang="en-US" sz="2000" dirty="0">
                <a:latin typeface="Times New Roman"/>
                <a:ea typeface="Times New Roman"/>
                <a:cs typeface="Times New Roman"/>
                <a:sym typeface="Times New Roman"/>
              </a:rPr>
              <a:t>Impact duration</a:t>
            </a:r>
            <a:endParaRPr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Explore and select a suitable machine learning algorithm (e.g., Random Forests, SVM, LSTM networks) for fall detection.</a:t>
            </a:r>
            <a:endParaRPr sz="20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712</Words>
  <Application>Microsoft Office PowerPoint</Application>
  <PresentationFormat>Widescreen</PresentationFormat>
  <Paragraphs>132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PowerPoint Presentation</vt:lpstr>
      <vt:lpstr>CONTENTS</vt:lpstr>
      <vt:lpstr>Abstract</vt:lpstr>
      <vt:lpstr>Problem Statement</vt:lpstr>
      <vt:lpstr>Need</vt:lpstr>
      <vt:lpstr>Methodology</vt:lpstr>
      <vt:lpstr>IoT-based Fall Monitoring system</vt:lpstr>
      <vt:lpstr>IoT-based Fall Monitoring system</vt:lpstr>
      <vt:lpstr>IoT-based Fall Monitoring system</vt:lpstr>
      <vt:lpstr>IoT-based Fall Monitoring system</vt:lpstr>
      <vt:lpstr>Flow Chart</vt:lpstr>
      <vt:lpstr>Performance Metrics</vt:lpstr>
      <vt:lpstr>Advantages</vt:lpstr>
      <vt:lpstr>Limitations</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BRIJKANT YADAV</cp:lastModifiedBy>
  <cp:revision>3</cp:revision>
  <dcterms:modified xsi:type="dcterms:W3CDTF">2024-04-25T07:16:53Z</dcterms:modified>
</cp:coreProperties>
</file>