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9"/>
  </p:notesMasterIdLst>
  <p:sldIdLst>
    <p:sldId id="256" r:id="rId2"/>
    <p:sldId id="259" r:id="rId3"/>
    <p:sldId id="257" r:id="rId4"/>
    <p:sldId id="258" r:id="rId5"/>
    <p:sldId id="260" r:id="rId6"/>
    <p:sldId id="312" r:id="rId7"/>
    <p:sldId id="313" r:id="rId8"/>
    <p:sldId id="314" r:id="rId9"/>
    <p:sldId id="315" r:id="rId10"/>
    <p:sldId id="317" r:id="rId11"/>
    <p:sldId id="318" r:id="rId12"/>
    <p:sldId id="316" r:id="rId13"/>
    <p:sldId id="261" r:id="rId14"/>
    <p:sldId id="319" r:id="rId15"/>
    <p:sldId id="320" r:id="rId16"/>
    <p:sldId id="321" r:id="rId17"/>
    <p:sldId id="322" r:id="rId18"/>
  </p:sldIdLst>
  <p:sldSz cx="9144000" cy="5143500" type="screen16x9"/>
  <p:notesSz cx="6858000" cy="9144000"/>
  <p:embeddedFontLst>
    <p:embeddedFont>
      <p:font typeface="Arimo" panose="020B0604020202020204" charset="0"/>
      <p:regular r:id="rId20"/>
      <p:bold r:id="rId21"/>
      <p:italic r:id="rId22"/>
      <p:boldItalic r:id="rId23"/>
    </p:embeddedFont>
    <p:embeddedFont>
      <p:font typeface="Arimo Medium" panose="020B0604020202020204" charset="0"/>
      <p:regular r:id="rId24"/>
      <p:bold r:id="rId25"/>
      <p:italic r:id="rId26"/>
      <p:boldItalic r:id="rId27"/>
    </p:embeddedFont>
    <p:embeddedFont>
      <p:font typeface="Bebas Neue" panose="020B0606020202050201" pitchFamily="34" charset="0"/>
      <p:regular r:id="rId28"/>
    </p:embeddedFont>
    <p:embeddedFont>
      <p:font typeface="Epilogue" panose="020B0604020202020204" charset="0"/>
      <p:regular r:id="rId29"/>
      <p:bold r:id="rId30"/>
      <p:italic r:id="rId31"/>
      <p:boldItalic r:id="rId32"/>
    </p:embeddedFont>
    <p:embeddedFont>
      <p:font typeface="Epilogue Medium" panose="020B0604020202020204" charset="0"/>
      <p:regular r:id="rId33"/>
      <p:bold r:id="rId34"/>
      <p:italic r:id="rId35"/>
      <p:boldItalic r:id="rId36"/>
    </p:embeddedFont>
    <p:embeddedFont>
      <p:font typeface="Nunito Light" pitchFamily="2" charset="0"/>
      <p:regular r:id="rId37"/>
      <p: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49CC87-16CB-44F3-A8BB-923D62022265}">
  <a:tblStyle styleId="{1549CC87-16CB-44F3-A8BB-923D620222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presProps" Target="presProp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5c7ea73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45c7ea73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44f0fdaffb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44f0fdaffb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4086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44f0fdaffb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44f0fdaffb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786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44f0fdaffb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44f0fdaffb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5371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381c952e7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381c952e7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381c952e7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381c952e7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1436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381c952e7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381c952e7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86047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381c952e7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381c952e7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63370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381c952e7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381c952e7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3569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44f0fdaffb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44f0fdaffb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44f0fdaffb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44f0fdaffb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44f0fdaffb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44f0fdaffb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44f0fdaffb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44f0fdaffb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44f0fdaffb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44f0fdaffb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3414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44f0fdaffb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44f0fdaffb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1613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44f0fdaffb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44f0fdaffb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3654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44f0fdaffb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44f0fdaffb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4013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59650" y="535000"/>
            <a:ext cx="7636200" cy="18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6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93800" y="3445050"/>
            <a:ext cx="29322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7193500" y="570850"/>
            <a:ext cx="12354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Epilogue Medium"/>
                <a:ea typeface="Epilogue Medium"/>
                <a:cs typeface="Epilogue Medium"/>
                <a:sym typeface="Epilogu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3"/>
          </p:nvPr>
        </p:nvSpPr>
        <p:spPr>
          <a:xfrm>
            <a:off x="7126900" y="4608500"/>
            <a:ext cx="1302000" cy="3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553500" y="4588450"/>
            <a:ext cx="8037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1348125" y="465175"/>
            <a:ext cx="644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20000" y="1220198"/>
            <a:ext cx="77040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1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1212206" y="2225844"/>
            <a:ext cx="3816600" cy="6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5668494" y="1146325"/>
            <a:ext cx="2715300" cy="146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 hasCustomPrompt="1"/>
          </p:nvPr>
        </p:nvSpPr>
        <p:spPr>
          <a:xfrm>
            <a:off x="3696890" y="2283872"/>
            <a:ext cx="8202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911725" y="2032576"/>
            <a:ext cx="1837800" cy="86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2" hasCustomPrompt="1"/>
          </p:nvPr>
        </p:nvSpPr>
        <p:spPr>
          <a:xfrm>
            <a:off x="6554396" y="2297841"/>
            <a:ext cx="8229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3"/>
          </p:nvPr>
        </p:nvSpPr>
        <p:spPr>
          <a:xfrm>
            <a:off x="4771736" y="2024481"/>
            <a:ext cx="1840200" cy="86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4" hasCustomPrompt="1"/>
          </p:nvPr>
        </p:nvSpPr>
        <p:spPr>
          <a:xfrm>
            <a:off x="3695540" y="3994961"/>
            <a:ext cx="8229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5"/>
          </p:nvPr>
        </p:nvSpPr>
        <p:spPr>
          <a:xfrm>
            <a:off x="1911725" y="3726773"/>
            <a:ext cx="1837800" cy="86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6" hasCustomPrompt="1"/>
          </p:nvPr>
        </p:nvSpPr>
        <p:spPr>
          <a:xfrm>
            <a:off x="6554396" y="3994972"/>
            <a:ext cx="8229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7"/>
          </p:nvPr>
        </p:nvSpPr>
        <p:spPr>
          <a:xfrm>
            <a:off x="4771736" y="3726749"/>
            <a:ext cx="1840200" cy="86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8"/>
          </p:nvPr>
        </p:nvSpPr>
        <p:spPr>
          <a:xfrm>
            <a:off x="1348800" y="462400"/>
            <a:ext cx="644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9"/>
          </p:nvPr>
        </p:nvSpPr>
        <p:spPr>
          <a:xfrm>
            <a:off x="1911725" y="1303626"/>
            <a:ext cx="1837800" cy="72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3"/>
          </p:nvPr>
        </p:nvSpPr>
        <p:spPr>
          <a:xfrm>
            <a:off x="4771286" y="1303626"/>
            <a:ext cx="1841100" cy="72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4"/>
          </p:nvPr>
        </p:nvSpPr>
        <p:spPr>
          <a:xfrm>
            <a:off x="1911725" y="3001845"/>
            <a:ext cx="1837800" cy="72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5"/>
          </p:nvPr>
        </p:nvSpPr>
        <p:spPr>
          <a:xfrm>
            <a:off x="4771286" y="3001839"/>
            <a:ext cx="1841100" cy="72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538650" y="1104075"/>
            <a:ext cx="8066700" cy="3087600"/>
          </a:xfrm>
          <a:prstGeom prst="roundRect">
            <a:avLst>
              <a:gd name="adj" fmla="val 783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" name="Google Shape;72;p15"/>
          <p:cNvGrpSpPr/>
          <p:nvPr/>
        </p:nvGrpSpPr>
        <p:grpSpPr>
          <a:xfrm>
            <a:off x="815275" y="1250000"/>
            <a:ext cx="510600" cy="510600"/>
            <a:chOff x="815275" y="570550"/>
            <a:chExt cx="510600" cy="510600"/>
          </a:xfrm>
        </p:grpSpPr>
        <p:sp>
          <p:nvSpPr>
            <p:cNvPr id="73" name="Google Shape;73;p15"/>
            <p:cNvSpPr/>
            <p:nvPr/>
          </p:nvSpPr>
          <p:spPr>
            <a:xfrm>
              <a:off x="815275" y="570550"/>
              <a:ext cx="510600" cy="510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900325" y="740800"/>
              <a:ext cx="340500" cy="1701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1875000" y="2869200"/>
            <a:ext cx="5394000" cy="7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1874550" y="1531950"/>
            <a:ext cx="5394900" cy="11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2"/>
          </p:nvPr>
        </p:nvSpPr>
        <p:spPr>
          <a:xfrm>
            <a:off x="4079925" y="426400"/>
            <a:ext cx="12354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3"/>
          </p:nvPr>
        </p:nvSpPr>
        <p:spPr>
          <a:xfrm>
            <a:off x="3921000" y="4608500"/>
            <a:ext cx="1302000" cy="3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79" name="Google Shape;79;p15"/>
          <p:cNvCxnSpPr/>
          <p:nvPr/>
        </p:nvCxnSpPr>
        <p:spPr>
          <a:xfrm>
            <a:off x="553500" y="4588450"/>
            <a:ext cx="8037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538650" y="1318300"/>
            <a:ext cx="8066700" cy="3290400"/>
          </a:xfrm>
          <a:prstGeom prst="roundRect">
            <a:avLst>
              <a:gd name="adj" fmla="val 577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1875000" y="1704900"/>
            <a:ext cx="5394000" cy="25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1348800" y="465175"/>
            <a:ext cx="644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/>
          <p:nvPr/>
        </p:nvSpPr>
        <p:spPr>
          <a:xfrm>
            <a:off x="547650" y="426400"/>
            <a:ext cx="5432100" cy="3021000"/>
          </a:xfrm>
          <a:prstGeom prst="roundRect">
            <a:avLst>
              <a:gd name="adj" fmla="val 6093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2"/>
          <p:cNvSpPr/>
          <p:nvPr/>
        </p:nvSpPr>
        <p:spPr>
          <a:xfrm>
            <a:off x="547650" y="3580101"/>
            <a:ext cx="5432100" cy="1028400"/>
          </a:xfrm>
          <a:prstGeom prst="roundRect">
            <a:avLst>
              <a:gd name="adj" fmla="val 2087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2"/>
          <p:cNvSpPr/>
          <p:nvPr/>
        </p:nvSpPr>
        <p:spPr>
          <a:xfrm>
            <a:off x="6132375" y="426400"/>
            <a:ext cx="2463900" cy="4182000"/>
          </a:xfrm>
          <a:prstGeom prst="roundRect">
            <a:avLst>
              <a:gd name="adj" fmla="val 144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" name="Google Shape;190;p32"/>
          <p:cNvGrpSpPr/>
          <p:nvPr/>
        </p:nvGrpSpPr>
        <p:grpSpPr>
          <a:xfrm>
            <a:off x="815275" y="3839000"/>
            <a:ext cx="510600" cy="510600"/>
            <a:chOff x="815275" y="570550"/>
            <a:chExt cx="510600" cy="510600"/>
          </a:xfrm>
        </p:grpSpPr>
        <p:sp>
          <p:nvSpPr>
            <p:cNvPr id="191" name="Google Shape;191;p32"/>
            <p:cNvSpPr/>
            <p:nvPr/>
          </p:nvSpPr>
          <p:spPr>
            <a:xfrm>
              <a:off x="815275" y="570550"/>
              <a:ext cx="510600" cy="510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2" name="Google Shape;192;p32"/>
            <p:cNvSpPr/>
            <p:nvPr/>
          </p:nvSpPr>
          <p:spPr>
            <a:xfrm>
              <a:off x="900325" y="740800"/>
              <a:ext cx="340500" cy="1701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/>
          <p:nvPr/>
        </p:nvSpPr>
        <p:spPr>
          <a:xfrm>
            <a:off x="547650" y="426400"/>
            <a:ext cx="8066700" cy="798900"/>
          </a:xfrm>
          <a:prstGeom prst="roundRect">
            <a:avLst>
              <a:gd name="adj" fmla="val 2342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3"/>
          <p:cNvSpPr/>
          <p:nvPr/>
        </p:nvSpPr>
        <p:spPr>
          <a:xfrm>
            <a:off x="4601625" y="2962700"/>
            <a:ext cx="3994800" cy="1645800"/>
          </a:xfrm>
          <a:prstGeom prst="roundRect">
            <a:avLst>
              <a:gd name="adj" fmla="val 144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3"/>
          <p:cNvSpPr/>
          <p:nvPr/>
        </p:nvSpPr>
        <p:spPr>
          <a:xfrm>
            <a:off x="547700" y="2962700"/>
            <a:ext cx="3994800" cy="1645800"/>
          </a:xfrm>
          <a:prstGeom prst="roundRect">
            <a:avLst>
              <a:gd name="adj" fmla="val 1449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3"/>
          <p:cNvSpPr/>
          <p:nvPr/>
        </p:nvSpPr>
        <p:spPr>
          <a:xfrm>
            <a:off x="4601624" y="1264475"/>
            <a:ext cx="4012800" cy="1646100"/>
          </a:xfrm>
          <a:prstGeom prst="roundRect">
            <a:avLst>
              <a:gd name="adj" fmla="val 1449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3"/>
          <p:cNvSpPr/>
          <p:nvPr/>
        </p:nvSpPr>
        <p:spPr>
          <a:xfrm>
            <a:off x="547650" y="1264475"/>
            <a:ext cx="3994800" cy="1646100"/>
          </a:xfrm>
          <a:prstGeom prst="roundRect">
            <a:avLst>
              <a:gd name="adj" fmla="val 14494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9" name="Google Shape;199;p33"/>
          <p:cNvGrpSpPr/>
          <p:nvPr/>
        </p:nvGrpSpPr>
        <p:grpSpPr>
          <a:xfrm>
            <a:off x="815275" y="570550"/>
            <a:ext cx="510600" cy="510600"/>
            <a:chOff x="815275" y="570550"/>
            <a:chExt cx="510600" cy="510600"/>
          </a:xfrm>
        </p:grpSpPr>
        <p:sp>
          <p:nvSpPr>
            <p:cNvPr id="200" name="Google Shape;200;p33"/>
            <p:cNvSpPr/>
            <p:nvPr/>
          </p:nvSpPr>
          <p:spPr>
            <a:xfrm>
              <a:off x="815275" y="570550"/>
              <a:ext cx="510600" cy="510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1" name="Google Shape;201;p33"/>
            <p:cNvSpPr/>
            <p:nvPr/>
          </p:nvSpPr>
          <p:spPr>
            <a:xfrm>
              <a:off x="900325" y="740800"/>
              <a:ext cx="340500" cy="1701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 Medium"/>
              <a:buChar char="●"/>
              <a:defRPr>
                <a:solidFill>
                  <a:schemeClr val="dk1"/>
                </a:solidFill>
                <a:latin typeface="Arimo Medium"/>
                <a:ea typeface="Arimo Medium"/>
                <a:cs typeface="Arimo Medium"/>
                <a:sym typeface="Arimo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 Medium"/>
              <a:buChar char="○"/>
              <a:defRPr>
                <a:solidFill>
                  <a:schemeClr val="dk1"/>
                </a:solidFill>
                <a:latin typeface="Arimo Medium"/>
                <a:ea typeface="Arimo Medium"/>
                <a:cs typeface="Arimo Medium"/>
                <a:sym typeface="Arimo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 Medium"/>
              <a:buChar char="■"/>
              <a:defRPr>
                <a:solidFill>
                  <a:schemeClr val="dk1"/>
                </a:solidFill>
                <a:latin typeface="Arimo Medium"/>
                <a:ea typeface="Arimo Medium"/>
                <a:cs typeface="Arimo Medium"/>
                <a:sym typeface="Arimo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 Medium"/>
              <a:buChar char="●"/>
              <a:defRPr>
                <a:solidFill>
                  <a:schemeClr val="dk1"/>
                </a:solidFill>
                <a:latin typeface="Arimo Medium"/>
                <a:ea typeface="Arimo Medium"/>
                <a:cs typeface="Arimo Medium"/>
                <a:sym typeface="Arimo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 Medium"/>
              <a:buChar char="○"/>
              <a:defRPr>
                <a:solidFill>
                  <a:schemeClr val="dk1"/>
                </a:solidFill>
                <a:latin typeface="Arimo Medium"/>
                <a:ea typeface="Arimo Medium"/>
                <a:cs typeface="Arimo Medium"/>
                <a:sym typeface="Arimo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 Medium"/>
              <a:buChar char="■"/>
              <a:defRPr>
                <a:solidFill>
                  <a:schemeClr val="dk1"/>
                </a:solidFill>
                <a:latin typeface="Arimo Medium"/>
                <a:ea typeface="Arimo Medium"/>
                <a:cs typeface="Arimo Medium"/>
                <a:sym typeface="Arimo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 Medium"/>
              <a:buChar char="●"/>
              <a:defRPr>
                <a:solidFill>
                  <a:schemeClr val="dk1"/>
                </a:solidFill>
                <a:latin typeface="Arimo Medium"/>
                <a:ea typeface="Arimo Medium"/>
                <a:cs typeface="Arimo Medium"/>
                <a:sym typeface="Arimo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 Medium"/>
              <a:buChar char="○"/>
              <a:defRPr>
                <a:solidFill>
                  <a:schemeClr val="dk1"/>
                </a:solidFill>
                <a:latin typeface="Arimo Medium"/>
                <a:ea typeface="Arimo Medium"/>
                <a:cs typeface="Arimo Medium"/>
                <a:sym typeface="Arimo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mo Medium"/>
              <a:buChar char="■"/>
              <a:defRPr>
                <a:solidFill>
                  <a:schemeClr val="dk1"/>
                </a:solidFill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59" r:id="rId5"/>
    <p:sldLayoutId id="2147483661" r:id="rId6"/>
    <p:sldLayoutId id="2147483662" r:id="rId7"/>
    <p:sldLayoutId id="2147483678" r:id="rId8"/>
    <p:sldLayoutId id="214748367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/>
          <p:nvPr/>
        </p:nvSpPr>
        <p:spPr>
          <a:xfrm>
            <a:off x="547650" y="426400"/>
            <a:ext cx="8066700" cy="2652300"/>
          </a:xfrm>
          <a:prstGeom prst="roundRect">
            <a:avLst>
              <a:gd name="adj" fmla="val 6651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7"/>
          <p:cNvSpPr txBox="1">
            <a:spLocks noGrp="1"/>
          </p:cNvSpPr>
          <p:nvPr>
            <p:ph type="ctrTitle"/>
          </p:nvPr>
        </p:nvSpPr>
        <p:spPr>
          <a:xfrm>
            <a:off x="859650" y="535000"/>
            <a:ext cx="7636200" cy="18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Anusha’s Supermarket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5" name="Google Shape;215;p37"/>
          <p:cNvSpPr/>
          <p:nvPr/>
        </p:nvSpPr>
        <p:spPr>
          <a:xfrm>
            <a:off x="547650" y="3174900"/>
            <a:ext cx="8066700" cy="1199100"/>
          </a:xfrm>
          <a:prstGeom prst="roundRect">
            <a:avLst>
              <a:gd name="adj" fmla="val 14494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7"/>
          <p:cNvSpPr/>
          <p:nvPr/>
        </p:nvSpPr>
        <p:spPr>
          <a:xfrm>
            <a:off x="6875275" y="570850"/>
            <a:ext cx="1620600" cy="438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7"/>
          <p:cNvSpPr txBox="1">
            <a:spLocks noGrp="1"/>
          </p:cNvSpPr>
          <p:nvPr>
            <p:ph type="subTitle" idx="1"/>
          </p:nvPr>
        </p:nvSpPr>
        <p:spPr>
          <a:xfrm>
            <a:off x="1093800" y="3445050"/>
            <a:ext cx="6845868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2</a:t>
            </a:r>
            <a:r>
              <a:rPr lang="en" baseline="30000" dirty="0"/>
              <a:t>nd</a:t>
            </a:r>
            <a:r>
              <a:rPr lang="en" dirty="0"/>
              <a:t> Smester project for Object Oriented Programming class of Software Engineering of 21SW081</a:t>
            </a:r>
            <a:endParaRPr dirty="0"/>
          </a:p>
        </p:txBody>
      </p:sp>
      <p:sp>
        <p:nvSpPr>
          <p:cNvPr id="221" name="Google Shape;221;p37"/>
          <p:cNvSpPr txBox="1">
            <a:spLocks noGrp="1"/>
          </p:cNvSpPr>
          <p:nvPr>
            <p:ph type="subTitle" idx="2"/>
          </p:nvPr>
        </p:nvSpPr>
        <p:spPr>
          <a:xfrm>
            <a:off x="7193500" y="570850"/>
            <a:ext cx="12354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By</a:t>
            </a:r>
            <a:r>
              <a:rPr lang="en" dirty="0"/>
              <a:t> </a:t>
            </a:r>
            <a:r>
              <a:rPr lang="en" sz="1200" dirty="0"/>
              <a:t>Faraz</a:t>
            </a:r>
            <a:r>
              <a:rPr lang="en" dirty="0"/>
              <a:t> Ghani</a:t>
            </a:r>
            <a:endParaRPr dirty="0"/>
          </a:p>
        </p:txBody>
      </p:sp>
      <p:sp>
        <p:nvSpPr>
          <p:cNvPr id="222" name="Google Shape;222;p37"/>
          <p:cNvSpPr/>
          <p:nvPr/>
        </p:nvSpPr>
        <p:spPr>
          <a:xfrm rot="-5400000">
            <a:off x="7064650" y="708025"/>
            <a:ext cx="93000" cy="164700"/>
          </a:xfrm>
          <a:prstGeom prst="chevron">
            <a:avLst>
              <a:gd name="adj" fmla="val 69239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37"/>
          <p:cNvGrpSpPr/>
          <p:nvPr/>
        </p:nvGrpSpPr>
        <p:grpSpPr>
          <a:xfrm>
            <a:off x="815275" y="2434925"/>
            <a:ext cx="510600" cy="510600"/>
            <a:chOff x="815275" y="2434925"/>
            <a:chExt cx="510600" cy="510600"/>
          </a:xfrm>
        </p:grpSpPr>
        <p:sp>
          <p:nvSpPr>
            <p:cNvPr id="225" name="Google Shape;225;p37"/>
            <p:cNvSpPr/>
            <p:nvPr/>
          </p:nvSpPr>
          <p:spPr>
            <a:xfrm>
              <a:off x="815275" y="2434925"/>
              <a:ext cx="510600" cy="510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6" name="Google Shape;226;p37"/>
            <p:cNvSpPr/>
            <p:nvPr/>
          </p:nvSpPr>
          <p:spPr>
            <a:xfrm>
              <a:off x="900325" y="2605175"/>
              <a:ext cx="340500" cy="1701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/>
          <p:nvPr/>
        </p:nvSpPr>
        <p:spPr>
          <a:xfrm>
            <a:off x="73258" y="26526"/>
            <a:ext cx="3737972" cy="1920900"/>
          </a:xfrm>
          <a:prstGeom prst="roundRect">
            <a:avLst>
              <a:gd name="adj" fmla="val 9411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41"/>
          <p:cNvSpPr/>
          <p:nvPr/>
        </p:nvSpPr>
        <p:spPr>
          <a:xfrm>
            <a:off x="4008120" y="49467"/>
            <a:ext cx="4962870" cy="1921800"/>
          </a:xfrm>
          <a:prstGeom prst="roundRect">
            <a:avLst>
              <a:gd name="adj" fmla="val 920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5" name="Google Shape;285;p41"/>
          <p:cNvSpPr txBox="1">
            <a:spLocks noGrp="1"/>
          </p:cNvSpPr>
          <p:nvPr>
            <p:ph type="title"/>
          </p:nvPr>
        </p:nvSpPr>
        <p:spPr>
          <a:xfrm>
            <a:off x="683610" y="747305"/>
            <a:ext cx="3813722" cy="6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SendMail </a:t>
            </a:r>
            <a:endParaRPr dirty="0"/>
          </a:p>
        </p:txBody>
      </p:sp>
      <p:sp>
        <p:nvSpPr>
          <p:cNvPr id="286" name="Google Shape;286;p41"/>
          <p:cNvSpPr txBox="1">
            <a:spLocks noGrp="1"/>
          </p:cNvSpPr>
          <p:nvPr>
            <p:ph type="subTitle" idx="1"/>
          </p:nvPr>
        </p:nvSpPr>
        <p:spPr>
          <a:xfrm>
            <a:off x="4362308" y="253626"/>
            <a:ext cx="4254493" cy="146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constructor for </a:t>
            </a:r>
            <a:r>
              <a:rPr lang="en-US" dirty="0" err="1"/>
              <a:t>sendmail</a:t>
            </a:r>
            <a:r>
              <a:rPr lang="en-US" dirty="0"/>
              <a:t> receives the information from Cart and fetches the email from the </a:t>
            </a:r>
            <a:r>
              <a:rPr lang="en-US" dirty="0" err="1"/>
              <a:t>json</a:t>
            </a:r>
            <a:r>
              <a:rPr lang="en-US" dirty="0"/>
              <a:t> file of the user and gets all the details in place in order to send the receipt email to the customer </a:t>
            </a:r>
          </a:p>
        </p:txBody>
      </p:sp>
      <p:grpSp>
        <p:nvGrpSpPr>
          <p:cNvPr id="290" name="Google Shape;290;p41"/>
          <p:cNvGrpSpPr/>
          <p:nvPr/>
        </p:nvGrpSpPr>
        <p:grpSpPr>
          <a:xfrm>
            <a:off x="173010" y="837905"/>
            <a:ext cx="510600" cy="510600"/>
            <a:chOff x="815275" y="570550"/>
            <a:chExt cx="510600" cy="510600"/>
          </a:xfrm>
        </p:grpSpPr>
        <p:sp>
          <p:nvSpPr>
            <p:cNvPr id="291" name="Google Shape;291;p41"/>
            <p:cNvSpPr/>
            <p:nvPr/>
          </p:nvSpPr>
          <p:spPr>
            <a:xfrm>
              <a:off x="815275" y="570550"/>
              <a:ext cx="510600" cy="510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2" name="Google Shape;292;p41"/>
            <p:cNvSpPr/>
            <p:nvPr/>
          </p:nvSpPr>
          <p:spPr>
            <a:xfrm>
              <a:off x="900325" y="740800"/>
              <a:ext cx="340500" cy="1701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E23A5366-8EC6-8F53-9382-A61F2E1D2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199" y="2182136"/>
            <a:ext cx="5212605" cy="296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92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/>
          <p:nvPr/>
        </p:nvSpPr>
        <p:spPr>
          <a:xfrm>
            <a:off x="73258" y="26526"/>
            <a:ext cx="3737972" cy="1920900"/>
          </a:xfrm>
          <a:prstGeom prst="roundRect">
            <a:avLst>
              <a:gd name="adj" fmla="val 9411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41"/>
          <p:cNvSpPr/>
          <p:nvPr/>
        </p:nvSpPr>
        <p:spPr>
          <a:xfrm>
            <a:off x="173010" y="2430780"/>
            <a:ext cx="3638220" cy="1961605"/>
          </a:xfrm>
          <a:prstGeom prst="roundRect">
            <a:avLst>
              <a:gd name="adj" fmla="val 920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5" name="Google Shape;285;p41"/>
          <p:cNvSpPr txBox="1">
            <a:spLocks noGrp="1"/>
          </p:cNvSpPr>
          <p:nvPr>
            <p:ph type="title"/>
          </p:nvPr>
        </p:nvSpPr>
        <p:spPr>
          <a:xfrm>
            <a:off x="683610" y="747305"/>
            <a:ext cx="3813722" cy="6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SendMail </a:t>
            </a:r>
            <a:endParaRPr dirty="0"/>
          </a:p>
        </p:txBody>
      </p:sp>
      <p:sp>
        <p:nvSpPr>
          <p:cNvPr id="286" name="Google Shape;286;p41"/>
          <p:cNvSpPr txBox="1">
            <a:spLocks noGrp="1"/>
          </p:cNvSpPr>
          <p:nvPr>
            <p:ph type="subTitle" idx="1"/>
          </p:nvPr>
        </p:nvSpPr>
        <p:spPr>
          <a:xfrm>
            <a:off x="354188" y="2514716"/>
            <a:ext cx="3364471" cy="18776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run method sets up the java mail </a:t>
            </a:r>
            <a:r>
              <a:rPr lang="en-US" dirty="0" err="1"/>
              <a:t>api</a:t>
            </a:r>
            <a:r>
              <a:rPr lang="en-US" dirty="0"/>
              <a:t> and accesses the email account of our company in order to send the mail. Then a txt file is created as a receipt which is attached to the email before the message is transported</a:t>
            </a:r>
          </a:p>
        </p:txBody>
      </p:sp>
      <p:grpSp>
        <p:nvGrpSpPr>
          <p:cNvPr id="290" name="Google Shape;290;p41"/>
          <p:cNvGrpSpPr/>
          <p:nvPr/>
        </p:nvGrpSpPr>
        <p:grpSpPr>
          <a:xfrm>
            <a:off x="173010" y="837905"/>
            <a:ext cx="510600" cy="510600"/>
            <a:chOff x="815275" y="570550"/>
            <a:chExt cx="510600" cy="510600"/>
          </a:xfrm>
        </p:grpSpPr>
        <p:sp>
          <p:nvSpPr>
            <p:cNvPr id="291" name="Google Shape;291;p41"/>
            <p:cNvSpPr/>
            <p:nvPr/>
          </p:nvSpPr>
          <p:spPr>
            <a:xfrm>
              <a:off x="815275" y="570550"/>
              <a:ext cx="510600" cy="510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2" name="Google Shape;292;p41"/>
            <p:cNvSpPr/>
            <p:nvPr/>
          </p:nvSpPr>
          <p:spPr>
            <a:xfrm>
              <a:off x="900325" y="740800"/>
              <a:ext cx="340500" cy="1701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4CD69A5-1C5E-7869-8307-A4DA865FF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708" y="76200"/>
            <a:ext cx="506469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61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/>
          <p:nvPr/>
        </p:nvSpPr>
        <p:spPr>
          <a:xfrm>
            <a:off x="73258" y="79866"/>
            <a:ext cx="3391054" cy="1920900"/>
          </a:xfrm>
          <a:prstGeom prst="roundRect">
            <a:avLst>
              <a:gd name="adj" fmla="val 9411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41"/>
          <p:cNvSpPr/>
          <p:nvPr/>
        </p:nvSpPr>
        <p:spPr>
          <a:xfrm>
            <a:off x="3745412" y="495300"/>
            <a:ext cx="5325330" cy="1257300"/>
          </a:xfrm>
          <a:prstGeom prst="roundRect">
            <a:avLst>
              <a:gd name="adj" fmla="val 920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1"/>
          <p:cNvSpPr txBox="1">
            <a:spLocks noGrp="1"/>
          </p:cNvSpPr>
          <p:nvPr>
            <p:ph type="title"/>
          </p:nvPr>
        </p:nvSpPr>
        <p:spPr>
          <a:xfrm>
            <a:off x="864958" y="694416"/>
            <a:ext cx="3816600" cy="6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Purchase</a:t>
            </a:r>
            <a:endParaRPr dirty="0"/>
          </a:p>
        </p:txBody>
      </p:sp>
      <p:sp>
        <p:nvSpPr>
          <p:cNvPr id="286" name="Google Shape;286;p41"/>
          <p:cNvSpPr txBox="1">
            <a:spLocks noGrp="1"/>
          </p:cNvSpPr>
          <p:nvPr>
            <p:ph type="subTitle" idx="1"/>
          </p:nvPr>
        </p:nvSpPr>
        <p:spPr>
          <a:xfrm>
            <a:off x="4125468" y="588591"/>
            <a:ext cx="4565217" cy="9034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buttons helps us start the SendMail thread and then clears all the values so that the program may be ready for another purchase </a:t>
            </a:r>
            <a:endParaRPr dirty="0"/>
          </a:p>
        </p:txBody>
      </p:sp>
      <p:grpSp>
        <p:nvGrpSpPr>
          <p:cNvPr id="290" name="Google Shape;290;p41"/>
          <p:cNvGrpSpPr/>
          <p:nvPr/>
        </p:nvGrpSpPr>
        <p:grpSpPr>
          <a:xfrm>
            <a:off x="354358" y="785016"/>
            <a:ext cx="510600" cy="510600"/>
            <a:chOff x="815275" y="570550"/>
            <a:chExt cx="510600" cy="510600"/>
          </a:xfrm>
        </p:grpSpPr>
        <p:sp>
          <p:nvSpPr>
            <p:cNvPr id="291" name="Google Shape;291;p41"/>
            <p:cNvSpPr/>
            <p:nvPr/>
          </p:nvSpPr>
          <p:spPr>
            <a:xfrm>
              <a:off x="815275" y="570550"/>
              <a:ext cx="510600" cy="510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2" name="Google Shape;292;p41"/>
            <p:cNvSpPr/>
            <p:nvPr/>
          </p:nvSpPr>
          <p:spPr>
            <a:xfrm>
              <a:off x="900325" y="740800"/>
              <a:ext cx="340500" cy="1701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EEF436C-8884-FD04-F037-2F33178EE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420" y="2409452"/>
            <a:ext cx="5173980" cy="234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546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/>
          <p:nvPr/>
        </p:nvSpPr>
        <p:spPr>
          <a:xfrm>
            <a:off x="547650" y="426400"/>
            <a:ext cx="8066700" cy="798900"/>
          </a:xfrm>
          <a:prstGeom prst="roundRect">
            <a:avLst>
              <a:gd name="adj" fmla="val 2265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42"/>
          <p:cNvSpPr txBox="1">
            <a:spLocks noGrp="1"/>
          </p:cNvSpPr>
          <p:nvPr>
            <p:ph type="subTitle" idx="1"/>
          </p:nvPr>
        </p:nvSpPr>
        <p:spPr>
          <a:xfrm>
            <a:off x="547650" y="1864400"/>
            <a:ext cx="5394000" cy="25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Lets Test the program and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order some items! But first we need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create an Account.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After putting in the credentials our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Account is successfully registered!</a:t>
            </a:r>
            <a:endParaRPr dirty="0"/>
          </a:p>
        </p:txBody>
      </p:sp>
      <p:sp>
        <p:nvSpPr>
          <p:cNvPr id="299" name="Google Shape;299;p42"/>
          <p:cNvSpPr txBox="1">
            <a:spLocks noGrp="1"/>
          </p:cNvSpPr>
          <p:nvPr>
            <p:ph type="title"/>
          </p:nvPr>
        </p:nvSpPr>
        <p:spPr>
          <a:xfrm>
            <a:off x="1348800" y="465175"/>
            <a:ext cx="644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Usage</a:t>
            </a:r>
            <a:endParaRPr dirty="0"/>
          </a:p>
        </p:txBody>
      </p:sp>
      <p:grpSp>
        <p:nvGrpSpPr>
          <p:cNvPr id="300" name="Google Shape;300;p42"/>
          <p:cNvGrpSpPr/>
          <p:nvPr/>
        </p:nvGrpSpPr>
        <p:grpSpPr>
          <a:xfrm>
            <a:off x="815275" y="570550"/>
            <a:ext cx="510600" cy="510600"/>
            <a:chOff x="815275" y="570550"/>
            <a:chExt cx="510600" cy="510600"/>
          </a:xfrm>
        </p:grpSpPr>
        <p:sp>
          <p:nvSpPr>
            <p:cNvPr id="301" name="Google Shape;301;p42"/>
            <p:cNvSpPr/>
            <p:nvPr/>
          </p:nvSpPr>
          <p:spPr>
            <a:xfrm>
              <a:off x="815275" y="570550"/>
              <a:ext cx="510600" cy="510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2" name="Google Shape;302;p42"/>
            <p:cNvSpPr/>
            <p:nvPr/>
          </p:nvSpPr>
          <p:spPr>
            <a:xfrm>
              <a:off x="900325" y="740800"/>
              <a:ext cx="340500" cy="1701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AA790AC-279F-84EA-270E-DD97C9414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702" y="1463039"/>
            <a:ext cx="4460993" cy="287293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/>
          <p:nvPr/>
        </p:nvSpPr>
        <p:spPr>
          <a:xfrm>
            <a:off x="547650" y="426400"/>
            <a:ext cx="8066700" cy="798900"/>
          </a:xfrm>
          <a:prstGeom prst="roundRect">
            <a:avLst>
              <a:gd name="adj" fmla="val 2265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42"/>
          <p:cNvSpPr txBox="1">
            <a:spLocks noGrp="1"/>
          </p:cNvSpPr>
          <p:nvPr>
            <p:ph type="subTitle" idx="1"/>
          </p:nvPr>
        </p:nvSpPr>
        <p:spPr>
          <a:xfrm>
            <a:off x="547650" y="1864400"/>
            <a:ext cx="3910050" cy="25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</a:t>
            </a:r>
            <a:r>
              <a:rPr lang="en-US" dirty="0" err="1"/>
              <a:t>json</a:t>
            </a:r>
            <a:r>
              <a:rPr lang="en-US" dirty="0"/>
              <a:t> file by the name of </a:t>
            </a:r>
            <a:r>
              <a:rPr lang="en-US" dirty="0" err="1"/>
              <a:t>farasthe.json</a:t>
            </a:r>
            <a:r>
              <a:rPr lang="en-US" dirty="0"/>
              <a:t> has been created After logging in and accessing our account we are greeted with many items available for purchase 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Lets buy two maverick T-Shirt. </a:t>
            </a:r>
            <a:endParaRPr dirty="0"/>
          </a:p>
        </p:txBody>
      </p:sp>
      <p:sp>
        <p:nvSpPr>
          <p:cNvPr id="299" name="Google Shape;299;p42"/>
          <p:cNvSpPr txBox="1">
            <a:spLocks noGrp="1"/>
          </p:cNvSpPr>
          <p:nvPr>
            <p:ph type="title"/>
          </p:nvPr>
        </p:nvSpPr>
        <p:spPr>
          <a:xfrm>
            <a:off x="1348800" y="465175"/>
            <a:ext cx="644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Usage</a:t>
            </a:r>
            <a:endParaRPr dirty="0"/>
          </a:p>
        </p:txBody>
      </p:sp>
      <p:grpSp>
        <p:nvGrpSpPr>
          <p:cNvPr id="300" name="Google Shape;300;p42"/>
          <p:cNvGrpSpPr/>
          <p:nvPr/>
        </p:nvGrpSpPr>
        <p:grpSpPr>
          <a:xfrm>
            <a:off x="815275" y="570550"/>
            <a:ext cx="510600" cy="510600"/>
            <a:chOff x="815275" y="570550"/>
            <a:chExt cx="510600" cy="510600"/>
          </a:xfrm>
        </p:grpSpPr>
        <p:sp>
          <p:nvSpPr>
            <p:cNvPr id="301" name="Google Shape;301;p42"/>
            <p:cNvSpPr/>
            <p:nvPr/>
          </p:nvSpPr>
          <p:spPr>
            <a:xfrm>
              <a:off x="815275" y="570550"/>
              <a:ext cx="510600" cy="510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2" name="Google Shape;302;p42"/>
            <p:cNvSpPr/>
            <p:nvPr/>
          </p:nvSpPr>
          <p:spPr>
            <a:xfrm>
              <a:off x="900325" y="740800"/>
              <a:ext cx="340500" cy="1701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80CF3BC-ABCF-AA65-E6F8-AB9795EF7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947" y="1348739"/>
            <a:ext cx="3460127" cy="318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04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/>
          <p:nvPr/>
        </p:nvSpPr>
        <p:spPr>
          <a:xfrm>
            <a:off x="547650" y="426400"/>
            <a:ext cx="8066700" cy="798900"/>
          </a:xfrm>
          <a:prstGeom prst="roundRect">
            <a:avLst>
              <a:gd name="adj" fmla="val 2265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42"/>
          <p:cNvSpPr txBox="1">
            <a:spLocks noGrp="1"/>
          </p:cNvSpPr>
          <p:nvPr>
            <p:ph type="subTitle" idx="1"/>
          </p:nvPr>
        </p:nvSpPr>
        <p:spPr>
          <a:xfrm>
            <a:off x="547650" y="2250557"/>
            <a:ext cx="3391890" cy="12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Lets checkout and see how much the total is and purchase these shirts !</a:t>
            </a:r>
            <a:endParaRPr dirty="0"/>
          </a:p>
        </p:txBody>
      </p:sp>
      <p:sp>
        <p:nvSpPr>
          <p:cNvPr id="299" name="Google Shape;299;p42"/>
          <p:cNvSpPr txBox="1">
            <a:spLocks noGrp="1"/>
          </p:cNvSpPr>
          <p:nvPr>
            <p:ph type="title"/>
          </p:nvPr>
        </p:nvSpPr>
        <p:spPr>
          <a:xfrm>
            <a:off x="1348800" y="465175"/>
            <a:ext cx="644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Usage</a:t>
            </a:r>
            <a:endParaRPr dirty="0"/>
          </a:p>
        </p:txBody>
      </p:sp>
      <p:grpSp>
        <p:nvGrpSpPr>
          <p:cNvPr id="300" name="Google Shape;300;p42"/>
          <p:cNvGrpSpPr/>
          <p:nvPr/>
        </p:nvGrpSpPr>
        <p:grpSpPr>
          <a:xfrm>
            <a:off x="815275" y="570550"/>
            <a:ext cx="510600" cy="510600"/>
            <a:chOff x="815275" y="570550"/>
            <a:chExt cx="510600" cy="510600"/>
          </a:xfrm>
        </p:grpSpPr>
        <p:sp>
          <p:nvSpPr>
            <p:cNvPr id="301" name="Google Shape;301;p42"/>
            <p:cNvSpPr/>
            <p:nvPr/>
          </p:nvSpPr>
          <p:spPr>
            <a:xfrm>
              <a:off x="815275" y="570550"/>
              <a:ext cx="510600" cy="510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2" name="Google Shape;302;p42"/>
            <p:cNvSpPr/>
            <p:nvPr/>
          </p:nvSpPr>
          <p:spPr>
            <a:xfrm>
              <a:off x="900325" y="740800"/>
              <a:ext cx="340500" cy="1701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13FA54-8D84-7BB3-AAD0-7F9D029D9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719" y="1579997"/>
            <a:ext cx="3945452" cy="267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57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/>
          <p:nvPr/>
        </p:nvSpPr>
        <p:spPr>
          <a:xfrm>
            <a:off x="547650" y="426400"/>
            <a:ext cx="8066700" cy="798900"/>
          </a:xfrm>
          <a:prstGeom prst="roundRect">
            <a:avLst>
              <a:gd name="adj" fmla="val 2265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42"/>
          <p:cNvSpPr txBox="1">
            <a:spLocks noGrp="1"/>
          </p:cNvSpPr>
          <p:nvPr>
            <p:ph type="subTitle" idx="1"/>
          </p:nvPr>
        </p:nvSpPr>
        <p:spPr>
          <a:xfrm>
            <a:off x="547650" y="1395550"/>
            <a:ext cx="7300950" cy="985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Look at that! I have received a Mail from </a:t>
            </a:r>
            <a:r>
              <a:rPr lang="en-US" dirty="0" err="1"/>
              <a:t>Anusha’a</a:t>
            </a:r>
            <a:r>
              <a:rPr lang="en-US" dirty="0"/>
              <a:t> Supermarket ! Let make sure the receipt has correct information.</a:t>
            </a:r>
            <a:endParaRPr dirty="0"/>
          </a:p>
        </p:txBody>
      </p:sp>
      <p:sp>
        <p:nvSpPr>
          <p:cNvPr id="299" name="Google Shape;299;p42"/>
          <p:cNvSpPr txBox="1">
            <a:spLocks noGrp="1"/>
          </p:cNvSpPr>
          <p:nvPr>
            <p:ph type="title"/>
          </p:nvPr>
        </p:nvSpPr>
        <p:spPr>
          <a:xfrm>
            <a:off x="1348800" y="465175"/>
            <a:ext cx="644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Usage</a:t>
            </a:r>
            <a:endParaRPr dirty="0"/>
          </a:p>
        </p:txBody>
      </p:sp>
      <p:grpSp>
        <p:nvGrpSpPr>
          <p:cNvPr id="300" name="Google Shape;300;p42"/>
          <p:cNvGrpSpPr/>
          <p:nvPr/>
        </p:nvGrpSpPr>
        <p:grpSpPr>
          <a:xfrm>
            <a:off x="815275" y="570550"/>
            <a:ext cx="510600" cy="510600"/>
            <a:chOff x="815275" y="570550"/>
            <a:chExt cx="510600" cy="510600"/>
          </a:xfrm>
        </p:grpSpPr>
        <p:sp>
          <p:nvSpPr>
            <p:cNvPr id="301" name="Google Shape;301;p42"/>
            <p:cNvSpPr/>
            <p:nvPr/>
          </p:nvSpPr>
          <p:spPr>
            <a:xfrm>
              <a:off x="815275" y="570550"/>
              <a:ext cx="510600" cy="510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2" name="Google Shape;302;p42"/>
            <p:cNvSpPr/>
            <p:nvPr/>
          </p:nvSpPr>
          <p:spPr>
            <a:xfrm>
              <a:off x="900325" y="740800"/>
              <a:ext cx="340500" cy="1701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12FF2E4-C810-6CEC-D994-A8736AB10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730" y="2034771"/>
            <a:ext cx="5844540" cy="253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56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/>
          <p:nvPr/>
        </p:nvSpPr>
        <p:spPr>
          <a:xfrm>
            <a:off x="547650" y="426400"/>
            <a:ext cx="8066700" cy="798900"/>
          </a:xfrm>
          <a:prstGeom prst="roundRect">
            <a:avLst>
              <a:gd name="adj" fmla="val 2265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42"/>
          <p:cNvSpPr txBox="1">
            <a:spLocks noGrp="1"/>
          </p:cNvSpPr>
          <p:nvPr>
            <p:ph type="subTitle" idx="1"/>
          </p:nvPr>
        </p:nvSpPr>
        <p:spPr>
          <a:xfrm>
            <a:off x="930525" y="1395550"/>
            <a:ext cx="7300950" cy="985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That’s all that Anusha’s Supermarket has to provide as of now! Hope you enjoy the experience. </a:t>
            </a:r>
            <a:endParaRPr sz="2400" dirty="0"/>
          </a:p>
        </p:txBody>
      </p:sp>
      <p:sp>
        <p:nvSpPr>
          <p:cNvPr id="299" name="Google Shape;299;p42"/>
          <p:cNvSpPr txBox="1">
            <a:spLocks noGrp="1"/>
          </p:cNvSpPr>
          <p:nvPr>
            <p:ph type="title"/>
          </p:nvPr>
        </p:nvSpPr>
        <p:spPr>
          <a:xfrm>
            <a:off x="1348800" y="465175"/>
            <a:ext cx="644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grpSp>
        <p:nvGrpSpPr>
          <p:cNvPr id="300" name="Google Shape;300;p42"/>
          <p:cNvGrpSpPr/>
          <p:nvPr/>
        </p:nvGrpSpPr>
        <p:grpSpPr>
          <a:xfrm>
            <a:off x="815275" y="570550"/>
            <a:ext cx="510600" cy="510600"/>
            <a:chOff x="815275" y="570550"/>
            <a:chExt cx="510600" cy="510600"/>
          </a:xfrm>
        </p:grpSpPr>
        <p:sp>
          <p:nvSpPr>
            <p:cNvPr id="301" name="Google Shape;301;p42"/>
            <p:cNvSpPr/>
            <p:nvPr/>
          </p:nvSpPr>
          <p:spPr>
            <a:xfrm>
              <a:off x="815275" y="570550"/>
              <a:ext cx="510600" cy="510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2" name="Google Shape;302;p42"/>
            <p:cNvSpPr/>
            <p:nvPr/>
          </p:nvSpPr>
          <p:spPr>
            <a:xfrm>
              <a:off x="900325" y="740800"/>
              <a:ext cx="340500" cy="1701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19FEAB18-C632-ABAA-CBC9-A74355FB9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260" y="2381030"/>
            <a:ext cx="1706880" cy="209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163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/>
          <p:nvPr/>
        </p:nvSpPr>
        <p:spPr>
          <a:xfrm>
            <a:off x="3783980" y="475784"/>
            <a:ext cx="1598320" cy="38951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40"/>
          <p:cNvSpPr txBox="1">
            <a:spLocks noGrp="1"/>
          </p:cNvSpPr>
          <p:nvPr>
            <p:ph type="subTitle" idx="1"/>
          </p:nvPr>
        </p:nvSpPr>
        <p:spPr>
          <a:xfrm>
            <a:off x="1874100" y="1605395"/>
            <a:ext cx="5394000" cy="2193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program is a simulation of a shopping application where we can order various items ranging from clothes, food and </a:t>
            </a:r>
            <a:r>
              <a:rPr lang="en-US" dirty="0" err="1"/>
              <a:t>jewellery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program has items from different brand with which Anusha’s Supermarket is not affiliated with since this is just a simulation of user experience.</a:t>
            </a:r>
            <a:endParaRPr dirty="0"/>
          </a:p>
        </p:txBody>
      </p:sp>
      <p:sp>
        <p:nvSpPr>
          <p:cNvPr id="274" name="Google Shape;274;p40"/>
          <p:cNvSpPr txBox="1">
            <a:spLocks noGrp="1"/>
          </p:cNvSpPr>
          <p:nvPr>
            <p:ph type="title"/>
          </p:nvPr>
        </p:nvSpPr>
        <p:spPr>
          <a:xfrm>
            <a:off x="1874100" y="475784"/>
            <a:ext cx="5394900" cy="11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What is Anusha’s  Supermarket?</a:t>
            </a:r>
            <a:endParaRPr sz="2400" dirty="0"/>
          </a:p>
        </p:txBody>
      </p:sp>
      <p:sp>
        <p:nvSpPr>
          <p:cNvPr id="275" name="Google Shape;275;p40"/>
          <p:cNvSpPr txBox="1">
            <a:spLocks noGrp="1"/>
          </p:cNvSpPr>
          <p:nvPr>
            <p:ph type="subTitle" idx="2"/>
          </p:nvPr>
        </p:nvSpPr>
        <p:spPr>
          <a:xfrm>
            <a:off x="4096909" y="475784"/>
            <a:ext cx="1218416" cy="3895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21SW081</a:t>
            </a:r>
          </a:p>
        </p:txBody>
      </p:sp>
      <p:sp>
        <p:nvSpPr>
          <p:cNvPr id="277" name="Google Shape;277;p40"/>
          <p:cNvSpPr/>
          <p:nvPr/>
        </p:nvSpPr>
        <p:spPr>
          <a:xfrm rot="-5400000">
            <a:off x="3957439" y="569864"/>
            <a:ext cx="82536" cy="162436"/>
          </a:xfrm>
          <a:prstGeom prst="chevron">
            <a:avLst>
              <a:gd name="adj" fmla="val 6923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38"/>
          <p:cNvGrpSpPr/>
          <p:nvPr/>
        </p:nvGrpSpPr>
        <p:grpSpPr>
          <a:xfrm>
            <a:off x="538647" y="1704175"/>
            <a:ext cx="8066707" cy="2868776"/>
            <a:chOff x="547650" y="1721326"/>
            <a:chExt cx="8066707" cy="2459100"/>
          </a:xfrm>
        </p:grpSpPr>
        <p:sp>
          <p:nvSpPr>
            <p:cNvPr id="233" name="Google Shape;233;p38"/>
            <p:cNvSpPr/>
            <p:nvPr/>
          </p:nvSpPr>
          <p:spPr>
            <a:xfrm>
              <a:off x="547650" y="1723650"/>
              <a:ext cx="8066700" cy="2456700"/>
            </a:xfrm>
            <a:prstGeom prst="roundRect">
              <a:avLst>
                <a:gd name="adj" fmla="val 739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8"/>
            <p:cNvSpPr/>
            <p:nvPr/>
          </p:nvSpPr>
          <p:spPr>
            <a:xfrm rot="5400000">
              <a:off x="4704757" y="270826"/>
              <a:ext cx="2459100" cy="5360100"/>
            </a:xfrm>
            <a:prstGeom prst="round2SameRect">
              <a:avLst>
                <a:gd name="adj1" fmla="val 6897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35" name="Google Shape;235;p38"/>
          <p:cNvGraphicFramePr/>
          <p:nvPr>
            <p:extLst>
              <p:ext uri="{D42A27DB-BD31-4B8C-83A1-F6EECF244321}">
                <p14:modId xmlns:p14="http://schemas.microsoft.com/office/powerpoint/2010/main" val="91745857"/>
              </p:ext>
            </p:extLst>
          </p:nvPr>
        </p:nvGraphicFramePr>
        <p:xfrm>
          <a:off x="720000" y="1760968"/>
          <a:ext cx="7704000" cy="2335248"/>
        </p:xfrm>
        <a:graphic>
          <a:graphicData uri="http://schemas.openxmlformats.org/drawingml/2006/table">
            <a:tbl>
              <a:tblPr>
                <a:noFill/>
                <a:tableStyleId>{1549CC87-16CB-44F3-A8BB-923D62022265}</a:tableStyleId>
              </a:tblPr>
              <a:tblGrid>
                <a:gridCol w="253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7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Main.java</a:t>
                      </a:r>
                      <a:endParaRPr sz="1100" b="1" dirty="0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Arimo Medium"/>
                          <a:ea typeface="Arimo Medium"/>
                          <a:cs typeface="Arimo Medium"/>
                          <a:sym typeface="Arimo Medium"/>
                        </a:rPr>
                        <a:t>This Class makes sure that the Sign up page is brought up first to the user.</a:t>
                      </a:r>
                      <a:endParaRPr sz="1000" dirty="0">
                        <a:solidFill>
                          <a:schemeClr val="dk1"/>
                        </a:solidFill>
                        <a:latin typeface="Arimo Medium"/>
                        <a:ea typeface="Arimo Medium"/>
                        <a:cs typeface="Arimo Medium"/>
                        <a:sym typeface="Arimo Medium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7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Signin_Up.java</a:t>
                      </a:r>
                      <a:endParaRPr lang="en-US" sz="1100" b="1" dirty="0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Arimo Medium"/>
                          <a:ea typeface="Arimo Medium"/>
                          <a:cs typeface="Arimo Medium"/>
                          <a:sym typeface="Arimo Medium"/>
                        </a:rPr>
                        <a:t>This Class is used for creating the Sign in or up java GUI.</a:t>
                      </a:r>
                    </a:p>
                  </a:txBody>
                  <a:tcPr marL="91425" marR="91425" marT="0" marB="0" anchor="ctr">
                    <a:lnL w="1905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6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Customer_UI.java</a:t>
                      </a:r>
                      <a:endParaRPr sz="1100" b="1" dirty="0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Arimo Medium"/>
                          <a:ea typeface="Arimo Medium"/>
                          <a:cs typeface="Arimo Medium"/>
                          <a:sym typeface="Arimo Medium"/>
                        </a:rPr>
                        <a:t>This Class provides the user inteface and options for all t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Arimo Medium"/>
                          <a:ea typeface="Arimo Medium"/>
                          <a:cs typeface="Arimo Medium"/>
                          <a:sym typeface="Arimo Medium"/>
                        </a:rPr>
                        <a:t>he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Arimo Medium"/>
                          <a:ea typeface="Arimo Medium"/>
                          <a:cs typeface="Arimo Medium"/>
                          <a:sym typeface="Arimo Medium"/>
                        </a:rPr>
                        <a:t> items avaialbe for purchase.</a:t>
                      </a:r>
                      <a:endParaRPr sz="1000" dirty="0">
                        <a:solidFill>
                          <a:schemeClr val="dk1"/>
                        </a:solidFill>
                        <a:latin typeface="Arimo Medium"/>
                        <a:ea typeface="Arimo Medium"/>
                        <a:cs typeface="Arimo Medium"/>
                        <a:sym typeface="Arimo Medium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6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Pant,Shirt,Jewellery,Edible.java</a:t>
                      </a:r>
                      <a:endParaRPr sz="1100" b="1" dirty="0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Arimo Medium"/>
                          <a:ea typeface="Arimo Medium"/>
                          <a:cs typeface="Arimo Medium"/>
                          <a:sym typeface="Arimo Medium"/>
                        </a:rPr>
                        <a:t>These Classes provide the user inteface and options for individual categories of items for purchase.</a:t>
                      </a:r>
                      <a:endParaRPr sz="1000" dirty="0">
                        <a:solidFill>
                          <a:schemeClr val="dk1"/>
                        </a:solidFill>
                        <a:latin typeface="Arimo Medium"/>
                        <a:ea typeface="Arimo Medium"/>
                        <a:cs typeface="Arimo Medium"/>
                        <a:sym typeface="Arimo Medium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6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Cartthread.java</a:t>
                      </a:r>
                      <a:endParaRPr sz="1100" b="1" dirty="0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Arimo Medium"/>
                          <a:ea typeface="Arimo Medium"/>
                          <a:cs typeface="Arimo Medium"/>
                          <a:sym typeface="Arimo Medium"/>
                        </a:rPr>
                        <a:t>This is a thread that saves the items added to cart along with their prices and amounts.</a:t>
                      </a:r>
                      <a:endParaRPr sz="1000" dirty="0">
                        <a:solidFill>
                          <a:schemeClr val="dk1"/>
                        </a:solidFill>
                        <a:latin typeface="Arimo Medium"/>
                        <a:ea typeface="Arimo Medium"/>
                        <a:cs typeface="Arimo Medium"/>
                        <a:sym typeface="Arimo Medium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7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Cart.java</a:t>
                      </a:r>
                      <a:endParaRPr sz="1100" b="1" dirty="0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Arimo Medium"/>
                          <a:ea typeface="Arimo Medium"/>
                          <a:cs typeface="Arimo Medium"/>
                          <a:sym typeface="Arimo Medium"/>
                        </a:rPr>
                        <a:t>This Class provides the option for clearing the cart or purchasing the items added to cart, while showing the total price of the cart.</a:t>
                      </a:r>
                      <a:endParaRPr sz="1000" b="1"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6" name="Google Shape;236;p38"/>
          <p:cNvSpPr/>
          <p:nvPr/>
        </p:nvSpPr>
        <p:spPr>
          <a:xfrm>
            <a:off x="547650" y="426401"/>
            <a:ext cx="8066700" cy="798900"/>
          </a:xfrm>
          <a:prstGeom prst="roundRect">
            <a:avLst>
              <a:gd name="adj" fmla="val 2208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8"/>
          <p:cNvSpPr txBox="1">
            <a:spLocks noGrp="1"/>
          </p:cNvSpPr>
          <p:nvPr>
            <p:ph type="title"/>
          </p:nvPr>
        </p:nvSpPr>
        <p:spPr>
          <a:xfrm>
            <a:off x="1348125" y="465175"/>
            <a:ext cx="644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Classes used</a:t>
            </a:r>
            <a:endParaRPr dirty="0"/>
          </a:p>
        </p:txBody>
      </p:sp>
      <p:grpSp>
        <p:nvGrpSpPr>
          <p:cNvPr id="240" name="Google Shape;240;p38"/>
          <p:cNvGrpSpPr/>
          <p:nvPr/>
        </p:nvGrpSpPr>
        <p:grpSpPr>
          <a:xfrm>
            <a:off x="815275" y="570550"/>
            <a:ext cx="510600" cy="510600"/>
            <a:chOff x="815275" y="570550"/>
            <a:chExt cx="510600" cy="510600"/>
          </a:xfrm>
        </p:grpSpPr>
        <p:sp>
          <p:nvSpPr>
            <p:cNvPr id="241" name="Google Shape;241;p38"/>
            <p:cNvSpPr/>
            <p:nvPr/>
          </p:nvSpPr>
          <p:spPr>
            <a:xfrm>
              <a:off x="815275" y="570550"/>
              <a:ext cx="510600" cy="510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2" name="Google Shape;242;p38"/>
            <p:cNvSpPr/>
            <p:nvPr/>
          </p:nvSpPr>
          <p:spPr>
            <a:xfrm>
              <a:off x="900325" y="740800"/>
              <a:ext cx="340500" cy="1701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4" name="Google Shape;235;p38">
            <a:extLst>
              <a:ext uri="{FF2B5EF4-FFF2-40B4-BE49-F238E27FC236}">
                <a16:creationId xmlns:a16="http://schemas.microsoft.com/office/drawing/2014/main" id="{C18153E8-0233-20BF-3884-B847101813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08427"/>
              </p:ext>
            </p:extLst>
          </p:nvPr>
        </p:nvGraphicFramePr>
        <p:xfrm>
          <a:off x="719997" y="4096216"/>
          <a:ext cx="7704000" cy="395717"/>
        </p:xfrm>
        <a:graphic>
          <a:graphicData uri="http://schemas.openxmlformats.org/drawingml/2006/table">
            <a:tbl>
              <a:tblPr>
                <a:noFill/>
                <a:tableStyleId>{1549CC87-16CB-44F3-A8BB-923D62022265}</a:tableStyleId>
              </a:tblPr>
              <a:tblGrid>
                <a:gridCol w="253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7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SendMail.java</a:t>
                      </a:r>
                      <a:endParaRPr sz="1100" b="1" dirty="0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Arimo Medium"/>
                          <a:ea typeface="Arimo Medium"/>
                          <a:cs typeface="Arimo Medium"/>
                          <a:sym typeface="Arimo Medium"/>
                        </a:rPr>
                        <a:t>This Class is responsible for creating the receipt and sending it to the appropiate email provided during the registration phase.</a:t>
                      </a:r>
                      <a:endParaRPr sz="1000" b="1"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0" marB="0" anchor="ctr">
                    <a:lnL w="1905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/>
          <p:nvPr/>
        </p:nvSpPr>
        <p:spPr>
          <a:xfrm>
            <a:off x="1759313" y="2983025"/>
            <a:ext cx="2767800" cy="1646100"/>
          </a:xfrm>
          <a:prstGeom prst="roundRect">
            <a:avLst>
              <a:gd name="adj" fmla="val 11151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9"/>
          <p:cNvSpPr/>
          <p:nvPr/>
        </p:nvSpPr>
        <p:spPr>
          <a:xfrm>
            <a:off x="4616888" y="2983025"/>
            <a:ext cx="2767800" cy="1646100"/>
          </a:xfrm>
          <a:prstGeom prst="roundRect">
            <a:avLst>
              <a:gd name="adj" fmla="val 11151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9"/>
          <p:cNvSpPr/>
          <p:nvPr/>
        </p:nvSpPr>
        <p:spPr>
          <a:xfrm>
            <a:off x="4616888" y="1264475"/>
            <a:ext cx="2767800" cy="1646100"/>
          </a:xfrm>
          <a:prstGeom prst="roundRect">
            <a:avLst>
              <a:gd name="adj" fmla="val 11151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9"/>
          <p:cNvSpPr/>
          <p:nvPr/>
        </p:nvSpPr>
        <p:spPr>
          <a:xfrm>
            <a:off x="547650" y="426400"/>
            <a:ext cx="8066700" cy="798900"/>
          </a:xfrm>
          <a:prstGeom prst="roundRect">
            <a:avLst>
              <a:gd name="adj" fmla="val 2265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9"/>
          <p:cNvSpPr/>
          <p:nvPr/>
        </p:nvSpPr>
        <p:spPr>
          <a:xfrm>
            <a:off x="1759313" y="1264475"/>
            <a:ext cx="2767800" cy="1646100"/>
          </a:xfrm>
          <a:prstGeom prst="roundRect">
            <a:avLst>
              <a:gd name="adj" fmla="val 1115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9"/>
          <p:cNvSpPr txBox="1">
            <a:spLocks noGrp="1"/>
          </p:cNvSpPr>
          <p:nvPr>
            <p:ph type="subTitle" idx="3"/>
          </p:nvPr>
        </p:nvSpPr>
        <p:spPr>
          <a:xfrm>
            <a:off x="5502425" y="2006513"/>
            <a:ext cx="1840200" cy="8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JSON file paired with a login system is used for secure purchases</a:t>
            </a:r>
            <a:endParaRPr dirty="0"/>
          </a:p>
        </p:txBody>
      </p:sp>
      <p:sp>
        <p:nvSpPr>
          <p:cNvPr id="253" name="Google Shape;253;p39"/>
          <p:cNvSpPr txBox="1">
            <a:spLocks noGrp="1"/>
          </p:cNvSpPr>
          <p:nvPr>
            <p:ph type="subTitle" idx="13"/>
          </p:nvPr>
        </p:nvSpPr>
        <p:spPr>
          <a:xfrm>
            <a:off x="4771286" y="1303626"/>
            <a:ext cx="1841100" cy="7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Security</a:t>
            </a:r>
            <a:endParaRPr dirty="0"/>
          </a:p>
        </p:txBody>
      </p:sp>
      <p:sp>
        <p:nvSpPr>
          <p:cNvPr id="254" name="Google Shape;254;p39"/>
          <p:cNvSpPr txBox="1">
            <a:spLocks noGrp="1"/>
          </p:cNvSpPr>
          <p:nvPr>
            <p:ph type="title"/>
          </p:nvPr>
        </p:nvSpPr>
        <p:spPr>
          <a:xfrm>
            <a:off x="3696890" y="2283872"/>
            <a:ext cx="8202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5" name="Google Shape;255;p39"/>
          <p:cNvSpPr txBox="1">
            <a:spLocks noGrp="1"/>
          </p:cNvSpPr>
          <p:nvPr>
            <p:ph type="subTitle" idx="1"/>
          </p:nvPr>
        </p:nvSpPr>
        <p:spPr>
          <a:xfrm>
            <a:off x="1911725" y="1821366"/>
            <a:ext cx="1837800" cy="10764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Program is easy to use and understand due to easy GUI.</a:t>
            </a:r>
            <a:endParaRPr dirty="0"/>
          </a:p>
        </p:txBody>
      </p:sp>
      <p:sp>
        <p:nvSpPr>
          <p:cNvPr id="256" name="Google Shape;256;p39"/>
          <p:cNvSpPr txBox="1">
            <a:spLocks noGrp="1"/>
          </p:cNvSpPr>
          <p:nvPr>
            <p:ph type="title" idx="2"/>
          </p:nvPr>
        </p:nvSpPr>
        <p:spPr>
          <a:xfrm>
            <a:off x="4596590" y="2283872"/>
            <a:ext cx="8229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57" name="Google Shape;257;p39"/>
          <p:cNvSpPr txBox="1">
            <a:spLocks noGrp="1"/>
          </p:cNvSpPr>
          <p:nvPr>
            <p:ph type="title" idx="4"/>
          </p:nvPr>
        </p:nvSpPr>
        <p:spPr>
          <a:xfrm>
            <a:off x="3773690" y="2945848"/>
            <a:ext cx="8229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58" name="Google Shape;258;p39"/>
          <p:cNvSpPr txBox="1">
            <a:spLocks noGrp="1"/>
          </p:cNvSpPr>
          <p:nvPr>
            <p:ph type="subTitle" idx="5"/>
          </p:nvPr>
        </p:nvSpPr>
        <p:spPr>
          <a:xfrm>
            <a:off x="1911725" y="3932527"/>
            <a:ext cx="2191924" cy="6656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Sendmail</a:t>
            </a:r>
            <a:r>
              <a:rPr lang="en-US" dirty="0"/>
              <a:t> Makes sure the user doesn’t have to wait for email to be sent to continue</a:t>
            </a:r>
            <a:endParaRPr dirty="0"/>
          </a:p>
        </p:txBody>
      </p:sp>
      <p:sp>
        <p:nvSpPr>
          <p:cNvPr id="259" name="Google Shape;259;p39"/>
          <p:cNvSpPr txBox="1">
            <a:spLocks noGrp="1"/>
          </p:cNvSpPr>
          <p:nvPr>
            <p:ph type="title" idx="6"/>
          </p:nvPr>
        </p:nvSpPr>
        <p:spPr>
          <a:xfrm>
            <a:off x="4571291" y="2979327"/>
            <a:ext cx="8229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60" name="Google Shape;260;p39"/>
          <p:cNvSpPr txBox="1">
            <a:spLocks noGrp="1"/>
          </p:cNvSpPr>
          <p:nvPr>
            <p:ph type="subTitle" idx="7"/>
          </p:nvPr>
        </p:nvSpPr>
        <p:spPr>
          <a:xfrm>
            <a:off x="4771735" y="3726749"/>
            <a:ext cx="2513727" cy="86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Panels are used instead of buttons in order to add to the aesthetic of the User Inteface</a:t>
            </a:r>
            <a:endParaRPr dirty="0"/>
          </a:p>
        </p:txBody>
      </p:sp>
      <p:sp>
        <p:nvSpPr>
          <p:cNvPr id="261" name="Google Shape;261;p39"/>
          <p:cNvSpPr txBox="1">
            <a:spLocks noGrp="1"/>
          </p:cNvSpPr>
          <p:nvPr>
            <p:ph type="subTitle" idx="9"/>
          </p:nvPr>
        </p:nvSpPr>
        <p:spPr>
          <a:xfrm>
            <a:off x="1911725" y="1303626"/>
            <a:ext cx="1837800" cy="7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Usability</a:t>
            </a:r>
            <a:endParaRPr dirty="0"/>
          </a:p>
        </p:txBody>
      </p:sp>
      <p:sp>
        <p:nvSpPr>
          <p:cNvPr id="262" name="Google Shape;262;p39"/>
          <p:cNvSpPr txBox="1">
            <a:spLocks noGrp="1"/>
          </p:cNvSpPr>
          <p:nvPr>
            <p:ph type="subTitle" idx="14"/>
          </p:nvPr>
        </p:nvSpPr>
        <p:spPr>
          <a:xfrm>
            <a:off x="1911725" y="3001845"/>
            <a:ext cx="1837800" cy="7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Threading</a:t>
            </a:r>
            <a:endParaRPr dirty="0"/>
          </a:p>
        </p:txBody>
      </p:sp>
      <p:sp>
        <p:nvSpPr>
          <p:cNvPr id="263" name="Google Shape;263;p39"/>
          <p:cNvSpPr txBox="1">
            <a:spLocks noGrp="1"/>
          </p:cNvSpPr>
          <p:nvPr>
            <p:ph type="subTitle" idx="15"/>
          </p:nvPr>
        </p:nvSpPr>
        <p:spPr>
          <a:xfrm>
            <a:off x="4771286" y="3001839"/>
            <a:ext cx="1841100" cy="7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Beauty</a:t>
            </a:r>
            <a:endParaRPr dirty="0"/>
          </a:p>
        </p:txBody>
      </p:sp>
      <p:sp>
        <p:nvSpPr>
          <p:cNvPr id="264" name="Google Shape;264;p39"/>
          <p:cNvSpPr txBox="1">
            <a:spLocks noGrp="1"/>
          </p:cNvSpPr>
          <p:nvPr>
            <p:ph type="title" idx="8"/>
          </p:nvPr>
        </p:nvSpPr>
        <p:spPr>
          <a:xfrm>
            <a:off x="1348800" y="462400"/>
            <a:ext cx="644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Main Focus of Functions</a:t>
            </a:r>
            <a:endParaRPr dirty="0"/>
          </a:p>
        </p:txBody>
      </p:sp>
      <p:grpSp>
        <p:nvGrpSpPr>
          <p:cNvPr id="265" name="Google Shape;265;p39"/>
          <p:cNvGrpSpPr/>
          <p:nvPr/>
        </p:nvGrpSpPr>
        <p:grpSpPr>
          <a:xfrm>
            <a:off x="815275" y="570550"/>
            <a:ext cx="510600" cy="510600"/>
            <a:chOff x="815275" y="570550"/>
            <a:chExt cx="510600" cy="510600"/>
          </a:xfrm>
        </p:grpSpPr>
        <p:sp>
          <p:nvSpPr>
            <p:cNvPr id="266" name="Google Shape;266;p39"/>
            <p:cNvSpPr/>
            <p:nvPr/>
          </p:nvSpPr>
          <p:spPr>
            <a:xfrm>
              <a:off x="815275" y="570550"/>
              <a:ext cx="510600" cy="510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67" name="Google Shape;267;p39"/>
            <p:cNvSpPr/>
            <p:nvPr/>
          </p:nvSpPr>
          <p:spPr>
            <a:xfrm>
              <a:off x="900325" y="740800"/>
              <a:ext cx="340500" cy="1701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/>
          <p:nvPr/>
        </p:nvSpPr>
        <p:spPr>
          <a:xfrm>
            <a:off x="73258" y="79866"/>
            <a:ext cx="3391054" cy="1920900"/>
          </a:xfrm>
          <a:prstGeom prst="roundRect">
            <a:avLst>
              <a:gd name="adj" fmla="val 9411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41"/>
          <p:cNvSpPr/>
          <p:nvPr/>
        </p:nvSpPr>
        <p:spPr>
          <a:xfrm>
            <a:off x="235095" y="2424625"/>
            <a:ext cx="3167400" cy="1921800"/>
          </a:xfrm>
          <a:prstGeom prst="roundRect">
            <a:avLst>
              <a:gd name="adj" fmla="val 920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1"/>
          <p:cNvSpPr txBox="1">
            <a:spLocks noGrp="1"/>
          </p:cNvSpPr>
          <p:nvPr>
            <p:ph type="title"/>
          </p:nvPr>
        </p:nvSpPr>
        <p:spPr>
          <a:xfrm>
            <a:off x="864958" y="694416"/>
            <a:ext cx="3816600" cy="6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Register</a:t>
            </a:r>
            <a:endParaRPr dirty="0"/>
          </a:p>
        </p:txBody>
      </p:sp>
      <p:sp>
        <p:nvSpPr>
          <p:cNvPr id="286" name="Google Shape;286;p41"/>
          <p:cNvSpPr txBox="1">
            <a:spLocks noGrp="1"/>
          </p:cNvSpPr>
          <p:nvPr>
            <p:ph type="subTitle" idx="1"/>
          </p:nvPr>
        </p:nvSpPr>
        <p:spPr>
          <a:xfrm>
            <a:off x="461145" y="2652175"/>
            <a:ext cx="2715300" cy="146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Register button makes sure the a Safe JSON file is created by the name of user which can be accessed later on.</a:t>
            </a:r>
            <a:endParaRPr dirty="0"/>
          </a:p>
        </p:txBody>
      </p:sp>
      <p:grpSp>
        <p:nvGrpSpPr>
          <p:cNvPr id="290" name="Google Shape;290;p41"/>
          <p:cNvGrpSpPr/>
          <p:nvPr/>
        </p:nvGrpSpPr>
        <p:grpSpPr>
          <a:xfrm>
            <a:off x="354358" y="785016"/>
            <a:ext cx="510600" cy="510600"/>
            <a:chOff x="815275" y="570550"/>
            <a:chExt cx="510600" cy="510600"/>
          </a:xfrm>
        </p:grpSpPr>
        <p:sp>
          <p:nvSpPr>
            <p:cNvPr id="291" name="Google Shape;291;p41"/>
            <p:cNvSpPr/>
            <p:nvPr/>
          </p:nvSpPr>
          <p:spPr>
            <a:xfrm>
              <a:off x="815275" y="570550"/>
              <a:ext cx="510600" cy="510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2" name="Google Shape;292;p41"/>
            <p:cNvSpPr/>
            <p:nvPr/>
          </p:nvSpPr>
          <p:spPr>
            <a:xfrm>
              <a:off x="900325" y="740800"/>
              <a:ext cx="340500" cy="1701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15CF407-DD09-6AF2-AE1B-A094FFFEC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331" y="0"/>
            <a:ext cx="5572636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/>
          <p:nvPr/>
        </p:nvSpPr>
        <p:spPr>
          <a:xfrm>
            <a:off x="73258" y="64175"/>
            <a:ext cx="2967308" cy="1920900"/>
          </a:xfrm>
          <a:prstGeom prst="roundRect">
            <a:avLst>
              <a:gd name="adj" fmla="val 9411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41"/>
          <p:cNvSpPr/>
          <p:nvPr/>
        </p:nvSpPr>
        <p:spPr>
          <a:xfrm>
            <a:off x="73258" y="2428785"/>
            <a:ext cx="3019347" cy="1921800"/>
          </a:xfrm>
          <a:prstGeom prst="roundRect">
            <a:avLst>
              <a:gd name="adj" fmla="val 920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5" name="Google Shape;285;p41"/>
          <p:cNvSpPr txBox="1">
            <a:spLocks noGrp="1"/>
          </p:cNvSpPr>
          <p:nvPr>
            <p:ph type="title"/>
          </p:nvPr>
        </p:nvSpPr>
        <p:spPr>
          <a:xfrm>
            <a:off x="864958" y="694416"/>
            <a:ext cx="3816600" cy="6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Sign in</a:t>
            </a:r>
            <a:endParaRPr dirty="0"/>
          </a:p>
        </p:txBody>
      </p:sp>
      <p:sp>
        <p:nvSpPr>
          <p:cNvPr id="286" name="Google Shape;286;p41"/>
          <p:cNvSpPr txBox="1">
            <a:spLocks noGrp="1"/>
          </p:cNvSpPr>
          <p:nvPr>
            <p:ph type="subTitle" idx="1"/>
          </p:nvPr>
        </p:nvSpPr>
        <p:spPr>
          <a:xfrm>
            <a:off x="226050" y="2656335"/>
            <a:ext cx="2651181" cy="146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Login button matches the password and username field with json files to check wether the login credentials are correct</a:t>
            </a:r>
            <a:endParaRPr dirty="0"/>
          </a:p>
        </p:txBody>
      </p:sp>
      <p:grpSp>
        <p:nvGrpSpPr>
          <p:cNvPr id="290" name="Google Shape;290;p41"/>
          <p:cNvGrpSpPr/>
          <p:nvPr/>
        </p:nvGrpSpPr>
        <p:grpSpPr>
          <a:xfrm>
            <a:off x="354358" y="785016"/>
            <a:ext cx="510600" cy="510600"/>
            <a:chOff x="815275" y="570550"/>
            <a:chExt cx="510600" cy="510600"/>
          </a:xfrm>
        </p:grpSpPr>
        <p:sp>
          <p:nvSpPr>
            <p:cNvPr id="291" name="Google Shape;291;p41"/>
            <p:cNvSpPr/>
            <p:nvPr/>
          </p:nvSpPr>
          <p:spPr>
            <a:xfrm>
              <a:off x="815275" y="570550"/>
              <a:ext cx="510600" cy="510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2" name="Google Shape;292;p41"/>
            <p:cNvSpPr/>
            <p:nvPr/>
          </p:nvSpPr>
          <p:spPr>
            <a:xfrm>
              <a:off x="900325" y="740800"/>
              <a:ext cx="340500" cy="1701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FDDCF3F-97F3-6DDA-9C5B-A76737FCE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331" y="0"/>
            <a:ext cx="611208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102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/>
          <p:nvPr/>
        </p:nvSpPr>
        <p:spPr>
          <a:xfrm>
            <a:off x="137160" y="175729"/>
            <a:ext cx="3202907" cy="1825037"/>
          </a:xfrm>
          <a:prstGeom prst="roundRect">
            <a:avLst>
              <a:gd name="adj" fmla="val 9411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41"/>
          <p:cNvSpPr/>
          <p:nvPr/>
        </p:nvSpPr>
        <p:spPr>
          <a:xfrm>
            <a:off x="3549362" y="79866"/>
            <a:ext cx="5457478" cy="1817514"/>
          </a:xfrm>
          <a:prstGeom prst="roundRect">
            <a:avLst>
              <a:gd name="adj" fmla="val 920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1"/>
          <p:cNvSpPr txBox="1">
            <a:spLocks noGrp="1"/>
          </p:cNvSpPr>
          <p:nvPr>
            <p:ph type="title"/>
          </p:nvPr>
        </p:nvSpPr>
        <p:spPr>
          <a:xfrm>
            <a:off x="928860" y="790279"/>
            <a:ext cx="3816600" cy="6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Panels</a:t>
            </a:r>
            <a:endParaRPr dirty="0"/>
          </a:p>
        </p:txBody>
      </p:sp>
      <p:sp>
        <p:nvSpPr>
          <p:cNvPr id="286" name="Google Shape;286;p41"/>
          <p:cNvSpPr txBox="1">
            <a:spLocks noGrp="1"/>
          </p:cNvSpPr>
          <p:nvPr>
            <p:ph type="subTitle" idx="1"/>
          </p:nvPr>
        </p:nvSpPr>
        <p:spPr>
          <a:xfrm>
            <a:off x="3775411" y="307416"/>
            <a:ext cx="4796085" cy="146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Panels are used throughout the program to represent items and upon pressing are asked for  amount of item,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Then the price, name and amount of item is saved in the thread i.e. cartThread</a:t>
            </a:r>
            <a:endParaRPr dirty="0"/>
          </a:p>
        </p:txBody>
      </p:sp>
      <p:grpSp>
        <p:nvGrpSpPr>
          <p:cNvPr id="290" name="Google Shape;290;p41"/>
          <p:cNvGrpSpPr/>
          <p:nvPr/>
        </p:nvGrpSpPr>
        <p:grpSpPr>
          <a:xfrm>
            <a:off x="418260" y="880879"/>
            <a:ext cx="510600" cy="510600"/>
            <a:chOff x="815275" y="570550"/>
            <a:chExt cx="510600" cy="510600"/>
          </a:xfrm>
        </p:grpSpPr>
        <p:sp>
          <p:nvSpPr>
            <p:cNvPr id="291" name="Google Shape;291;p41"/>
            <p:cNvSpPr/>
            <p:nvPr/>
          </p:nvSpPr>
          <p:spPr>
            <a:xfrm>
              <a:off x="815275" y="570550"/>
              <a:ext cx="510600" cy="510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2" name="Google Shape;292;p41"/>
            <p:cNvSpPr/>
            <p:nvPr/>
          </p:nvSpPr>
          <p:spPr>
            <a:xfrm>
              <a:off x="900325" y="740800"/>
              <a:ext cx="340500" cy="1701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4356F90-1915-E75D-FF6F-64D70D559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470" y="2000766"/>
            <a:ext cx="5661530" cy="296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648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/>
          <p:nvPr/>
        </p:nvSpPr>
        <p:spPr>
          <a:xfrm>
            <a:off x="73258" y="79866"/>
            <a:ext cx="4704482" cy="1920900"/>
          </a:xfrm>
          <a:prstGeom prst="roundRect">
            <a:avLst>
              <a:gd name="adj" fmla="val 9411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41"/>
          <p:cNvSpPr/>
          <p:nvPr/>
        </p:nvSpPr>
        <p:spPr>
          <a:xfrm>
            <a:off x="235095" y="2424625"/>
            <a:ext cx="3167400" cy="1921800"/>
          </a:xfrm>
          <a:prstGeom prst="roundRect">
            <a:avLst>
              <a:gd name="adj" fmla="val 920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1"/>
          <p:cNvSpPr txBox="1">
            <a:spLocks noGrp="1"/>
          </p:cNvSpPr>
          <p:nvPr>
            <p:ph type="title"/>
          </p:nvPr>
        </p:nvSpPr>
        <p:spPr>
          <a:xfrm>
            <a:off x="864958" y="694416"/>
            <a:ext cx="3816600" cy="6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Change page</a:t>
            </a:r>
            <a:endParaRPr dirty="0"/>
          </a:p>
        </p:txBody>
      </p:sp>
      <p:sp>
        <p:nvSpPr>
          <p:cNvPr id="286" name="Google Shape;286;p41"/>
          <p:cNvSpPr txBox="1">
            <a:spLocks noGrp="1"/>
          </p:cNvSpPr>
          <p:nvPr>
            <p:ph type="subTitle" idx="1"/>
          </p:nvPr>
        </p:nvSpPr>
        <p:spPr>
          <a:xfrm>
            <a:off x="461145" y="2652175"/>
            <a:ext cx="2715300" cy="146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Method and the methods similar to this are used to generate the other pages of the program i.e pants,shirts,jewellery etc.</a:t>
            </a:r>
            <a:endParaRPr dirty="0"/>
          </a:p>
        </p:txBody>
      </p:sp>
      <p:grpSp>
        <p:nvGrpSpPr>
          <p:cNvPr id="290" name="Google Shape;290;p41"/>
          <p:cNvGrpSpPr/>
          <p:nvPr/>
        </p:nvGrpSpPr>
        <p:grpSpPr>
          <a:xfrm>
            <a:off x="354358" y="785016"/>
            <a:ext cx="510600" cy="510600"/>
            <a:chOff x="815275" y="570550"/>
            <a:chExt cx="510600" cy="510600"/>
          </a:xfrm>
        </p:grpSpPr>
        <p:sp>
          <p:nvSpPr>
            <p:cNvPr id="291" name="Google Shape;291;p41"/>
            <p:cNvSpPr/>
            <p:nvPr/>
          </p:nvSpPr>
          <p:spPr>
            <a:xfrm>
              <a:off x="815275" y="570550"/>
              <a:ext cx="510600" cy="510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2" name="Google Shape;292;p41"/>
            <p:cNvSpPr/>
            <p:nvPr/>
          </p:nvSpPr>
          <p:spPr>
            <a:xfrm>
              <a:off x="900325" y="740800"/>
              <a:ext cx="340500" cy="1701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3BD203E-0DFD-F85D-EC9A-172133DC3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690" y="2120324"/>
            <a:ext cx="5429310" cy="222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44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/>
          <p:nvPr/>
        </p:nvSpPr>
        <p:spPr>
          <a:xfrm>
            <a:off x="73258" y="117966"/>
            <a:ext cx="3737972" cy="1920900"/>
          </a:xfrm>
          <a:prstGeom prst="roundRect">
            <a:avLst>
              <a:gd name="adj" fmla="val 9411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41"/>
          <p:cNvSpPr/>
          <p:nvPr/>
        </p:nvSpPr>
        <p:spPr>
          <a:xfrm>
            <a:off x="235095" y="2346141"/>
            <a:ext cx="3167400" cy="1921800"/>
          </a:xfrm>
          <a:prstGeom prst="roundRect">
            <a:avLst>
              <a:gd name="adj" fmla="val 920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1"/>
          <p:cNvSpPr txBox="1">
            <a:spLocks noGrp="1"/>
          </p:cNvSpPr>
          <p:nvPr>
            <p:ph type="title"/>
          </p:nvPr>
        </p:nvSpPr>
        <p:spPr>
          <a:xfrm>
            <a:off x="683610" y="747305"/>
            <a:ext cx="3813722" cy="6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CartThread</a:t>
            </a:r>
            <a:endParaRPr sz="3600" dirty="0"/>
          </a:p>
        </p:txBody>
      </p:sp>
      <p:sp>
        <p:nvSpPr>
          <p:cNvPr id="286" name="Google Shape;286;p41"/>
          <p:cNvSpPr txBox="1">
            <a:spLocks noGrp="1"/>
          </p:cNvSpPr>
          <p:nvPr>
            <p:ph type="subTitle" idx="1"/>
          </p:nvPr>
        </p:nvSpPr>
        <p:spPr>
          <a:xfrm>
            <a:off x="461145" y="2652175"/>
            <a:ext cx="2715300" cy="146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thread keeps the name, price , amount and the sequence of the items added to the cart in order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grpSp>
        <p:nvGrpSpPr>
          <p:cNvPr id="290" name="Google Shape;290;p41"/>
          <p:cNvGrpSpPr/>
          <p:nvPr/>
        </p:nvGrpSpPr>
        <p:grpSpPr>
          <a:xfrm>
            <a:off x="173010" y="837905"/>
            <a:ext cx="510600" cy="510600"/>
            <a:chOff x="815275" y="570550"/>
            <a:chExt cx="510600" cy="510600"/>
          </a:xfrm>
        </p:grpSpPr>
        <p:sp>
          <p:nvSpPr>
            <p:cNvPr id="291" name="Google Shape;291;p41"/>
            <p:cNvSpPr/>
            <p:nvPr/>
          </p:nvSpPr>
          <p:spPr>
            <a:xfrm>
              <a:off x="815275" y="570550"/>
              <a:ext cx="510600" cy="510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2" name="Google Shape;292;p41"/>
            <p:cNvSpPr/>
            <p:nvPr/>
          </p:nvSpPr>
          <p:spPr>
            <a:xfrm>
              <a:off x="900325" y="740800"/>
              <a:ext cx="340500" cy="1701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1D3EB0A-B8EB-C023-CBDB-06C46FFDB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008" y="312419"/>
            <a:ext cx="5213992" cy="426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454478"/>
      </p:ext>
    </p:extLst>
  </p:cSld>
  <p:clrMapOvr>
    <a:masterClrMapping/>
  </p:clrMapOvr>
</p:sld>
</file>

<file path=ppt/theme/theme1.xml><?xml version="1.0" encoding="utf-8"?>
<a:theme xmlns:a="http://schemas.openxmlformats.org/drawingml/2006/main" name="Procurement Software Pitch Deck by Slidesgo">
  <a:themeElements>
    <a:clrScheme name="Simple Light">
      <a:dk1>
        <a:srgbClr val="FFFAFA"/>
      </a:dk1>
      <a:lt1>
        <a:srgbClr val="000000"/>
      </a:lt1>
      <a:dk2>
        <a:srgbClr val="464646"/>
      </a:dk2>
      <a:lt2>
        <a:srgbClr val="5858E0"/>
      </a:lt2>
      <a:accent1>
        <a:srgbClr val="9434A5"/>
      </a:accent1>
      <a:accent2>
        <a:srgbClr val="F28C27"/>
      </a:accent2>
      <a:accent3>
        <a:srgbClr val="57B16B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678</Words>
  <Application>Microsoft Office PowerPoint</Application>
  <PresentationFormat>On-screen Show (16:9)</PresentationFormat>
  <Paragraphs>69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Epilogue</vt:lpstr>
      <vt:lpstr>Bebas Neue</vt:lpstr>
      <vt:lpstr>Arial</vt:lpstr>
      <vt:lpstr>Epilogue Medium</vt:lpstr>
      <vt:lpstr>Arimo Medium</vt:lpstr>
      <vt:lpstr>Nunito Light</vt:lpstr>
      <vt:lpstr>Arimo</vt:lpstr>
      <vt:lpstr>Procurement Software Pitch Deck by Slidesgo</vt:lpstr>
      <vt:lpstr>Anusha’s Supermarket</vt:lpstr>
      <vt:lpstr>What is Anusha’s  Supermarket?</vt:lpstr>
      <vt:lpstr>Classes used</vt:lpstr>
      <vt:lpstr>01</vt:lpstr>
      <vt:lpstr>Register</vt:lpstr>
      <vt:lpstr>Sign in</vt:lpstr>
      <vt:lpstr>Panels</vt:lpstr>
      <vt:lpstr>Change page</vt:lpstr>
      <vt:lpstr>CartThread</vt:lpstr>
      <vt:lpstr>SendMail </vt:lpstr>
      <vt:lpstr>SendMail </vt:lpstr>
      <vt:lpstr>Purchase</vt:lpstr>
      <vt:lpstr>Usage</vt:lpstr>
      <vt:lpstr>Usage</vt:lpstr>
      <vt:lpstr>Usage</vt:lpstr>
      <vt:lpstr>Usage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Anusha’s Supermarket</dc:title>
  <dc:creator>faraz ghani</dc:creator>
  <cp:lastModifiedBy>21SW081</cp:lastModifiedBy>
  <cp:revision>6</cp:revision>
  <dcterms:modified xsi:type="dcterms:W3CDTF">2022-10-14T16:45:16Z</dcterms:modified>
</cp:coreProperties>
</file>