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Bobby Jones" panose="020B0604020202020204" charset="0"/>
      <p:regular r:id="rId15"/>
    </p:embeddedFont>
    <p:embeddedFont>
      <p:font typeface="Sniglet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8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5733" y="616771"/>
            <a:ext cx="17256534" cy="9053457"/>
            <a:chOff x="0" y="0"/>
            <a:chExt cx="4544931" cy="2384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4931" cy="2384450"/>
            </a:xfrm>
            <a:custGeom>
              <a:avLst/>
              <a:gdLst/>
              <a:ahLst/>
              <a:cxnLst/>
              <a:rect l="l" t="t" r="r" b="b"/>
              <a:pathLst>
                <a:path w="4544931" h="2384450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00764" y="5918784"/>
            <a:ext cx="5414211" cy="4114800"/>
          </a:xfrm>
          <a:custGeom>
            <a:avLst/>
            <a:gdLst/>
            <a:ahLst/>
            <a:cxnLst/>
            <a:rect l="l" t="t" r="r" b="b"/>
            <a:pathLst>
              <a:path w="5414211" h="4114800">
                <a:moveTo>
                  <a:pt x="0" y="0"/>
                </a:moveTo>
                <a:lnTo>
                  <a:pt x="5414211" y="0"/>
                </a:lnTo>
                <a:lnTo>
                  <a:pt x="5414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168728" y="981075"/>
            <a:ext cx="14090572" cy="3703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Pairwise Longest Common Subsequence for Gene Sequences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440800" y="5031707"/>
            <a:ext cx="881850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Analysis of 181 Gene Sequences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5733" y="616771"/>
            <a:ext cx="17256534" cy="9053457"/>
            <a:chOff x="0" y="0"/>
            <a:chExt cx="4544931" cy="2384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4931" cy="2384450"/>
            </a:xfrm>
            <a:custGeom>
              <a:avLst/>
              <a:gdLst/>
              <a:ahLst/>
              <a:cxnLst/>
              <a:rect l="l" t="t" r="r" b="b"/>
              <a:pathLst>
                <a:path w="4544931" h="2384450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191840" y="7139005"/>
            <a:ext cx="6067460" cy="2540749"/>
          </a:xfrm>
          <a:custGeom>
            <a:avLst/>
            <a:gdLst/>
            <a:ahLst/>
            <a:cxnLst/>
            <a:rect l="l" t="t" r="r" b="b"/>
            <a:pathLst>
              <a:path w="6067460" h="2540749">
                <a:moveTo>
                  <a:pt x="0" y="0"/>
                </a:moveTo>
                <a:lnTo>
                  <a:pt x="6067460" y="0"/>
                </a:lnTo>
                <a:lnTo>
                  <a:pt x="6067460" y="2540749"/>
                </a:lnTo>
                <a:lnTo>
                  <a:pt x="0" y="2540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3757407"/>
            <a:ext cx="9714926" cy="365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Data Cleaning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Scalability</a:t>
            </a:r>
          </a:p>
          <a:p>
            <a:pPr marL="1122679" lvl="1" indent="-561340" algn="l">
              <a:lnSpc>
                <a:spcPts val="7279"/>
              </a:lnSpc>
              <a:spcBef>
                <a:spcPct val="0"/>
              </a:spcBef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Computational Bottlenecks: </a:t>
            </a:r>
          </a:p>
          <a:p>
            <a:pPr marL="0" lvl="0" indent="0" algn="l">
              <a:lnSpc>
                <a:spcPts val="7279"/>
              </a:lnSpc>
              <a:spcBef>
                <a:spcPct val="0"/>
              </a:spcBef>
            </a:pPr>
            <a:endParaRPr lang="en-US" sz="5199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1772902"/>
            <a:ext cx="14849087" cy="1246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Challenges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5733" y="616771"/>
            <a:ext cx="17256534" cy="9053457"/>
            <a:chOff x="0" y="0"/>
            <a:chExt cx="4544931" cy="2384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4931" cy="2384450"/>
            </a:xfrm>
            <a:custGeom>
              <a:avLst/>
              <a:gdLst/>
              <a:ahLst/>
              <a:cxnLst/>
              <a:rect l="l" t="t" r="r" b="b"/>
              <a:pathLst>
                <a:path w="4544931" h="2384450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312987" y="6644122"/>
            <a:ext cx="4946313" cy="3159457"/>
          </a:xfrm>
          <a:custGeom>
            <a:avLst/>
            <a:gdLst/>
            <a:ahLst/>
            <a:cxnLst/>
            <a:rect l="l" t="t" r="r" b="b"/>
            <a:pathLst>
              <a:path w="4946313" h="3159457">
                <a:moveTo>
                  <a:pt x="0" y="0"/>
                </a:moveTo>
                <a:lnTo>
                  <a:pt x="4946313" y="0"/>
                </a:lnTo>
                <a:lnTo>
                  <a:pt x="4946313" y="3159457"/>
                </a:lnTo>
                <a:lnTo>
                  <a:pt x="0" y="31594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3728430"/>
            <a:ext cx="10163140" cy="458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Memoization: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Parallel Processing: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Space Optimization:</a:t>
            </a:r>
          </a:p>
          <a:p>
            <a:pPr algn="l">
              <a:lnSpc>
                <a:spcPts val="7279"/>
              </a:lnSpc>
              <a:spcBef>
                <a:spcPct val="0"/>
              </a:spcBef>
            </a:pPr>
            <a:endParaRPr lang="en-US" sz="5199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>
              <a:lnSpc>
                <a:spcPts val="7279"/>
              </a:lnSpc>
              <a:spcBef>
                <a:spcPct val="0"/>
              </a:spcBef>
            </a:pPr>
            <a:endParaRPr lang="en-US" sz="5199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1772902"/>
            <a:ext cx="14849087" cy="1246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Optimizations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8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5733" y="616771"/>
            <a:ext cx="17256534" cy="9053457"/>
            <a:chOff x="0" y="0"/>
            <a:chExt cx="4544931" cy="2384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4931" cy="2384450"/>
            </a:xfrm>
            <a:custGeom>
              <a:avLst/>
              <a:gdLst/>
              <a:ahLst/>
              <a:cxnLst/>
              <a:rect l="l" t="t" r="r" b="b"/>
              <a:pathLst>
                <a:path w="4544931" h="2384450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981075"/>
            <a:ext cx="14090572" cy="1246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008505"/>
            <a:ext cx="10163140" cy="8278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Key Achievements:</a:t>
            </a:r>
          </a:p>
          <a:p>
            <a:pPr marL="1122679" lvl="1" indent="-561340" algn="l">
              <a:lnSpc>
                <a:spcPts val="7279"/>
              </a:lnSpc>
              <a:buAutoNum type="arabicPeriod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Generated LCS length table for all 181 gene sequences.</a:t>
            </a:r>
          </a:p>
          <a:p>
            <a:pPr marL="1122679" lvl="1" indent="-561340" algn="l">
              <a:lnSpc>
                <a:spcPts val="7279"/>
              </a:lnSpc>
              <a:buAutoNum type="arabicPeriod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Recorded computational time for each pair.</a:t>
            </a:r>
          </a:p>
          <a:p>
            <a:pPr marL="1122679" lvl="1" indent="-561340" algn="l">
              <a:lnSpc>
                <a:spcPts val="7279"/>
              </a:lnSpc>
              <a:spcBef>
                <a:spcPct val="0"/>
              </a:spcBef>
              <a:buAutoNum type="arabicPeriod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Identified sequences with maximum similarity (LCS Length: 1971).</a:t>
            </a:r>
          </a:p>
          <a:p>
            <a:pPr marL="0" lvl="0" indent="0" algn="l">
              <a:lnSpc>
                <a:spcPts val="7279"/>
              </a:lnSpc>
              <a:spcBef>
                <a:spcPct val="0"/>
              </a:spcBef>
            </a:pPr>
            <a:endParaRPr lang="en-US" sz="5199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2955307" y="6675617"/>
            <a:ext cx="4303993" cy="3271035"/>
          </a:xfrm>
          <a:custGeom>
            <a:avLst/>
            <a:gdLst/>
            <a:ahLst/>
            <a:cxnLst/>
            <a:rect l="l" t="t" r="r" b="b"/>
            <a:pathLst>
              <a:path w="4303993" h="3271035">
                <a:moveTo>
                  <a:pt x="0" y="0"/>
                </a:moveTo>
                <a:lnTo>
                  <a:pt x="4303993" y="0"/>
                </a:lnTo>
                <a:lnTo>
                  <a:pt x="4303993" y="3271035"/>
                </a:lnTo>
                <a:lnTo>
                  <a:pt x="0" y="327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5733" y="616771"/>
            <a:ext cx="17256534" cy="9053457"/>
            <a:chOff x="0" y="0"/>
            <a:chExt cx="4544931" cy="2384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4931" cy="2384450"/>
            </a:xfrm>
            <a:custGeom>
              <a:avLst/>
              <a:gdLst/>
              <a:ahLst/>
              <a:cxnLst/>
              <a:rect l="l" t="t" r="r" b="b"/>
              <a:pathLst>
                <a:path w="4544931" h="2384450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80434" y="3215422"/>
            <a:ext cx="14090572" cy="295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600"/>
              </a:lnSpc>
            </a:pPr>
            <a:r>
              <a:rPr lang="en-US" sz="20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Good   bye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5733" y="616771"/>
            <a:ext cx="17256534" cy="9053457"/>
            <a:chOff x="0" y="0"/>
            <a:chExt cx="4544931" cy="2384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4931" cy="2384450"/>
            </a:xfrm>
            <a:custGeom>
              <a:avLst/>
              <a:gdLst/>
              <a:ahLst/>
              <a:cxnLst/>
              <a:rect l="l" t="t" r="r" b="b"/>
              <a:pathLst>
                <a:path w="4544931" h="2384450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579443" y="6993596"/>
            <a:ext cx="5679857" cy="2676633"/>
          </a:xfrm>
          <a:custGeom>
            <a:avLst/>
            <a:gdLst/>
            <a:ahLst/>
            <a:cxnLst/>
            <a:rect l="l" t="t" r="r" b="b"/>
            <a:pathLst>
              <a:path w="5679857" h="2676633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483124"/>
            <a:ext cx="14090572" cy="1246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Problem Statement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5733" y="3258958"/>
            <a:ext cx="10163140" cy="550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Compute the pairwise LCS for 181 sequences.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Record computational time.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Present results in two square tables (181x181).</a:t>
            </a:r>
          </a:p>
          <a:p>
            <a:pPr marL="0" lvl="0" indent="0" algn="l">
              <a:lnSpc>
                <a:spcPts val="7279"/>
              </a:lnSpc>
              <a:spcBef>
                <a:spcPct val="0"/>
              </a:spcBef>
            </a:pPr>
            <a:endParaRPr lang="en-US" sz="5199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5733" y="616771"/>
            <a:ext cx="17256534" cy="9053457"/>
            <a:chOff x="0" y="0"/>
            <a:chExt cx="4544931" cy="2384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4931" cy="2384450"/>
            </a:xfrm>
            <a:custGeom>
              <a:avLst/>
              <a:gdLst/>
              <a:ahLst/>
              <a:cxnLst/>
              <a:rect l="l" t="t" r="r" b="b"/>
              <a:pathLst>
                <a:path w="4544931" h="2384450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191840" y="7139005"/>
            <a:ext cx="6067460" cy="2540749"/>
          </a:xfrm>
          <a:custGeom>
            <a:avLst/>
            <a:gdLst/>
            <a:ahLst/>
            <a:cxnLst/>
            <a:rect l="l" t="t" r="r" b="b"/>
            <a:pathLst>
              <a:path w="6067460" h="2540749">
                <a:moveTo>
                  <a:pt x="0" y="0"/>
                </a:moveTo>
                <a:lnTo>
                  <a:pt x="6067460" y="0"/>
                </a:lnTo>
                <a:lnTo>
                  <a:pt x="6067460" y="2540749"/>
                </a:lnTo>
                <a:lnTo>
                  <a:pt x="0" y="2540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5733" y="2132086"/>
            <a:ext cx="10163140" cy="8278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Compute the LCS for each pair of gene sequences.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Measure computational time for each comparison.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Create LCS length and time tables.</a:t>
            </a:r>
          </a:p>
          <a:p>
            <a:pPr marL="1122679" lvl="1" indent="-561340" algn="l">
              <a:lnSpc>
                <a:spcPts val="7279"/>
              </a:lnSpc>
              <a:spcBef>
                <a:spcPct val="0"/>
              </a:spcBef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Analyze performance, challenges, and optimizations.</a:t>
            </a:r>
          </a:p>
          <a:p>
            <a:pPr marL="0" lvl="0" indent="0" algn="l">
              <a:lnSpc>
                <a:spcPts val="7279"/>
              </a:lnSpc>
              <a:spcBef>
                <a:spcPct val="0"/>
              </a:spcBef>
            </a:pPr>
            <a:endParaRPr lang="en-US" sz="5199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981075"/>
            <a:ext cx="14849087" cy="1246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5733" y="616771"/>
            <a:ext cx="17256534" cy="9053457"/>
            <a:chOff x="0" y="0"/>
            <a:chExt cx="4544931" cy="2384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4931" cy="2384450"/>
            </a:xfrm>
            <a:custGeom>
              <a:avLst/>
              <a:gdLst/>
              <a:ahLst/>
              <a:cxnLst/>
              <a:rect l="l" t="t" r="r" b="b"/>
              <a:pathLst>
                <a:path w="4544931" h="2384450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312987" y="6644122"/>
            <a:ext cx="4946313" cy="3159457"/>
          </a:xfrm>
          <a:custGeom>
            <a:avLst/>
            <a:gdLst/>
            <a:ahLst/>
            <a:cxnLst/>
            <a:rect l="l" t="t" r="r" b="b"/>
            <a:pathLst>
              <a:path w="4946313" h="3159457">
                <a:moveTo>
                  <a:pt x="0" y="0"/>
                </a:moveTo>
                <a:lnTo>
                  <a:pt x="4946313" y="0"/>
                </a:lnTo>
                <a:lnTo>
                  <a:pt x="4946313" y="3159457"/>
                </a:lnTo>
                <a:lnTo>
                  <a:pt x="0" y="31594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5733" y="1900165"/>
            <a:ext cx="11797255" cy="860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Data Input: 181 sequences from a CSV file.</a:t>
            </a:r>
          </a:p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Approach:</a:t>
            </a:r>
          </a:p>
          <a:p>
            <a:pPr marL="2029464" lvl="2" indent="-676488" algn="l">
              <a:lnSpc>
                <a:spcPts val="6580"/>
              </a:lnSpc>
              <a:buFont typeface="Arial"/>
              <a:buChar char="⚬"/>
            </a:pPr>
            <a:r>
              <a:rPr lang="en-US" sz="47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Use dynamic programming to compute LCS efficiently.</a:t>
            </a:r>
          </a:p>
          <a:p>
            <a:pPr marL="2029464" lvl="2" indent="-676488" algn="l">
              <a:lnSpc>
                <a:spcPts val="6580"/>
              </a:lnSpc>
              <a:buFont typeface="Arial"/>
              <a:buChar char="⚬"/>
            </a:pPr>
            <a:r>
              <a:rPr lang="en-US" sz="47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Measure time using the chrono library.</a:t>
            </a:r>
          </a:p>
          <a:p>
            <a:pPr marL="1079501" lvl="1" indent="-539750" algn="l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Tools:</a:t>
            </a:r>
          </a:p>
          <a:p>
            <a:pPr marL="2159001" lvl="2" indent="-719667" algn="l">
              <a:lnSpc>
                <a:spcPts val="7000"/>
              </a:lnSpc>
              <a:buAutoNum type="alphaLcPeriod"/>
            </a:pPr>
            <a:r>
              <a:rPr lang="en-US" sz="500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C++ Programming</a:t>
            </a:r>
          </a:p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endParaRPr lang="en-US" sz="5000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758680"/>
            <a:ext cx="14849087" cy="1246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Methodology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8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5733" y="662043"/>
            <a:ext cx="17256534" cy="9053457"/>
            <a:chOff x="0" y="0"/>
            <a:chExt cx="4544931" cy="2384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4931" cy="2384450"/>
            </a:xfrm>
            <a:custGeom>
              <a:avLst/>
              <a:gdLst/>
              <a:ahLst/>
              <a:cxnLst/>
              <a:rect l="l" t="t" r="r" b="b"/>
              <a:pathLst>
                <a:path w="4544931" h="2384450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955307" y="6675617"/>
            <a:ext cx="4303993" cy="3271035"/>
          </a:xfrm>
          <a:custGeom>
            <a:avLst/>
            <a:gdLst/>
            <a:ahLst/>
            <a:cxnLst/>
            <a:rect l="l" t="t" r="r" b="b"/>
            <a:pathLst>
              <a:path w="4303993" h="3271035">
                <a:moveTo>
                  <a:pt x="0" y="0"/>
                </a:moveTo>
                <a:lnTo>
                  <a:pt x="4303993" y="0"/>
                </a:lnTo>
                <a:lnTo>
                  <a:pt x="4303993" y="3271035"/>
                </a:lnTo>
                <a:lnTo>
                  <a:pt x="0" y="327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74619" y="4681565"/>
            <a:ext cx="10580717" cy="3222554"/>
          </a:xfrm>
          <a:custGeom>
            <a:avLst/>
            <a:gdLst/>
            <a:ahLst/>
            <a:cxnLst/>
            <a:rect l="l" t="t" r="r" b="b"/>
            <a:pathLst>
              <a:path w="10580717" h="3222554">
                <a:moveTo>
                  <a:pt x="0" y="0"/>
                </a:moveTo>
                <a:lnTo>
                  <a:pt x="10580717" y="0"/>
                </a:lnTo>
                <a:lnTo>
                  <a:pt x="10580717" y="3222553"/>
                </a:lnTo>
                <a:lnTo>
                  <a:pt x="0" y="32225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772902"/>
            <a:ext cx="14090572" cy="1246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Dynamic Programming for LCS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728430"/>
            <a:ext cx="1016314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Algorithm Overview</a:t>
            </a:r>
          </a:p>
          <a:p>
            <a:pPr marL="0" lvl="0" indent="0" algn="l">
              <a:lnSpc>
                <a:spcPts val="7279"/>
              </a:lnSpc>
              <a:spcBef>
                <a:spcPct val="0"/>
              </a:spcBef>
            </a:pPr>
            <a:endParaRPr lang="en-US" sz="5199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8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5733" y="616771"/>
            <a:ext cx="17256534" cy="9053457"/>
            <a:chOff x="0" y="0"/>
            <a:chExt cx="4544931" cy="2384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4931" cy="2384450"/>
            </a:xfrm>
            <a:custGeom>
              <a:avLst/>
              <a:gdLst/>
              <a:ahLst/>
              <a:cxnLst/>
              <a:rect l="l" t="t" r="r" b="b"/>
              <a:pathLst>
                <a:path w="4544931" h="2384450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955307" y="6675617"/>
            <a:ext cx="4303993" cy="3271035"/>
          </a:xfrm>
          <a:custGeom>
            <a:avLst/>
            <a:gdLst/>
            <a:ahLst/>
            <a:cxnLst/>
            <a:rect l="l" t="t" r="r" b="b"/>
            <a:pathLst>
              <a:path w="4303993" h="3271035">
                <a:moveTo>
                  <a:pt x="0" y="0"/>
                </a:moveTo>
                <a:lnTo>
                  <a:pt x="4303993" y="0"/>
                </a:lnTo>
                <a:lnTo>
                  <a:pt x="4303993" y="3271035"/>
                </a:lnTo>
                <a:lnTo>
                  <a:pt x="0" y="327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772902"/>
            <a:ext cx="14090572" cy="1246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Dynamic Programming for LCS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728402"/>
            <a:ext cx="10163140" cy="273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u="sng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Time Complexity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O(m×n), where m and n are lengths of the sequences.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5733" y="616771"/>
            <a:ext cx="17256534" cy="9053457"/>
            <a:chOff x="0" y="0"/>
            <a:chExt cx="4544931" cy="2384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4931" cy="2384450"/>
            </a:xfrm>
            <a:custGeom>
              <a:avLst/>
              <a:gdLst/>
              <a:ahLst/>
              <a:cxnLst/>
              <a:rect l="l" t="t" r="r" b="b"/>
              <a:pathLst>
                <a:path w="4544931" h="2384450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579443" y="6993596"/>
            <a:ext cx="5679857" cy="2676633"/>
          </a:xfrm>
          <a:custGeom>
            <a:avLst/>
            <a:gdLst/>
            <a:ahLst/>
            <a:cxnLst/>
            <a:rect l="l" t="t" r="r" b="b"/>
            <a:pathLst>
              <a:path w="5679857" h="2676633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11276" y="3360608"/>
            <a:ext cx="10368167" cy="4971304"/>
          </a:xfrm>
          <a:custGeom>
            <a:avLst/>
            <a:gdLst/>
            <a:ahLst/>
            <a:cxnLst/>
            <a:rect l="l" t="t" r="r" b="b"/>
            <a:pathLst>
              <a:path w="10368167" h="4971304">
                <a:moveTo>
                  <a:pt x="0" y="0"/>
                </a:moveTo>
                <a:lnTo>
                  <a:pt x="10368167" y="0"/>
                </a:lnTo>
                <a:lnTo>
                  <a:pt x="10368167" y="4971304"/>
                </a:lnTo>
                <a:lnTo>
                  <a:pt x="0" y="49713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11276" y="1743924"/>
            <a:ext cx="14090572" cy="1246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Results – LCS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5258" y="616771"/>
            <a:ext cx="17256534" cy="9053457"/>
            <a:chOff x="0" y="0"/>
            <a:chExt cx="4544931" cy="2384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4931" cy="2384450"/>
            </a:xfrm>
            <a:custGeom>
              <a:avLst/>
              <a:gdLst/>
              <a:ahLst/>
              <a:cxnLst/>
              <a:rect l="l" t="t" r="r" b="b"/>
              <a:pathLst>
                <a:path w="4544931" h="2384450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579443" y="6993596"/>
            <a:ext cx="5679857" cy="2676633"/>
          </a:xfrm>
          <a:custGeom>
            <a:avLst/>
            <a:gdLst/>
            <a:ahLst/>
            <a:cxnLst/>
            <a:rect l="l" t="t" r="r" b="b"/>
            <a:pathLst>
              <a:path w="5679857" h="2676633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2938550"/>
            <a:ext cx="10427166" cy="5393362"/>
          </a:xfrm>
          <a:custGeom>
            <a:avLst/>
            <a:gdLst/>
            <a:ahLst/>
            <a:cxnLst/>
            <a:rect l="l" t="t" r="r" b="b"/>
            <a:pathLst>
              <a:path w="10427166" h="5393362">
                <a:moveTo>
                  <a:pt x="0" y="0"/>
                </a:moveTo>
                <a:lnTo>
                  <a:pt x="10427166" y="0"/>
                </a:lnTo>
                <a:lnTo>
                  <a:pt x="10427166" y="5393362"/>
                </a:lnTo>
                <a:lnTo>
                  <a:pt x="0" y="53933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338235"/>
            <a:ext cx="15713328" cy="1246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Results – Computational Time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5258" y="616771"/>
            <a:ext cx="17256534" cy="9053457"/>
            <a:chOff x="0" y="0"/>
            <a:chExt cx="4544931" cy="23844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4931" cy="2384450"/>
            </a:xfrm>
            <a:custGeom>
              <a:avLst/>
              <a:gdLst/>
              <a:ahLst/>
              <a:cxnLst/>
              <a:rect l="l" t="t" r="r" b="b"/>
              <a:pathLst>
                <a:path w="4544931" h="2384450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101935" y="616771"/>
            <a:ext cx="5679857" cy="2676633"/>
          </a:xfrm>
          <a:custGeom>
            <a:avLst/>
            <a:gdLst/>
            <a:ahLst/>
            <a:cxnLst/>
            <a:rect l="l" t="t" r="r" b="b"/>
            <a:pathLst>
              <a:path w="5679857" h="2676633">
                <a:moveTo>
                  <a:pt x="0" y="0"/>
                </a:moveTo>
                <a:lnTo>
                  <a:pt x="5679857" y="0"/>
                </a:lnTo>
                <a:lnTo>
                  <a:pt x="5679857" y="2676633"/>
                </a:lnTo>
                <a:lnTo>
                  <a:pt x="0" y="2676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4232410"/>
            <a:ext cx="14695775" cy="4127579"/>
          </a:xfrm>
          <a:custGeom>
            <a:avLst/>
            <a:gdLst/>
            <a:ahLst/>
            <a:cxnLst/>
            <a:rect l="l" t="t" r="r" b="b"/>
            <a:pathLst>
              <a:path w="14695775" h="4127579">
                <a:moveTo>
                  <a:pt x="0" y="0"/>
                </a:moveTo>
                <a:lnTo>
                  <a:pt x="14695775" y="0"/>
                </a:lnTo>
                <a:lnTo>
                  <a:pt x="14695775" y="4127579"/>
                </a:lnTo>
                <a:lnTo>
                  <a:pt x="0" y="4127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2319391"/>
            <a:ext cx="15713328" cy="1246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Results – Overall result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Custom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Sniglet</vt:lpstr>
      <vt:lpstr>Bobby Jones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Steps for Shape Identification Mathematics Presentation in Blue Illustration Style</dc:title>
  <cp:lastModifiedBy>FARAZ IBRAR</cp:lastModifiedBy>
  <cp:revision>3</cp:revision>
  <dcterms:created xsi:type="dcterms:W3CDTF">2006-08-16T00:00:00Z</dcterms:created>
  <dcterms:modified xsi:type="dcterms:W3CDTF">2024-12-17T17:37:59Z</dcterms:modified>
  <dc:identifier>DAGZkNheSJo</dc:identifier>
</cp:coreProperties>
</file>